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SGF/KmO278AfdS48Tmd5k+8a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Over the next few minutes, I’ll show how we’ve combined </a:t>
            </a:r>
            <a:r>
              <a:rPr b="1" lang="en-US">
                <a:solidFill>
                  <a:schemeClr val="dk1"/>
                </a:solidFill>
              </a:rPr>
              <a:t>erasure coding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homomorphic fingerprinting</a:t>
            </a:r>
            <a:r>
              <a:rPr lang="en-US">
                <a:solidFill>
                  <a:schemeClr val="dk1"/>
                </a:solidFill>
              </a:rPr>
              <a:t>, and the </a:t>
            </a:r>
            <a:r>
              <a:rPr b="1" lang="en-US">
                <a:solidFill>
                  <a:schemeClr val="dk1"/>
                </a:solidFill>
              </a:rPr>
              <a:t>AVID-FP consensus protocol</a:t>
            </a:r>
            <a:r>
              <a:rPr lang="en-US">
                <a:solidFill>
                  <a:schemeClr val="dk1"/>
                </a:solidFill>
              </a:rPr>
              <a:t> to build a mini-S3-style system that survives up to two node failures, detects every bit flip, and runs entirely in Go with built-in observabili</a:t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Imagine you have to park your data on a bunch of commodity servers—maybe in the cloud, maybe just down the hall—but you can’t fully trust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server might crash, a disk might silently corrupt a block, or someone mis-configures a directory.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easy answer is triple replication, but that inflates your storage and bandwidth by 200 percent.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project asks: Can we get the same reliability and prove integrity without that cost?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do it in two steps we had to learn ourselves: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Reed–Solomon erasure coding: split a file into shards so any three of five can recreate the original.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Homomorphic fingerprints plus a tiny Echo/Ready consensus round: every server can verify shards and agree on integrity before they mark the write committed.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we built all of this in Go with zero prior background, so the learning curve was a big win for us, too.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Quick recap of erasure coding: instead of cloning the whole file, you split it into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 shards—say </a:t>
            </a:r>
            <a:r>
              <a:rPr b="1" lang="en-US">
                <a:solidFill>
                  <a:schemeClr val="dk1"/>
                </a:solidFill>
              </a:rPr>
              <a:t>5</a:t>
            </a:r>
            <a:r>
              <a:rPr lang="en-US">
                <a:solidFill>
                  <a:schemeClr val="dk1"/>
                </a:solidFill>
              </a:rPr>
              <a:t>—where </a:t>
            </a:r>
            <a:r>
              <a:rPr b="1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 are data and </a:t>
            </a:r>
            <a:r>
              <a:rPr b="1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 are parity. If </a:t>
            </a:r>
            <a:r>
              <a:rPr i="1" lang="en-US">
                <a:solidFill>
                  <a:schemeClr val="dk1"/>
                </a:solidFill>
              </a:rPr>
              <a:t>any</a:t>
            </a:r>
            <a:r>
              <a:rPr lang="en-US">
                <a:solidFill>
                  <a:schemeClr val="dk1"/>
                </a:solidFill>
              </a:rPr>
              <a:t> two shards disappear, the remaining three still reconstruct the file.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That gives us failure tolerance similar to triple replication, but with only </a:t>
            </a:r>
            <a:r>
              <a:rPr b="1" lang="en-US">
                <a:solidFill>
                  <a:schemeClr val="dk1"/>
                </a:solidFill>
              </a:rPr>
              <a:t>1.4 ×</a:t>
            </a:r>
            <a:r>
              <a:rPr lang="en-US">
                <a:solidFill>
                  <a:schemeClr val="dk1"/>
                </a:solidFill>
              </a:rPr>
              <a:t> storage overhead instead of 3 ×.”*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me show you what the design looks like…”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c11ece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Step 1 – Client layer.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On the left the CLI takes an input file, splits it with Reed–Solomon into five fragments, and constructs a cross-checksum we call </a:t>
            </a:r>
            <a:r>
              <a:rPr b="1" lang="en-US">
                <a:solidFill>
                  <a:schemeClr val="dk1"/>
                </a:solidFill>
              </a:rPr>
              <a:t>FPCC</a:t>
            </a:r>
            <a:r>
              <a:rPr lang="en-US">
                <a:solidFill>
                  <a:schemeClr val="dk1"/>
                </a:solidFill>
              </a:rPr>
              <a:t>—that’s SHA-256 plus an 8-byte homomorphic fingerprint for </a:t>
            </a:r>
            <a:r>
              <a:rPr i="1" lang="en-US">
                <a:solidFill>
                  <a:schemeClr val="dk1"/>
                </a:solidFill>
              </a:rPr>
              <a:t>every</a:t>
            </a:r>
            <a:r>
              <a:rPr lang="en-US">
                <a:solidFill>
                  <a:schemeClr val="dk1"/>
                </a:solidFill>
              </a:rPr>
              <a:t> shard.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Then it </a:t>
            </a:r>
            <a:r>
              <a:rPr i="1" lang="en-US">
                <a:solidFill>
                  <a:schemeClr val="dk1"/>
                </a:solidFill>
              </a:rPr>
              <a:t>fans out</a:t>
            </a:r>
            <a:r>
              <a:rPr lang="en-US">
                <a:solidFill>
                  <a:schemeClr val="dk1"/>
                </a:solidFill>
              </a:rPr>
              <a:t>; each of the five nodes gets every fragment plus the same FPCC over gRPC. All network links are in parallel, so we saturate bandwidth.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Step 2 – Storage cluster.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Zoom into one node: it validates the fragment against the FPCC, writes it atomically to disk, and persists the FPCC in BoltDB.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Immediately it gossips an </a:t>
            </a:r>
            <a:r>
              <a:rPr b="1" lang="en-US">
                <a:solidFill>
                  <a:schemeClr val="dk1"/>
                </a:solidFill>
              </a:rPr>
              <a:t>Echo</a:t>
            </a:r>
            <a:r>
              <a:rPr lang="en-US">
                <a:solidFill>
                  <a:schemeClr val="dk1"/>
                </a:solidFill>
              </a:rPr>
              <a:t> message.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When any node sees </a:t>
            </a:r>
            <a:r>
              <a:rPr b="1" lang="en-US">
                <a:solidFill>
                  <a:schemeClr val="dk1"/>
                </a:solidFill>
              </a:rPr>
              <a:t>m + f = 4 Echoes</a:t>
            </a:r>
            <a:r>
              <a:rPr lang="en-US">
                <a:solidFill>
                  <a:schemeClr val="dk1"/>
                </a:solidFill>
              </a:rPr>
              <a:t>, it gossips </a:t>
            </a:r>
            <a:r>
              <a:rPr b="1" lang="en-US">
                <a:solidFill>
                  <a:schemeClr val="dk1"/>
                </a:solidFill>
              </a:rPr>
              <a:t>Ready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When a node sees </a:t>
            </a:r>
            <a:r>
              <a:rPr b="1" lang="en-US">
                <a:solidFill>
                  <a:schemeClr val="dk1"/>
                </a:solidFill>
              </a:rPr>
              <a:t>2 f + 1 = 3 Readies</a:t>
            </a:r>
            <a:r>
              <a:rPr lang="en-US">
                <a:solidFill>
                  <a:schemeClr val="dk1"/>
                </a:solidFill>
              </a:rPr>
              <a:t>, it knows </a:t>
            </a:r>
            <a:r>
              <a:rPr i="1" lang="en-US">
                <a:solidFill>
                  <a:schemeClr val="dk1"/>
                </a:solidFill>
              </a:rPr>
              <a:t>every honest server</a:t>
            </a:r>
            <a:r>
              <a:rPr lang="en-US">
                <a:solidFill>
                  <a:schemeClr val="dk1"/>
                </a:solidFill>
              </a:rPr>
              <a:t> has the shard, so the write is </a:t>
            </a:r>
            <a:r>
              <a:rPr i="1" lang="en-US">
                <a:solidFill>
                  <a:schemeClr val="dk1"/>
                </a:solidFill>
              </a:rPr>
              <a:t>committed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The quorum math means we can lose </a:t>
            </a:r>
            <a:r>
              <a:rPr b="1" lang="en-US">
                <a:solidFill>
                  <a:schemeClr val="dk1"/>
                </a:solidFill>
              </a:rPr>
              <a:t>f = 2</a:t>
            </a:r>
            <a:r>
              <a:rPr lang="en-US">
                <a:solidFill>
                  <a:schemeClr val="dk1"/>
                </a:solidFill>
              </a:rPr>
              <a:t> nodes at any time—during the write or later—and still be safe.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Step 3 – Observability.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Every server exposes Prometheus counters and histograms on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/metrics</a:t>
            </a:r>
            <a:r>
              <a:rPr lang="en-US">
                <a:solidFill>
                  <a:schemeClr val="dk1"/>
                </a:solidFill>
              </a:rPr>
              <a:t>. A single Prometheus job scrapes all five nodes, and Grafana renders live RPC-rate and latency dashboards with zero extra application logic.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pipeline gives us durability, integrity, and real-time visibility while using </a:t>
            </a:r>
            <a:r>
              <a:rPr b="1" lang="en-US">
                <a:solidFill>
                  <a:schemeClr val="dk1"/>
                </a:solidFill>
              </a:rPr>
              <a:t>only 40 % storage overhead instead of 200 % for triple-replication.</a:t>
            </a:r>
            <a:r>
              <a:rPr lang="en-US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51c11ece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c11ece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Fan-out send</a:t>
            </a:r>
            <a:r>
              <a:rPr lang="en-US">
                <a:solidFill>
                  <a:schemeClr val="dk1"/>
                </a:solidFill>
              </a:rPr>
              <a:t> – the CLI streams each of the 5 fragments </a:t>
            </a:r>
            <a:r>
              <a:rPr i="1" lang="en-US">
                <a:solidFill>
                  <a:schemeClr val="dk1"/>
                </a:solidFill>
              </a:rPr>
              <a:t>plus</a:t>
            </a:r>
            <a:r>
              <a:rPr lang="en-US">
                <a:solidFill>
                  <a:schemeClr val="dk1"/>
                </a:solidFill>
              </a:rPr>
              <a:t> the FPCC to every node in parallel.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Shard verification</a:t>
            </a:r>
            <a:r>
              <a:rPr lang="en-US">
                <a:solidFill>
                  <a:schemeClr val="dk1"/>
                </a:solidFill>
              </a:rPr>
              <a:t> – on arrival a node checks two things: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SHA-256 hash matches the FPCC entry.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Our 8-byte homomorphic fingerprint matches.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Both are O(len(fragment)) and fully CPU-bound, so no extra I/O.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Durable store</a:t>
            </a:r>
            <a:r>
              <a:rPr lang="en-US">
                <a:solidFill>
                  <a:schemeClr val="dk1"/>
                </a:solidFill>
              </a:rPr>
              <a:t> – the shard is written atomically to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data/&lt;obj&gt;/&lt;index&gt;.bin</a:t>
            </a:r>
            <a:r>
              <a:rPr lang="en-US">
                <a:solidFill>
                  <a:schemeClr val="dk1"/>
                </a:solidFill>
              </a:rPr>
              <a:t> and the FPCC goes into BoltDB. At this point the fragment survives a crash, but the </a:t>
            </a:r>
            <a:r>
              <a:rPr i="1" lang="en-US">
                <a:solidFill>
                  <a:schemeClr val="dk1"/>
                </a:solidFill>
              </a:rPr>
              <a:t>object</a:t>
            </a:r>
            <a:r>
              <a:rPr lang="en-US">
                <a:solidFill>
                  <a:schemeClr val="dk1"/>
                </a:solidFill>
              </a:rPr>
              <a:t> is not yet committed.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Echo / Ready mini-consensus</a:t>
            </a:r>
            <a:r>
              <a:rPr lang="en-US">
                <a:solidFill>
                  <a:schemeClr val="dk1"/>
                </a:solidFill>
              </a:rPr>
              <a:t> –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Node broadcasts </a:t>
            </a:r>
            <a:r>
              <a:rPr b="1" lang="en-US">
                <a:solidFill>
                  <a:schemeClr val="dk1"/>
                </a:solidFill>
              </a:rPr>
              <a:t>Echo</a:t>
            </a:r>
            <a:r>
              <a:rPr lang="en-US">
                <a:solidFill>
                  <a:schemeClr val="dk1"/>
                </a:solidFill>
              </a:rPr>
              <a:t>—“I have a valid shard.”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When it hears </a:t>
            </a:r>
            <a:r>
              <a:rPr b="1" lang="en-US">
                <a:solidFill>
                  <a:schemeClr val="dk1"/>
                </a:solidFill>
              </a:rPr>
              <a:t>m + f = 4</a:t>
            </a:r>
            <a:r>
              <a:rPr lang="en-US">
                <a:solidFill>
                  <a:schemeClr val="dk1"/>
                </a:solidFill>
              </a:rPr>
              <a:t> Echoes it broadcasts </a:t>
            </a:r>
            <a:r>
              <a:rPr b="1" lang="en-US">
                <a:solidFill>
                  <a:schemeClr val="dk1"/>
                </a:solidFill>
              </a:rPr>
              <a:t>Ready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• When it hears </a:t>
            </a:r>
            <a:r>
              <a:rPr b="1" lang="en-US">
                <a:solidFill>
                  <a:schemeClr val="dk1"/>
                </a:solidFill>
              </a:rPr>
              <a:t>2 f + 1 = 3</a:t>
            </a:r>
            <a:r>
              <a:rPr lang="en-US">
                <a:solidFill>
                  <a:schemeClr val="dk1"/>
                </a:solidFill>
              </a:rPr>
              <a:t> Readies it closes the local </a:t>
            </a:r>
            <a:r>
              <a:rPr i="1" lang="en-US">
                <a:solidFill>
                  <a:schemeClr val="dk1"/>
                </a:solidFill>
              </a:rPr>
              <a:t>commit</a:t>
            </a:r>
            <a:r>
              <a:rPr lang="en-US">
                <a:solidFill>
                  <a:schemeClr val="dk1"/>
                </a:solidFill>
              </a:rPr>
              <a:t> channel; now the write is </a:t>
            </a:r>
            <a:r>
              <a:rPr i="1" lang="en-US">
                <a:solidFill>
                  <a:schemeClr val="dk1"/>
                </a:solidFill>
              </a:rPr>
              <a:t>globally durable</a:t>
            </a:r>
            <a:r>
              <a:rPr lang="en-US">
                <a:solidFill>
                  <a:schemeClr val="dk1"/>
                </a:solidFill>
              </a:rPr>
              <a:t> even if two nodes die immediately.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The server returns </a:t>
            </a:r>
            <a:r>
              <a:rPr b="1" lang="en-US">
                <a:solidFill>
                  <a:schemeClr val="dk1"/>
                </a:solidFill>
              </a:rPr>
              <a:t>“write OK”</a:t>
            </a:r>
            <a:r>
              <a:rPr lang="en-US">
                <a:solidFill>
                  <a:schemeClr val="dk1"/>
                </a:solidFill>
              </a:rPr>
              <a:t> to the client.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Read path ― “Retrieve” (bottom-half).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Client asks one node for </a:t>
            </a:r>
            <a:r>
              <a:rPr b="1" lang="en-US">
                <a:solidFill>
                  <a:schemeClr val="dk1"/>
                </a:solidFill>
              </a:rPr>
              <a:t>shard 0 + FPCC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It then pipeline-fetches other shards until it has </a:t>
            </a:r>
            <a:r>
              <a:rPr b="1" lang="en-US">
                <a:solidFill>
                  <a:schemeClr val="dk1"/>
                </a:solidFill>
              </a:rPr>
              <a:t>m = 3</a:t>
            </a:r>
            <a:r>
              <a:rPr lang="en-US">
                <a:solidFill>
                  <a:schemeClr val="dk1"/>
                </a:solidFill>
              </a:rPr>
              <a:t> that pass both hash and fingerprint checks.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Reed–Solomon runs in streaming mode: if we ever drop below 3 good shards decoding aborts; otherwise it reconstructs bytes directly to the output file.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The integrity of </a:t>
            </a:r>
            <a:r>
              <a:rPr i="1" lang="en-US">
                <a:solidFill>
                  <a:schemeClr val="dk1"/>
                </a:solidFill>
              </a:rPr>
              <a:t>both</a:t>
            </a:r>
            <a:r>
              <a:rPr lang="en-US">
                <a:solidFill>
                  <a:schemeClr val="dk1"/>
                </a:solidFill>
              </a:rPr>
              <a:t> downloaded and reconstructed shards is re-verified, so we catch bit-flips during transit or decode.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1c11ecec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1c11ece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Design trade-offs – We chose BoltDB over SQLite because it’s pure Go and embeddable. Updates are batched every 250 ms via a small channel buffer; this multiplies IOPS by roughly five on consumer SSDs.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Fingerprints use an 8-byte evaluation point instead of a full 32-byte MAC, keeping network overhead small.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Performance – On five commodity laptops the RS encoder with SIMD pushes 120 MB/s; the extra Echo/Ready round adds about 0.8 RTT over a plain PUT. Storage overhead is 1.4 × instead of 3 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validated tolerance by killing two nodes during a write; the client still succeeded and later reads reconstructed the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Operational goodies – A simple -snapshot flag zips BoltDB + fragment dirs for off-cluster backup; a TTL GC thread reclaims space automatically. Docker-compose plus Prometheus &amp; Grafana give observability out-of-the-box.  and also you can say about why did we choose reed-solomon for erasure coding and Rabins for Homographic fingerprinting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51c11ecec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1c11ece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we achieved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✓  40 % storage overhead instead of 200 %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✓  Survives 2 simultaneous node failures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✓  Cryptographic proof of every committed 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✓  Live metrics, GC, snapshots, Docker one-liner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we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Erasure coding internals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Consensus under Byzantine assumptions (AVID-FP)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Go concurrency + gRPC at production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Building observability from day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Immediate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S3-compatible HTTP gateway  →  drop-in for existing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Client-side caching &amp; prefetch  →  lower read P99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Background “lazy repair” job  →  auto-heal missing shards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Stretch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Dynamic membership: join/leave without downtime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Pluggable K-MS support to encrypt each shard at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Kubernetes Helm chart for one-command cluster 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Long-term 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campus-scale, self-healing object store that fits on   ↙️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5–9 off-the-shelf servers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Needs &lt;2× raw capacity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 Provides cryptographic audit trails for every 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1c11ecec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0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3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1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8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8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8JZYoquU06rBkNq5lA9knp551E8NJqn/view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3000"/>
              <a:t>AVID-FP Store: A Fault-Tolerant, Integrity-Verified Distributed Object Store</a:t>
            </a:r>
            <a:endParaRPr sz="30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 MANOJ, SNEHITHA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Problem &amp; Motivation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561650" y="2089475"/>
            <a:ext cx="93204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can go wrong?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Project goal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we attack it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Learning Angle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1c11ecec1_0_2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High-Level Design</a:t>
            </a:r>
            <a:endParaRPr/>
          </a:p>
        </p:txBody>
      </p:sp>
      <p:sp>
        <p:nvSpPr>
          <p:cNvPr id="113" name="Google Shape;113;g351c11ecec1_0_28"/>
          <p:cNvSpPr txBox="1"/>
          <p:nvPr/>
        </p:nvSpPr>
        <p:spPr>
          <a:xfrm>
            <a:off x="1561650" y="2089475"/>
            <a:ext cx="93204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4" name="Google Shape;114;g351c11ecec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9250"/>
            <a:ext cx="12192000" cy="3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1c11ecec1_0_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351c11ecec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75" y="0"/>
            <a:ext cx="4411151" cy="6113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51c11ecec1_0_13"/>
          <p:cNvSpPr txBox="1"/>
          <p:nvPr/>
        </p:nvSpPr>
        <p:spPr>
          <a:xfrm>
            <a:off x="699150" y="1709275"/>
            <a:ext cx="35352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(Disperse)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&amp;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 (Retrieve)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c11ecec1_0_3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7" name="Google Shape;127;g351c11ecec1_0_39"/>
          <p:cNvSpPr txBox="1"/>
          <p:nvPr/>
        </p:nvSpPr>
        <p:spPr>
          <a:xfrm>
            <a:off x="1561650" y="2089475"/>
            <a:ext cx="93204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 Stack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Key design choices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Numbers (n = 5, m = 3, f = 2)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Extras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3704124" y="951450"/>
            <a:ext cx="35343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DEMO</a:t>
            </a:r>
            <a:r>
              <a:rPr lang="en-US" sz="2800">
                <a:solidFill>
                  <a:srgbClr val="CC4125"/>
                </a:solidFill>
                <a:latin typeface="Gill Sans"/>
                <a:ea typeface="Gill Sans"/>
                <a:cs typeface="Gill Sans"/>
                <a:sym typeface="Gill Sans"/>
              </a:rPr>
              <a:t>!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      </a:t>
            </a:r>
            <a:endParaRPr sz="2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dk1"/>
                </a:solidFill>
                <a:highlight>
                  <a:srgbClr val="FFFFFF"/>
                </a:highlight>
              </a:rPr>
              <a:t>👨‍💻</a:t>
            </a:r>
            <a:endParaRPr sz="5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3" name="Google Shape;133;p4" title="CS_58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49" y="4468425"/>
            <a:ext cx="1292476" cy="9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c11ecec1_0_5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Key Takeaways &amp;  Q/A</a:t>
            </a:r>
            <a:endParaRPr/>
          </a:p>
        </p:txBody>
      </p:sp>
      <p:sp>
        <p:nvSpPr>
          <p:cNvPr id="139" name="Google Shape;139;g351c11ecec1_0_55"/>
          <p:cNvSpPr txBox="1"/>
          <p:nvPr/>
        </p:nvSpPr>
        <p:spPr>
          <a:xfrm>
            <a:off x="1561650" y="2089475"/>
            <a:ext cx="93204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we achieved !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we learned !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What’s Next !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2025-02-16T22:09:21Z</dcterms:created>
  <dc:creator>Chaudhari, Umang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0x010100F6F23E417D76D14C87D3AC200271159E</vt:lpwstr>
  </property>
</Properties>
</file>