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72" r:id="rId3"/>
    <p:sldId id="258" r:id="rId4"/>
    <p:sldId id="273" r:id="rId5"/>
    <p:sldId id="259" r:id="rId6"/>
    <p:sldId id="298" r:id="rId7"/>
    <p:sldId id="293" r:id="rId8"/>
    <p:sldId id="294" r:id="rId9"/>
    <p:sldId id="299" r:id="rId10"/>
    <p:sldId id="296" r:id="rId11"/>
    <p:sldId id="295" r:id="rId12"/>
    <p:sldId id="300" r:id="rId13"/>
    <p:sldId id="302" r:id="rId14"/>
    <p:sldId id="30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5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hart%20in%20Microsoft%20PowerPoint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4"/>
          <c:order val="1"/>
          <c:tx>
            <c:strRef>
              <c:f>'[Chart in Microsoft PowerPoint]Sheet1'!$E$1</c:f>
              <c:strCache>
                <c:ptCount val="1"/>
                <c:pt idx="0">
                  <c:v>Non-Hispanic White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'[Chart in Microsoft PowerPoint]Sheet1'!$A$2:$A$26</c:f>
              <c:strCache>
                <c:ptCount val="25"/>
                <c:pt idx="0">
                  <c:v>1994</c:v>
                </c:pt>
                <c:pt idx="1">
                  <c:v>1995</c:v>
                </c:pt>
                <c:pt idx="2">
                  <c:v>19961</c:v>
                </c:pt>
                <c:pt idx="3">
                  <c:v>1997</c:v>
                </c:pt>
                <c:pt idx="4">
                  <c:v>1998</c:v>
                </c:pt>
                <c:pt idx="5">
                  <c:v>1999</c:v>
                </c:pt>
                <c:pt idx="6">
                  <c:v>2000</c:v>
                </c:pt>
                <c:pt idx="7">
                  <c:v>2001</c:v>
                </c:pt>
                <c:pt idx="8">
                  <c:v>2002</c:v>
                </c:pt>
                <c:pt idx="9">
                  <c:v>2002r1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  <c:pt idx="24">
                  <c:v>2017</c:v>
                </c:pt>
              </c:strCache>
            </c:strRef>
          </c:cat>
          <c:val>
            <c:numRef>
              <c:f>'[Chart in Microsoft PowerPoint]Sheet1'!$E$2:$E$26</c:f>
              <c:numCache>
                <c:formatCode>0.0_)</c:formatCode>
                <c:ptCount val="25"/>
                <c:pt idx="0">
                  <c:v>70</c:v>
                </c:pt>
                <c:pt idx="1">
                  <c:v>70.900000000000006</c:v>
                </c:pt>
                <c:pt idx="2">
                  <c:v>71.7</c:v>
                </c:pt>
                <c:pt idx="3">
                  <c:v>72</c:v>
                </c:pt>
                <c:pt idx="4">
                  <c:v>72.599999999999994</c:v>
                </c:pt>
                <c:pt idx="5">
                  <c:v>73.2</c:v>
                </c:pt>
                <c:pt idx="6">
                  <c:v>73.8</c:v>
                </c:pt>
                <c:pt idx="7">
                  <c:v>74.3</c:v>
                </c:pt>
                <c:pt idx="8">
                  <c:v>74.5</c:v>
                </c:pt>
                <c:pt idx="9">
                  <c:v>74.7</c:v>
                </c:pt>
                <c:pt idx="10">
                  <c:v>75.400000000000006</c:v>
                </c:pt>
                <c:pt idx="11">
                  <c:v>76</c:v>
                </c:pt>
                <c:pt idx="12">
                  <c:v>75.8</c:v>
                </c:pt>
                <c:pt idx="13">
                  <c:v>75.8</c:v>
                </c:pt>
                <c:pt idx="14">
                  <c:v>75.2</c:v>
                </c:pt>
                <c:pt idx="15">
                  <c:v>75</c:v>
                </c:pt>
                <c:pt idx="16">
                  <c:v>74.8</c:v>
                </c:pt>
                <c:pt idx="17">
                  <c:v>74.400000000000006</c:v>
                </c:pt>
                <c:pt idx="18">
                  <c:v>73.8</c:v>
                </c:pt>
                <c:pt idx="19">
                  <c:v>73.5</c:v>
                </c:pt>
                <c:pt idx="20">
                  <c:v>73.3</c:v>
                </c:pt>
                <c:pt idx="21">
                  <c:v>72.599999999999994</c:v>
                </c:pt>
                <c:pt idx="22">
                  <c:v>71.900000000000006</c:v>
                </c:pt>
                <c:pt idx="23">
                  <c:v>71.900000000000006</c:v>
                </c:pt>
                <c:pt idx="24">
                  <c:v>72.3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0BF-49E1-A25D-271673257A6B}"/>
            </c:ext>
          </c:extLst>
        </c:ser>
        <c:ser>
          <c:idx val="3"/>
          <c:order val="2"/>
          <c:tx>
            <c:strRef>
              <c:f>'[Chart in Microsoft PowerPoint]Sheet1'!$F$1</c:f>
              <c:strCache>
                <c:ptCount val="1"/>
                <c:pt idx="0">
                  <c:v>White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'[Chart in Microsoft PowerPoint]Sheet1'!$A$2:$A$26</c:f>
              <c:strCache>
                <c:ptCount val="25"/>
                <c:pt idx="0">
                  <c:v>1994</c:v>
                </c:pt>
                <c:pt idx="1">
                  <c:v>1995</c:v>
                </c:pt>
                <c:pt idx="2">
                  <c:v>19961</c:v>
                </c:pt>
                <c:pt idx="3">
                  <c:v>1997</c:v>
                </c:pt>
                <c:pt idx="4">
                  <c:v>1998</c:v>
                </c:pt>
                <c:pt idx="5">
                  <c:v>1999</c:v>
                </c:pt>
                <c:pt idx="6">
                  <c:v>2000</c:v>
                </c:pt>
                <c:pt idx="7">
                  <c:v>2001</c:v>
                </c:pt>
                <c:pt idx="8">
                  <c:v>2002</c:v>
                </c:pt>
                <c:pt idx="9">
                  <c:v>2002r1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  <c:pt idx="24">
                  <c:v>2017</c:v>
                </c:pt>
              </c:strCache>
            </c:strRef>
          </c:cat>
          <c:val>
            <c:numRef>
              <c:f>'[Chart in Microsoft PowerPoint]Sheet1'!$F$2:$F$26</c:f>
              <c:numCache>
                <c:formatCode>0.0_)</c:formatCode>
                <c:ptCount val="25"/>
                <c:pt idx="0">
                  <c:v>67.7</c:v>
                </c:pt>
                <c:pt idx="1">
                  <c:v>68.7</c:v>
                </c:pt>
                <c:pt idx="2">
                  <c:v>69.099999999999994</c:v>
                </c:pt>
                <c:pt idx="3">
                  <c:v>69.3</c:v>
                </c:pt>
                <c:pt idx="4">
                  <c:v>70</c:v>
                </c:pt>
                <c:pt idx="5">
                  <c:v>70.5</c:v>
                </c:pt>
                <c:pt idx="6">
                  <c:v>71.099999999999994</c:v>
                </c:pt>
                <c:pt idx="7">
                  <c:v>71.599999999999994</c:v>
                </c:pt>
                <c:pt idx="8">
                  <c:v>71.8</c:v>
                </c:pt>
                <c:pt idx="9">
                  <c:v>71.7</c:v>
                </c:pt>
                <c:pt idx="10">
                  <c:v>72.099999999999994</c:v>
                </c:pt>
                <c:pt idx="11">
                  <c:v>72.8</c:v>
                </c:pt>
                <c:pt idx="12">
                  <c:v>72.7</c:v>
                </c:pt>
                <c:pt idx="13">
                  <c:v>72.599999999999994</c:v>
                </c:pt>
                <c:pt idx="14">
                  <c:v>72</c:v>
                </c:pt>
                <c:pt idx="15">
                  <c:v>71.7</c:v>
                </c:pt>
                <c:pt idx="16">
                  <c:v>71.400000000000006</c:v>
                </c:pt>
                <c:pt idx="17">
                  <c:v>71</c:v>
                </c:pt>
                <c:pt idx="18">
                  <c:v>70.3</c:v>
                </c:pt>
                <c:pt idx="19">
                  <c:v>69.8</c:v>
                </c:pt>
                <c:pt idx="20">
                  <c:v>69.599999999999994</c:v>
                </c:pt>
                <c:pt idx="21">
                  <c:v>68.900000000000006</c:v>
                </c:pt>
                <c:pt idx="22">
                  <c:v>68.2</c:v>
                </c:pt>
                <c:pt idx="23">
                  <c:v>68.2</c:v>
                </c:pt>
                <c:pt idx="24">
                  <c:v>68.5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0BF-49E1-A25D-271673257A6B}"/>
            </c:ext>
          </c:extLst>
        </c:ser>
        <c:ser>
          <c:idx val="8"/>
          <c:order val="3"/>
          <c:tx>
            <c:strRef>
              <c:f>'[Chart in Microsoft PowerPoint]Sheet1'!$G$1</c:f>
              <c:strCache>
                <c:ptCount val="1"/>
                <c:pt idx="0">
                  <c:v>Non-Hispanic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'[Chart in Microsoft PowerPoint]Sheet1'!$A$2:$A$26</c:f>
              <c:strCache>
                <c:ptCount val="25"/>
                <c:pt idx="0">
                  <c:v>1994</c:v>
                </c:pt>
                <c:pt idx="1">
                  <c:v>1995</c:v>
                </c:pt>
                <c:pt idx="2">
                  <c:v>19961</c:v>
                </c:pt>
                <c:pt idx="3">
                  <c:v>1997</c:v>
                </c:pt>
                <c:pt idx="4">
                  <c:v>1998</c:v>
                </c:pt>
                <c:pt idx="5">
                  <c:v>1999</c:v>
                </c:pt>
                <c:pt idx="6">
                  <c:v>2000</c:v>
                </c:pt>
                <c:pt idx="7">
                  <c:v>2001</c:v>
                </c:pt>
                <c:pt idx="8">
                  <c:v>2002</c:v>
                </c:pt>
                <c:pt idx="9">
                  <c:v>2002r1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  <c:pt idx="24">
                  <c:v>2017</c:v>
                </c:pt>
              </c:strCache>
            </c:strRef>
          </c:cat>
          <c:val>
            <c:numRef>
              <c:f>'[Chart in Microsoft PowerPoint]Sheet1'!$G$2:$G$26</c:f>
              <c:numCache>
                <c:formatCode>0.0_)</c:formatCode>
                <c:ptCount val="25"/>
                <c:pt idx="0">
                  <c:v>65.900000000000006</c:v>
                </c:pt>
                <c:pt idx="1">
                  <c:v>66.7</c:v>
                </c:pt>
                <c:pt idx="2">
                  <c:v>67.400000000000006</c:v>
                </c:pt>
                <c:pt idx="3">
                  <c:v>67.8</c:v>
                </c:pt>
                <c:pt idx="4">
                  <c:v>68.3</c:v>
                </c:pt>
                <c:pt idx="5">
                  <c:v>68.900000000000006</c:v>
                </c:pt>
                <c:pt idx="6">
                  <c:v>69.5</c:v>
                </c:pt>
                <c:pt idx="7">
                  <c:v>69.900000000000006</c:v>
                </c:pt>
                <c:pt idx="8">
                  <c:v>70</c:v>
                </c:pt>
                <c:pt idx="9">
                  <c:v>70.2</c:v>
                </c:pt>
                <c:pt idx="10">
                  <c:v>70.8</c:v>
                </c:pt>
                <c:pt idx="11">
                  <c:v>71.5</c:v>
                </c:pt>
                <c:pt idx="12">
                  <c:v>71.2</c:v>
                </c:pt>
                <c:pt idx="13">
                  <c:v>71.2</c:v>
                </c:pt>
                <c:pt idx="14">
                  <c:v>70.5</c:v>
                </c:pt>
                <c:pt idx="15">
                  <c:v>70.3</c:v>
                </c:pt>
                <c:pt idx="16">
                  <c:v>69.8</c:v>
                </c:pt>
                <c:pt idx="17">
                  <c:v>69.400000000000006</c:v>
                </c:pt>
                <c:pt idx="18">
                  <c:v>68.7</c:v>
                </c:pt>
                <c:pt idx="19">
                  <c:v>68.2</c:v>
                </c:pt>
                <c:pt idx="20">
                  <c:v>67.900000000000006</c:v>
                </c:pt>
                <c:pt idx="21">
                  <c:v>67.3</c:v>
                </c:pt>
                <c:pt idx="22">
                  <c:v>66.400000000000006</c:v>
                </c:pt>
                <c:pt idx="23">
                  <c:v>66.099999999999994</c:v>
                </c:pt>
                <c:pt idx="24">
                  <c:v>66.599999999999994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0BF-49E1-A25D-271673257A6B}"/>
            </c:ext>
          </c:extLst>
        </c:ser>
        <c:ser>
          <c:idx val="6"/>
          <c:order val="4"/>
          <c:tx>
            <c:strRef>
              <c:f>'[Chart in Microsoft PowerPoint]Sheet1'!$H$1</c:f>
              <c:strCache>
                <c:ptCount val="1"/>
                <c:pt idx="0">
                  <c:v>All Other Races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'[Chart in Microsoft PowerPoint]Sheet1'!$A$2:$A$26</c:f>
              <c:strCache>
                <c:ptCount val="25"/>
                <c:pt idx="0">
                  <c:v>1994</c:v>
                </c:pt>
                <c:pt idx="1">
                  <c:v>1995</c:v>
                </c:pt>
                <c:pt idx="2">
                  <c:v>19961</c:v>
                </c:pt>
                <c:pt idx="3">
                  <c:v>1997</c:v>
                </c:pt>
                <c:pt idx="4">
                  <c:v>1998</c:v>
                </c:pt>
                <c:pt idx="5">
                  <c:v>1999</c:v>
                </c:pt>
                <c:pt idx="6">
                  <c:v>2000</c:v>
                </c:pt>
                <c:pt idx="7">
                  <c:v>2001</c:v>
                </c:pt>
                <c:pt idx="8">
                  <c:v>2002</c:v>
                </c:pt>
                <c:pt idx="9">
                  <c:v>2002r1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  <c:pt idx="24">
                  <c:v>2017</c:v>
                </c:pt>
              </c:strCache>
            </c:strRef>
          </c:cat>
          <c:val>
            <c:numRef>
              <c:f>'[Chart in Microsoft PowerPoint]Sheet1'!$H$2:$H$26</c:f>
              <c:numCache>
                <c:formatCode>0.0_)</c:formatCode>
                <c:ptCount val="25"/>
                <c:pt idx="0">
                  <c:v>47.7</c:v>
                </c:pt>
                <c:pt idx="1">
                  <c:v>47.2</c:v>
                </c:pt>
                <c:pt idx="2">
                  <c:v>51</c:v>
                </c:pt>
                <c:pt idx="3">
                  <c:v>52.5</c:v>
                </c:pt>
                <c:pt idx="4">
                  <c:v>53</c:v>
                </c:pt>
                <c:pt idx="5">
                  <c:v>53.7</c:v>
                </c:pt>
                <c:pt idx="6">
                  <c:v>53.5</c:v>
                </c:pt>
                <c:pt idx="7">
                  <c:v>54.2</c:v>
                </c:pt>
                <c:pt idx="8">
                  <c:v>54.7</c:v>
                </c:pt>
                <c:pt idx="9">
                  <c:v>54.5</c:v>
                </c:pt>
                <c:pt idx="10">
                  <c:v>56</c:v>
                </c:pt>
                <c:pt idx="11">
                  <c:v>58.6</c:v>
                </c:pt>
                <c:pt idx="12">
                  <c:v>59.2</c:v>
                </c:pt>
                <c:pt idx="13">
                  <c:v>59.9</c:v>
                </c:pt>
                <c:pt idx="14">
                  <c:v>59.2</c:v>
                </c:pt>
                <c:pt idx="15">
                  <c:v>58.5</c:v>
                </c:pt>
                <c:pt idx="16">
                  <c:v>57.8</c:v>
                </c:pt>
                <c:pt idx="17">
                  <c:v>57</c:v>
                </c:pt>
                <c:pt idx="18">
                  <c:v>56.4</c:v>
                </c:pt>
                <c:pt idx="19">
                  <c:v>55</c:v>
                </c:pt>
                <c:pt idx="20">
                  <c:v>55.1</c:v>
                </c:pt>
                <c:pt idx="21">
                  <c:v>55</c:v>
                </c:pt>
                <c:pt idx="22">
                  <c:v>53.8</c:v>
                </c:pt>
                <c:pt idx="23">
                  <c:v>52.8</c:v>
                </c:pt>
                <c:pt idx="24">
                  <c:v>54.5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0BF-49E1-A25D-271673257A6B}"/>
            </c:ext>
          </c:extLst>
        </c:ser>
        <c:ser>
          <c:idx val="7"/>
          <c:order val="5"/>
          <c:tx>
            <c:strRef>
              <c:f>'[Chart in Microsoft PowerPoint]Sheet1'!$J$1</c:f>
              <c:strCache>
                <c:ptCount val="1"/>
                <c:pt idx="0">
                  <c:v>Hispanic or Latino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'[Chart in Microsoft PowerPoint]Sheet1'!$A$2:$A$26</c:f>
              <c:strCache>
                <c:ptCount val="25"/>
                <c:pt idx="0">
                  <c:v>1994</c:v>
                </c:pt>
                <c:pt idx="1">
                  <c:v>1995</c:v>
                </c:pt>
                <c:pt idx="2">
                  <c:v>19961</c:v>
                </c:pt>
                <c:pt idx="3">
                  <c:v>1997</c:v>
                </c:pt>
                <c:pt idx="4">
                  <c:v>1998</c:v>
                </c:pt>
                <c:pt idx="5">
                  <c:v>1999</c:v>
                </c:pt>
                <c:pt idx="6">
                  <c:v>2000</c:v>
                </c:pt>
                <c:pt idx="7">
                  <c:v>2001</c:v>
                </c:pt>
                <c:pt idx="8">
                  <c:v>2002</c:v>
                </c:pt>
                <c:pt idx="9">
                  <c:v>2002r1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  <c:pt idx="24">
                  <c:v>2017</c:v>
                </c:pt>
              </c:strCache>
            </c:strRef>
          </c:cat>
          <c:val>
            <c:numRef>
              <c:f>'[Chart in Microsoft PowerPoint]Sheet1'!$J$2:$J$26</c:f>
              <c:numCache>
                <c:formatCode>0.0_)</c:formatCode>
                <c:ptCount val="25"/>
                <c:pt idx="0">
                  <c:v>41.2</c:v>
                </c:pt>
                <c:pt idx="1">
                  <c:v>42.1</c:v>
                </c:pt>
                <c:pt idx="2">
                  <c:v>42.8</c:v>
                </c:pt>
                <c:pt idx="3">
                  <c:v>43.3</c:v>
                </c:pt>
                <c:pt idx="4">
                  <c:v>44.7</c:v>
                </c:pt>
                <c:pt idx="5">
                  <c:v>45.5</c:v>
                </c:pt>
                <c:pt idx="6">
                  <c:v>46.3</c:v>
                </c:pt>
                <c:pt idx="7">
                  <c:v>47.3</c:v>
                </c:pt>
                <c:pt idx="8">
                  <c:v>48.2</c:v>
                </c:pt>
                <c:pt idx="9">
                  <c:v>47</c:v>
                </c:pt>
                <c:pt idx="10">
                  <c:v>46.7</c:v>
                </c:pt>
                <c:pt idx="11">
                  <c:v>48.1</c:v>
                </c:pt>
                <c:pt idx="12">
                  <c:v>49.5</c:v>
                </c:pt>
                <c:pt idx="13">
                  <c:v>49.7</c:v>
                </c:pt>
                <c:pt idx="14">
                  <c:v>49.7</c:v>
                </c:pt>
                <c:pt idx="15">
                  <c:v>49.1</c:v>
                </c:pt>
                <c:pt idx="16">
                  <c:v>48.4</c:v>
                </c:pt>
                <c:pt idx="17">
                  <c:v>47.5</c:v>
                </c:pt>
                <c:pt idx="18">
                  <c:v>46.9</c:v>
                </c:pt>
                <c:pt idx="19">
                  <c:v>46.1</c:v>
                </c:pt>
                <c:pt idx="20">
                  <c:v>46.1</c:v>
                </c:pt>
                <c:pt idx="21">
                  <c:v>45.4</c:v>
                </c:pt>
                <c:pt idx="22">
                  <c:v>45.6</c:v>
                </c:pt>
                <c:pt idx="23">
                  <c:v>46</c:v>
                </c:pt>
                <c:pt idx="24">
                  <c:v>46.2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0BF-49E1-A25D-271673257A6B}"/>
            </c:ext>
          </c:extLst>
        </c:ser>
        <c:ser>
          <c:idx val="5"/>
          <c:order val="6"/>
          <c:tx>
            <c:strRef>
              <c:f>'[Chart in Microsoft PowerPoint]Sheet1'!$I$1</c:f>
              <c:strCache>
                <c:ptCount val="1"/>
                <c:pt idx="0">
                  <c:v>Black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'[Chart in Microsoft PowerPoint]Sheet1'!$A$2:$A$26</c:f>
              <c:strCache>
                <c:ptCount val="25"/>
                <c:pt idx="0">
                  <c:v>1994</c:v>
                </c:pt>
                <c:pt idx="1">
                  <c:v>1995</c:v>
                </c:pt>
                <c:pt idx="2">
                  <c:v>19961</c:v>
                </c:pt>
                <c:pt idx="3">
                  <c:v>1997</c:v>
                </c:pt>
                <c:pt idx="4">
                  <c:v>1998</c:v>
                </c:pt>
                <c:pt idx="5">
                  <c:v>1999</c:v>
                </c:pt>
                <c:pt idx="6">
                  <c:v>2000</c:v>
                </c:pt>
                <c:pt idx="7">
                  <c:v>2001</c:v>
                </c:pt>
                <c:pt idx="8">
                  <c:v>2002</c:v>
                </c:pt>
                <c:pt idx="9">
                  <c:v>2002r1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  <c:pt idx="24">
                  <c:v>2017</c:v>
                </c:pt>
              </c:strCache>
            </c:strRef>
          </c:cat>
          <c:val>
            <c:numRef>
              <c:f>'[Chart in Microsoft PowerPoint]Sheet1'!$I$2:$I$26</c:f>
              <c:numCache>
                <c:formatCode>0.0_)</c:formatCode>
                <c:ptCount val="25"/>
                <c:pt idx="0">
                  <c:v>42.3</c:v>
                </c:pt>
                <c:pt idx="1">
                  <c:v>42.7</c:v>
                </c:pt>
                <c:pt idx="2">
                  <c:v>44.1</c:v>
                </c:pt>
                <c:pt idx="3">
                  <c:v>44.8</c:v>
                </c:pt>
                <c:pt idx="4">
                  <c:v>45.6</c:v>
                </c:pt>
                <c:pt idx="5">
                  <c:v>46.3</c:v>
                </c:pt>
                <c:pt idx="6">
                  <c:v>47.2</c:v>
                </c:pt>
                <c:pt idx="7">
                  <c:v>47.7</c:v>
                </c:pt>
                <c:pt idx="8">
                  <c:v>47.3</c:v>
                </c:pt>
                <c:pt idx="9">
                  <c:v>47.4</c:v>
                </c:pt>
                <c:pt idx="10">
                  <c:v>48.1</c:v>
                </c:pt>
                <c:pt idx="11">
                  <c:v>49.1</c:v>
                </c:pt>
                <c:pt idx="12">
                  <c:v>48.2</c:v>
                </c:pt>
                <c:pt idx="13">
                  <c:v>47.9</c:v>
                </c:pt>
                <c:pt idx="14">
                  <c:v>47.2</c:v>
                </c:pt>
                <c:pt idx="15">
                  <c:v>47.4</c:v>
                </c:pt>
                <c:pt idx="16">
                  <c:v>46.2</c:v>
                </c:pt>
                <c:pt idx="17">
                  <c:v>45.4</c:v>
                </c:pt>
                <c:pt idx="18">
                  <c:v>44.9</c:v>
                </c:pt>
                <c:pt idx="19">
                  <c:v>43.9</c:v>
                </c:pt>
                <c:pt idx="20">
                  <c:v>43.1</c:v>
                </c:pt>
                <c:pt idx="21">
                  <c:v>43</c:v>
                </c:pt>
                <c:pt idx="22">
                  <c:v>42.3</c:v>
                </c:pt>
                <c:pt idx="23">
                  <c:v>41.6</c:v>
                </c:pt>
                <c:pt idx="24">
                  <c:v>42.3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0BF-49E1-A25D-271673257A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5961496"/>
        <c:axId val="505963136"/>
        <c:extLst>
          <c:ext xmlns:c15="http://schemas.microsoft.com/office/drawing/2012/chart" uri="{02D57815-91ED-43cb-92C2-25804820EDAC}">
            <c15:filteredLineSeries>
              <c15:ser>
                <c:idx val="1"/>
                <c:order val="0"/>
                <c:tx>
                  <c:strRef>
                    <c:extLst>
                      <c:ext uri="{02D57815-91ED-43cb-92C2-25804820EDAC}">
                        <c15:formulaRef>
                          <c15:sqref>'[Chart in Microsoft PowerPoint]Sheet1'!$C$1</c15:sqref>
                        </c15:formulaRef>
                      </c:ext>
                    </c:extLst>
                    <c:strCache>
                      <c:ptCount val="1"/>
                      <c:pt idx="0">
                        <c:v>U.S. total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'[Chart in Microsoft PowerPoint]Sheet1'!$A$2:$A$26</c15:sqref>
                        </c15:formulaRef>
                      </c:ext>
                    </c:extLst>
                    <c:strCache>
                      <c:ptCount val="25"/>
                      <c:pt idx="0">
                        <c:v>1994</c:v>
                      </c:pt>
                      <c:pt idx="1">
                        <c:v>1995</c:v>
                      </c:pt>
                      <c:pt idx="2">
                        <c:v>19961</c:v>
                      </c:pt>
                      <c:pt idx="3">
                        <c:v>1997</c:v>
                      </c:pt>
                      <c:pt idx="4">
                        <c:v>1998</c:v>
                      </c:pt>
                      <c:pt idx="5">
                        <c:v>1999</c:v>
                      </c:pt>
                      <c:pt idx="6">
                        <c:v>2000</c:v>
                      </c:pt>
                      <c:pt idx="7">
                        <c:v>2001</c:v>
                      </c:pt>
                      <c:pt idx="8">
                        <c:v>2002</c:v>
                      </c:pt>
                      <c:pt idx="9">
                        <c:v>2002r1</c:v>
                      </c:pt>
                      <c:pt idx="10">
                        <c:v>2003</c:v>
                      </c:pt>
                      <c:pt idx="11">
                        <c:v>2004</c:v>
                      </c:pt>
                      <c:pt idx="12">
                        <c:v>2005</c:v>
                      </c:pt>
                      <c:pt idx="13">
                        <c:v>2006</c:v>
                      </c:pt>
                      <c:pt idx="14">
                        <c:v>2007</c:v>
                      </c:pt>
                      <c:pt idx="15">
                        <c:v>2008</c:v>
                      </c:pt>
                      <c:pt idx="16">
                        <c:v>2009</c:v>
                      </c:pt>
                      <c:pt idx="17">
                        <c:v>2010</c:v>
                      </c:pt>
                      <c:pt idx="18">
                        <c:v>2011</c:v>
                      </c:pt>
                      <c:pt idx="19">
                        <c:v>2012</c:v>
                      </c:pt>
                      <c:pt idx="20">
                        <c:v>2013</c:v>
                      </c:pt>
                      <c:pt idx="21">
                        <c:v>2014</c:v>
                      </c:pt>
                      <c:pt idx="22">
                        <c:v>2015</c:v>
                      </c:pt>
                      <c:pt idx="23">
                        <c:v>2016</c:v>
                      </c:pt>
                      <c:pt idx="24">
                        <c:v>2017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'[Chart in Microsoft PowerPoint]Sheet1'!$C$2:$C$26</c15:sqref>
                        </c15:formulaRef>
                      </c:ext>
                    </c:extLst>
                    <c:numCache>
                      <c:formatCode>0.0_)</c:formatCode>
                      <c:ptCount val="25"/>
                      <c:pt idx="0">
                        <c:v>64</c:v>
                      </c:pt>
                      <c:pt idx="1">
                        <c:v>64.7</c:v>
                      </c:pt>
                      <c:pt idx="2">
                        <c:v>65.400000000000006</c:v>
                      </c:pt>
                      <c:pt idx="3">
                        <c:v>65.7</c:v>
                      </c:pt>
                      <c:pt idx="4">
                        <c:v>66.3</c:v>
                      </c:pt>
                      <c:pt idx="5">
                        <c:v>66.8</c:v>
                      </c:pt>
                      <c:pt idx="6">
                        <c:v>67.400000000000006</c:v>
                      </c:pt>
                      <c:pt idx="7">
                        <c:v>67.8</c:v>
                      </c:pt>
                      <c:pt idx="8">
                        <c:v>67.900000000000006</c:v>
                      </c:pt>
                      <c:pt idx="9">
                        <c:v>67.900000000000006</c:v>
                      </c:pt>
                      <c:pt idx="10">
                        <c:v>68.3</c:v>
                      </c:pt>
                      <c:pt idx="11">
                        <c:v>69</c:v>
                      </c:pt>
                      <c:pt idx="12">
                        <c:v>68.900000000000006</c:v>
                      </c:pt>
                      <c:pt idx="13">
                        <c:v>68.8</c:v>
                      </c:pt>
                      <c:pt idx="14">
                        <c:v>68.099999999999994</c:v>
                      </c:pt>
                      <c:pt idx="15">
                        <c:v>67.8</c:v>
                      </c:pt>
                      <c:pt idx="16">
                        <c:v>67.400000000000006</c:v>
                      </c:pt>
                      <c:pt idx="17">
                        <c:v>66.900000000000006</c:v>
                      </c:pt>
                      <c:pt idx="18">
                        <c:v>66.099999999999994</c:v>
                      </c:pt>
                      <c:pt idx="19">
                        <c:v>65.400000000000006</c:v>
                      </c:pt>
                      <c:pt idx="20">
                        <c:v>65.099999999999994</c:v>
                      </c:pt>
                      <c:pt idx="21">
                        <c:v>64.5</c:v>
                      </c:pt>
                      <c:pt idx="22">
                        <c:v>63.7</c:v>
                      </c:pt>
                      <c:pt idx="23">
                        <c:v>63.4</c:v>
                      </c:pt>
                      <c:pt idx="24">
                        <c:v>63.9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6-90BF-49E1-A25D-271673257A6B}"/>
                  </c:ext>
                </c:extLst>
              </c15:ser>
            </c15:filteredLineSeries>
          </c:ext>
        </c:extLst>
      </c:lineChart>
      <c:catAx>
        <c:axId val="5059614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963136"/>
        <c:crosses val="autoZero"/>
        <c:auto val="1"/>
        <c:lblAlgn val="ctr"/>
        <c:lblOffset val="100"/>
        <c:noMultiLvlLbl val="0"/>
      </c:catAx>
      <c:valAx>
        <c:axId val="505963136"/>
        <c:scaling>
          <c:orientation val="minMax"/>
          <c:max val="78"/>
          <c:min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_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961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9CF8D-DC79-42C7-A9F0-751BEB21AB0F}" type="datetimeFigureOut">
              <a:rPr lang="en-US" smtClean="0"/>
              <a:t>2/23/2020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53390-A6B9-40EF-9E67-7B6ED9E52D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925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B233FFB-8730-4E96-95EB-A8FD52A0AB17}" type="datetime1">
              <a:rPr lang="en-US" smtClean="0"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C9D184C-9A82-443C-9AFB-5C392244099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646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A904-E9DA-473F-8DC9-D144B34B1F7D}" type="datetime1">
              <a:rPr lang="en-US" smtClean="0"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184C-9A82-443C-9AFB-5C39224409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0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8909-1761-4B52-9DB6-4979312EFDEF}" type="datetime1">
              <a:rPr lang="en-US" smtClean="0"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184C-9A82-443C-9AFB-5C39224409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686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E873-C0DE-4545-8180-1A8C95785FC8}" type="datetime1">
              <a:rPr lang="en-US" smtClean="0"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184C-9A82-443C-9AFB-5C39224409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78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51B0-791B-4B1D-818D-85347694A9F0}" type="datetime1">
              <a:rPr lang="en-US" smtClean="0"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184C-9A82-443C-9AFB-5C392244099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6377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597E-384C-4FCD-9CF6-A79705FE1BB8}" type="datetime1">
              <a:rPr lang="en-US" smtClean="0"/>
              <a:t>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184C-9A82-443C-9AFB-5C39224409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27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6D9D-3A1A-40CF-B04C-30F321895ECD}" type="datetime1">
              <a:rPr lang="en-US" smtClean="0"/>
              <a:t>2/23/2020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184C-9A82-443C-9AFB-5C39224409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738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4C8B-04A5-4DBD-AFF1-C1828A19C373}" type="datetime1">
              <a:rPr lang="en-US" smtClean="0"/>
              <a:t>2/23/2020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184C-9A82-443C-9AFB-5C39224409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95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A916-2264-49E3-A530-ABC6DF3385DC}" type="datetime1">
              <a:rPr lang="en-US" smtClean="0"/>
              <a:t>2/23/2020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184C-9A82-443C-9AFB-5C39224409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321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E559-9FAB-4DB1-9768-444C05D2D6D7}" type="datetime1">
              <a:rPr lang="en-US" smtClean="0"/>
              <a:t>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184C-9A82-443C-9AFB-5C39224409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308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6A95-22EA-424B-8786-3147D30B195C}" type="datetime1">
              <a:rPr lang="en-US" smtClean="0"/>
              <a:t>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184C-9A82-443C-9AFB-5C39224409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41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F821A4C-A4B7-44BE-8971-13A999C79CF3}" type="datetime1">
              <a:rPr lang="en-US" smtClean="0"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C9D184C-9A82-443C-9AFB-5C39224409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21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55750-A14E-4B8C-A755-081FDE2B4A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Unequal Dream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DA5CB7-0397-421D-9826-5E7A37197A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Gap in Homeownership for White and Black Americans</a:t>
            </a:r>
          </a:p>
          <a:p>
            <a:r>
              <a:rPr lang="en-US" dirty="0"/>
              <a:t>By Michael Nicholson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3B7E-4FCE-44AD-BC83-4B41029C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C9D184C-9A82-443C-9AFB-5C392244099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816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59C5A-D574-4C7F-986B-30397F4FC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361459"/>
            <a:ext cx="8595360" cy="4404465"/>
          </a:xfrm>
        </p:spPr>
        <p:txBody>
          <a:bodyPr>
            <a:normAutofit/>
          </a:bodyPr>
          <a:lstStyle/>
          <a:p>
            <a:r>
              <a:rPr lang="en-US" dirty="0"/>
              <a:t>To compare my results to past studies utilizing only 30-year-loans, I reran my models using only data from 30 and non-30 year loans</a:t>
            </a:r>
          </a:p>
          <a:p>
            <a:r>
              <a:rPr lang="en-US" dirty="0"/>
              <a:t>Overall, the estimated loan pricing discrimination differential for 30 year loans and all loans is small</a:t>
            </a:r>
          </a:p>
          <a:p>
            <a:pPr lvl="1"/>
            <a:r>
              <a:rPr lang="en-US" dirty="0"/>
              <a:t>However, it does appear only considering 30-year loans slightly underestimates pricing discrimination</a:t>
            </a:r>
          </a:p>
          <a:p>
            <a:r>
              <a:rPr lang="en-US" dirty="0"/>
              <a:t>More notably, the differential between solely 30 and non-30 year loans is much larger at ~4 basis points </a:t>
            </a:r>
          </a:p>
          <a:p>
            <a:r>
              <a:rPr lang="en-US" dirty="0"/>
              <a:t> In of itself, this may not indicate greater rates of pricing discrimination in non-30 year loans since some features like adjusted-rate are not present in the model</a:t>
            </a:r>
          </a:p>
          <a:p>
            <a:pPr lvl="1"/>
            <a:r>
              <a:rPr lang="en-US" dirty="0"/>
              <a:t>This does, however, showcase yet another area for which black households face higher loan pricing</a:t>
            </a:r>
          </a:p>
          <a:p>
            <a:pPr lvl="1"/>
            <a:r>
              <a:rPr lang="en-US" dirty="0"/>
              <a:t>This is especially problematic if black borrowers are steered to these loan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5C75B-2C28-435A-A588-3888C7821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C9D184C-9A82-443C-9AFB-5C392244099D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DF8029-9A06-4815-82E7-C5267B8D6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535" y="253014"/>
            <a:ext cx="7122033" cy="192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307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DBFF4-2884-4EBA-B102-F2183A7C3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654424"/>
            <a:ext cx="8595360" cy="3525714"/>
          </a:xfrm>
        </p:spPr>
        <p:txBody>
          <a:bodyPr/>
          <a:lstStyle/>
          <a:p>
            <a:r>
              <a:rPr lang="en-US" dirty="0"/>
              <a:t>The Majority Black variable is heavily skewed with only 5% of tracts meeting the threshold of having over 50% black applicants</a:t>
            </a:r>
          </a:p>
          <a:p>
            <a:r>
              <a:rPr lang="en-US" dirty="0"/>
              <a:t>To check the robustness of using this as an explanatory variable, I reran the model using a binary variable for if over 25% of the applicants in a tract were black and a continuous black population variable</a:t>
            </a:r>
          </a:p>
          <a:p>
            <a:r>
              <a:rPr lang="en-US" dirty="0"/>
              <a:t>The results of these models are in line with economic intuition, with the Quarter Black tracts showing a smaller but significant estimate of pricing discrimination and the continuous variable also showing a significant estimate for pricing discrimination</a:t>
            </a:r>
          </a:p>
          <a:p>
            <a:pPr lvl="1"/>
            <a:r>
              <a:rPr lang="en-US" dirty="0"/>
              <a:t>Note: the Proportion Black coefficient can be interpreted as a 2.24 increase in expected rate spreads for a 10 percentage point increase in black applicants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7341F-865A-41C0-A625-3EF94E4AC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C9D184C-9A82-443C-9AFB-5C392244099D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655D6A-AAAC-4355-93C4-696D5CF96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05" y="285861"/>
            <a:ext cx="6638894" cy="214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051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C4AECC-11E5-4C48-8EEA-89FB06DBA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C9D184C-9A82-443C-9AFB-5C392244099D}" type="slidenum">
              <a:rPr lang="en-US" smtClean="0"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5EE46A-0CB2-44E8-956A-0C134A8BD4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835" r="12293" b="1924"/>
          <a:stretch/>
        </p:blipFill>
        <p:spPr>
          <a:xfrm>
            <a:off x="2366969" y="886968"/>
            <a:ext cx="6739106" cy="254203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651A04B-4E08-49AB-8F66-E61D0EDB4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855" y="3511297"/>
            <a:ext cx="10627335" cy="3145535"/>
          </a:xfrm>
        </p:spPr>
        <p:txBody>
          <a:bodyPr>
            <a:normAutofit/>
          </a:bodyPr>
          <a:lstStyle/>
          <a:p>
            <a:r>
              <a:rPr lang="en-US" dirty="0"/>
              <a:t>Including the ACS variables decreases the estimation of pricing discrimination by 1.8 bps</a:t>
            </a:r>
          </a:p>
          <a:p>
            <a:pPr lvl="1"/>
            <a:r>
              <a:rPr lang="en-US" dirty="0"/>
              <a:t>This would suggest that omitting these tract-level variables introduces omitted variable bias to the model</a:t>
            </a:r>
          </a:p>
          <a:p>
            <a:r>
              <a:rPr lang="en-US" dirty="0"/>
              <a:t> In comparison to non-predominantly black neighborhoods, black neighborhoods have:</a:t>
            </a:r>
          </a:p>
          <a:p>
            <a:pPr lvl="1"/>
            <a:r>
              <a:rPr lang="en-US" dirty="0"/>
              <a:t>Lower rates of bachelor’s degree attainment (17.3% vs. 31.8%)</a:t>
            </a:r>
          </a:p>
          <a:p>
            <a:pPr lvl="1"/>
            <a:r>
              <a:rPr lang="en-US" dirty="0"/>
              <a:t>Higher rates of uninsured residents (31.8% vs. 13.1%)</a:t>
            </a:r>
          </a:p>
          <a:p>
            <a:pPr lvl="1"/>
            <a:r>
              <a:rPr lang="en-US" dirty="0"/>
              <a:t>Significantly higher rates of government subsidies (29.7% vs. 12.8%)</a:t>
            </a:r>
          </a:p>
          <a:p>
            <a:pPr lvl="1"/>
            <a:r>
              <a:rPr lang="en-US" dirty="0"/>
              <a:t>Higher unemployment rates (5.7% vs. 3.0%)</a:t>
            </a:r>
          </a:p>
          <a:p>
            <a:pPr lvl="1"/>
            <a:r>
              <a:rPr lang="en-US" dirty="0"/>
              <a:t>Higher vacancy rates (16.9% vs. 11.5%)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F5005F-3B21-407A-89EF-00DFD00073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376" b="92731"/>
          <a:stretch/>
        </p:blipFill>
        <p:spPr>
          <a:xfrm>
            <a:off x="2366969" y="201168"/>
            <a:ext cx="6296491" cy="71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062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C587B-84A5-462E-B36C-A90A74392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632" y="3227832"/>
            <a:ext cx="8610600" cy="2632265"/>
          </a:xfrm>
        </p:spPr>
        <p:txBody>
          <a:bodyPr/>
          <a:lstStyle/>
          <a:p>
            <a:r>
              <a:rPr lang="en-US" dirty="0"/>
              <a:t>The coefficients on these variables are negative, indicating that white tracts receive a rate discount in comparison to tracts with more significant minority populations</a:t>
            </a:r>
          </a:p>
          <a:p>
            <a:r>
              <a:rPr lang="en-US" dirty="0"/>
              <a:t>This matches economic intuition that white borrowers receive preferential treatment compared to other races. </a:t>
            </a:r>
          </a:p>
          <a:p>
            <a:r>
              <a:rPr lang="en-US" dirty="0"/>
              <a:t>These results suggest that the model is robust across different races and is in line with the results of previous literature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E5AFA-6AFF-4543-BB73-F0357BF9E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C9D184C-9A82-443C-9AFB-5C392244099D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8C4832-FDE8-4E43-8958-6E970BC1E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632" y="2180844"/>
            <a:ext cx="8650224" cy="7040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7B4668-D69B-4FDA-8752-FEE4D8224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145" y="406908"/>
            <a:ext cx="86106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729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66C90-CC3F-4427-AE91-F4442E927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770632"/>
            <a:ext cx="8595360" cy="36027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Estimated pricing discrimination using median values is approximately 3.5 basis points higher than when using average values</a:t>
            </a:r>
          </a:p>
          <a:p>
            <a:r>
              <a:rPr lang="en-US" dirty="0"/>
              <a:t>This would indicate that there is skew in the distribution of applicants </a:t>
            </a:r>
          </a:p>
          <a:p>
            <a:pPr lvl="1"/>
            <a:r>
              <a:rPr lang="en-US" dirty="0"/>
              <a:t>A small number of higher-quality borrowers in predominately black tracts hold down average rate spreads in these communities</a:t>
            </a:r>
          </a:p>
          <a:p>
            <a:pPr lvl="1"/>
            <a:r>
              <a:rPr lang="en-US" dirty="0"/>
              <a:t>This is in contrast to my initial intuition that weaker borrowers may be pushing up rate spreads in predominantly black tracts</a:t>
            </a:r>
          </a:p>
          <a:p>
            <a:r>
              <a:rPr lang="en-US" dirty="0"/>
              <a:t>These results suggest that pricing discrimination is even more pronounced for the median applicant than suggested by the baseline model</a:t>
            </a:r>
          </a:p>
          <a:p>
            <a:r>
              <a:rPr lang="en-US" dirty="0"/>
              <a:t>It is not a small subset of weaker black borrowers in predominantly black tracts that face pricing discrimination but a majority of all borrowers in these tracts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A4C7C-5AF0-4C55-95D4-F385B4A68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C9D184C-9A82-443C-9AFB-5C392244099D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A99FF0-C34C-4FE0-A52D-8D3723D518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89" r="615" b="36151"/>
          <a:stretch/>
        </p:blipFill>
        <p:spPr>
          <a:xfrm>
            <a:off x="1248012" y="411480"/>
            <a:ext cx="8609220" cy="203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55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8D073C3-82D4-4ABE-9309-326730024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Gap in Homeownership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3F033CA-6CEC-4484-A6C3-7CF464600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9628" y="4800600"/>
            <a:ext cx="9418320" cy="16916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F4E7CCD-99D5-4431-A51F-93C5DAAE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C9D184C-9A82-443C-9AFB-5C392244099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575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B2CF8-547C-46A0-B821-3A41EBAAA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16" y="365760"/>
            <a:ext cx="10834196" cy="1325562"/>
          </a:xfrm>
        </p:spPr>
        <p:txBody>
          <a:bodyPr/>
          <a:lstStyle/>
          <a:p>
            <a:pPr algn="ctr"/>
            <a:r>
              <a:rPr lang="en-US" dirty="0"/>
              <a:t>Homeownership by Race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D5DFF0-38C4-4B02-AFE6-ABA9368A3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C9D184C-9A82-443C-9AFB-5C392244099D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FE514EF-4FCC-4400-BADA-93F16D9F8C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9847777"/>
              </p:ext>
            </p:extLst>
          </p:nvPr>
        </p:nvGraphicFramePr>
        <p:xfrm>
          <a:off x="599440" y="1816099"/>
          <a:ext cx="10281920" cy="4652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43674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C2C84A-DD8B-4A26-A88F-C71576911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374615-1888-4AB6-A81A-C72C164EBC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3FA06-324C-4A58-BA4E-368666406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C9D184C-9A82-443C-9AFB-5C392244099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91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0AA70-8379-4D7B-BCDC-ABD20524B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HDMA LAR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6C959-12A4-4BF6-A193-2BC50CB34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 Mortgage Disclosure Act</a:t>
            </a:r>
          </a:p>
          <a:p>
            <a:pPr lvl="1"/>
            <a:r>
              <a:rPr lang="en-US" dirty="0"/>
              <a:t>Enacted in 1975</a:t>
            </a:r>
          </a:p>
          <a:p>
            <a:pPr lvl="1"/>
            <a:r>
              <a:rPr lang="en-US" dirty="0"/>
              <a:t>Requires financial institutions to provide mortgage data to the public</a:t>
            </a:r>
          </a:p>
          <a:p>
            <a:r>
              <a:rPr lang="en-US" dirty="0"/>
              <a:t>Loan Application Register</a:t>
            </a:r>
          </a:p>
          <a:p>
            <a:pPr lvl="1"/>
            <a:r>
              <a:rPr lang="en-US" dirty="0"/>
              <a:t>Loan level data released annually</a:t>
            </a:r>
          </a:p>
          <a:p>
            <a:pPr lvl="1"/>
            <a:r>
              <a:rPr lang="en-US" dirty="0"/>
              <a:t>Includes data on race, ethnicity, income, type (conventional loan, FHA loan, VA loan, etc.), amount, action taken, reason denied (if applicable), etc.</a:t>
            </a:r>
          </a:p>
          <a:p>
            <a:r>
              <a:rPr lang="en-US" dirty="0"/>
              <a:t>Dodd-Frank</a:t>
            </a:r>
          </a:p>
          <a:p>
            <a:pPr lvl="1"/>
            <a:r>
              <a:rPr lang="en-US" dirty="0"/>
              <a:t>Beginning in 2018, the required characteristics in LAR data was expanded</a:t>
            </a:r>
          </a:p>
          <a:p>
            <a:pPr lvl="1"/>
            <a:r>
              <a:rPr lang="en-US" dirty="0"/>
              <a:t>These new data points include credit score, DTI, LTV, age, fees, interest rate and expanded information on commercial and business loans </a:t>
            </a:r>
          </a:p>
          <a:p>
            <a:pPr lvl="2"/>
            <a:r>
              <a:rPr lang="en-US" dirty="0"/>
              <a:t>Credit scores are stripped from publicly released versions of the data to protect the autonomy of the borrower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EFEE13-A684-414D-8861-5223CE377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C9D184C-9A82-443C-9AFB-5C392244099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067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C2C84A-DD8B-4A26-A88F-C71576911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374615-1888-4AB6-A81A-C72C164EBC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3FA06-324C-4A58-BA4E-368666406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C9D184C-9A82-443C-9AFB-5C392244099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551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B6859-D98C-49A6-B613-710A9F357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C9D184C-9A82-443C-9AFB-5C392244099D}" type="slidenum">
              <a:rPr lang="en-US" smtClean="0"/>
              <a:t>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8A8308-5E3B-45B3-B2CD-34B490F9E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20" y="64655"/>
            <a:ext cx="5609341" cy="68580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2DB68CA-9FDC-438F-9BB9-74D155869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3361" y="785965"/>
            <a:ext cx="4562826" cy="5415380"/>
          </a:xfrm>
        </p:spPr>
        <p:txBody>
          <a:bodyPr>
            <a:normAutofit/>
          </a:bodyPr>
          <a:lstStyle/>
          <a:p>
            <a:r>
              <a:rPr lang="en-US" dirty="0"/>
              <a:t>Before adjustment, predominately black neighborhoods face rate spreads that are 52.5 basis points higher than non-black neighborhoods</a:t>
            </a:r>
          </a:p>
          <a:p>
            <a:pPr lvl="1"/>
            <a:r>
              <a:rPr lang="en-US" dirty="0"/>
              <a:t>This equates to approximately $950 a year in higher interest expense</a:t>
            </a:r>
          </a:p>
          <a:p>
            <a:r>
              <a:rPr lang="en-US" dirty="0"/>
              <a:t>Borrower and tract characteristics account for ~70% of this gap</a:t>
            </a:r>
          </a:p>
          <a:p>
            <a:pPr lvl="1"/>
            <a:r>
              <a:rPr lang="en-US" dirty="0"/>
              <a:t>This holds for any order of adding these variables to the regression</a:t>
            </a:r>
          </a:p>
          <a:p>
            <a:r>
              <a:rPr lang="en-US" dirty="0"/>
              <a:t>Geographic effects account for ~10%</a:t>
            </a:r>
          </a:p>
          <a:p>
            <a:r>
              <a:rPr lang="en-US" dirty="0"/>
              <a:t>This leaves 11.8 basis points I predominately attribute to loan pricing discrimination</a:t>
            </a:r>
          </a:p>
          <a:p>
            <a:pPr lvl="1"/>
            <a:r>
              <a:rPr lang="en-US" dirty="0"/>
              <a:t>This corresponds to 14.3% higher rate spreads for black neighborhoods</a:t>
            </a:r>
          </a:p>
        </p:txBody>
      </p:sp>
    </p:spTree>
    <p:extLst>
      <p:ext uri="{BB962C8B-B14F-4D97-AF65-F5344CB8AC3E}">
        <p14:creationId xmlns:p14="http://schemas.microsoft.com/office/powerpoint/2010/main" val="400354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89DC7-209C-4DE6-BE34-CFFDE24DB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2004" y="532660"/>
            <a:ext cx="4157472" cy="6233265"/>
          </a:xfrm>
        </p:spPr>
        <p:txBody>
          <a:bodyPr>
            <a:normAutofit/>
          </a:bodyPr>
          <a:lstStyle/>
          <a:p>
            <a:r>
              <a:rPr lang="en-US" dirty="0"/>
              <a:t>Past literature has shown that black borrowers are much more likely to use high-cost lenders</a:t>
            </a:r>
          </a:p>
          <a:p>
            <a:pPr lvl="1"/>
            <a:r>
              <a:rPr lang="en-US" dirty="0"/>
              <a:t>This necessitates the use of lender fixed effects</a:t>
            </a:r>
          </a:p>
          <a:p>
            <a:r>
              <a:rPr lang="en-US" dirty="0"/>
              <a:t>In contrast to past results, I find that county-level fixed effects largely encapsulate the lender fixed effects</a:t>
            </a:r>
          </a:p>
          <a:p>
            <a:pPr lvl="1"/>
            <a:r>
              <a:rPr lang="en-US" dirty="0"/>
              <a:t>This may result from the geographic effects capturing the geographic distribution of lenders</a:t>
            </a:r>
          </a:p>
          <a:p>
            <a:pPr lvl="1"/>
            <a:r>
              <a:rPr lang="en-US" dirty="0"/>
              <a:t>This is apparent in the identical Majority Black coefficient in specification 4 and 6</a:t>
            </a:r>
          </a:p>
          <a:p>
            <a:r>
              <a:rPr lang="en-US" dirty="0"/>
              <a:t>Adding the interaction of lender fixed effects and their market share does have a small impact, but .7 basis points has little economic significance in practice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6C0C9-E878-4F59-9609-227D199A8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C9D184C-9A82-443C-9AFB-5C392244099D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345F15-AE54-490F-A90F-CF1E433014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80"/>
          <a:stretch/>
        </p:blipFill>
        <p:spPr>
          <a:xfrm>
            <a:off x="196540" y="88475"/>
            <a:ext cx="5363012" cy="66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90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C2C84A-DD8B-4A26-A88F-C71576911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Robustness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374615-1888-4AB6-A81A-C72C164EBC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3FA06-324C-4A58-BA4E-368666406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C9D184C-9A82-443C-9AFB-5C392244099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90224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4245</TotalTime>
  <Words>872</Words>
  <Application>Microsoft Office PowerPoint</Application>
  <PresentationFormat>Widescreen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Schoolbook</vt:lpstr>
      <vt:lpstr>Wingdings 2</vt:lpstr>
      <vt:lpstr>View</vt:lpstr>
      <vt:lpstr>An Unequal Dream</vt:lpstr>
      <vt:lpstr>The Gap in Homeownership</vt:lpstr>
      <vt:lpstr>Homeownership by Race</vt:lpstr>
      <vt:lpstr>Data</vt:lpstr>
      <vt:lpstr>HDMA LAR Data</vt:lpstr>
      <vt:lpstr>Results</vt:lpstr>
      <vt:lpstr>PowerPoint Presentation</vt:lpstr>
      <vt:lpstr>PowerPoint Presentation</vt:lpstr>
      <vt:lpstr>Robustness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Discrimination in American Dream</dc:title>
  <dc:creator>Michael Nicholson</dc:creator>
  <cp:lastModifiedBy>Michael Nicholson</cp:lastModifiedBy>
  <cp:revision>75</cp:revision>
  <dcterms:created xsi:type="dcterms:W3CDTF">2019-11-24T15:25:15Z</dcterms:created>
  <dcterms:modified xsi:type="dcterms:W3CDTF">2020-02-23T16:47:07Z</dcterms:modified>
</cp:coreProperties>
</file>