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1" r:id="rId6"/>
    <p:sldId id="263" r:id="rId7"/>
    <p:sldId id="264" r:id="rId8"/>
    <p:sldId id="265" r:id="rId9"/>
    <p:sldId id="267" r:id="rId10"/>
    <p:sldId id="266" r:id="rId11"/>
    <p:sldId id="257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1142-5A8A-4D22-895C-D5E57706BFF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662D-FD81-4F6C-849B-BDF270B9E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7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1142-5A8A-4D22-895C-D5E57706BFF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662D-FD81-4F6C-849B-BDF270B9E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3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1142-5A8A-4D22-895C-D5E57706BFF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662D-FD81-4F6C-849B-BDF270B9E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8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1142-5A8A-4D22-895C-D5E57706BFF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662D-FD81-4F6C-849B-BDF270B9E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7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1142-5A8A-4D22-895C-D5E57706BFF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662D-FD81-4F6C-849B-BDF270B9E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4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1142-5A8A-4D22-895C-D5E57706BFF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662D-FD81-4F6C-849B-BDF270B9E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9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1142-5A8A-4D22-895C-D5E57706BFF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662D-FD81-4F6C-849B-BDF270B9E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2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1142-5A8A-4D22-895C-D5E57706BFF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662D-FD81-4F6C-849B-BDF270B9E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5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1142-5A8A-4D22-895C-D5E57706BFF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662D-FD81-4F6C-849B-BDF270B9E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4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1142-5A8A-4D22-895C-D5E57706BFF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662D-FD81-4F6C-849B-BDF270B9E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6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1142-5A8A-4D22-895C-D5E57706BFF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662D-FD81-4F6C-849B-BDF270B9E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D1142-5A8A-4D22-895C-D5E57706BFF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E662D-FD81-4F6C-849B-BDF270B9E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6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Ektraksi Ringkasan Dokumen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Bobot Kalimat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PageRank</a:t>
            </a:r>
            <a:endParaRPr lang="en-US"/>
          </a:p>
        </p:txBody>
      </p:sp>
      <p:pic>
        <p:nvPicPr>
          <p:cNvPr id="3074" name="Picture 2" descr="M:\Kuliah\Web Mining\Text sumarization\page_ran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79360"/>
            <a:ext cx="8077200" cy="368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843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Tahapan 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smtClean="0"/>
              <a:t>Membaca dokumen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smtClean="0"/>
              <a:t>Memecah dokumen menjadi kalimat (kalimat sebagai instance (sample)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smtClean="0"/>
              <a:t>Menjadikan kata kata kata dalam kalimat sebagai bank kata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smtClean="0"/>
              <a:t>Membentuk matrik tf_idf dari  bank data (A)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smtClean="0"/>
              <a:t>Membuat graph dari tif_idf  berdasarkan matrik tf_idf  dengan </a:t>
            </a:r>
            <a:r>
              <a:rPr lang="en-US" sz="2400" smtClean="0"/>
              <a:t>G=AA</a:t>
            </a:r>
            <a:r>
              <a:rPr lang="en-US" sz="2400" baseline="30000" smtClean="0"/>
              <a:t>T  </a:t>
            </a:r>
            <a:r>
              <a:rPr lang="en-US" sz="2400" smtClean="0"/>
              <a:t>(matrik similaritas)</a:t>
            </a:r>
            <a:endParaRPr lang="en-US" sz="2400" baseline="3000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400" smtClean="0"/>
              <a:t>Menghitung PageRank untuk setiap term (kata) dari graph G</a:t>
            </a:r>
          </a:p>
          <a:p>
            <a:pPr marL="971550" lvl="1" indent="-51435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1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Membentuk Rangking kalimat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Berdasarkan ranking kata yang diperoleh dari nilai pagerank  maka kita dapat membentuk rangking kalimat</a:t>
            </a:r>
            <a:r>
              <a:rPr lang="en-US" smtClean="0"/>
              <a:t>. (ringkasan dokumen)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1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Arial" pitchFamily="34" charset="0"/>
              </a:rPr>
              <a:t>![Image for post](https://miro.medium.com/max/752/1*tQfCbYOLk-rcmowmznl_6w.png)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85863"/>
            <a:ext cx="716280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reeform 4"/>
          <p:cNvSpPr/>
          <p:nvPr/>
        </p:nvSpPr>
        <p:spPr>
          <a:xfrm>
            <a:off x="3981015" y="2112539"/>
            <a:ext cx="1145167" cy="2459461"/>
          </a:xfrm>
          <a:custGeom>
            <a:avLst/>
            <a:gdLst>
              <a:gd name="connsiteX0" fmla="*/ 203058 w 1145167"/>
              <a:gd name="connsiteY0" fmla="*/ 21061 h 2459461"/>
              <a:gd name="connsiteX1" fmla="*/ 881930 w 1145167"/>
              <a:gd name="connsiteY1" fmla="*/ 7206 h 2459461"/>
              <a:gd name="connsiteX2" fmla="*/ 951203 w 1145167"/>
              <a:gd name="connsiteY2" fmla="*/ 131897 h 2459461"/>
              <a:gd name="connsiteX3" fmla="*/ 992767 w 1145167"/>
              <a:gd name="connsiteY3" fmla="*/ 187316 h 2459461"/>
              <a:gd name="connsiteX4" fmla="*/ 1131312 w 1145167"/>
              <a:gd name="connsiteY4" fmla="*/ 533679 h 2459461"/>
              <a:gd name="connsiteX5" fmla="*/ 1145167 w 1145167"/>
              <a:gd name="connsiteY5" fmla="*/ 616806 h 2459461"/>
              <a:gd name="connsiteX6" fmla="*/ 1131312 w 1145167"/>
              <a:gd name="connsiteY6" fmla="*/ 935461 h 2459461"/>
              <a:gd name="connsiteX7" fmla="*/ 1103603 w 1145167"/>
              <a:gd name="connsiteY7" fmla="*/ 1018588 h 2459461"/>
              <a:gd name="connsiteX8" fmla="*/ 1089749 w 1145167"/>
              <a:gd name="connsiteY8" fmla="*/ 1060152 h 2459461"/>
              <a:gd name="connsiteX9" fmla="*/ 1034330 w 1145167"/>
              <a:gd name="connsiteY9" fmla="*/ 1157134 h 2459461"/>
              <a:gd name="connsiteX10" fmla="*/ 1020476 w 1145167"/>
              <a:gd name="connsiteY10" fmla="*/ 1198697 h 2459461"/>
              <a:gd name="connsiteX11" fmla="*/ 1006621 w 1145167"/>
              <a:gd name="connsiteY11" fmla="*/ 1254116 h 2459461"/>
              <a:gd name="connsiteX12" fmla="*/ 978912 w 1145167"/>
              <a:gd name="connsiteY12" fmla="*/ 1309534 h 2459461"/>
              <a:gd name="connsiteX13" fmla="*/ 1006621 w 1145167"/>
              <a:gd name="connsiteY13" fmla="*/ 1891425 h 2459461"/>
              <a:gd name="connsiteX14" fmla="*/ 1020476 w 1145167"/>
              <a:gd name="connsiteY14" fmla="*/ 1946843 h 2459461"/>
              <a:gd name="connsiteX15" fmla="*/ 992767 w 1145167"/>
              <a:gd name="connsiteY15" fmla="*/ 2210079 h 2459461"/>
              <a:gd name="connsiteX16" fmla="*/ 909640 w 1145167"/>
              <a:gd name="connsiteY16" fmla="*/ 2320916 h 2459461"/>
              <a:gd name="connsiteX17" fmla="*/ 881930 w 1145167"/>
              <a:gd name="connsiteY17" fmla="*/ 2376334 h 2459461"/>
              <a:gd name="connsiteX18" fmla="*/ 826512 w 1145167"/>
              <a:gd name="connsiteY18" fmla="*/ 2417897 h 2459461"/>
              <a:gd name="connsiteX19" fmla="*/ 784949 w 1145167"/>
              <a:gd name="connsiteY19" fmla="*/ 2445606 h 2459461"/>
              <a:gd name="connsiteX20" fmla="*/ 674112 w 1145167"/>
              <a:gd name="connsiteY20" fmla="*/ 2459461 h 2459461"/>
              <a:gd name="connsiteX21" fmla="*/ 521712 w 1145167"/>
              <a:gd name="connsiteY21" fmla="*/ 2445606 h 2459461"/>
              <a:gd name="connsiteX22" fmla="*/ 480149 w 1145167"/>
              <a:gd name="connsiteY22" fmla="*/ 2431752 h 2459461"/>
              <a:gd name="connsiteX23" fmla="*/ 369312 w 1145167"/>
              <a:gd name="connsiteY23" fmla="*/ 2362479 h 2459461"/>
              <a:gd name="connsiteX24" fmla="*/ 272330 w 1145167"/>
              <a:gd name="connsiteY24" fmla="*/ 2265497 h 2459461"/>
              <a:gd name="connsiteX25" fmla="*/ 203058 w 1145167"/>
              <a:gd name="connsiteY25" fmla="*/ 2168516 h 2459461"/>
              <a:gd name="connsiteX26" fmla="*/ 189203 w 1145167"/>
              <a:gd name="connsiteY26" fmla="*/ 2126952 h 2459461"/>
              <a:gd name="connsiteX27" fmla="*/ 147640 w 1145167"/>
              <a:gd name="connsiteY27" fmla="*/ 2085388 h 2459461"/>
              <a:gd name="connsiteX28" fmla="*/ 133785 w 1145167"/>
              <a:gd name="connsiteY28" fmla="*/ 2043825 h 2459461"/>
              <a:gd name="connsiteX29" fmla="*/ 92221 w 1145167"/>
              <a:gd name="connsiteY29" fmla="*/ 1974552 h 2459461"/>
              <a:gd name="connsiteX30" fmla="*/ 36803 w 1145167"/>
              <a:gd name="connsiteY30" fmla="*/ 1836006 h 2459461"/>
              <a:gd name="connsiteX31" fmla="*/ 22949 w 1145167"/>
              <a:gd name="connsiteY31" fmla="*/ 1794443 h 2459461"/>
              <a:gd name="connsiteX32" fmla="*/ 22949 w 1145167"/>
              <a:gd name="connsiteY32" fmla="*/ 1420370 h 2459461"/>
              <a:gd name="connsiteX33" fmla="*/ 50658 w 1145167"/>
              <a:gd name="connsiteY33" fmla="*/ 1351097 h 2459461"/>
              <a:gd name="connsiteX34" fmla="*/ 106076 w 1145167"/>
              <a:gd name="connsiteY34" fmla="*/ 1240261 h 2459461"/>
              <a:gd name="connsiteX35" fmla="*/ 133785 w 1145167"/>
              <a:gd name="connsiteY35" fmla="*/ 1170988 h 2459461"/>
              <a:gd name="connsiteX36" fmla="*/ 161494 w 1145167"/>
              <a:gd name="connsiteY36" fmla="*/ 1087861 h 2459461"/>
              <a:gd name="connsiteX37" fmla="*/ 203058 w 1145167"/>
              <a:gd name="connsiteY37" fmla="*/ 1032443 h 2459461"/>
              <a:gd name="connsiteX38" fmla="*/ 258476 w 1145167"/>
              <a:gd name="connsiteY38" fmla="*/ 893897 h 2459461"/>
              <a:gd name="connsiteX39" fmla="*/ 286185 w 1145167"/>
              <a:gd name="connsiteY39" fmla="*/ 852334 h 2459461"/>
              <a:gd name="connsiteX40" fmla="*/ 313894 w 1145167"/>
              <a:gd name="connsiteY40" fmla="*/ 769206 h 2459461"/>
              <a:gd name="connsiteX41" fmla="*/ 286185 w 1145167"/>
              <a:gd name="connsiteY41" fmla="*/ 644516 h 2459461"/>
              <a:gd name="connsiteX42" fmla="*/ 258476 w 1145167"/>
              <a:gd name="connsiteY42" fmla="*/ 616806 h 2459461"/>
              <a:gd name="connsiteX43" fmla="*/ 230767 w 1145167"/>
              <a:gd name="connsiteY43" fmla="*/ 519825 h 2459461"/>
              <a:gd name="connsiteX44" fmla="*/ 216912 w 1145167"/>
              <a:gd name="connsiteY44" fmla="*/ 464406 h 2459461"/>
              <a:gd name="connsiteX45" fmla="*/ 203058 w 1145167"/>
              <a:gd name="connsiteY45" fmla="*/ 118043 h 2459461"/>
              <a:gd name="connsiteX46" fmla="*/ 203058 w 1145167"/>
              <a:gd name="connsiteY46" fmla="*/ 21061 h 245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145167" h="2459461">
                <a:moveTo>
                  <a:pt x="203058" y="21061"/>
                </a:moveTo>
                <a:cubicBezTo>
                  <a:pt x="316203" y="2588"/>
                  <a:pt x="294522" y="-7855"/>
                  <a:pt x="881930" y="7206"/>
                </a:cubicBezTo>
                <a:cubicBezTo>
                  <a:pt x="903531" y="72007"/>
                  <a:pt x="894036" y="55674"/>
                  <a:pt x="951203" y="131897"/>
                </a:cubicBezTo>
                <a:cubicBezTo>
                  <a:pt x="965058" y="150370"/>
                  <a:pt x="982804" y="166485"/>
                  <a:pt x="992767" y="187316"/>
                </a:cubicBezTo>
                <a:cubicBezTo>
                  <a:pt x="998043" y="198348"/>
                  <a:pt x="1109358" y="445862"/>
                  <a:pt x="1131312" y="533679"/>
                </a:cubicBezTo>
                <a:cubicBezTo>
                  <a:pt x="1138125" y="560931"/>
                  <a:pt x="1140549" y="589097"/>
                  <a:pt x="1145167" y="616806"/>
                </a:cubicBezTo>
                <a:cubicBezTo>
                  <a:pt x="1140549" y="723024"/>
                  <a:pt x="1142252" y="829707"/>
                  <a:pt x="1131312" y="935461"/>
                </a:cubicBezTo>
                <a:cubicBezTo>
                  <a:pt x="1128307" y="964514"/>
                  <a:pt x="1112839" y="990879"/>
                  <a:pt x="1103603" y="1018588"/>
                </a:cubicBezTo>
                <a:cubicBezTo>
                  <a:pt x="1098985" y="1032443"/>
                  <a:pt x="1096280" y="1047090"/>
                  <a:pt x="1089749" y="1060152"/>
                </a:cubicBezTo>
                <a:cubicBezTo>
                  <a:pt x="1054593" y="1130463"/>
                  <a:pt x="1073496" y="1098386"/>
                  <a:pt x="1034330" y="1157134"/>
                </a:cubicBezTo>
                <a:cubicBezTo>
                  <a:pt x="1029712" y="1170988"/>
                  <a:pt x="1024488" y="1184655"/>
                  <a:pt x="1020476" y="1198697"/>
                </a:cubicBezTo>
                <a:cubicBezTo>
                  <a:pt x="1015245" y="1217006"/>
                  <a:pt x="1013307" y="1236287"/>
                  <a:pt x="1006621" y="1254116"/>
                </a:cubicBezTo>
                <a:cubicBezTo>
                  <a:pt x="999369" y="1273454"/>
                  <a:pt x="988148" y="1291061"/>
                  <a:pt x="978912" y="1309534"/>
                </a:cubicBezTo>
                <a:cubicBezTo>
                  <a:pt x="985677" y="1553065"/>
                  <a:pt x="966755" y="1692093"/>
                  <a:pt x="1006621" y="1891425"/>
                </a:cubicBezTo>
                <a:cubicBezTo>
                  <a:pt x="1010355" y="1910096"/>
                  <a:pt x="1015858" y="1928370"/>
                  <a:pt x="1020476" y="1946843"/>
                </a:cubicBezTo>
                <a:cubicBezTo>
                  <a:pt x="1011240" y="2034588"/>
                  <a:pt x="1010762" y="2123703"/>
                  <a:pt x="992767" y="2210079"/>
                </a:cubicBezTo>
                <a:cubicBezTo>
                  <a:pt x="978918" y="2276554"/>
                  <a:pt x="942744" y="2274570"/>
                  <a:pt x="909640" y="2320916"/>
                </a:cubicBezTo>
                <a:cubicBezTo>
                  <a:pt x="897636" y="2337722"/>
                  <a:pt x="895371" y="2360653"/>
                  <a:pt x="881930" y="2376334"/>
                </a:cubicBezTo>
                <a:cubicBezTo>
                  <a:pt x="866903" y="2393866"/>
                  <a:pt x="845302" y="2404476"/>
                  <a:pt x="826512" y="2417897"/>
                </a:cubicBezTo>
                <a:cubicBezTo>
                  <a:pt x="812963" y="2427575"/>
                  <a:pt x="801013" y="2441225"/>
                  <a:pt x="784949" y="2445606"/>
                </a:cubicBezTo>
                <a:cubicBezTo>
                  <a:pt x="749028" y="2455403"/>
                  <a:pt x="711058" y="2454843"/>
                  <a:pt x="674112" y="2459461"/>
                </a:cubicBezTo>
                <a:cubicBezTo>
                  <a:pt x="623312" y="2454843"/>
                  <a:pt x="572209" y="2452820"/>
                  <a:pt x="521712" y="2445606"/>
                </a:cubicBezTo>
                <a:cubicBezTo>
                  <a:pt x="507255" y="2443541"/>
                  <a:pt x="493572" y="2437505"/>
                  <a:pt x="480149" y="2431752"/>
                </a:cubicBezTo>
                <a:cubicBezTo>
                  <a:pt x="436687" y="2413126"/>
                  <a:pt x="404794" y="2394735"/>
                  <a:pt x="369312" y="2362479"/>
                </a:cubicBezTo>
                <a:cubicBezTo>
                  <a:pt x="335484" y="2331726"/>
                  <a:pt x="272330" y="2265497"/>
                  <a:pt x="272330" y="2265497"/>
                </a:cubicBezTo>
                <a:cubicBezTo>
                  <a:pt x="241028" y="2171587"/>
                  <a:pt x="285238" y="2283567"/>
                  <a:pt x="203058" y="2168516"/>
                </a:cubicBezTo>
                <a:cubicBezTo>
                  <a:pt x="194570" y="2156632"/>
                  <a:pt x="197304" y="2139103"/>
                  <a:pt x="189203" y="2126952"/>
                </a:cubicBezTo>
                <a:cubicBezTo>
                  <a:pt x="178335" y="2110649"/>
                  <a:pt x="161494" y="2099243"/>
                  <a:pt x="147640" y="2085388"/>
                </a:cubicBezTo>
                <a:cubicBezTo>
                  <a:pt x="143022" y="2071534"/>
                  <a:pt x="140316" y="2056887"/>
                  <a:pt x="133785" y="2043825"/>
                </a:cubicBezTo>
                <a:cubicBezTo>
                  <a:pt x="121742" y="2019739"/>
                  <a:pt x="102578" y="1999409"/>
                  <a:pt x="92221" y="1974552"/>
                </a:cubicBezTo>
                <a:cubicBezTo>
                  <a:pt x="20478" y="1802370"/>
                  <a:pt x="102704" y="1934859"/>
                  <a:pt x="36803" y="1836006"/>
                </a:cubicBezTo>
                <a:cubicBezTo>
                  <a:pt x="32185" y="1822152"/>
                  <a:pt x="26961" y="1808485"/>
                  <a:pt x="22949" y="1794443"/>
                </a:cubicBezTo>
                <a:cubicBezTo>
                  <a:pt x="-15437" y="1660093"/>
                  <a:pt x="1254" y="1622858"/>
                  <a:pt x="22949" y="1420370"/>
                </a:cubicBezTo>
                <a:cubicBezTo>
                  <a:pt x="25598" y="1395642"/>
                  <a:pt x="41926" y="1374383"/>
                  <a:pt x="50658" y="1351097"/>
                </a:cubicBezTo>
                <a:cubicBezTo>
                  <a:pt x="97520" y="1226129"/>
                  <a:pt x="11835" y="1428744"/>
                  <a:pt x="106076" y="1240261"/>
                </a:cubicBezTo>
                <a:cubicBezTo>
                  <a:pt x="117198" y="1218017"/>
                  <a:pt x="125286" y="1194360"/>
                  <a:pt x="133785" y="1170988"/>
                </a:cubicBezTo>
                <a:cubicBezTo>
                  <a:pt x="143767" y="1143539"/>
                  <a:pt x="148432" y="1113985"/>
                  <a:pt x="161494" y="1087861"/>
                </a:cubicBezTo>
                <a:cubicBezTo>
                  <a:pt x="171821" y="1067208"/>
                  <a:pt x="192731" y="1053096"/>
                  <a:pt x="203058" y="1032443"/>
                </a:cubicBezTo>
                <a:cubicBezTo>
                  <a:pt x="225302" y="987955"/>
                  <a:pt x="230885" y="935283"/>
                  <a:pt x="258476" y="893897"/>
                </a:cubicBezTo>
                <a:cubicBezTo>
                  <a:pt x="267712" y="880043"/>
                  <a:pt x="279422" y="867550"/>
                  <a:pt x="286185" y="852334"/>
                </a:cubicBezTo>
                <a:cubicBezTo>
                  <a:pt x="298048" y="825643"/>
                  <a:pt x="313894" y="769206"/>
                  <a:pt x="313894" y="769206"/>
                </a:cubicBezTo>
                <a:cubicBezTo>
                  <a:pt x="311095" y="752413"/>
                  <a:pt x="301928" y="670755"/>
                  <a:pt x="286185" y="644516"/>
                </a:cubicBezTo>
                <a:cubicBezTo>
                  <a:pt x="279464" y="633315"/>
                  <a:pt x="267712" y="626043"/>
                  <a:pt x="258476" y="616806"/>
                </a:cubicBezTo>
                <a:cubicBezTo>
                  <a:pt x="215159" y="443543"/>
                  <a:pt x="270522" y="658967"/>
                  <a:pt x="230767" y="519825"/>
                </a:cubicBezTo>
                <a:cubicBezTo>
                  <a:pt x="225536" y="501516"/>
                  <a:pt x="221530" y="482879"/>
                  <a:pt x="216912" y="464406"/>
                </a:cubicBezTo>
                <a:cubicBezTo>
                  <a:pt x="212294" y="348952"/>
                  <a:pt x="211290" y="233296"/>
                  <a:pt x="203058" y="118043"/>
                </a:cubicBezTo>
                <a:cubicBezTo>
                  <a:pt x="200609" y="83754"/>
                  <a:pt x="89913" y="39534"/>
                  <a:pt x="203058" y="2106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Metode Ektraksi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1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Kegunaan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Sistem Peringkasan adalah sistem yang digunakan untuk menentukan topik yang sangat penting dari suatu dokumen. </a:t>
            </a:r>
          </a:p>
          <a:p>
            <a:pPr lvl="1"/>
            <a:r>
              <a:rPr lang="en-US" smtClean="0"/>
              <a:t>Meringkas isi blog : ada diskusi atau komen dari blog dan menentukan apa bagian penting dari diskusi atau koment dari blog tersebut</a:t>
            </a:r>
            <a:endParaRPr lang="en-US"/>
          </a:p>
          <a:p>
            <a:pPr lvl="1"/>
            <a:r>
              <a:rPr lang="en-US" smtClean="0"/>
              <a:t>Dalam meringkas makalah ilmiah, untuk rujukan, bagaimana mengektrak bagian informasi penting  dari sumber paper asli </a:t>
            </a:r>
            <a:r>
              <a:rPr lang="en-US"/>
              <a:t>paper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9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Macam Ringkasan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Secara umum ada dua tipe ringkasan : </a:t>
            </a:r>
          </a:p>
          <a:p>
            <a:r>
              <a:rPr lang="en-US" b="1"/>
              <a:t>abstractive</a:t>
            </a:r>
            <a:r>
              <a:rPr lang="en-US"/>
              <a:t> summarization '</a:t>
            </a:r>
          </a:p>
          <a:p>
            <a:r>
              <a:rPr lang="en-US" b="1">
                <a:solidFill>
                  <a:srgbClr val="0070C0"/>
                </a:solidFill>
              </a:rPr>
              <a:t>extractive</a:t>
            </a:r>
            <a:r>
              <a:rPr lang="en-US">
                <a:solidFill>
                  <a:srgbClr val="0070C0"/>
                </a:solidFill>
              </a:rPr>
              <a:t> summarization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12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Abstractive Summarization</a:t>
            </a:r>
          </a:p>
          <a:p>
            <a:pPr lvl="1"/>
            <a:r>
              <a:rPr lang="en-US" smtClean="0"/>
              <a:t>memilih </a:t>
            </a:r>
            <a:r>
              <a:rPr lang="en-US"/>
              <a:t>kata kata berdasarkan </a:t>
            </a:r>
            <a:r>
              <a:rPr lang="en-US"/>
              <a:t>pemahaman </a:t>
            </a:r>
            <a:r>
              <a:rPr lang="en-US" smtClean="0"/>
              <a:t>semantik</a:t>
            </a:r>
          </a:p>
          <a:p>
            <a:pPr lvl="1"/>
            <a:r>
              <a:rPr lang="en-US" smtClean="0"/>
              <a:t>menghasillkan </a:t>
            </a:r>
            <a:r>
              <a:rPr lang="en-US"/>
              <a:t>kalimat kalimat baru dengan cara </a:t>
            </a:r>
            <a:r>
              <a:rPr lang="en-US"/>
              <a:t>tertentu</a:t>
            </a:r>
            <a:r>
              <a:rPr lang="en-US" smtClean="0"/>
              <a:t>..</a:t>
            </a:r>
            <a:endParaRPr lang="en-US"/>
          </a:p>
          <a:p>
            <a:r>
              <a:rPr lang="en-US" b="1" smtClean="0"/>
              <a:t>Dokumen </a:t>
            </a:r>
            <a:r>
              <a:rPr lang="en-US" b="1"/>
              <a:t>sumber → Memahami konteks isinya → Semantik→ Membuat kesimpulan dengan bahasanya sendiri*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5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/>
              <a:t>Extractive Summarization</a:t>
            </a:r>
            <a:r>
              <a:rPr lang="en-US" b="1"/>
              <a:t>:</a:t>
            </a:r>
            <a:r>
              <a:rPr lang="en-US"/>
              <a:t> </a:t>
            </a:r>
            <a:endParaRPr lang="en-US" smtClean="0"/>
          </a:p>
          <a:p>
            <a:pPr lvl="1"/>
            <a:r>
              <a:rPr lang="en-US" smtClean="0"/>
              <a:t>membuat </a:t>
            </a:r>
            <a:r>
              <a:rPr lang="en-US"/>
              <a:t>ringkasan artikle dengan memilih sebagian dari kata-kata yang memiliki atau mengandung nilai penting </a:t>
            </a:r>
            <a:r>
              <a:rPr lang="en-US"/>
              <a:t>dari </a:t>
            </a:r>
            <a:r>
              <a:rPr lang="en-US" smtClean="0"/>
              <a:t>dokumen</a:t>
            </a:r>
          </a:p>
          <a:p>
            <a:pPr lvl="1"/>
            <a:r>
              <a:rPr lang="en-US" smtClean="0"/>
              <a:t>memberi </a:t>
            </a:r>
            <a:r>
              <a:rPr lang="en-US"/>
              <a:t>bobot bagian penting dari kalimat dan menggunakan pendekatan yang sama untuk melakukan peringkasan dokumen</a:t>
            </a:r>
            <a:r>
              <a:rPr lang="en-US"/>
              <a:t>. </a:t>
            </a:r>
            <a:endParaRPr lang="en-US" smtClean="0"/>
          </a:p>
          <a:p>
            <a:pPr lvl="1"/>
            <a:r>
              <a:rPr lang="en-US" smtClean="0"/>
              <a:t>Banyak teknik dan algoritma yang digunakan untuk menentukan bobot </a:t>
            </a:r>
            <a:r>
              <a:rPr lang="en-US"/>
              <a:t>pada kalimat</a:t>
            </a:r>
          </a:p>
          <a:p>
            <a:r>
              <a:rPr lang="en-US" b="1" smtClean="0"/>
              <a:t>Dokumen </a:t>
            </a:r>
            <a:r>
              <a:rPr lang="en-US" b="1"/>
              <a:t>sumber→ </a:t>
            </a:r>
            <a:r>
              <a:rPr lang="en-US" b="1" u="heavy"/>
              <a:t>kesamaan kalimat </a:t>
            </a:r>
            <a:r>
              <a:rPr lang="en-US" b="1"/>
              <a:t>→ </a:t>
            </a:r>
            <a:r>
              <a:rPr lang="en-US" b="1" u="dbl"/>
              <a:t>bobot kalimat </a:t>
            </a:r>
            <a:r>
              <a:rPr lang="en-US" b="1"/>
              <a:t>→ memilih kalimat dengan ranking </a:t>
            </a:r>
            <a:r>
              <a:rPr lang="en-US" b="1"/>
              <a:t>tertinggi</a:t>
            </a:r>
            <a:r>
              <a:rPr lang="en-US" b="1" smtClean="0"/>
              <a:t>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8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Cosine similarity</a:t>
            </a:r>
            <a:r>
              <a:rPr lang="en-US"/>
              <a:t> adalah mengukur similaritas antaran vektor dengan perkalian dalam yaitu mengukur cosinus sudut antara dua vektor. Karena kita akan merepresentasikan kalimat-kalimat sebagai kumpulan vektor, kita dapat menggunakannya untuk menemukan kesamaan diantaranya. Dengan mengukur cosinus dari sudut antara vektor-vektor. Sudut akan sama dengan 0 jika kalimat adalah sama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70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Kesamaan Kalimat</a:t>
            </a:r>
            <a:endParaRPr lang="en-US"/>
          </a:p>
        </p:txBody>
      </p:sp>
      <p:pic>
        <p:nvPicPr>
          <p:cNvPr id="2050" name="Picture 2" descr="M:\Kuliah\Web Mining\Text sumarization\cosin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132" y="1752600"/>
            <a:ext cx="6521868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144970"/>
              </p:ext>
            </p:extLst>
          </p:nvPr>
        </p:nvGraphicFramePr>
        <p:xfrm>
          <a:off x="1492668" y="3810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Dokumen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Kosakata1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Kosakata2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Kosakata3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Kalimat1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Kalimat2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744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PageRank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https://en.wikipedia.org/wiki/PageRank#Damping_factor</a:t>
            </a:r>
          </a:p>
        </p:txBody>
      </p:sp>
    </p:spTree>
    <p:extLst>
      <p:ext uri="{BB962C8B-B14F-4D97-AF65-F5344CB8AC3E}">
        <p14:creationId xmlns:p14="http://schemas.microsoft.com/office/powerpoint/2010/main" val="156494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329</Words>
  <Application>Microsoft Office PowerPoint</Application>
  <PresentationFormat>On-screen Show (4:3)</PresentationFormat>
  <Paragraphs>47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Ektraksi Ringkasan Dokumen</vt:lpstr>
      <vt:lpstr>PowerPoint Presentation</vt:lpstr>
      <vt:lpstr>Kegunaan</vt:lpstr>
      <vt:lpstr>Macam Ringkasan</vt:lpstr>
      <vt:lpstr>PowerPoint Presentation</vt:lpstr>
      <vt:lpstr>PowerPoint Presentation</vt:lpstr>
      <vt:lpstr>PowerPoint Presentation</vt:lpstr>
      <vt:lpstr>Kesamaan Kalimat</vt:lpstr>
      <vt:lpstr>PageRank</vt:lpstr>
      <vt:lpstr>Bobot Kalimat</vt:lpstr>
      <vt:lpstr>PowerPoint Presentation</vt:lpstr>
      <vt:lpstr>Membentuk Rangking kalimat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Ektraksi Ringkasan Dokumen</dc:title>
  <dc:creator>mulaab</dc:creator>
  <cp:lastModifiedBy>mulaab</cp:lastModifiedBy>
  <cp:revision>10</cp:revision>
  <dcterms:created xsi:type="dcterms:W3CDTF">2020-12-08T23:32:05Z</dcterms:created>
  <dcterms:modified xsi:type="dcterms:W3CDTF">2020-12-10T22:24:26Z</dcterms:modified>
</cp:coreProperties>
</file>