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8" r:id="rId3"/>
    <p:sldId id="257" r:id="rId4"/>
    <p:sldId id="259" r:id="rId5"/>
    <p:sldId id="266" r:id="rId6"/>
    <p:sldId id="265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C242-C235-47FD-B61A-900705759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88C26-C330-4695-A238-C4FDB74D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E7435-7763-4114-BEAE-D2E7C129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A5A8C-6BAA-4CC8-AA80-DA005782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637F-B68B-4E8E-BE38-8C14EC16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9203-00F6-470B-BB8E-F9DB4AAE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CD30C-DF21-45C7-BB0C-E3BDCCBDB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4E24-5FA5-48D3-8437-BCF0C2BB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69B1-99C8-4960-ABAE-8EE71C45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C02E-3DB2-4D78-B8D2-C66528A3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86C66-C636-401B-9C24-DB2FB07C2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17BBB-1552-43AB-9709-06F34058D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CCC9-1B39-4A84-B2A5-B885A7F0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973A-B519-4285-9429-85CECB70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BA5E-E113-4B46-994E-4098B0AD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AA48-7EF2-4E8C-AA5E-B10957D3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917-D3B5-4813-8E80-0769BF04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8774-1517-4490-8137-D0606D52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78224-E90A-4D95-A798-1E9CD8B3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847D-C2A9-468F-A678-CACE31C5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9600-55B6-4AF4-8455-39D039D5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331BC-A9B9-4AF6-AEC9-3F26E9D9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FF219-9671-4802-9ECF-B9A66D9B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877D-51CE-4672-92A2-AA69D922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649C-1B20-4FC1-9AB1-24635EB9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A78E-A9F0-4470-A2F6-89B634D8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2744-37E6-4194-8EDE-4E43BDC8D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4661A-81C0-4AED-ABA5-B32C9DB70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8A45C-0ED1-46CA-A41F-74010F40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E7FBD-6E61-4CF0-A09C-8C7E350C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A2D31-60BC-4392-9134-2919D7E2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D43E-8A7D-429E-AE1D-37949EED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6EBE8-98B5-4D69-BF63-9B0AD92A5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40DAA-5ED2-4439-B49D-DE6BA56B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3780D-5879-445C-A475-B8ACD67FE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6C67B-AAA8-42E8-980D-2F4F12586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07AF8-DDAC-43DC-9A09-592723D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DD10F-F9E5-4D70-8E64-82D3813C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E2287-D4C7-4FE2-9C05-3AC7C3B0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35F2-36B5-403F-9985-EDA97411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6B81F-9CAC-40A4-BC0D-A90C3EE7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0527E-845B-455D-B4EB-99B0B6FE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C21F4-5316-45DA-BB72-F35085AB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9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55FE6-C57E-443C-B080-8F90AE22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D1799-0CAE-4CFF-BD74-B59DA48B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4C69E-61DE-4E68-BB59-5C4B354A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3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071D-1A6A-4DD7-B143-702EA0AE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F2CC-929F-4A4D-AB89-1F0AC2BC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E7D42-3871-440F-8EEC-CC62181E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D55F0-DC32-4844-8B39-AAE29F89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151FE-2973-4301-8DA4-649EB013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5E0C5-E132-4758-849B-08A6E664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5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5C3F-5187-48DF-B09D-785A7EFB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AD8AB-7EFB-4272-9CD0-2A7838070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14F9-F1AA-47C2-81A9-A9BD5866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9A298-4BD1-424A-8E9C-86A7AA5B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5B382-54AF-4694-A730-B072E57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BCB9E-8250-4ECF-83B9-8DE9020A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4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A9D6F-0151-4208-9126-0A5D1D8F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105B-4D06-4DCF-B194-65A775E4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2B36-6E14-41E0-9C92-449997A00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CE0A-E625-4FB4-812D-3B6388354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B5B5-30ED-4263-BBCA-CB2FDF61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27F0F1-1371-4649-B515-0FAFD59F8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4800" b="1" i="0" dirty="0">
                <a:solidFill>
                  <a:schemeClr val="tx2"/>
                </a:solidFill>
                <a:effectLst/>
                <a:latin typeface="-apple-system"/>
              </a:rPr>
              <a:t>Women's Fashion Ratings and Reviews</a:t>
            </a:r>
            <a:br>
              <a:rPr lang="en-US" sz="4800" b="1" i="0" dirty="0">
                <a:solidFill>
                  <a:schemeClr val="tx2"/>
                </a:solidFill>
                <a:effectLst/>
                <a:latin typeface="-apple-system"/>
              </a:rPr>
            </a:b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C368C-9D69-40D3-A607-00011C61A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chemeClr val="tx2"/>
                </a:solidFill>
                <a:effectLst/>
                <a:latin typeface="-apple-system"/>
              </a:rPr>
              <a:t>T6 Data Science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-apple-system"/>
              </a:rPr>
              <a:t>BootCamp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-apple-system"/>
              </a:rPr>
              <a:t> 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Manal </a:t>
            </a:r>
            <a:r>
              <a:rPr lang="en-US" sz="2000" dirty="0" err="1">
                <a:solidFill>
                  <a:schemeClr val="tx2"/>
                </a:solidFill>
              </a:rPr>
              <a:t>Abdulaziz</a:t>
            </a:r>
            <a:r>
              <a:rPr lang="en-US" sz="2000" dirty="0">
                <a:solidFill>
                  <a:schemeClr val="tx2"/>
                </a:solidFill>
              </a:rPr>
              <a:t> Alhayan </a:t>
            </a:r>
          </a:p>
          <a:p>
            <a:r>
              <a:rPr lang="en-US" sz="2000" dirty="0">
                <a:solidFill>
                  <a:schemeClr val="tx2"/>
                </a:solidFill>
              </a:rPr>
              <a:t>2021-11-16</a:t>
            </a:r>
          </a:p>
        </p:txBody>
      </p:sp>
    </p:spTree>
    <p:extLst>
      <p:ext uri="{BB962C8B-B14F-4D97-AF65-F5344CB8AC3E}">
        <p14:creationId xmlns:p14="http://schemas.microsoft.com/office/powerpoint/2010/main" val="27825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3DC10-B493-45D8-B8D2-913B96AC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17" y="29395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2. Analyzing Engineered Features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2.1.1 visualization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B42D23-9E6C-436E-9569-D6199736D178}"/>
              </a:ext>
            </a:extLst>
          </p:cNvPr>
          <p:cNvSpPr txBox="1"/>
          <p:nvPr/>
        </p:nvSpPr>
        <p:spPr>
          <a:xfrm>
            <a:off x="2131756" y="1793424"/>
            <a:ext cx="8286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4. What most customers complain about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04AD8-FE7B-423C-A888-569B975D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2" y="5216577"/>
            <a:ext cx="2659683" cy="9603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AAACA-0910-4322-BD83-82194571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" y="2509995"/>
            <a:ext cx="7515760" cy="38105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234E83-5367-4597-90F3-E3AECD984688}"/>
              </a:ext>
            </a:extLst>
          </p:cNvPr>
          <p:cNvSpPr txBox="1"/>
          <p:nvPr/>
        </p:nvSpPr>
        <p:spPr>
          <a:xfrm>
            <a:off x="6925456" y="3109582"/>
            <a:ext cx="31336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Most customers have been dissatisfied with three items which are dresses, knits and blouses.</a:t>
            </a:r>
          </a:p>
        </p:txBody>
      </p:sp>
    </p:spTree>
    <p:extLst>
      <p:ext uri="{BB962C8B-B14F-4D97-AF65-F5344CB8AC3E}">
        <p14:creationId xmlns:p14="http://schemas.microsoft.com/office/powerpoint/2010/main" val="353425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3DC10-B493-45D8-B8D2-913B96AC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17" y="250972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2. Analyzing Engineered Features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2.1.1 visualization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B42D23-9E6C-436E-9569-D6199736D178}"/>
              </a:ext>
            </a:extLst>
          </p:cNvPr>
          <p:cNvSpPr txBox="1"/>
          <p:nvPr/>
        </p:nvSpPr>
        <p:spPr>
          <a:xfrm>
            <a:off x="2131756" y="1793424"/>
            <a:ext cx="8286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5. What are the reasons of products dissatisfaction?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04AD8-FE7B-423C-A888-569B975D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270" y="2505537"/>
            <a:ext cx="6908330" cy="4058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graph illustrates 15 common words in reviews which might imply several things. </a:t>
            </a:r>
          </a:p>
          <a:p>
            <a:pPr marL="0" indent="0">
              <a:buNone/>
            </a:pPr>
            <a:r>
              <a:rPr lang="en-US" sz="2000" dirty="0"/>
              <a:t>1. (size, small, wear)</a:t>
            </a:r>
          </a:p>
          <a:p>
            <a:pPr marL="0" indent="0">
              <a:buNone/>
            </a:pPr>
            <a:r>
              <a:rPr lang="en-US" sz="2000" dirty="0"/>
              <a:t>Reason :  complaining about sizes. </a:t>
            </a:r>
          </a:p>
          <a:p>
            <a:pPr marL="0" indent="0">
              <a:buNone/>
            </a:pPr>
            <a:r>
              <a:rPr lang="en-US" sz="2000" dirty="0"/>
              <a:t>Recommendation: UKA size chart should be included. </a:t>
            </a:r>
          </a:p>
          <a:p>
            <a:pPr marL="0" indent="0">
              <a:buNone/>
            </a:pPr>
            <a:r>
              <a:rPr lang="en-US" sz="2000" dirty="0"/>
              <a:t> 2. (Fabric, Material, dresses) </a:t>
            </a:r>
          </a:p>
          <a:p>
            <a:pPr marL="0" indent="0">
              <a:buNone/>
            </a:pPr>
            <a:r>
              <a:rPr lang="en-US" sz="2000" dirty="0"/>
              <a:t>Reason: complaining about quality of products like dresses.</a:t>
            </a:r>
          </a:p>
          <a:p>
            <a:pPr marL="0" indent="0">
              <a:buNone/>
            </a:pPr>
            <a:r>
              <a:rPr lang="en-US" sz="2000" dirty="0"/>
              <a:t>Recommendation: Types of fabric should be included in detail.</a:t>
            </a:r>
          </a:p>
          <a:p>
            <a:pPr marL="0" indent="0">
              <a:buNone/>
            </a:pPr>
            <a:r>
              <a:rPr lang="en-US" sz="2000" dirty="0"/>
              <a:t>3.(looked, look, like , love).</a:t>
            </a:r>
          </a:p>
          <a:p>
            <a:pPr marL="0" indent="0">
              <a:buNone/>
            </a:pPr>
            <a:r>
              <a:rPr lang="en-US" sz="2000" dirty="0"/>
              <a:t>Reason:  not the same as in the picture.</a:t>
            </a:r>
          </a:p>
          <a:p>
            <a:pPr marL="0" indent="0">
              <a:buNone/>
            </a:pPr>
            <a:r>
              <a:rPr lang="en-US" sz="2000" dirty="0"/>
              <a:t>Recommendation: High resolution image should be posted.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C5FF0-EB63-4EB2-AB63-9DC63E4A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0" y="2944643"/>
            <a:ext cx="4777364" cy="29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8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7F0F1-1371-4649-B515-0FAFD59F8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>
                <a:solidFill>
                  <a:schemeClr val="tx2"/>
                </a:solidFill>
              </a:rPr>
              <a:t>Thank you </a:t>
            </a:r>
          </a:p>
        </p:txBody>
      </p:sp>
      <p:pic>
        <p:nvPicPr>
          <p:cNvPr id="68" name="Graphic 67" descr="Handshake">
            <a:extLst>
              <a:ext uri="{FF2B5EF4-FFF2-40B4-BE49-F238E27FC236}">
                <a16:creationId xmlns:a16="http://schemas.microsoft.com/office/drawing/2014/main" id="{00ADA67F-550A-427F-A311-19414135B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DEA7-EE5C-45F0-AC6C-5B25C8C5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The Project Goal.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Sentiment Analysis Model.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           2.1 Data Processing.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           2.2 Model Selection and Evaluation.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tx2"/>
                </a:solidFill>
              </a:rPr>
              <a:t>Analyzing Engineered Features.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          3.1 Tasks and objectives.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                 3.1.1 Visualizations. 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94F412-BF4C-4E41-9F50-BEE831D3FBA6}"/>
              </a:ext>
            </a:extLst>
          </p:cNvPr>
          <p:cNvSpPr txBox="1"/>
          <p:nvPr/>
        </p:nvSpPr>
        <p:spPr>
          <a:xfrm>
            <a:off x="3118701" y="2106047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Table of  Content: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978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3DC10-B493-45D8-B8D2-913B96AC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1314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Goal: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70D6-5A4D-4F57-B971-CE693197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135" y="3298558"/>
            <a:ext cx="5188034" cy="21701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Improving products based on customers’ reviews by applying sentiment analysis using Machine learning methods to determine if customers are satisfied or dissatisfied with their purchases.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7" name="Freeform: Shape 4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4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535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3DC10-B493-45D8-B8D2-913B96AC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17" y="29395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1. Sentiment Analysis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70D6-5A4D-4F57-B971-CE693197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443991"/>
            <a:ext cx="9833548" cy="245726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Cleaning the text by removing all punctuations, numbers, a word that has length &lt;= 2 , stop words and lowering the word.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Labeling the text by the rating feature: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          - rating &gt;3 : Positive,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          - rating &lt;3 : Negative.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3. Adding extra feature to count common words.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B42D23-9E6C-436E-9569-D6199736D178}"/>
              </a:ext>
            </a:extLst>
          </p:cNvPr>
          <p:cNvSpPr txBox="1"/>
          <p:nvPr/>
        </p:nvSpPr>
        <p:spPr>
          <a:xfrm>
            <a:off x="1558977" y="2653259"/>
            <a:ext cx="5261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1.1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Data Processing:</a:t>
            </a:r>
          </a:p>
        </p:txBody>
      </p:sp>
    </p:spTree>
    <p:extLst>
      <p:ext uri="{BB962C8B-B14F-4D97-AF65-F5344CB8AC3E}">
        <p14:creationId xmlns:p14="http://schemas.microsoft.com/office/powerpoint/2010/main" val="309156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3DC10-B493-45D8-B8D2-913B96AC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17" y="29395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1. Sentiment Analysis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70D6-5A4D-4F57-B971-CE693197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7" y="3443991"/>
            <a:ext cx="4024370" cy="245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Naive Bayes (NB)  is used to classify the text reviews. The official metric was the F1-score since we have imbalanced dataset as shown in the first figure. The overall evaluation is shown in the second figure.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B42D23-9E6C-436E-9569-D6199736D178}"/>
              </a:ext>
            </a:extLst>
          </p:cNvPr>
          <p:cNvSpPr txBox="1"/>
          <p:nvPr/>
        </p:nvSpPr>
        <p:spPr>
          <a:xfrm>
            <a:off x="1558976" y="2653259"/>
            <a:ext cx="664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1.2: Model Selection and Evaluation : </a:t>
            </a:r>
            <a:endParaRPr lang="en-US" sz="2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B647C-3B7D-45F5-900C-3B93012F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197" y="2070037"/>
            <a:ext cx="2808460" cy="2212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2CBD9-D091-4780-9740-6BD61EEB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088" y="4138542"/>
            <a:ext cx="5811061" cy="245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B13030-A4FD-43A6-AE4B-2BFA0939939F}"/>
              </a:ext>
            </a:extLst>
          </p:cNvPr>
          <p:cNvSpPr txBox="1"/>
          <p:nvPr/>
        </p:nvSpPr>
        <p:spPr>
          <a:xfrm>
            <a:off x="7306191" y="3769210"/>
            <a:ext cx="10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5B074-ABA4-415E-BC25-437026468263}"/>
              </a:ext>
            </a:extLst>
          </p:cNvPr>
          <p:cNvSpPr txBox="1"/>
          <p:nvPr/>
        </p:nvSpPr>
        <p:spPr>
          <a:xfrm>
            <a:off x="6569382" y="6532499"/>
            <a:ext cx="1162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Figure: 2</a:t>
            </a:r>
          </a:p>
        </p:txBody>
      </p:sp>
    </p:spTree>
    <p:extLst>
      <p:ext uri="{BB962C8B-B14F-4D97-AF65-F5344CB8AC3E}">
        <p14:creationId xmlns:p14="http://schemas.microsoft.com/office/powerpoint/2010/main" val="137944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3DC10-B493-45D8-B8D2-913B96AC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17" y="29395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2. Analyzing Engineered Features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70D6-5A4D-4F57-B971-CE693197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443991"/>
            <a:ext cx="9833548" cy="24572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1. Which age group write the most in online reviews?</a:t>
            </a:r>
          </a:p>
          <a:p>
            <a:r>
              <a:rPr lang="en-US" sz="2400" dirty="0">
                <a:solidFill>
                  <a:schemeClr val="tx2"/>
                </a:solidFill>
              </a:rPr>
              <a:t>2. What each age of group prefers to buy ?</a:t>
            </a:r>
          </a:p>
          <a:p>
            <a:r>
              <a:rPr lang="en-US" sz="2400" dirty="0">
                <a:solidFill>
                  <a:schemeClr val="tx2"/>
                </a:solidFill>
              </a:rPr>
              <a:t>3. What are the most selling clothes ? </a:t>
            </a:r>
          </a:p>
          <a:p>
            <a:r>
              <a:rPr lang="en-US" sz="2400" dirty="0">
                <a:solidFill>
                  <a:schemeClr val="tx2"/>
                </a:solidFill>
              </a:rPr>
              <a:t>4. What most customers complain about ?</a:t>
            </a:r>
          </a:p>
          <a:p>
            <a:r>
              <a:rPr lang="en-US" sz="2400" dirty="0">
                <a:solidFill>
                  <a:schemeClr val="tx2"/>
                </a:solidFill>
              </a:rPr>
              <a:t>5. What are the reasons of products dissatisfaction?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B42D23-9E6C-436E-9569-D6199736D178}"/>
              </a:ext>
            </a:extLst>
          </p:cNvPr>
          <p:cNvSpPr txBox="1"/>
          <p:nvPr/>
        </p:nvSpPr>
        <p:spPr>
          <a:xfrm>
            <a:off x="1558977" y="2653259"/>
            <a:ext cx="4062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2.1 Tasks and objectives :</a:t>
            </a:r>
          </a:p>
        </p:txBody>
      </p:sp>
    </p:spTree>
    <p:extLst>
      <p:ext uri="{BB962C8B-B14F-4D97-AF65-F5344CB8AC3E}">
        <p14:creationId xmlns:p14="http://schemas.microsoft.com/office/powerpoint/2010/main" val="67192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3DC10-B493-45D8-B8D2-913B96AC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17" y="29395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2. Analyzing Engineered Features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2.1.1 visualization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32F77D-4DB3-4A13-BEE1-9D319209B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66" y="2610600"/>
            <a:ext cx="7557719" cy="3878665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B42D23-9E6C-436E-9569-D6199736D178}"/>
              </a:ext>
            </a:extLst>
          </p:cNvPr>
          <p:cNvSpPr txBox="1"/>
          <p:nvPr/>
        </p:nvSpPr>
        <p:spPr>
          <a:xfrm>
            <a:off x="2131756" y="1730981"/>
            <a:ext cx="8286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1. Which age group write the most in text reviews?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043BF-2D81-4784-A3BB-47A851B74586}"/>
              </a:ext>
            </a:extLst>
          </p:cNvPr>
          <p:cNvSpPr txBox="1"/>
          <p:nvPr/>
        </p:nvSpPr>
        <p:spPr>
          <a:xfrm>
            <a:off x="6208590" y="2967335"/>
            <a:ext cx="4389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Most reviews have been posted by customers whose ages are 39, 35, 34,38 respectively, whereas there are some outliers like ages 84 and above.</a:t>
            </a:r>
          </a:p>
        </p:txBody>
      </p:sp>
    </p:spTree>
    <p:extLst>
      <p:ext uri="{BB962C8B-B14F-4D97-AF65-F5344CB8AC3E}">
        <p14:creationId xmlns:p14="http://schemas.microsoft.com/office/powerpoint/2010/main" val="183477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3DC10-B493-45D8-B8D2-913B96AC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17" y="29395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2. Analyzing Engineered Features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2.1.1 visualization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B42D23-9E6C-436E-9569-D6199736D178}"/>
              </a:ext>
            </a:extLst>
          </p:cNvPr>
          <p:cNvSpPr txBox="1"/>
          <p:nvPr/>
        </p:nvSpPr>
        <p:spPr>
          <a:xfrm>
            <a:off x="2131756" y="1730981"/>
            <a:ext cx="8286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2. What each age of group prefers to buy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04AD8-FE7B-423C-A888-569B975D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898" y="5216577"/>
            <a:ext cx="8148884" cy="9603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can notice that the distribution in each rating shows similar variations between ages, meaning no age group have preferred some products more than others.</a:t>
            </a:r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AEF75D-DEC4-404A-B45B-EBB87FA9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78" y="2372113"/>
            <a:ext cx="10759936" cy="25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3DC10-B493-45D8-B8D2-913B96AC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17" y="29395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2. Analyzing Engineered Features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2.1.1 visualization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B42D23-9E6C-436E-9569-D6199736D178}"/>
              </a:ext>
            </a:extLst>
          </p:cNvPr>
          <p:cNvSpPr txBox="1"/>
          <p:nvPr/>
        </p:nvSpPr>
        <p:spPr>
          <a:xfrm>
            <a:off x="2131756" y="1730981"/>
            <a:ext cx="8286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3. What are the most selling clothes 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04AD8-FE7B-423C-A888-569B975D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308" y="5417422"/>
            <a:ext cx="7046626" cy="96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selling clothes are tops, dresses and bottoms.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AA704-34EF-4F70-81A0-1F20242F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80" y="2265280"/>
            <a:ext cx="8853083" cy="299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3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426</TotalTime>
  <Words>541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Helvetica Neue</vt:lpstr>
      <vt:lpstr>Office Theme</vt:lpstr>
      <vt:lpstr>Women's Fashion Ratings and Reviews </vt:lpstr>
      <vt:lpstr>PowerPoint Presentation</vt:lpstr>
      <vt:lpstr>Goal: </vt:lpstr>
      <vt:lpstr>1. Sentiment Analysis Model</vt:lpstr>
      <vt:lpstr>1. Sentiment Analysis Model</vt:lpstr>
      <vt:lpstr>2. Analyzing Engineered Features</vt:lpstr>
      <vt:lpstr>2. Analyzing Engineered Features 2.1.1 visualization</vt:lpstr>
      <vt:lpstr>2. Analyzing Engineered Features 2.1.1 visualization</vt:lpstr>
      <vt:lpstr>2. Analyzing Engineered Features 2.1.1 visualization</vt:lpstr>
      <vt:lpstr>2. Analyzing Engineered Features 2.1.1 visualization</vt:lpstr>
      <vt:lpstr>2. Analyzing Engineered Features 2.1.1 visualization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Women's Fashion Ratings and Reviews </dc:title>
  <dc:creator>Almasoud, Ali (Barry Student)</dc:creator>
  <cp:lastModifiedBy>Almasoud, Ali (Barry Student)</cp:lastModifiedBy>
  <cp:revision>3</cp:revision>
  <dcterms:created xsi:type="dcterms:W3CDTF">2021-11-16T11:31:02Z</dcterms:created>
  <dcterms:modified xsi:type="dcterms:W3CDTF">2021-11-16T18:37:10Z</dcterms:modified>
</cp:coreProperties>
</file>