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Archivo Black" charset="1" panose="020B0A03020202020B04"/>
      <p:regular r:id="rId33"/>
    </p:embeddedFont>
    <p:embeddedFont>
      <p:font typeface="Open Sans" charset="1" panose="020B0606030504020204"/>
      <p:regular r:id="rId34"/>
    </p:embeddedFont>
    <p:embeddedFont>
      <p:font typeface="Open Sans Bold" charset="1" panose="020B0806030504020204"/>
      <p:regular r:id="rId35"/>
    </p:embeddedFont>
    <p:embeddedFont>
      <p:font typeface="Open Sans Italics" charset="1" panose="020B0606030504020204"/>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9.png" Type="http://schemas.openxmlformats.org/officeDocument/2006/relationships/image"/><Relationship Id="rId11" Target="../media/image5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5.png" Type="http://schemas.openxmlformats.org/officeDocument/2006/relationships/image"/><Relationship Id="rId7" Target="../media/image46.svg" Type="http://schemas.openxmlformats.org/officeDocument/2006/relationships/image"/><Relationship Id="rId8" Target="../media/image47.png" Type="http://schemas.openxmlformats.org/officeDocument/2006/relationships/image"/><Relationship Id="rId9" Target="../media/image4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8.png" Type="http://schemas.openxmlformats.org/officeDocument/2006/relationships/image"/><Relationship Id="rId11" Target="../media/image59.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54.png" Type="http://schemas.openxmlformats.org/officeDocument/2006/relationships/image"/><Relationship Id="rId7" Target="../media/image55.svg" Type="http://schemas.openxmlformats.org/officeDocument/2006/relationships/image"/><Relationship Id="rId8" Target="../media/image56.png" Type="http://schemas.openxmlformats.org/officeDocument/2006/relationships/image"/><Relationship Id="rId9" Target="../media/image57.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0.png" Type="http://schemas.openxmlformats.org/officeDocument/2006/relationships/image"/><Relationship Id="rId3" Target="../media/image61.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 Id="rId3" Target="../media/image65.svg" Type="http://schemas.openxmlformats.org/officeDocument/2006/relationships/image"/><Relationship Id="rId4" Target="../media/image3.gif"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6.png" Type="http://schemas.openxmlformats.org/officeDocument/2006/relationships/image"/><Relationship Id="rId3" Target="../media/image67.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8.png" Type="http://schemas.openxmlformats.org/officeDocument/2006/relationships/image"/><Relationship Id="rId3" Target="../media/image69.svg" Type="http://schemas.openxmlformats.org/officeDocument/2006/relationships/image"/><Relationship Id="rId4" Target="../media/image70.png" Type="http://schemas.openxmlformats.org/officeDocument/2006/relationships/image"/><Relationship Id="rId5" Target="../media/image71.svg" Type="http://schemas.openxmlformats.org/officeDocument/2006/relationships/image"/><Relationship Id="rId6" Target="../media/image72.png" Type="http://schemas.openxmlformats.org/officeDocument/2006/relationships/image"/><Relationship Id="rId7" Target="../media/image73.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0332067" y="2748993"/>
            <a:ext cx="6686234" cy="4789015"/>
          </a:xfrm>
          <a:custGeom>
            <a:avLst/>
            <a:gdLst/>
            <a:ahLst/>
            <a:cxnLst/>
            <a:rect r="r" b="b" t="t" l="l"/>
            <a:pathLst>
              <a:path h="4789015" w="6686234">
                <a:moveTo>
                  <a:pt x="0" y="0"/>
                </a:moveTo>
                <a:lnTo>
                  <a:pt x="6686234" y="0"/>
                </a:lnTo>
                <a:lnTo>
                  <a:pt x="6686234" y="4789014"/>
                </a:lnTo>
                <a:lnTo>
                  <a:pt x="0" y="47890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06876" y="3432930"/>
            <a:ext cx="7737124" cy="3021330"/>
          </a:xfrm>
          <a:prstGeom prst="rect">
            <a:avLst/>
          </a:prstGeom>
        </p:spPr>
        <p:txBody>
          <a:bodyPr anchor="t" rtlCol="false" tIns="0" lIns="0" bIns="0" rIns="0">
            <a:spAutoFit/>
          </a:bodyPr>
          <a:lstStyle/>
          <a:p>
            <a:pPr algn="l" marL="0" indent="0" lvl="0">
              <a:lnSpc>
                <a:spcPts val="11715"/>
              </a:lnSpc>
            </a:pPr>
            <a:r>
              <a:rPr lang="en-US" sz="10650" spc="213">
                <a:solidFill>
                  <a:srgbClr val="F6E7D8"/>
                </a:solidFill>
                <a:latin typeface="Archivo Black"/>
              </a:rPr>
              <a:t>PHISHING 101</a:t>
            </a:r>
          </a:p>
        </p:txBody>
      </p:sp>
      <p:sp>
        <p:nvSpPr>
          <p:cNvPr name="TextBox 4" id="4"/>
          <p:cNvSpPr txBox="true"/>
          <p:nvPr/>
        </p:nvSpPr>
        <p:spPr>
          <a:xfrm rot="0">
            <a:off x="1406876" y="7398307"/>
            <a:ext cx="6066793" cy="422275"/>
          </a:xfrm>
          <a:prstGeom prst="rect">
            <a:avLst/>
          </a:prstGeom>
        </p:spPr>
        <p:txBody>
          <a:bodyPr anchor="t" rtlCol="false" tIns="0" lIns="0" bIns="0" rIns="0">
            <a:spAutoFit/>
          </a:bodyPr>
          <a:lstStyle/>
          <a:p>
            <a:pPr algn="l">
              <a:lnSpc>
                <a:spcPts val="3499"/>
              </a:lnSpc>
            </a:pPr>
            <a:r>
              <a:rPr lang="en-US" sz="2499" spc="49">
                <a:solidFill>
                  <a:srgbClr val="F6E7D8"/>
                </a:solidFill>
                <a:latin typeface="Open Sans"/>
              </a:rPr>
              <a:t>Think Before You Click!</a:t>
            </a:r>
          </a:p>
        </p:txBody>
      </p:sp>
      <p:sp>
        <p:nvSpPr>
          <p:cNvPr name="TextBox 5" id="5"/>
          <p:cNvSpPr txBox="true"/>
          <p:nvPr/>
        </p:nvSpPr>
        <p:spPr>
          <a:xfrm rot="0">
            <a:off x="1406876" y="2615060"/>
            <a:ext cx="7737124" cy="422275"/>
          </a:xfrm>
          <a:prstGeom prst="rect">
            <a:avLst/>
          </a:prstGeom>
        </p:spPr>
        <p:txBody>
          <a:bodyPr anchor="t" rtlCol="false" tIns="0" lIns="0" bIns="0" rIns="0">
            <a:spAutoFit/>
          </a:bodyPr>
          <a:lstStyle/>
          <a:p>
            <a:pPr algn="l" marL="0" indent="0" lvl="0">
              <a:lnSpc>
                <a:spcPts val="3499"/>
              </a:lnSpc>
            </a:pPr>
            <a:r>
              <a:rPr lang="en-US" sz="2499" spc="124">
                <a:solidFill>
                  <a:srgbClr val="F6E7D8"/>
                </a:solidFill>
                <a:latin typeface="Open Sans Bold"/>
              </a:rPr>
              <a:t>MANAI MED AMIN</a:t>
            </a:r>
          </a:p>
        </p:txBody>
      </p:sp>
      <p:sp>
        <p:nvSpPr>
          <p:cNvPr name="AutoShape 6" id="6"/>
          <p:cNvSpPr/>
          <p:nvPr/>
        </p:nvSpPr>
        <p:spPr>
          <a:xfrm>
            <a:off x="1311626" y="7196146"/>
            <a:ext cx="7737124" cy="0"/>
          </a:xfrm>
          <a:prstGeom prst="line">
            <a:avLst/>
          </a:prstGeom>
          <a:ln cap="flat" w="104775">
            <a:solidFill>
              <a:srgbClr val="F6E7D8"/>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3598653" y="4886714"/>
            <a:ext cx="652347" cy="428177"/>
          </a:xfrm>
          <a:custGeom>
            <a:avLst/>
            <a:gdLst/>
            <a:ahLst/>
            <a:cxnLst/>
            <a:rect r="r" b="b" t="t" l="l"/>
            <a:pathLst>
              <a:path h="428177" w="652347">
                <a:moveTo>
                  <a:pt x="0" y="0"/>
                </a:moveTo>
                <a:lnTo>
                  <a:pt x="652347" y="0"/>
                </a:lnTo>
                <a:lnTo>
                  <a:pt x="652347" y="428177"/>
                </a:lnTo>
                <a:lnTo>
                  <a:pt x="0" y="428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177114" y="4002586"/>
            <a:ext cx="2771448" cy="3437455"/>
          </a:xfrm>
          <a:custGeom>
            <a:avLst/>
            <a:gdLst/>
            <a:ahLst/>
            <a:cxnLst/>
            <a:rect r="r" b="b" t="t" l="l"/>
            <a:pathLst>
              <a:path h="3437455" w="2771448">
                <a:moveTo>
                  <a:pt x="0" y="0"/>
                </a:moveTo>
                <a:lnTo>
                  <a:pt x="2771448" y="0"/>
                </a:lnTo>
                <a:lnTo>
                  <a:pt x="2771448" y="3437455"/>
                </a:lnTo>
                <a:lnTo>
                  <a:pt x="0" y="34374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41715" y="481919"/>
            <a:ext cx="15204570" cy="2273300"/>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WHALING OR BUSINESS EMAIL COMPROMISE</a:t>
            </a:r>
          </a:p>
        </p:txBody>
      </p:sp>
      <p:sp>
        <p:nvSpPr>
          <p:cNvPr name="TextBox 5" id="5"/>
          <p:cNvSpPr txBox="true"/>
          <p:nvPr/>
        </p:nvSpPr>
        <p:spPr>
          <a:xfrm rot="0">
            <a:off x="1252896" y="3068007"/>
            <a:ext cx="9233012" cy="3249930"/>
          </a:xfrm>
          <a:prstGeom prst="rect">
            <a:avLst/>
          </a:prstGeom>
        </p:spPr>
        <p:txBody>
          <a:bodyPr anchor="t" rtlCol="false" tIns="0" lIns="0" bIns="0" rIns="0">
            <a:spAutoFit/>
          </a:bodyPr>
          <a:lstStyle/>
          <a:p>
            <a:pPr algn="ctr" marL="474979" indent="-237490" lvl="1">
              <a:lnSpc>
                <a:spcPts val="3299"/>
              </a:lnSpc>
              <a:buFont typeface="Arial"/>
              <a:buChar char="•"/>
            </a:pPr>
            <a:r>
              <a:rPr lang="en-US" sz="2199" spc="43">
                <a:solidFill>
                  <a:srgbClr val="F6E7D8"/>
                </a:solidFill>
                <a:latin typeface="Open Sans"/>
              </a:rPr>
              <a:t>A whaling or (BEC) attack is essentially a spear-phishing attack, but the targets are bigger. Often targets are companies who conduct wire transfers and have suppliers abroad</a:t>
            </a:r>
          </a:p>
          <a:p>
            <a:pPr algn="ctr" marL="474979" indent="-237490" lvl="1">
              <a:lnSpc>
                <a:spcPts val="3299"/>
              </a:lnSpc>
              <a:buFont typeface="Arial"/>
              <a:buChar char="•"/>
            </a:pPr>
            <a:r>
              <a:rPr lang="en-US" sz="2199" spc="43">
                <a:solidFill>
                  <a:srgbClr val="F6E7D8"/>
                </a:solidFill>
                <a:latin typeface="Open Sans"/>
              </a:rPr>
              <a:t>Cybercriminals impersonate senior managers in companies, asserting their authority and thus gaining access to sensitive data or money. They use the data they find on the internet (and often social media) to trick high-level employees into replying with fraudulent transfers or personal data.</a:t>
            </a:r>
          </a:p>
        </p:txBody>
      </p:sp>
      <p:sp>
        <p:nvSpPr>
          <p:cNvPr name="TextBox 6" id="6"/>
          <p:cNvSpPr txBox="true"/>
          <p:nvPr/>
        </p:nvSpPr>
        <p:spPr>
          <a:xfrm rot="0">
            <a:off x="1028700" y="6609749"/>
            <a:ext cx="4533433" cy="481330"/>
          </a:xfrm>
          <a:prstGeom prst="rect">
            <a:avLst/>
          </a:prstGeom>
        </p:spPr>
        <p:txBody>
          <a:bodyPr anchor="t" rtlCol="false" tIns="0" lIns="0" bIns="0" rIns="0">
            <a:spAutoFit/>
          </a:bodyPr>
          <a:lstStyle/>
          <a:p>
            <a:pPr algn="ctr">
              <a:lnSpc>
                <a:spcPts val="3919"/>
              </a:lnSpc>
            </a:pPr>
            <a:r>
              <a:rPr lang="en-US" sz="2799" spc="55">
                <a:solidFill>
                  <a:srgbClr val="F6E7D8"/>
                </a:solidFill>
                <a:latin typeface="Open Sans Bold"/>
              </a:rPr>
              <a:t>EXAMPLE:</a:t>
            </a:r>
          </a:p>
        </p:txBody>
      </p:sp>
      <p:sp>
        <p:nvSpPr>
          <p:cNvPr name="TextBox 7" id="7"/>
          <p:cNvSpPr txBox="true"/>
          <p:nvPr/>
        </p:nvSpPr>
        <p:spPr>
          <a:xfrm rot="0">
            <a:off x="1252896" y="7411466"/>
            <a:ext cx="9233012" cy="1103884"/>
          </a:xfrm>
          <a:prstGeom prst="rect">
            <a:avLst/>
          </a:prstGeom>
        </p:spPr>
        <p:txBody>
          <a:bodyPr anchor="t" rtlCol="false" tIns="0" lIns="0" bIns="0" rIns="0">
            <a:spAutoFit/>
          </a:bodyPr>
          <a:lstStyle/>
          <a:p>
            <a:pPr algn="ctr" marL="474979" indent="-237490" lvl="1">
              <a:lnSpc>
                <a:spcPts val="2947"/>
              </a:lnSpc>
              <a:buFont typeface="Arial"/>
              <a:buChar char="•"/>
            </a:pPr>
            <a:r>
              <a:rPr lang="en-US" sz="2199" spc="43">
                <a:solidFill>
                  <a:srgbClr val="F6E7D8"/>
                </a:solidFill>
                <a:latin typeface="Open Sans"/>
              </a:rPr>
              <a:t>In 2016, a high-level employee at Snapchat made known all salary data to a scammer: he had responded to an email that looked to be from the CEO.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3598653" y="4886714"/>
            <a:ext cx="652347" cy="428177"/>
          </a:xfrm>
          <a:custGeom>
            <a:avLst/>
            <a:gdLst/>
            <a:ahLst/>
            <a:cxnLst/>
            <a:rect r="r" b="b" t="t" l="l"/>
            <a:pathLst>
              <a:path h="428177" w="652347">
                <a:moveTo>
                  <a:pt x="0" y="0"/>
                </a:moveTo>
                <a:lnTo>
                  <a:pt x="652347" y="0"/>
                </a:lnTo>
                <a:lnTo>
                  <a:pt x="652347" y="428177"/>
                </a:lnTo>
                <a:lnTo>
                  <a:pt x="0" y="428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4710" y="4603598"/>
            <a:ext cx="898698" cy="994410"/>
          </a:xfrm>
          <a:custGeom>
            <a:avLst/>
            <a:gdLst/>
            <a:ahLst/>
            <a:cxnLst/>
            <a:rect r="r" b="b" t="t" l="l"/>
            <a:pathLst>
              <a:path h="994410" w="898698">
                <a:moveTo>
                  <a:pt x="0" y="0"/>
                </a:moveTo>
                <a:lnTo>
                  <a:pt x="898698" y="0"/>
                </a:lnTo>
                <a:lnTo>
                  <a:pt x="898698" y="994409"/>
                </a:lnTo>
                <a:lnTo>
                  <a:pt x="0" y="9944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763174" y="4709081"/>
            <a:ext cx="996083" cy="638738"/>
          </a:xfrm>
          <a:custGeom>
            <a:avLst/>
            <a:gdLst/>
            <a:ahLst/>
            <a:cxnLst/>
            <a:rect r="r" b="b" t="t" l="l"/>
            <a:pathLst>
              <a:path h="638738" w="996083">
                <a:moveTo>
                  <a:pt x="0" y="0"/>
                </a:moveTo>
                <a:lnTo>
                  <a:pt x="996082" y="0"/>
                </a:lnTo>
                <a:lnTo>
                  <a:pt x="996082" y="638738"/>
                </a:lnTo>
                <a:lnTo>
                  <a:pt x="0" y="6387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620265" y="7004323"/>
            <a:ext cx="780893" cy="1007604"/>
          </a:xfrm>
          <a:custGeom>
            <a:avLst/>
            <a:gdLst/>
            <a:ahLst/>
            <a:cxnLst/>
            <a:rect r="r" b="b" t="t" l="l"/>
            <a:pathLst>
              <a:path h="1007604" w="780893">
                <a:moveTo>
                  <a:pt x="0" y="0"/>
                </a:moveTo>
                <a:lnTo>
                  <a:pt x="780892" y="0"/>
                </a:lnTo>
                <a:lnTo>
                  <a:pt x="780892" y="1007604"/>
                </a:lnTo>
                <a:lnTo>
                  <a:pt x="0" y="10076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2390068" y="1085850"/>
            <a:ext cx="13507863" cy="2273300"/>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HOW TO AVOID WHALING ATTACK</a:t>
            </a:r>
          </a:p>
        </p:txBody>
      </p:sp>
      <p:sp>
        <p:nvSpPr>
          <p:cNvPr name="TextBox 7" id="7"/>
          <p:cNvSpPr txBox="true"/>
          <p:nvPr/>
        </p:nvSpPr>
        <p:spPr>
          <a:xfrm rot="0">
            <a:off x="2667738" y="4700118"/>
            <a:ext cx="3758284" cy="763270"/>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HAVE PRIVATE PROFILES IN SOCIAL MEDIA</a:t>
            </a:r>
          </a:p>
        </p:txBody>
      </p:sp>
      <p:sp>
        <p:nvSpPr>
          <p:cNvPr name="TextBox 8" id="8"/>
          <p:cNvSpPr txBox="true"/>
          <p:nvPr/>
        </p:nvSpPr>
        <p:spPr>
          <a:xfrm rot="0">
            <a:off x="13045006" y="4866243"/>
            <a:ext cx="3758284" cy="372745"/>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MARK EXTERNAL EMAILS </a:t>
            </a:r>
          </a:p>
        </p:txBody>
      </p:sp>
      <p:sp>
        <p:nvSpPr>
          <p:cNvPr name="TextBox 9" id="9"/>
          <p:cNvSpPr txBox="true"/>
          <p:nvPr/>
        </p:nvSpPr>
        <p:spPr>
          <a:xfrm rot="0">
            <a:off x="7909452" y="6912177"/>
            <a:ext cx="3758284" cy="1153795"/>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IMPLEMENT DATA PROTECTION AND DATA SECURITY POLICIES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3598653" y="4886714"/>
            <a:ext cx="652347" cy="428177"/>
          </a:xfrm>
          <a:custGeom>
            <a:avLst/>
            <a:gdLst/>
            <a:ahLst/>
            <a:cxnLst/>
            <a:rect r="r" b="b" t="t" l="l"/>
            <a:pathLst>
              <a:path h="428177" w="652347">
                <a:moveTo>
                  <a:pt x="0" y="0"/>
                </a:moveTo>
                <a:lnTo>
                  <a:pt x="652347" y="0"/>
                </a:lnTo>
                <a:lnTo>
                  <a:pt x="652347" y="428177"/>
                </a:lnTo>
                <a:lnTo>
                  <a:pt x="0" y="428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21001" y="3545741"/>
            <a:ext cx="3538299" cy="3538299"/>
          </a:xfrm>
          <a:custGeom>
            <a:avLst/>
            <a:gdLst/>
            <a:ahLst/>
            <a:cxnLst/>
            <a:rect r="r" b="b" t="t" l="l"/>
            <a:pathLst>
              <a:path h="3538299" w="3538299">
                <a:moveTo>
                  <a:pt x="0" y="0"/>
                </a:moveTo>
                <a:lnTo>
                  <a:pt x="3538299" y="0"/>
                </a:lnTo>
                <a:lnTo>
                  <a:pt x="3538299" y="3538300"/>
                </a:lnTo>
                <a:lnTo>
                  <a:pt x="0" y="3538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083430" y="1085850"/>
            <a:ext cx="12121140" cy="1158875"/>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CLONE PHISHING</a:t>
            </a:r>
          </a:p>
        </p:txBody>
      </p:sp>
      <p:sp>
        <p:nvSpPr>
          <p:cNvPr name="TextBox 5" id="5"/>
          <p:cNvSpPr txBox="true"/>
          <p:nvPr/>
        </p:nvSpPr>
        <p:spPr>
          <a:xfrm rot="0">
            <a:off x="1028700" y="4041716"/>
            <a:ext cx="11379583" cy="2508250"/>
          </a:xfrm>
          <a:prstGeom prst="rect">
            <a:avLst/>
          </a:prstGeom>
        </p:spPr>
        <p:txBody>
          <a:bodyPr anchor="t" rtlCol="false" tIns="0" lIns="0" bIns="0" rIns="0">
            <a:spAutoFit/>
          </a:bodyPr>
          <a:lstStyle/>
          <a:p>
            <a:pPr algn="ctr" marL="539748" indent="-269874" lvl="1">
              <a:lnSpc>
                <a:spcPts val="3349"/>
              </a:lnSpc>
              <a:buFont typeface="Arial"/>
              <a:buChar char="•"/>
            </a:pPr>
            <a:r>
              <a:rPr lang="en-US" sz="2499" spc="49">
                <a:solidFill>
                  <a:srgbClr val="F6E7D8"/>
                </a:solidFill>
                <a:latin typeface="Open Sans"/>
              </a:rPr>
              <a:t>The attacker creates an almost identical replica of a message previously received by the victims to make them think it is real.</a:t>
            </a:r>
          </a:p>
          <a:p>
            <a:pPr algn="ctr" marL="539748" indent="-269874" lvl="1">
              <a:lnSpc>
                <a:spcPts val="3349"/>
              </a:lnSpc>
              <a:buFont typeface="Arial"/>
              <a:buChar char="•"/>
            </a:pPr>
            <a:r>
              <a:rPr lang="en-US" sz="2499" spc="49">
                <a:solidFill>
                  <a:srgbClr val="F6E7D8"/>
                </a:solidFill>
                <a:latin typeface="Open Sans"/>
              </a:rPr>
              <a:t>The e-mail is sent from an address similar to the legitimate sender. The only difference is that the attachment or link in the message is exchanged for something malicious. It may claim to be a re-send of the original or an updated version to the original.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3598653" y="4886714"/>
            <a:ext cx="652347" cy="428177"/>
          </a:xfrm>
          <a:custGeom>
            <a:avLst/>
            <a:gdLst/>
            <a:ahLst/>
            <a:cxnLst/>
            <a:rect r="r" b="b" t="t" l="l"/>
            <a:pathLst>
              <a:path h="428177" w="652347">
                <a:moveTo>
                  <a:pt x="0" y="0"/>
                </a:moveTo>
                <a:lnTo>
                  <a:pt x="652347" y="0"/>
                </a:lnTo>
                <a:lnTo>
                  <a:pt x="652347" y="428177"/>
                </a:lnTo>
                <a:lnTo>
                  <a:pt x="0" y="428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353250" y="3684692"/>
            <a:ext cx="3702640" cy="3679499"/>
          </a:xfrm>
          <a:custGeom>
            <a:avLst/>
            <a:gdLst/>
            <a:ahLst/>
            <a:cxnLst/>
            <a:rect r="r" b="b" t="t" l="l"/>
            <a:pathLst>
              <a:path h="3679499" w="3702640">
                <a:moveTo>
                  <a:pt x="0" y="0"/>
                </a:moveTo>
                <a:lnTo>
                  <a:pt x="3702640" y="0"/>
                </a:lnTo>
                <a:lnTo>
                  <a:pt x="3702640" y="3679498"/>
                </a:lnTo>
                <a:lnTo>
                  <a:pt x="0" y="36794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083430" y="528638"/>
            <a:ext cx="12121140" cy="2273300"/>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VISHING AND SMISHING</a:t>
            </a:r>
          </a:p>
        </p:txBody>
      </p:sp>
      <p:sp>
        <p:nvSpPr>
          <p:cNvPr name="TextBox 5" id="5"/>
          <p:cNvSpPr txBox="true"/>
          <p:nvPr/>
        </p:nvSpPr>
        <p:spPr>
          <a:xfrm rot="0">
            <a:off x="1028700" y="3148894"/>
            <a:ext cx="11379583" cy="2927350"/>
          </a:xfrm>
          <a:prstGeom prst="rect">
            <a:avLst/>
          </a:prstGeom>
        </p:spPr>
        <p:txBody>
          <a:bodyPr anchor="t" rtlCol="false" tIns="0" lIns="0" bIns="0" rIns="0">
            <a:spAutoFit/>
          </a:bodyPr>
          <a:lstStyle/>
          <a:p>
            <a:pPr algn="ctr" marL="539748" indent="-269874" lvl="1">
              <a:lnSpc>
                <a:spcPts val="3349"/>
              </a:lnSpc>
              <a:buFont typeface="Arial"/>
              <a:buChar char="•"/>
            </a:pPr>
            <a:r>
              <a:rPr lang="en-US" sz="2499" spc="49">
                <a:solidFill>
                  <a:srgbClr val="F6E7D8"/>
                </a:solidFill>
                <a:latin typeface="Open Sans"/>
              </a:rPr>
              <a:t>Vishing and smishing are phishing over the phone.</a:t>
            </a:r>
          </a:p>
          <a:p>
            <a:pPr algn="ctr" marL="539748" indent="-269874" lvl="1">
              <a:lnSpc>
                <a:spcPts val="3349"/>
              </a:lnSpc>
              <a:buFont typeface="Arial"/>
              <a:buChar char="•"/>
            </a:pPr>
            <a:r>
              <a:rPr lang="en-US" sz="2499" spc="49">
                <a:solidFill>
                  <a:srgbClr val="F6E7D8"/>
                </a:solidFill>
                <a:latin typeface="Open Sans"/>
              </a:rPr>
              <a:t>In vishing the victim receives a call with a voice message that looks like a communication from a known institution. It creates a sense of urgency for the user who for this reason provides information, like the PIN of a card. </a:t>
            </a:r>
          </a:p>
          <a:p>
            <a:pPr algn="ctr" marL="539748" indent="-269874" lvl="1">
              <a:lnSpc>
                <a:spcPts val="3349"/>
              </a:lnSpc>
              <a:buFont typeface="Arial"/>
              <a:buChar char="•"/>
            </a:pPr>
            <a:r>
              <a:rPr lang="en-US" sz="2499" spc="49">
                <a:solidFill>
                  <a:srgbClr val="F6E7D8"/>
                </a:solidFill>
                <a:latin typeface="Open Sans"/>
              </a:rPr>
              <a:t>In smishing malicious text messages are sent to induce users to click on a malicious link or to deliver personal information.</a:t>
            </a:r>
          </a:p>
        </p:txBody>
      </p:sp>
      <p:sp>
        <p:nvSpPr>
          <p:cNvPr name="TextBox 6" id="6"/>
          <p:cNvSpPr txBox="true"/>
          <p:nvPr/>
        </p:nvSpPr>
        <p:spPr>
          <a:xfrm rot="0">
            <a:off x="1782808" y="6280616"/>
            <a:ext cx="4533433" cy="481330"/>
          </a:xfrm>
          <a:prstGeom prst="rect">
            <a:avLst/>
          </a:prstGeom>
        </p:spPr>
        <p:txBody>
          <a:bodyPr anchor="t" rtlCol="false" tIns="0" lIns="0" bIns="0" rIns="0">
            <a:spAutoFit/>
          </a:bodyPr>
          <a:lstStyle/>
          <a:p>
            <a:pPr algn="ctr">
              <a:lnSpc>
                <a:spcPts val="3919"/>
              </a:lnSpc>
            </a:pPr>
            <a:r>
              <a:rPr lang="en-US" sz="2799" spc="55">
                <a:solidFill>
                  <a:srgbClr val="F6E7D8"/>
                </a:solidFill>
                <a:latin typeface="Open Sans Bold"/>
              </a:rPr>
              <a:t>VISHING EXAMPLE:</a:t>
            </a:r>
          </a:p>
        </p:txBody>
      </p:sp>
      <p:sp>
        <p:nvSpPr>
          <p:cNvPr name="TextBox 7" id="7"/>
          <p:cNvSpPr txBox="true"/>
          <p:nvPr/>
        </p:nvSpPr>
        <p:spPr>
          <a:xfrm rot="0">
            <a:off x="1028700" y="6994893"/>
            <a:ext cx="6041650" cy="2589784"/>
          </a:xfrm>
          <a:prstGeom prst="rect">
            <a:avLst/>
          </a:prstGeom>
        </p:spPr>
        <p:txBody>
          <a:bodyPr anchor="t" rtlCol="false" tIns="0" lIns="0" bIns="0" rIns="0">
            <a:spAutoFit/>
          </a:bodyPr>
          <a:lstStyle/>
          <a:p>
            <a:pPr algn="ctr" marL="474979" indent="-237490" lvl="1">
              <a:lnSpc>
                <a:spcPts val="2947"/>
              </a:lnSpc>
              <a:buFont typeface="Arial"/>
              <a:buChar char="•"/>
            </a:pPr>
            <a:r>
              <a:rPr lang="en-US" sz="2199" spc="43">
                <a:solidFill>
                  <a:srgbClr val="F6E7D8"/>
                </a:solidFill>
                <a:latin typeface="Open Sans"/>
              </a:rPr>
              <a:t>Recently, criminals have started calling victims pretending to be Apple tech support and providing users with a number to call to resolve the “security problem.” These scams take advantage of user fears of their devices getting hacked. </a:t>
            </a:r>
          </a:p>
        </p:txBody>
      </p:sp>
      <p:sp>
        <p:nvSpPr>
          <p:cNvPr name="TextBox 8" id="8"/>
          <p:cNvSpPr txBox="true"/>
          <p:nvPr/>
        </p:nvSpPr>
        <p:spPr>
          <a:xfrm rot="0">
            <a:off x="7710054" y="6280616"/>
            <a:ext cx="4533433" cy="481330"/>
          </a:xfrm>
          <a:prstGeom prst="rect">
            <a:avLst/>
          </a:prstGeom>
        </p:spPr>
        <p:txBody>
          <a:bodyPr anchor="t" rtlCol="false" tIns="0" lIns="0" bIns="0" rIns="0">
            <a:spAutoFit/>
          </a:bodyPr>
          <a:lstStyle/>
          <a:p>
            <a:pPr algn="ctr">
              <a:lnSpc>
                <a:spcPts val="3919"/>
              </a:lnSpc>
            </a:pPr>
            <a:r>
              <a:rPr lang="en-US" sz="2799" spc="55">
                <a:solidFill>
                  <a:srgbClr val="F6E7D8"/>
                </a:solidFill>
                <a:latin typeface="Open Sans Bold"/>
              </a:rPr>
              <a:t>SMISHING EXAMPLE:</a:t>
            </a:r>
          </a:p>
        </p:txBody>
      </p:sp>
      <p:sp>
        <p:nvSpPr>
          <p:cNvPr name="TextBox 9" id="9"/>
          <p:cNvSpPr txBox="true"/>
          <p:nvPr/>
        </p:nvSpPr>
        <p:spPr>
          <a:xfrm rot="0">
            <a:off x="6955945" y="6994893"/>
            <a:ext cx="6397305" cy="2589784"/>
          </a:xfrm>
          <a:prstGeom prst="rect">
            <a:avLst/>
          </a:prstGeom>
        </p:spPr>
        <p:txBody>
          <a:bodyPr anchor="t" rtlCol="false" tIns="0" lIns="0" bIns="0" rIns="0">
            <a:spAutoFit/>
          </a:bodyPr>
          <a:lstStyle/>
          <a:p>
            <a:pPr algn="ctr" marL="474979" indent="-237490" lvl="1">
              <a:lnSpc>
                <a:spcPts val="2947"/>
              </a:lnSpc>
              <a:buFont typeface="Arial"/>
              <a:buChar char="•"/>
            </a:pPr>
            <a:r>
              <a:rPr lang="en-US" sz="2199" spc="43">
                <a:solidFill>
                  <a:srgbClr val="F6E7D8"/>
                </a:solidFill>
                <a:latin typeface="Open Sans"/>
              </a:rPr>
              <a:t>In February 2019 digital attackers posed as the Finnish multinational telecommunications and sent out text messages informing Nokia’s users that they had won a car or money. The bad actors then asked recipients to send over money as a registration payment for their new car.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3598653" y="4886714"/>
            <a:ext cx="652347" cy="428177"/>
          </a:xfrm>
          <a:custGeom>
            <a:avLst/>
            <a:gdLst/>
            <a:ahLst/>
            <a:cxnLst/>
            <a:rect r="r" b="b" t="t" l="l"/>
            <a:pathLst>
              <a:path h="428177" w="652347">
                <a:moveTo>
                  <a:pt x="0" y="0"/>
                </a:moveTo>
                <a:lnTo>
                  <a:pt x="652347" y="0"/>
                </a:lnTo>
                <a:lnTo>
                  <a:pt x="652347" y="428177"/>
                </a:lnTo>
                <a:lnTo>
                  <a:pt x="0" y="428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81010" y="3927340"/>
            <a:ext cx="1417593" cy="1424717"/>
          </a:xfrm>
          <a:custGeom>
            <a:avLst/>
            <a:gdLst/>
            <a:ahLst/>
            <a:cxnLst/>
            <a:rect r="r" b="b" t="t" l="l"/>
            <a:pathLst>
              <a:path h="1424717" w="1417593">
                <a:moveTo>
                  <a:pt x="0" y="0"/>
                </a:moveTo>
                <a:lnTo>
                  <a:pt x="1417593" y="0"/>
                </a:lnTo>
                <a:lnTo>
                  <a:pt x="1417593" y="1424716"/>
                </a:lnTo>
                <a:lnTo>
                  <a:pt x="0" y="14247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827108" y="3886588"/>
            <a:ext cx="1338229" cy="1438956"/>
          </a:xfrm>
          <a:custGeom>
            <a:avLst/>
            <a:gdLst/>
            <a:ahLst/>
            <a:cxnLst/>
            <a:rect r="r" b="b" t="t" l="l"/>
            <a:pathLst>
              <a:path h="1438956" w="1338229">
                <a:moveTo>
                  <a:pt x="0" y="0"/>
                </a:moveTo>
                <a:lnTo>
                  <a:pt x="1338230" y="0"/>
                </a:lnTo>
                <a:lnTo>
                  <a:pt x="1338230" y="1438956"/>
                </a:lnTo>
                <a:lnTo>
                  <a:pt x="0" y="14389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146300" y="6901931"/>
            <a:ext cx="1551489" cy="1555378"/>
          </a:xfrm>
          <a:custGeom>
            <a:avLst/>
            <a:gdLst/>
            <a:ahLst/>
            <a:cxnLst/>
            <a:rect r="r" b="b" t="t" l="l"/>
            <a:pathLst>
              <a:path h="1555378" w="1551489">
                <a:moveTo>
                  <a:pt x="0" y="0"/>
                </a:moveTo>
                <a:lnTo>
                  <a:pt x="1551489" y="0"/>
                </a:lnTo>
                <a:lnTo>
                  <a:pt x="1551489" y="1555378"/>
                </a:lnTo>
                <a:lnTo>
                  <a:pt x="0" y="15553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761196" y="6873311"/>
            <a:ext cx="1661775" cy="1661775"/>
          </a:xfrm>
          <a:custGeom>
            <a:avLst/>
            <a:gdLst/>
            <a:ahLst/>
            <a:cxnLst/>
            <a:rect r="r" b="b" t="t" l="l"/>
            <a:pathLst>
              <a:path h="1661775" w="1661775">
                <a:moveTo>
                  <a:pt x="0" y="0"/>
                </a:moveTo>
                <a:lnTo>
                  <a:pt x="1661774" y="0"/>
                </a:lnTo>
                <a:lnTo>
                  <a:pt x="1661774" y="1661775"/>
                </a:lnTo>
                <a:lnTo>
                  <a:pt x="0" y="16617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2390068" y="1085850"/>
            <a:ext cx="13507863" cy="2273300"/>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PREVENT VISHING AND SMISHING</a:t>
            </a:r>
          </a:p>
        </p:txBody>
      </p:sp>
      <p:sp>
        <p:nvSpPr>
          <p:cNvPr name="TextBox 8" id="8"/>
          <p:cNvSpPr txBox="true"/>
          <p:nvPr/>
        </p:nvSpPr>
        <p:spPr>
          <a:xfrm rot="0">
            <a:off x="3598653" y="3848488"/>
            <a:ext cx="3758284" cy="1544320"/>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BE AWARE: LEGITIMATE BUSINESS DON’T MAKE UNSOLICITED REQUESTS FOR SENSITIVE DATA. </a:t>
            </a:r>
          </a:p>
        </p:txBody>
      </p:sp>
      <p:sp>
        <p:nvSpPr>
          <p:cNvPr name="TextBox 9" id="9"/>
          <p:cNvSpPr txBox="true"/>
          <p:nvPr/>
        </p:nvSpPr>
        <p:spPr>
          <a:xfrm rot="0">
            <a:off x="13561920" y="4043751"/>
            <a:ext cx="3758284" cy="1153795"/>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DON’T ANSWER PHONE CALLS/SMS FROM UNKNOWN NUMBERS.</a:t>
            </a:r>
          </a:p>
        </p:txBody>
      </p:sp>
      <p:sp>
        <p:nvSpPr>
          <p:cNvPr name="TextBox 10" id="10"/>
          <p:cNvSpPr txBox="true"/>
          <p:nvPr/>
        </p:nvSpPr>
        <p:spPr>
          <a:xfrm rot="0">
            <a:off x="6116889" y="7108251"/>
            <a:ext cx="3758284" cy="1153795"/>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DON’T ANSWER PHONE CALLS/SMS FROM UNKNOWN NUMBERS.</a:t>
            </a:r>
          </a:p>
        </p:txBody>
      </p:sp>
      <p:sp>
        <p:nvSpPr>
          <p:cNvPr name="TextBox 11" id="11"/>
          <p:cNvSpPr txBox="true"/>
          <p:nvPr/>
        </p:nvSpPr>
        <p:spPr>
          <a:xfrm rot="0">
            <a:off x="11842070" y="6912988"/>
            <a:ext cx="3758284" cy="1544320"/>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BE SKEPTICAL AT ALL TIMES. CALL THE REAL COMPANY FOR ANY DOUBTS.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3598653" y="4886714"/>
            <a:ext cx="652347" cy="428177"/>
          </a:xfrm>
          <a:custGeom>
            <a:avLst/>
            <a:gdLst/>
            <a:ahLst/>
            <a:cxnLst/>
            <a:rect r="r" b="b" t="t" l="l"/>
            <a:pathLst>
              <a:path h="428177" w="652347">
                <a:moveTo>
                  <a:pt x="0" y="0"/>
                </a:moveTo>
                <a:lnTo>
                  <a:pt x="652347" y="0"/>
                </a:lnTo>
                <a:lnTo>
                  <a:pt x="652347" y="428177"/>
                </a:lnTo>
                <a:lnTo>
                  <a:pt x="0" y="428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08647" y="3656411"/>
            <a:ext cx="3316960" cy="3316960"/>
          </a:xfrm>
          <a:custGeom>
            <a:avLst/>
            <a:gdLst/>
            <a:ahLst/>
            <a:cxnLst/>
            <a:rect r="r" b="b" t="t" l="l"/>
            <a:pathLst>
              <a:path h="3316960" w="3316960">
                <a:moveTo>
                  <a:pt x="0" y="0"/>
                </a:moveTo>
                <a:lnTo>
                  <a:pt x="3316960" y="0"/>
                </a:lnTo>
                <a:lnTo>
                  <a:pt x="3316960" y="3316960"/>
                </a:lnTo>
                <a:lnTo>
                  <a:pt x="0" y="33169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083430" y="1085850"/>
            <a:ext cx="12121140" cy="1158875"/>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PHARMING</a:t>
            </a:r>
          </a:p>
        </p:txBody>
      </p:sp>
      <p:sp>
        <p:nvSpPr>
          <p:cNvPr name="TextBox 5" id="5"/>
          <p:cNvSpPr txBox="true"/>
          <p:nvPr/>
        </p:nvSpPr>
        <p:spPr>
          <a:xfrm rot="0">
            <a:off x="1028700" y="3660775"/>
            <a:ext cx="11379583" cy="2927350"/>
          </a:xfrm>
          <a:prstGeom prst="rect">
            <a:avLst/>
          </a:prstGeom>
        </p:spPr>
        <p:txBody>
          <a:bodyPr anchor="t" rtlCol="false" tIns="0" lIns="0" bIns="0" rIns="0">
            <a:spAutoFit/>
          </a:bodyPr>
          <a:lstStyle/>
          <a:p>
            <a:pPr algn="ctr" marL="539748" indent="-269874" lvl="1">
              <a:lnSpc>
                <a:spcPts val="3349"/>
              </a:lnSpc>
              <a:buFont typeface="Arial"/>
              <a:buChar char="•"/>
            </a:pPr>
            <a:r>
              <a:rPr lang="en-US" sz="2499" spc="49">
                <a:solidFill>
                  <a:srgbClr val="F6E7D8"/>
                </a:solidFill>
                <a:latin typeface="Open Sans"/>
              </a:rPr>
              <a:t>Some fraudsters are abandoning the idea of “baiting” their victims. Instead, they switched to pharming.</a:t>
            </a:r>
          </a:p>
          <a:p>
            <a:pPr algn="ctr" marL="539748" indent="-269874" lvl="1">
              <a:lnSpc>
                <a:spcPts val="3349"/>
              </a:lnSpc>
              <a:buFont typeface="Arial"/>
              <a:buChar char="•"/>
            </a:pPr>
            <a:r>
              <a:rPr lang="en-US" sz="2499" spc="49">
                <a:solidFill>
                  <a:srgbClr val="F6E7D8"/>
                </a:solidFill>
                <a:latin typeface="Open Sans"/>
              </a:rPr>
              <a:t>This phishing method exploits the cache poisoning compared to the Domain Name System (DNS), a naming system that the Internet uses to convert the alphabetical names of websites into numeric IP addresses in a way that can identify and then direct visitors to IT services and devices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3598653" y="4886714"/>
            <a:ext cx="652347" cy="428177"/>
          </a:xfrm>
          <a:custGeom>
            <a:avLst/>
            <a:gdLst/>
            <a:ahLst/>
            <a:cxnLst/>
            <a:rect r="r" b="b" t="t" l="l"/>
            <a:pathLst>
              <a:path h="428177" w="652347">
                <a:moveTo>
                  <a:pt x="0" y="0"/>
                </a:moveTo>
                <a:lnTo>
                  <a:pt x="652347" y="0"/>
                </a:lnTo>
                <a:lnTo>
                  <a:pt x="652347" y="428177"/>
                </a:lnTo>
                <a:lnTo>
                  <a:pt x="0" y="428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91930" y="2946721"/>
            <a:ext cx="10467370" cy="5846512"/>
          </a:xfrm>
          <a:custGeom>
            <a:avLst/>
            <a:gdLst/>
            <a:ahLst/>
            <a:cxnLst/>
            <a:rect r="r" b="b" t="t" l="l"/>
            <a:pathLst>
              <a:path h="5846512" w="10467370">
                <a:moveTo>
                  <a:pt x="0" y="0"/>
                </a:moveTo>
                <a:lnTo>
                  <a:pt x="10467370" y="0"/>
                </a:lnTo>
                <a:lnTo>
                  <a:pt x="10467370" y="5846512"/>
                </a:lnTo>
                <a:lnTo>
                  <a:pt x="0" y="5846512"/>
                </a:lnTo>
                <a:lnTo>
                  <a:pt x="0" y="0"/>
                </a:lnTo>
                <a:close/>
              </a:path>
            </a:pathLst>
          </a:custGeom>
          <a:blipFill>
            <a:blip r:embed="rId4"/>
            <a:stretch>
              <a:fillRect l="0" t="0" r="0" b="0"/>
            </a:stretch>
          </a:blipFill>
        </p:spPr>
      </p:sp>
      <p:sp>
        <p:nvSpPr>
          <p:cNvPr name="TextBox 4" id="4"/>
          <p:cNvSpPr txBox="true"/>
          <p:nvPr/>
        </p:nvSpPr>
        <p:spPr>
          <a:xfrm rot="0">
            <a:off x="3598653" y="1085850"/>
            <a:ext cx="10257248" cy="971885"/>
          </a:xfrm>
          <a:prstGeom prst="rect">
            <a:avLst/>
          </a:prstGeom>
        </p:spPr>
        <p:txBody>
          <a:bodyPr anchor="t" rtlCol="false" tIns="0" lIns="0" bIns="0" rIns="0">
            <a:spAutoFit/>
          </a:bodyPr>
          <a:lstStyle/>
          <a:p>
            <a:pPr algn="ctr" marL="0" indent="0" lvl="0">
              <a:lnSpc>
                <a:spcPts val="7446"/>
              </a:lnSpc>
            </a:pPr>
            <a:r>
              <a:rPr lang="en-US" sz="6769" spc="135">
                <a:solidFill>
                  <a:srgbClr val="F6E7D8"/>
                </a:solidFill>
                <a:latin typeface="Archivo Black"/>
              </a:rPr>
              <a:t>CACHE POISONING</a:t>
            </a:r>
            <a:r>
              <a:rPr lang="en-US" sz="6769" spc="135">
                <a:solidFill>
                  <a:srgbClr val="F6E7D8"/>
                </a:solidFill>
                <a:latin typeface="Archivo Black"/>
              </a:rPr>
              <a:t> </a:t>
            </a:r>
          </a:p>
        </p:txBody>
      </p:sp>
      <p:sp>
        <p:nvSpPr>
          <p:cNvPr name="TextBox 5" id="5"/>
          <p:cNvSpPr txBox="true"/>
          <p:nvPr/>
        </p:nvSpPr>
        <p:spPr>
          <a:xfrm rot="0">
            <a:off x="1521828" y="3632110"/>
            <a:ext cx="4153650" cy="4447159"/>
          </a:xfrm>
          <a:prstGeom prst="rect">
            <a:avLst/>
          </a:prstGeom>
        </p:spPr>
        <p:txBody>
          <a:bodyPr anchor="t" rtlCol="false" tIns="0" lIns="0" bIns="0" rIns="0">
            <a:spAutoFit/>
          </a:bodyPr>
          <a:lstStyle/>
          <a:p>
            <a:pPr algn="ctr" marL="474979" indent="-237490" lvl="1">
              <a:lnSpc>
                <a:spcPts val="2947"/>
              </a:lnSpc>
              <a:buFont typeface="Arial"/>
              <a:buChar char="•"/>
            </a:pPr>
            <a:r>
              <a:rPr lang="en-US" sz="2199" spc="43">
                <a:solidFill>
                  <a:srgbClr val="F6E7D8"/>
                </a:solidFill>
                <a:latin typeface="Open Sans"/>
              </a:rPr>
              <a:t>Under a DNS cache poisoning attack, a pharmer "poisons" a DNS server and changes the IP address associated with a website name. This means that an attacker can redirect users to a malicious website of his choice. This is the even if the victim enters the correct name of the site.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3598653" y="4886714"/>
            <a:ext cx="652347" cy="428177"/>
          </a:xfrm>
          <a:custGeom>
            <a:avLst/>
            <a:gdLst/>
            <a:ahLst/>
            <a:cxnLst/>
            <a:rect r="r" b="b" t="t" l="l"/>
            <a:pathLst>
              <a:path h="428177" w="652347">
                <a:moveTo>
                  <a:pt x="0" y="0"/>
                </a:moveTo>
                <a:lnTo>
                  <a:pt x="652347" y="0"/>
                </a:lnTo>
                <a:lnTo>
                  <a:pt x="652347" y="428177"/>
                </a:lnTo>
                <a:lnTo>
                  <a:pt x="0" y="428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86657" y="3685394"/>
            <a:ext cx="1088147" cy="1404060"/>
          </a:xfrm>
          <a:custGeom>
            <a:avLst/>
            <a:gdLst/>
            <a:ahLst/>
            <a:cxnLst/>
            <a:rect r="r" b="b" t="t" l="l"/>
            <a:pathLst>
              <a:path h="1404060" w="1088147">
                <a:moveTo>
                  <a:pt x="0" y="0"/>
                </a:moveTo>
                <a:lnTo>
                  <a:pt x="1088146" y="0"/>
                </a:lnTo>
                <a:lnTo>
                  <a:pt x="1088146" y="1404060"/>
                </a:lnTo>
                <a:lnTo>
                  <a:pt x="0" y="14040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716394" y="3782406"/>
            <a:ext cx="1521693" cy="1714584"/>
          </a:xfrm>
          <a:custGeom>
            <a:avLst/>
            <a:gdLst/>
            <a:ahLst/>
            <a:cxnLst/>
            <a:rect r="r" b="b" t="t" l="l"/>
            <a:pathLst>
              <a:path h="1714584" w="1521693">
                <a:moveTo>
                  <a:pt x="0" y="0"/>
                </a:moveTo>
                <a:lnTo>
                  <a:pt x="1521694" y="0"/>
                </a:lnTo>
                <a:lnTo>
                  <a:pt x="1521694" y="1714584"/>
                </a:lnTo>
                <a:lnTo>
                  <a:pt x="0" y="17145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001548" y="6838891"/>
            <a:ext cx="1661775" cy="1661775"/>
          </a:xfrm>
          <a:custGeom>
            <a:avLst/>
            <a:gdLst/>
            <a:ahLst/>
            <a:cxnLst/>
            <a:rect r="r" b="b" t="t" l="l"/>
            <a:pathLst>
              <a:path h="1661775" w="1661775">
                <a:moveTo>
                  <a:pt x="0" y="0"/>
                </a:moveTo>
                <a:lnTo>
                  <a:pt x="1661775" y="0"/>
                </a:lnTo>
                <a:lnTo>
                  <a:pt x="1661775" y="1661775"/>
                </a:lnTo>
                <a:lnTo>
                  <a:pt x="0" y="16617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1378991" y="6951088"/>
            <a:ext cx="1859096" cy="1289748"/>
          </a:xfrm>
          <a:custGeom>
            <a:avLst/>
            <a:gdLst/>
            <a:ahLst/>
            <a:cxnLst/>
            <a:rect r="r" b="b" t="t" l="l"/>
            <a:pathLst>
              <a:path h="1289748" w="1859096">
                <a:moveTo>
                  <a:pt x="0" y="0"/>
                </a:moveTo>
                <a:lnTo>
                  <a:pt x="1859097" y="0"/>
                </a:lnTo>
                <a:lnTo>
                  <a:pt x="1859097" y="1289749"/>
                </a:lnTo>
                <a:lnTo>
                  <a:pt x="0" y="12897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2390068" y="1085850"/>
            <a:ext cx="13507863" cy="2273300"/>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HOW TO AVOID PHARMING</a:t>
            </a:r>
          </a:p>
        </p:txBody>
      </p:sp>
      <p:sp>
        <p:nvSpPr>
          <p:cNvPr name="TextBox 8" id="8"/>
          <p:cNvSpPr txBox="true"/>
          <p:nvPr/>
        </p:nvSpPr>
        <p:spPr>
          <a:xfrm rot="0">
            <a:off x="3598653" y="4239013"/>
            <a:ext cx="3758284" cy="763270"/>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Enter login credentials only on HTTPS-protected sites</a:t>
            </a:r>
          </a:p>
        </p:txBody>
      </p:sp>
      <p:sp>
        <p:nvSpPr>
          <p:cNvPr name="TextBox 9" id="9"/>
          <p:cNvSpPr txBox="true"/>
          <p:nvPr/>
        </p:nvSpPr>
        <p:spPr>
          <a:xfrm rot="0">
            <a:off x="13561920" y="4043751"/>
            <a:ext cx="3758284" cy="1153795"/>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DON’T ANSWER PHONE CALLS/SMS FROM UNKNOWN NUMBERS.</a:t>
            </a:r>
          </a:p>
        </p:txBody>
      </p:sp>
      <p:sp>
        <p:nvSpPr>
          <p:cNvPr name="TextBox 10" id="10"/>
          <p:cNvSpPr txBox="true"/>
          <p:nvPr/>
        </p:nvSpPr>
        <p:spPr>
          <a:xfrm rot="0">
            <a:off x="3924827" y="7303513"/>
            <a:ext cx="3758284" cy="763270"/>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Implement virus database updates on a regular basis</a:t>
            </a:r>
          </a:p>
        </p:txBody>
      </p:sp>
      <p:sp>
        <p:nvSpPr>
          <p:cNvPr name="TextBox 11" id="11"/>
          <p:cNvSpPr txBox="true"/>
          <p:nvPr/>
        </p:nvSpPr>
        <p:spPr>
          <a:xfrm rot="0">
            <a:off x="13490038" y="6912988"/>
            <a:ext cx="3902048" cy="1544320"/>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Stay on top of security upgrades issued by a trusted Internet Service Provider.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1311626" y="1768756"/>
            <a:ext cx="6610201" cy="1158875"/>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RED FLAGS</a:t>
            </a:r>
          </a:p>
        </p:txBody>
      </p:sp>
      <p:sp>
        <p:nvSpPr>
          <p:cNvPr name="TextBox 3" id="3"/>
          <p:cNvSpPr txBox="true"/>
          <p:nvPr/>
        </p:nvSpPr>
        <p:spPr>
          <a:xfrm rot="0">
            <a:off x="1591616" y="3341934"/>
            <a:ext cx="5676900" cy="1934845"/>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Red flags in phishing attempts are warning signs or indicators that help individuals identify potential scams. Some common read flags in phishing include:</a:t>
            </a:r>
          </a:p>
        </p:txBody>
      </p:sp>
      <p:sp>
        <p:nvSpPr>
          <p:cNvPr name="Freeform 4" id="4"/>
          <p:cNvSpPr/>
          <p:nvPr/>
        </p:nvSpPr>
        <p:spPr>
          <a:xfrm flipH="false" flipV="false" rot="0">
            <a:off x="3059130" y="5724455"/>
            <a:ext cx="3301886" cy="3050117"/>
          </a:xfrm>
          <a:custGeom>
            <a:avLst/>
            <a:gdLst/>
            <a:ahLst/>
            <a:cxnLst/>
            <a:rect r="r" b="b" t="t" l="l"/>
            <a:pathLst>
              <a:path h="3050117" w="3301886">
                <a:moveTo>
                  <a:pt x="0" y="0"/>
                </a:moveTo>
                <a:lnTo>
                  <a:pt x="3301886" y="0"/>
                </a:lnTo>
                <a:lnTo>
                  <a:pt x="3301886" y="3050117"/>
                </a:lnTo>
                <a:lnTo>
                  <a:pt x="0" y="3050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986846" y="3595671"/>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Urgent or threatening language</a:t>
            </a:r>
          </a:p>
        </p:txBody>
      </p:sp>
      <p:grpSp>
        <p:nvGrpSpPr>
          <p:cNvPr name="Group 6" id="6"/>
          <p:cNvGrpSpPr/>
          <p:nvPr/>
        </p:nvGrpSpPr>
        <p:grpSpPr>
          <a:xfrm rot="0">
            <a:off x="10232362" y="3564087"/>
            <a:ext cx="388922" cy="388922"/>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8" id="8"/>
          <p:cNvSpPr txBox="true"/>
          <p:nvPr/>
        </p:nvSpPr>
        <p:spPr>
          <a:xfrm rot="0">
            <a:off x="10232362" y="3530753"/>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u="none">
                <a:solidFill>
                  <a:srgbClr val="F6E7D8"/>
                </a:solidFill>
                <a:latin typeface="Open Sans Bold"/>
              </a:rPr>
              <a:t>1</a:t>
            </a:r>
          </a:p>
        </p:txBody>
      </p:sp>
      <p:sp>
        <p:nvSpPr>
          <p:cNvPr name="TextBox 9" id="9"/>
          <p:cNvSpPr txBox="true"/>
          <p:nvPr/>
        </p:nvSpPr>
        <p:spPr>
          <a:xfrm rot="0">
            <a:off x="10986846" y="4410764"/>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Suspicious sender information </a:t>
            </a:r>
          </a:p>
        </p:txBody>
      </p:sp>
      <p:grpSp>
        <p:nvGrpSpPr>
          <p:cNvPr name="Group 10" id="10"/>
          <p:cNvGrpSpPr/>
          <p:nvPr/>
        </p:nvGrpSpPr>
        <p:grpSpPr>
          <a:xfrm rot="0">
            <a:off x="10232362" y="4379180"/>
            <a:ext cx="388922" cy="388922"/>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2" id="12"/>
          <p:cNvSpPr txBox="true"/>
          <p:nvPr/>
        </p:nvSpPr>
        <p:spPr>
          <a:xfrm rot="0">
            <a:off x="10232362" y="4345845"/>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2</a:t>
            </a:r>
          </a:p>
        </p:txBody>
      </p:sp>
      <p:sp>
        <p:nvSpPr>
          <p:cNvPr name="TextBox 13" id="13"/>
          <p:cNvSpPr txBox="true"/>
          <p:nvPr/>
        </p:nvSpPr>
        <p:spPr>
          <a:xfrm rot="0">
            <a:off x="10986846" y="5266411"/>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Requests for personal information</a:t>
            </a:r>
          </a:p>
        </p:txBody>
      </p:sp>
      <p:grpSp>
        <p:nvGrpSpPr>
          <p:cNvPr name="Group 14" id="14"/>
          <p:cNvGrpSpPr/>
          <p:nvPr/>
        </p:nvGrpSpPr>
        <p:grpSpPr>
          <a:xfrm rot="0">
            <a:off x="10232362" y="5234827"/>
            <a:ext cx="388922" cy="388922"/>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6" id="16"/>
          <p:cNvSpPr txBox="true"/>
          <p:nvPr/>
        </p:nvSpPr>
        <p:spPr>
          <a:xfrm rot="0">
            <a:off x="10232362" y="5201493"/>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3</a:t>
            </a:r>
          </a:p>
        </p:txBody>
      </p:sp>
      <p:sp>
        <p:nvSpPr>
          <p:cNvPr name="TextBox 17" id="17"/>
          <p:cNvSpPr txBox="true"/>
          <p:nvPr/>
        </p:nvSpPr>
        <p:spPr>
          <a:xfrm rot="0">
            <a:off x="10986846" y="6083958"/>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Misspellings or grammatical errors</a:t>
            </a:r>
          </a:p>
        </p:txBody>
      </p:sp>
      <p:grpSp>
        <p:nvGrpSpPr>
          <p:cNvPr name="Group 18" id="18"/>
          <p:cNvGrpSpPr/>
          <p:nvPr/>
        </p:nvGrpSpPr>
        <p:grpSpPr>
          <a:xfrm rot="0">
            <a:off x="10232362" y="6052374"/>
            <a:ext cx="388922" cy="388922"/>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20" id="20"/>
          <p:cNvSpPr txBox="true"/>
          <p:nvPr/>
        </p:nvSpPr>
        <p:spPr>
          <a:xfrm rot="0">
            <a:off x="10232362" y="6019040"/>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4</a:t>
            </a:r>
          </a:p>
        </p:txBody>
      </p:sp>
      <p:sp>
        <p:nvSpPr>
          <p:cNvPr name="TextBox 21" id="21"/>
          <p:cNvSpPr txBox="true"/>
          <p:nvPr/>
        </p:nvSpPr>
        <p:spPr>
          <a:xfrm rot="0">
            <a:off x="10986846" y="6901505"/>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Suspicious links or attachments</a:t>
            </a:r>
          </a:p>
        </p:txBody>
      </p:sp>
      <p:grpSp>
        <p:nvGrpSpPr>
          <p:cNvPr name="Group 22" id="22"/>
          <p:cNvGrpSpPr/>
          <p:nvPr/>
        </p:nvGrpSpPr>
        <p:grpSpPr>
          <a:xfrm rot="0">
            <a:off x="10232362" y="6869921"/>
            <a:ext cx="388922" cy="388922"/>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24" id="24"/>
          <p:cNvSpPr txBox="true"/>
          <p:nvPr/>
        </p:nvSpPr>
        <p:spPr>
          <a:xfrm rot="0">
            <a:off x="10232362" y="6836587"/>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5</a:t>
            </a:r>
          </a:p>
        </p:txBody>
      </p:sp>
      <p:sp>
        <p:nvSpPr>
          <p:cNvPr name="TextBox 25" id="25"/>
          <p:cNvSpPr txBox="true"/>
          <p:nvPr/>
        </p:nvSpPr>
        <p:spPr>
          <a:xfrm rot="0">
            <a:off x="10986846" y="7714144"/>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Generic greetings </a:t>
            </a:r>
          </a:p>
        </p:txBody>
      </p:sp>
      <p:grpSp>
        <p:nvGrpSpPr>
          <p:cNvPr name="Group 26" id="26"/>
          <p:cNvGrpSpPr/>
          <p:nvPr/>
        </p:nvGrpSpPr>
        <p:grpSpPr>
          <a:xfrm rot="0">
            <a:off x="10232362" y="7682560"/>
            <a:ext cx="388922" cy="388922"/>
            <a:chOff x="0" y="0"/>
            <a:chExt cx="6350000" cy="6350000"/>
          </a:xfrm>
        </p:grpSpPr>
        <p:sp>
          <p:nvSpPr>
            <p:cNvPr name="Freeform 27" id="2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28" id="28"/>
          <p:cNvSpPr txBox="true"/>
          <p:nvPr/>
        </p:nvSpPr>
        <p:spPr>
          <a:xfrm rot="0">
            <a:off x="10232362" y="7649226"/>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6</a:t>
            </a:r>
          </a:p>
        </p:txBody>
      </p:sp>
      <p:sp>
        <p:nvSpPr>
          <p:cNvPr name="TextBox 29" id="29"/>
          <p:cNvSpPr txBox="true"/>
          <p:nvPr/>
        </p:nvSpPr>
        <p:spPr>
          <a:xfrm rot="0">
            <a:off x="10986846" y="8531691"/>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rPr>
              <a:t>Too good to be true </a:t>
            </a:r>
          </a:p>
        </p:txBody>
      </p:sp>
      <p:grpSp>
        <p:nvGrpSpPr>
          <p:cNvPr name="Group 30" id="30"/>
          <p:cNvGrpSpPr/>
          <p:nvPr/>
        </p:nvGrpSpPr>
        <p:grpSpPr>
          <a:xfrm rot="0">
            <a:off x="10232362" y="8500107"/>
            <a:ext cx="388922" cy="388922"/>
            <a:chOff x="0" y="0"/>
            <a:chExt cx="6350000" cy="6350000"/>
          </a:xfrm>
        </p:grpSpPr>
        <p:sp>
          <p:nvSpPr>
            <p:cNvPr name="Freeform 31" id="3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32" id="32"/>
          <p:cNvSpPr txBox="true"/>
          <p:nvPr/>
        </p:nvSpPr>
        <p:spPr>
          <a:xfrm rot="0">
            <a:off x="10232362" y="8466773"/>
            <a:ext cx="388922" cy="381869"/>
          </a:xfrm>
          <a:prstGeom prst="rect">
            <a:avLst/>
          </a:prstGeom>
        </p:spPr>
        <p:txBody>
          <a:bodyPr anchor="t" rtlCol="false" tIns="0" lIns="0" bIns="0" rIns="0">
            <a:spAutoFit/>
          </a:bodyPr>
          <a:lstStyle/>
          <a:p>
            <a:pPr algn="ctr" marL="0" indent="0" lvl="1">
              <a:lnSpc>
                <a:spcPts val="3153"/>
              </a:lnSpc>
              <a:spcBef>
                <a:spcPct val="0"/>
              </a:spcBef>
            </a:pPr>
            <a:r>
              <a:rPr lang="en-US" sz="2008" spc="100">
                <a:solidFill>
                  <a:srgbClr val="F6E7D8"/>
                </a:solidFill>
                <a:latin typeface="Open Sans Bold"/>
              </a:rPr>
              <a:t>7</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2082426" y="1436622"/>
            <a:ext cx="14123147" cy="7413757"/>
          </a:xfrm>
          <a:custGeom>
            <a:avLst/>
            <a:gdLst/>
            <a:ahLst/>
            <a:cxnLst/>
            <a:rect r="r" b="b" t="t" l="l"/>
            <a:pathLst>
              <a:path h="7413757" w="14123147">
                <a:moveTo>
                  <a:pt x="0" y="0"/>
                </a:moveTo>
                <a:lnTo>
                  <a:pt x="14123148" y="0"/>
                </a:lnTo>
                <a:lnTo>
                  <a:pt x="14123148" y="7413756"/>
                </a:lnTo>
                <a:lnTo>
                  <a:pt x="0" y="7413756"/>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3712371" y="1692556"/>
            <a:ext cx="10863257" cy="1238250"/>
          </a:xfrm>
          <a:prstGeom prst="rect">
            <a:avLst/>
          </a:prstGeom>
        </p:spPr>
        <p:txBody>
          <a:bodyPr anchor="t" rtlCol="false" tIns="0" lIns="0" bIns="0" rIns="0">
            <a:spAutoFit/>
          </a:bodyPr>
          <a:lstStyle/>
          <a:p>
            <a:pPr algn="ctr" marL="0" indent="0" lvl="0">
              <a:lnSpc>
                <a:spcPts val="9600"/>
              </a:lnSpc>
              <a:spcBef>
                <a:spcPct val="0"/>
              </a:spcBef>
            </a:pPr>
            <a:r>
              <a:rPr lang="en-US" sz="8000" spc="160">
                <a:solidFill>
                  <a:srgbClr val="F6E7D8"/>
                </a:solidFill>
                <a:latin typeface="Archivo Black"/>
              </a:rPr>
              <a:t>OBJECTIVES</a:t>
            </a:r>
          </a:p>
        </p:txBody>
      </p:sp>
      <p:sp>
        <p:nvSpPr>
          <p:cNvPr name="TextBox 3" id="3"/>
          <p:cNvSpPr txBox="true"/>
          <p:nvPr/>
        </p:nvSpPr>
        <p:spPr>
          <a:xfrm rot="0">
            <a:off x="1028700" y="6443324"/>
            <a:ext cx="2993446" cy="12280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Define phishing and identify common methods used by scammers</a:t>
            </a:r>
          </a:p>
        </p:txBody>
      </p:sp>
      <p:sp>
        <p:nvSpPr>
          <p:cNvPr name="TextBox 4" id="4"/>
          <p:cNvSpPr txBox="true"/>
          <p:nvPr/>
        </p:nvSpPr>
        <p:spPr>
          <a:xfrm rot="0">
            <a:off x="4776534" y="6443324"/>
            <a:ext cx="2993446" cy="923290"/>
          </a:xfrm>
          <a:prstGeom prst="rect">
            <a:avLst/>
          </a:prstGeom>
        </p:spPr>
        <p:txBody>
          <a:bodyPr anchor="t" rtlCol="false" tIns="0" lIns="0" bIns="0" rIns="0">
            <a:spAutoFit/>
          </a:bodyPr>
          <a:lstStyle/>
          <a:p>
            <a:pPr algn="ctr" marL="0" indent="0" lvl="0">
              <a:lnSpc>
                <a:spcPts val="2419"/>
              </a:lnSpc>
              <a:spcBef>
                <a:spcPct val="0"/>
              </a:spcBef>
            </a:pPr>
            <a:r>
              <a:rPr lang="en-US" sz="2199" spc="43">
                <a:solidFill>
                  <a:srgbClr val="F6E7D8"/>
                </a:solidFill>
                <a:latin typeface="Open Sans"/>
              </a:rPr>
              <a:t>Most common types of phishing and how avoid them </a:t>
            </a:r>
          </a:p>
        </p:txBody>
      </p:sp>
      <p:sp>
        <p:nvSpPr>
          <p:cNvPr name="TextBox 5" id="5"/>
          <p:cNvSpPr txBox="true"/>
          <p:nvPr/>
        </p:nvSpPr>
        <p:spPr>
          <a:xfrm rot="0">
            <a:off x="12866450" y="6443324"/>
            <a:ext cx="2993446" cy="1837690"/>
          </a:xfrm>
          <a:prstGeom prst="rect">
            <a:avLst/>
          </a:prstGeom>
        </p:spPr>
        <p:txBody>
          <a:bodyPr anchor="t" rtlCol="false" tIns="0" lIns="0" bIns="0" rIns="0">
            <a:spAutoFit/>
          </a:bodyPr>
          <a:lstStyle/>
          <a:p>
            <a:pPr algn="ctr" marL="0" indent="0" lvl="0">
              <a:lnSpc>
                <a:spcPts val="2419"/>
              </a:lnSpc>
              <a:spcBef>
                <a:spcPct val="0"/>
              </a:spcBef>
            </a:pPr>
            <a:r>
              <a:rPr lang="en-US" sz="2199" spc="43">
                <a:solidFill>
                  <a:srgbClr val="F6E7D8"/>
                </a:solidFill>
                <a:latin typeface="Open Sans"/>
              </a:rPr>
              <a:t>Develop critical thinking skills to discern legitimate requests from potential phishing attempts</a:t>
            </a:r>
          </a:p>
        </p:txBody>
      </p:sp>
      <p:grpSp>
        <p:nvGrpSpPr>
          <p:cNvPr name="Group 6" id="6"/>
          <p:cNvGrpSpPr/>
          <p:nvPr/>
        </p:nvGrpSpPr>
        <p:grpSpPr>
          <a:xfrm rot="0">
            <a:off x="10021091" y="4481171"/>
            <a:ext cx="1239263" cy="1239263"/>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8" id="8"/>
          <p:cNvGrpSpPr/>
          <p:nvPr/>
        </p:nvGrpSpPr>
        <p:grpSpPr>
          <a:xfrm rot="0">
            <a:off x="1905791" y="4481171"/>
            <a:ext cx="1239263" cy="1239263"/>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0" id="10"/>
          <p:cNvSpPr txBox="true"/>
          <p:nvPr/>
        </p:nvSpPr>
        <p:spPr>
          <a:xfrm rot="0">
            <a:off x="1905791" y="4375188"/>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sz="6399" spc="319" u="none">
                <a:solidFill>
                  <a:srgbClr val="F6E7D8"/>
                </a:solidFill>
                <a:latin typeface="Open Sans Bold"/>
              </a:rPr>
              <a:t>1</a:t>
            </a:r>
          </a:p>
        </p:txBody>
      </p:sp>
      <p:grpSp>
        <p:nvGrpSpPr>
          <p:cNvPr name="Group 11" id="11"/>
          <p:cNvGrpSpPr/>
          <p:nvPr/>
        </p:nvGrpSpPr>
        <p:grpSpPr>
          <a:xfrm rot="0">
            <a:off x="5653626" y="4481171"/>
            <a:ext cx="1239263" cy="1239263"/>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3" id="13"/>
          <p:cNvSpPr txBox="true"/>
          <p:nvPr/>
        </p:nvSpPr>
        <p:spPr>
          <a:xfrm rot="0">
            <a:off x="5653626" y="4389158"/>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sz="6399" spc="319" u="none">
                <a:solidFill>
                  <a:srgbClr val="F6E7D8"/>
                </a:solidFill>
                <a:latin typeface="Open Sans Bold"/>
              </a:rPr>
              <a:t>2</a:t>
            </a:r>
          </a:p>
        </p:txBody>
      </p:sp>
      <p:grpSp>
        <p:nvGrpSpPr>
          <p:cNvPr name="Group 14" id="14"/>
          <p:cNvGrpSpPr/>
          <p:nvPr/>
        </p:nvGrpSpPr>
        <p:grpSpPr>
          <a:xfrm rot="0">
            <a:off x="13743542" y="4481171"/>
            <a:ext cx="1239263" cy="1239263"/>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6" id="16"/>
          <p:cNvSpPr txBox="true"/>
          <p:nvPr/>
        </p:nvSpPr>
        <p:spPr>
          <a:xfrm rot="0">
            <a:off x="13743542" y="4389158"/>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sz="6399" spc="319">
                <a:solidFill>
                  <a:srgbClr val="F6E7D8"/>
                </a:solidFill>
                <a:latin typeface="Open Sans Bold"/>
              </a:rPr>
              <a:t>4</a:t>
            </a:r>
          </a:p>
        </p:txBody>
      </p:sp>
      <p:sp>
        <p:nvSpPr>
          <p:cNvPr name="TextBox 17" id="17"/>
          <p:cNvSpPr txBox="true"/>
          <p:nvPr/>
        </p:nvSpPr>
        <p:spPr>
          <a:xfrm rot="0">
            <a:off x="4284845" y="3014321"/>
            <a:ext cx="9718311" cy="514350"/>
          </a:xfrm>
          <a:prstGeom prst="rect">
            <a:avLst/>
          </a:prstGeom>
        </p:spPr>
        <p:txBody>
          <a:bodyPr anchor="t" rtlCol="false" tIns="0" lIns="0" bIns="0" rIns="0">
            <a:spAutoFit/>
          </a:bodyPr>
          <a:lstStyle/>
          <a:p>
            <a:pPr algn="ctr">
              <a:lnSpc>
                <a:spcPts val="4200"/>
              </a:lnSpc>
            </a:pPr>
            <a:r>
              <a:rPr lang="en-US" sz="3000">
                <a:solidFill>
                  <a:srgbClr val="F6E7D8"/>
                </a:solidFill>
                <a:latin typeface="Open Sans Bold"/>
              </a:rPr>
              <a:t>By the end of this lesson, students will be able to: </a:t>
            </a:r>
          </a:p>
        </p:txBody>
      </p:sp>
      <p:sp>
        <p:nvSpPr>
          <p:cNvPr name="TextBox 18" id="18"/>
          <p:cNvSpPr txBox="true"/>
          <p:nvPr/>
        </p:nvSpPr>
        <p:spPr>
          <a:xfrm rot="0">
            <a:off x="9144000" y="6429354"/>
            <a:ext cx="2993446" cy="313690"/>
          </a:xfrm>
          <a:prstGeom prst="rect">
            <a:avLst/>
          </a:prstGeom>
        </p:spPr>
        <p:txBody>
          <a:bodyPr anchor="t" rtlCol="false" tIns="0" lIns="0" bIns="0" rIns="0">
            <a:spAutoFit/>
          </a:bodyPr>
          <a:lstStyle/>
          <a:p>
            <a:pPr algn="ctr" marL="0" indent="0" lvl="0">
              <a:lnSpc>
                <a:spcPts val="2419"/>
              </a:lnSpc>
              <a:spcBef>
                <a:spcPct val="0"/>
              </a:spcBef>
            </a:pPr>
            <a:r>
              <a:rPr lang="en-US" sz="2199" spc="43">
                <a:solidFill>
                  <a:srgbClr val="F6E7D8"/>
                </a:solidFill>
                <a:latin typeface="Open Sans"/>
              </a:rPr>
              <a:t>Recognize red flags</a:t>
            </a:r>
          </a:p>
        </p:txBody>
      </p:sp>
      <p:sp>
        <p:nvSpPr>
          <p:cNvPr name="TextBox 19" id="19"/>
          <p:cNvSpPr txBox="true"/>
          <p:nvPr/>
        </p:nvSpPr>
        <p:spPr>
          <a:xfrm rot="0">
            <a:off x="10021091" y="4375188"/>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sz="6399" spc="319">
                <a:solidFill>
                  <a:srgbClr val="F6E7D8"/>
                </a:solidFill>
                <a:latin typeface="Open Sans Bold"/>
              </a:rPr>
              <a:t>3</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2983293" y="1906783"/>
            <a:ext cx="12321414" cy="6473433"/>
          </a:xfrm>
          <a:custGeom>
            <a:avLst/>
            <a:gdLst/>
            <a:ahLst/>
            <a:cxnLst/>
            <a:rect r="r" b="b" t="t" l="l"/>
            <a:pathLst>
              <a:path h="6473433" w="12321414">
                <a:moveTo>
                  <a:pt x="0" y="0"/>
                </a:moveTo>
                <a:lnTo>
                  <a:pt x="12321414" y="0"/>
                </a:lnTo>
                <a:lnTo>
                  <a:pt x="12321414" y="6473434"/>
                </a:lnTo>
                <a:lnTo>
                  <a:pt x="0" y="6473434"/>
                </a:lnTo>
                <a:lnTo>
                  <a:pt x="0" y="0"/>
                </a:lnTo>
                <a:close/>
              </a:path>
            </a:pathLst>
          </a:custGeom>
          <a:blipFill>
            <a:blip r:embed="rId2"/>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0193273" y="1422492"/>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321373" y="1711606"/>
            <a:ext cx="6104449" cy="1216025"/>
            <a:chOff x="0" y="0"/>
            <a:chExt cx="8139266" cy="1621367"/>
          </a:xfrm>
        </p:grpSpPr>
        <p:sp>
          <p:nvSpPr>
            <p:cNvPr name="TextBox 4" id="4"/>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03</a:t>
              </a:r>
            </a:p>
          </p:txBody>
        </p:sp>
        <p:sp>
          <p:nvSpPr>
            <p:cNvPr name="TextBox 5" id="5"/>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REQUESTS FOR PERSONAL INFORMATION</a:t>
              </a:r>
            </a:p>
          </p:txBody>
        </p:sp>
      </p:grpSp>
      <p:sp>
        <p:nvSpPr>
          <p:cNvPr name="TextBox 6" id="6"/>
          <p:cNvSpPr txBox="true"/>
          <p:nvPr/>
        </p:nvSpPr>
        <p:spPr>
          <a:xfrm rot="0">
            <a:off x="10321373" y="3090521"/>
            <a:ext cx="6104449" cy="18376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Legitimate organizations do not request personal information, such as usernames, passwords, or credit card numbers, via email, social media, or other online means. Be cautious of any request for personal information.</a:t>
            </a:r>
            <a:r>
              <a:rPr lang="en-US" sz="2199" spc="43">
                <a:solidFill>
                  <a:srgbClr val="F6E7D8"/>
                </a:solidFill>
                <a:latin typeface="Open Sans"/>
              </a:rPr>
              <a:t> </a:t>
            </a:r>
          </a:p>
        </p:txBody>
      </p:sp>
      <p:sp>
        <p:nvSpPr>
          <p:cNvPr name="Freeform 7" id="7"/>
          <p:cNvSpPr/>
          <p:nvPr/>
        </p:nvSpPr>
        <p:spPr>
          <a:xfrm flipH="false" flipV="false" rot="0">
            <a:off x="10257323" y="5752581"/>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385423" y="6041695"/>
            <a:ext cx="6104449" cy="1216025"/>
            <a:chOff x="0" y="0"/>
            <a:chExt cx="8139266" cy="1621367"/>
          </a:xfrm>
        </p:grpSpPr>
        <p:sp>
          <p:nvSpPr>
            <p:cNvPr name="TextBox 9" id="9"/>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04</a:t>
              </a:r>
            </a:p>
          </p:txBody>
        </p:sp>
        <p:sp>
          <p:nvSpPr>
            <p:cNvPr name="TextBox 10" id="10"/>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MISSPELLINGS OR GRAMMATICAL ERRORS</a:t>
              </a:r>
            </a:p>
          </p:txBody>
        </p:sp>
      </p:grpSp>
      <p:sp>
        <p:nvSpPr>
          <p:cNvPr name="TextBox 11" id="11"/>
          <p:cNvSpPr txBox="true"/>
          <p:nvPr/>
        </p:nvSpPr>
        <p:spPr>
          <a:xfrm rot="0">
            <a:off x="10385423" y="7420610"/>
            <a:ext cx="6104449" cy="15328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Phishing emails or messages may contain misspellings, grammatical errors, or awkward phrasing. Legitimate organizations usually have professional communications and do not contain obvious errors. </a:t>
            </a:r>
          </a:p>
        </p:txBody>
      </p:sp>
      <p:sp>
        <p:nvSpPr>
          <p:cNvPr name="Freeform 12" id="12"/>
          <p:cNvSpPr/>
          <p:nvPr/>
        </p:nvSpPr>
        <p:spPr>
          <a:xfrm flipH="false" flipV="false" rot="0">
            <a:off x="2100599" y="1422492"/>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228699" y="1711606"/>
            <a:ext cx="6104449" cy="1216025"/>
            <a:chOff x="0" y="0"/>
            <a:chExt cx="8139266" cy="1621367"/>
          </a:xfrm>
        </p:grpSpPr>
        <p:sp>
          <p:nvSpPr>
            <p:cNvPr name="TextBox 14" id="14"/>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01</a:t>
              </a:r>
            </a:p>
          </p:txBody>
        </p:sp>
        <p:sp>
          <p:nvSpPr>
            <p:cNvPr name="TextBox 15" id="15"/>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URGENT OR THREATENING LANGUAGE</a:t>
              </a:r>
            </a:p>
          </p:txBody>
        </p:sp>
      </p:grpSp>
      <p:sp>
        <p:nvSpPr>
          <p:cNvPr name="TextBox 16" id="16"/>
          <p:cNvSpPr txBox="true"/>
          <p:nvPr/>
        </p:nvSpPr>
        <p:spPr>
          <a:xfrm rot="0">
            <a:off x="2228699" y="3090521"/>
            <a:ext cx="6104449" cy="18376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Phishing attempts often create a sense of urgency or use threatening language to prompt immediate action. Phases like "urgent action required," "account suspended," or "your account will be deleted" may indicate a phishing attempt. </a:t>
            </a:r>
          </a:p>
        </p:txBody>
      </p:sp>
      <p:sp>
        <p:nvSpPr>
          <p:cNvPr name="Freeform 17" id="17"/>
          <p:cNvSpPr/>
          <p:nvPr/>
        </p:nvSpPr>
        <p:spPr>
          <a:xfrm flipH="false" flipV="false" rot="0">
            <a:off x="2164649" y="5752581"/>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8" id="18"/>
          <p:cNvGrpSpPr/>
          <p:nvPr/>
        </p:nvGrpSpPr>
        <p:grpSpPr>
          <a:xfrm rot="0">
            <a:off x="2292749" y="6041695"/>
            <a:ext cx="6104449" cy="1216025"/>
            <a:chOff x="0" y="0"/>
            <a:chExt cx="8139266" cy="1621367"/>
          </a:xfrm>
        </p:grpSpPr>
        <p:sp>
          <p:nvSpPr>
            <p:cNvPr name="TextBox 19" id="19"/>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02</a:t>
              </a:r>
            </a:p>
          </p:txBody>
        </p:sp>
        <p:sp>
          <p:nvSpPr>
            <p:cNvPr name="TextBox 20" id="20"/>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SUSPICIOUS SENDER INFORMATION</a:t>
              </a:r>
            </a:p>
          </p:txBody>
        </p:sp>
      </p:grpSp>
      <p:sp>
        <p:nvSpPr>
          <p:cNvPr name="TextBox 21" id="21"/>
          <p:cNvSpPr txBox="true"/>
          <p:nvPr/>
        </p:nvSpPr>
        <p:spPr>
          <a:xfrm rot="0">
            <a:off x="2292749" y="7420610"/>
            <a:ext cx="6104449" cy="15328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Check the sender's email address or social media profile. Phishing emails or messages often use generic or suspicious email addresses that do not match the legitimate entity they claim to represent.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0193273" y="1422492"/>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321373" y="1711606"/>
            <a:ext cx="6104449" cy="1216025"/>
            <a:chOff x="0" y="0"/>
            <a:chExt cx="8139266" cy="1621367"/>
          </a:xfrm>
        </p:grpSpPr>
        <p:sp>
          <p:nvSpPr>
            <p:cNvPr name="TextBox 4" id="4"/>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07</a:t>
              </a:r>
            </a:p>
          </p:txBody>
        </p:sp>
        <p:sp>
          <p:nvSpPr>
            <p:cNvPr name="TextBox 5" id="5"/>
            <p:cNvSpPr txBox="true"/>
            <p:nvPr/>
          </p:nvSpPr>
          <p:spPr>
            <a:xfrm rot="0">
              <a:off x="2156046" y="513292"/>
              <a:ext cx="5983220" cy="5471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TOO GOOD TO BE TRUE </a:t>
              </a:r>
            </a:p>
          </p:txBody>
        </p:sp>
      </p:grpSp>
      <p:sp>
        <p:nvSpPr>
          <p:cNvPr name="TextBox 6" id="6"/>
          <p:cNvSpPr txBox="true"/>
          <p:nvPr/>
        </p:nvSpPr>
        <p:spPr>
          <a:xfrm rot="0">
            <a:off x="10321373" y="3090521"/>
            <a:ext cx="6104449" cy="15328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Phishing attempts may lure individuals with enticing offers, such as winning a prize or getting a huge discount. If an offer seems too good to be true, it may be a phishing attempt. </a:t>
            </a:r>
          </a:p>
        </p:txBody>
      </p:sp>
      <p:sp>
        <p:nvSpPr>
          <p:cNvPr name="Freeform 7" id="7"/>
          <p:cNvSpPr/>
          <p:nvPr/>
        </p:nvSpPr>
        <p:spPr>
          <a:xfrm flipH="false" flipV="false" rot="0">
            <a:off x="2100599" y="1422492"/>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2228699" y="1711606"/>
            <a:ext cx="6104449" cy="1216025"/>
            <a:chOff x="0" y="0"/>
            <a:chExt cx="8139266" cy="1621367"/>
          </a:xfrm>
        </p:grpSpPr>
        <p:sp>
          <p:nvSpPr>
            <p:cNvPr name="TextBox 9" id="9"/>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05</a:t>
              </a:r>
            </a:p>
          </p:txBody>
        </p:sp>
        <p:sp>
          <p:nvSpPr>
            <p:cNvPr name="TextBox 10" id="10"/>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SUSPICIOUS LINKS OR ATTACHMENTS</a:t>
              </a:r>
            </a:p>
          </p:txBody>
        </p:sp>
      </p:grpSp>
      <p:sp>
        <p:nvSpPr>
          <p:cNvPr name="TextBox 11" id="11"/>
          <p:cNvSpPr txBox="true"/>
          <p:nvPr/>
        </p:nvSpPr>
        <p:spPr>
          <a:xfrm rot="0">
            <a:off x="2228699" y="3090521"/>
            <a:ext cx="6104449" cy="18376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Be cautious of links or attachments in emails or messages from unknown or untrusted sources. Hover over links to check their actual destinations, and do not click on suspicious links or download attachments that you were not expecting. </a:t>
            </a:r>
          </a:p>
        </p:txBody>
      </p:sp>
      <p:sp>
        <p:nvSpPr>
          <p:cNvPr name="Freeform 12" id="12"/>
          <p:cNvSpPr/>
          <p:nvPr/>
        </p:nvSpPr>
        <p:spPr>
          <a:xfrm flipH="false" flipV="false" rot="0">
            <a:off x="2164649" y="5752581"/>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292749" y="6041695"/>
            <a:ext cx="6104449" cy="1216025"/>
            <a:chOff x="0" y="0"/>
            <a:chExt cx="8139266" cy="1621367"/>
          </a:xfrm>
        </p:grpSpPr>
        <p:sp>
          <p:nvSpPr>
            <p:cNvPr name="TextBox 14" id="14"/>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06</a:t>
              </a:r>
            </a:p>
          </p:txBody>
        </p:sp>
        <p:sp>
          <p:nvSpPr>
            <p:cNvPr name="TextBox 15" id="15"/>
            <p:cNvSpPr txBox="true"/>
            <p:nvPr/>
          </p:nvSpPr>
          <p:spPr>
            <a:xfrm rot="0">
              <a:off x="2156046" y="513292"/>
              <a:ext cx="5983220" cy="547158"/>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GENERIC GREETINGS </a:t>
              </a:r>
            </a:p>
          </p:txBody>
        </p:sp>
      </p:grpSp>
      <p:sp>
        <p:nvSpPr>
          <p:cNvPr name="TextBox 16" id="16"/>
          <p:cNvSpPr txBox="true"/>
          <p:nvPr/>
        </p:nvSpPr>
        <p:spPr>
          <a:xfrm rot="0">
            <a:off x="2292749" y="7420610"/>
            <a:ext cx="6104449" cy="15328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Phishing emails may use generic greetings like "Dear Customer" instead of addressing you by your name. Legitimate organizations often personalize their communications with your name or other relevant information. </a:t>
            </a:r>
          </a:p>
        </p:txBody>
      </p:sp>
      <p:pic>
        <p:nvPicPr>
          <p:cNvPr name="Picture 17" id="17"/>
          <p:cNvPicPr>
            <a:picLocks noChangeAspect="true"/>
          </p:cNvPicPr>
          <p:nvPr/>
        </p:nvPicPr>
        <p:blipFill>
          <a:blip r:embed="rId4"/>
          <a:srcRect l="0" t="0" r="0" b="0"/>
          <a:stretch>
            <a:fillRect/>
          </a:stretch>
        </p:blipFill>
        <p:spPr>
          <a:xfrm flipH="false" flipV="false" rot="0">
            <a:off x="10193273" y="6649707"/>
            <a:ext cx="737744" cy="801896"/>
          </a:xfrm>
          <a:prstGeom prst="rect">
            <a:avLst/>
          </a:prstGeom>
        </p:spPr>
      </p:pic>
      <p:sp>
        <p:nvSpPr>
          <p:cNvPr name="TextBox 18" id="18"/>
          <p:cNvSpPr txBox="true"/>
          <p:nvPr/>
        </p:nvSpPr>
        <p:spPr>
          <a:xfrm rot="0">
            <a:off x="11202659" y="6766313"/>
            <a:ext cx="4450071" cy="925830"/>
          </a:xfrm>
          <a:prstGeom prst="rect">
            <a:avLst/>
          </a:prstGeom>
        </p:spPr>
        <p:txBody>
          <a:bodyPr anchor="t" rtlCol="false" tIns="0" lIns="0" bIns="0" rIns="0">
            <a:spAutoFit/>
          </a:bodyPr>
          <a:lstStyle/>
          <a:p>
            <a:pPr algn="l">
              <a:lnSpc>
                <a:spcPts val="2520"/>
              </a:lnSpc>
            </a:pPr>
            <a:r>
              <a:rPr lang="en-US" sz="1800">
                <a:solidFill>
                  <a:srgbClr val="DBF3F7"/>
                </a:solidFill>
                <a:latin typeface="Open Sans Italics"/>
              </a:rPr>
              <a:t>Which of the seven red flags do you think is the hardest to detect? What makes you say that?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1311626" y="1768756"/>
            <a:ext cx="6610201" cy="3387725"/>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CONSIDER THESE RED FLAGS</a:t>
            </a:r>
          </a:p>
        </p:txBody>
      </p:sp>
      <p:pic>
        <p:nvPicPr>
          <p:cNvPr name="Picture 3" id="3"/>
          <p:cNvPicPr>
            <a:picLocks noChangeAspect="true"/>
          </p:cNvPicPr>
          <p:nvPr/>
        </p:nvPicPr>
        <p:blipFill>
          <a:blip r:embed="rId2"/>
          <a:srcRect l="0" t="0" r="0" b="0"/>
          <a:stretch>
            <a:fillRect/>
          </a:stretch>
        </p:blipFill>
        <p:spPr>
          <a:xfrm flipH="false" flipV="false" rot="0">
            <a:off x="1311626" y="5879290"/>
            <a:ext cx="737744" cy="801896"/>
          </a:xfrm>
          <a:prstGeom prst="rect">
            <a:avLst/>
          </a:prstGeom>
        </p:spPr>
      </p:pic>
      <p:sp>
        <p:nvSpPr>
          <p:cNvPr name="TextBox 4" id="4"/>
          <p:cNvSpPr txBox="true"/>
          <p:nvPr/>
        </p:nvSpPr>
        <p:spPr>
          <a:xfrm rot="0">
            <a:off x="2321011" y="5995895"/>
            <a:ext cx="4450071" cy="925830"/>
          </a:xfrm>
          <a:prstGeom prst="rect">
            <a:avLst/>
          </a:prstGeom>
        </p:spPr>
        <p:txBody>
          <a:bodyPr anchor="t" rtlCol="false" tIns="0" lIns="0" bIns="0" rIns="0">
            <a:spAutoFit/>
          </a:bodyPr>
          <a:lstStyle/>
          <a:p>
            <a:pPr algn="l">
              <a:lnSpc>
                <a:spcPts val="2520"/>
              </a:lnSpc>
            </a:pPr>
            <a:r>
              <a:rPr lang="en-US" sz="1800">
                <a:solidFill>
                  <a:srgbClr val="DBF3F7"/>
                </a:solidFill>
                <a:latin typeface="Open Sans Italics"/>
              </a:rPr>
              <a:t>Read the examples and then identify which form of phishing it is and what red flags make it a phishing attempt.</a:t>
            </a:r>
          </a:p>
        </p:txBody>
      </p:sp>
      <p:sp>
        <p:nvSpPr>
          <p:cNvPr name="TextBox 5" id="5"/>
          <p:cNvSpPr txBox="true"/>
          <p:nvPr/>
        </p:nvSpPr>
        <p:spPr>
          <a:xfrm rot="0">
            <a:off x="10565227" y="2043650"/>
            <a:ext cx="4487415" cy="422275"/>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EXAMPLE 1</a:t>
            </a:r>
          </a:p>
        </p:txBody>
      </p:sp>
      <p:sp>
        <p:nvSpPr>
          <p:cNvPr name="TextBox 6" id="6"/>
          <p:cNvSpPr txBox="true"/>
          <p:nvPr/>
        </p:nvSpPr>
        <p:spPr>
          <a:xfrm rot="0">
            <a:off x="10565227" y="2752022"/>
            <a:ext cx="6104449" cy="21424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You come across a pop-up window while browsing a website that asks you for your credit card information to claim a prize or discount within the next 10 minutes. The website looks legitimate, but you only have 10 minutes to submit your personal information.  </a:t>
            </a:r>
          </a:p>
        </p:txBody>
      </p:sp>
      <p:sp>
        <p:nvSpPr>
          <p:cNvPr name="TextBox 7" id="7"/>
          <p:cNvSpPr txBox="true"/>
          <p:nvPr/>
        </p:nvSpPr>
        <p:spPr>
          <a:xfrm rot="0">
            <a:off x="10565227" y="5675625"/>
            <a:ext cx="4487415" cy="422275"/>
          </a:xfrm>
          <a:prstGeom prst="rect">
            <a:avLst/>
          </a:prstGeom>
        </p:spPr>
        <p:txBody>
          <a:bodyPr anchor="t" rtlCol="false" tIns="0" lIns="0" bIns="0" rIns="0">
            <a:spAutoFit/>
          </a:bodyPr>
          <a:lstStyle/>
          <a:p>
            <a:pPr algn="l" marL="0" indent="0" lvl="0">
              <a:lnSpc>
                <a:spcPts val="3499"/>
              </a:lnSpc>
              <a:spcBef>
                <a:spcPct val="0"/>
              </a:spcBef>
            </a:pPr>
            <a:r>
              <a:rPr lang="en-US" sz="2499" spc="49">
                <a:solidFill>
                  <a:srgbClr val="F6E7D8"/>
                </a:solidFill>
                <a:latin typeface="Open Sans Bold"/>
              </a:rPr>
              <a:t>EXAMPLE 2</a:t>
            </a:r>
          </a:p>
        </p:txBody>
      </p:sp>
      <p:sp>
        <p:nvSpPr>
          <p:cNvPr name="TextBox 8" id="8"/>
          <p:cNvSpPr txBox="true"/>
          <p:nvPr/>
        </p:nvSpPr>
        <p:spPr>
          <a:xfrm rot="0">
            <a:off x="10565227" y="6383997"/>
            <a:ext cx="6104449" cy="18376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rPr>
              <a:t>You receive a message on social media from someone claiming to be a friend or family member, asking for your address and phone number. You've never met this person and don't see photos of them with your family or friends.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7785610" y="1692556"/>
            <a:ext cx="8824656" cy="3676650"/>
          </a:xfrm>
          <a:prstGeom prst="rect">
            <a:avLst/>
          </a:prstGeom>
        </p:spPr>
        <p:txBody>
          <a:bodyPr anchor="t" rtlCol="false" tIns="0" lIns="0" bIns="0" rIns="0">
            <a:spAutoFit/>
          </a:bodyPr>
          <a:lstStyle/>
          <a:p>
            <a:pPr algn="l" marL="0" indent="0" lvl="0">
              <a:lnSpc>
                <a:spcPts val="9600"/>
              </a:lnSpc>
            </a:pPr>
            <a:r>
              <a:rPr lang="en-US" sz="8000" spc="160">
                <a:solidFill>
                  <a:srgbClr val="F6E7D8"/>
                </a:solidFill>
                <a:latin typeface="Archivo Black"/>
              </a:rPr>
              <a:t>REPORT PHISHING ATTEMPTS</a:t>
            </a:r>
          </a:p>
        </p:txBody>
      </p:sp>
      <p:sp>
        <p:nvSpPr>
          <p:cNvPr name="TextBox 3" id="3"/>
          <p:cNvSpPr txBox="true"/>
          <p:nvPr/>
        </p:nvSpPr>
        <p:spPr>
          <a:xfrm rot="0">
            <a:off x="7785610" y="5720752"/>
            <a:ext cx="8824656" cy="3115437"/>
          </a:xfrm>
          <a:prstGeom prst="rect">
            <a:avLst/>
          </a:prstGeom>
        </p:spPr>
        <p:txBody>
          <a:bodyPr anchor="t" rtlCol="false" tIns="0" lIns="0" bIns="0" rIns="0">
            <a:spAutoFit/>
          </a:bodyPr>
          <a:lstStyle/>
          <a:p>
            <a:pPr algn="l">
              <a:lnSpc>
                <a:spcPts val="3108"/>
              </a:lnSpc>
            </a:pPr>
            <a:r>
              <a:rPr lang="en-US" sz="2220" spc="44">
                <a:solidFill>
                  <a:srgbClr val="F6E7D8"/>
                </a:solidFill>
                <a:latin typeface="Open Sans"/>
              </a:rPr>
              <a:t>If you suspect a phishing attempt, report it to a trusted adult, teacher, or the school's IT department. Please don't forward the phishing email or message to another user. You can show them on your device. Forwarding phishing emails could lead to others being phished. </a:t>
            </a:r>
          </a:p>
          <a:p>
            <a:pPr algn="l">
              <a:lnSpc>
                <a:spcPts val="3108"/>
              </a:lnSpc>
            </a:pPr>
          </a:p>
          <a:p>
            <a:pPr algn="l" marL="0" indent="0" lvl="0">
              <a:lnSpc>
                <a:spcPts val="3108"/>
              </a:lnSpc>
              <a:spcBef>
                <a:spcPct val="0"/>
              </a:spcBef>
            </a:pPr>
            <a:r>
              <a:rPr lang="en-US" sz="2220" spc="44">
                <a:solidFill>
                  <a:srgbClr val="F6E7D8"/>
                </a:solidFill>
                <a:latin typeface="Open Sans"/>
              </a:rPr>
              <a:t>Reporting phishing attempts helps protect others from falling victim to the scam. </a:t>
            </a:r>
          </a:p>
        </p:txBody>
      </p:sp>
      <p:sp>
        <p:nvSpPr>
          <p:cNvPr name="Freeform 4" id="4"/>
          <p:cNvSpPr/>
          <p:nvPr/>
        </p:nvSpPr>
        <p:spPr>
          <a:xfrm flipH="false" flipV="false" rot="0">
            <a:off x="2056628" y="2621131"/>
            <a:ext cx="3815083" cy="5044738"/>
          </a:xfrm>
          <a:custGeom>
            <a:avLst/>
            <a:gdLst/>
            <a:ahLst/>
            <a:cxnLst/>
            <a:rect r="r" b="b" t="t" l="l"/>
            <a:pathLst>
              <a:path h="5044738" w="3815083">
                <a:moveTo>
                  <a:pt x="0" y="0"/>
                </a:moveTo>
                <a:lnTo>
                  <a:pt x="3815083" y="0"/>
                </a:lnTo>
                <a:lnTo>
                  <a:pt x="3815083" y="5044738"/>
                </a:lnTo>
                <a:lnTo>
                  <a:pt x="0" y="50447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3083430" y="1768756"/>
            <a:ext cx="12121140" cy="1158875"/>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THINK CRITICALLY</a:t>
            </a:r>
          </a:p>
        </p:txBody>
      </p:sp>
      <p:sp>
        <p:nvSpPr>
          <p:cNvPr name="Freeform 3" id="3"/>
          <p:cNvSpPr/>
          <p:nvPr/>
        </p:nvSpPr>
        <p:spPr>
          <a:xfrm flipH="false" flipV="false" rot="0">
            <a:off x="3622110" y="3874042"/>
            <a:ext cx="1084551" cy="1424697"/>
          </a:xfrm>
          <a:custGeom>
            <a:avLst/>
            <a:gdLst/>
            <a:ahLst/>
            <a:cxnLst/>
            <a:rect r="r" b="b" t="t" l="l"/>
            <a:pathLst>
              <a:path h="1424697" w="1084551">
                <a:moveTo>
                  <a:pt x="0" y="0"/>
                </a:moveTo>
                <a:lnTo>
                  <a:pt x="1084551" y="0"/>
                </a:lnTo>
                <a:lnTo>
                  <a:pt x="1084551" y="1424698"/>
                </a:lnTo>
                <a:lnTo>
                  <a:pt x="0" y="14246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236549" y="3874042"/>
            <a:ext cx="1814901" cy="1424697"/>
          </a:xfrm>
          <a:custGeom>
            <a:avLst/>
            <a:gdLst/>
            <a:ahLst/>
            <a:cxnLst/>
            <a:rect r="r" b="b" t="t" l="l"/>
            <a:pathLst>
              <a:path h="1424697" w="1814901">
                <a:moveTo>
                  <a:pt x="0" y="0"/>
                </a:moveTo>
                <a:lnTo>
                  <a:pt x="1814902" y="0"/>
                </a:lnTo>
                <a:lnTo>
                  <a:pt x="1814902" y="1424698"/>
                </a:lnTo>
                <a:lnTo>
                  <a:pt x="0" y="14246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328414" y="3902529"/>
            <a:ext cx="1528182" cy="1367723"/>
          </a:xfrm>
          <a:custGeom>
            <a:avLst/>
            <a:gdLst/>
            <a:ahLst/>
            <a:cxnLst/>
            <a:rect r="r" b="b" t="t" l="l"/>
            <a:pathLst>
              <a:path h="1367723" w="1528182">
                <a:moveTo>
                  <a:pt x="0" y="0"/>
                </a:moveTo>
                <a:lnTo>
                  <a:pt x="1528182" y="0"/>
                </a:lnTo>
                <a:lnTo>
                  <a:pt x="1528182" y="1367723"/>
                </a:lnTo>
                <a:lnTo>
                  <a:pt x="0" y="13677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382487" y="6034197"/>
            <a:ext cx="3563797" cy="18376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Be skeptical of emails, messages, or posts that seem too good to be true or too urgent. Remember, if it sounds too good to be true, it probably is!</a:t>
            </a:r>
          </a:p>
        </p:txBody>
      </p:sp>
      <p:sp>
        <p:nvSpPr>
          <p:cNvPr name="TextBox 7" id="7"/>
          <p:cNvSpPr txBox="true"/>
          <p:nvPr/>
        </p:nvSpPr>
        <p:spPr>
          <a:xfrm rot="0">
            <a:off x="7300930" y="6034197"/>
            <a:ext cx="3626017" cy="21424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Think before clicking on any links, sharing personal information online, or opening any suspicious attachments. Ask yourself if it seems legitimate and if you were expecting it. </a:t>
            </a:r>
          </a:p>
        </p:txBody>
      </p:sp>
      <p:sp>
        <p:nvSpPr>
          <p:cNvPr name="TextBox 8" id="8"/>
          <p:cNvSpPr txBox="true"/>
          <p:nvPr/>
        </p:nvSpPr>
        <p:spPr>
          <a:xfrm rot="0">
            <a:off x="12279497" y="6034197"/>
            <a:ext cx="3626017" cy="21424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Verify the authenticity of the sender and the information provided before taking any action. Trust your instincts and be cautious when sharing information online. </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2659751" y="3261004"/>
            <a:ext cx="11690595" cy="6416642"/>
          </a:xfrm>
          <a:custGeom>
            <a:avLst/>
            <a:gdLst/>
            <a:ahLst/>
            <a:cxnLst/>
            <a:rect r="r" b="b" t="t" l="l"/>
            <a:pathLst>
              <a:path h="6416642" w="11690595">
                <a:moveTo>
                  <a:pt x="0" y="0"/>
                </a:moveTo>
                <a:lnTo>
                  <a:pt x="11690595" y="0"/>
                </a:lnTo>
                <a:lnTo>
                  <a:pt x="11690595" y="6416642"/>
                </a:lnTo>
                <a:lnTo>
                  <a:pt x="0" y="6416642"/>
                </a:lnTo>
                <a:lnTo>
                  <a:pt x="0" y="0"/>
                </a:lnTo>
                <a:close/>
              </a:path>
            </a:pathLst>
          </a:custGeom>
          <a:blipFill>
            <a:blip r:embed="rId2"/>
            <a:stretch>
              <a:fillRect l="0" t="0" r="0" b="0"/>
            </a:stretch>
          </a:blipFill>
        </p:spPr>
      </p:sp>
      <p:sp>
        <p:nvSpPr>
          <p:cNvPr name="TextBox 3" id="3"/>
          <p:cNvSpPr txBox="true"/>
          <p:nvPr/>
        </p:nvSpPr>
        <p:spPr>
          <a:xfrm rot="0">
            <a:off x="1311626" y="1768756"/>
            <a:ext cx="8471326" cy="1158875"/>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REFERENCES: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2578646" y="5536875"/>
            <a:ext cx="13130708" cy="2273300"/>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PROTECT YOURSELF FROM PHISHING</a:t>
            </a:r>
          </a:p>
        </p:txBody>
      </p:sp>
      <p:sp>
        <p:nvSpPr>
          <p:cNvPr name="TextBox 3" id="3"/>
          <p:cNvSpPr txBox="true"/>
          <p:nvPr/>
        </p:nvSpPr>
        <p:spPr>
          <a:xfrm rot="0">
            <a:off x="5005845" y="8210225"/>
            <a:ext cx="8276310" cy="422275"/>
          </a:xfrm>
          <a:prstGeom prst="rect">
            <a:avLst/>
          </a:prstGeom>
        </p:spPr>
        <p:txBody>
          <a:bodyPr anchor="t" rtlCol="false" tIns="0" lIns="0" bIns="0" rIns="0">
            <a:spAutoFit/>
          </a:bodyPr>
          <a:lstStyle/>
          <a:p>
            <a:pPr algn="ctr">
              <a:lnSpc>
                <a:spcPts val="3499"/>
              </a:lnSpc>
            </a:pPr>
            <a:r>
              <a:rPr lang="en-US" sz="2499" spc="49">
                <a:solidFill>
                  <a:srgbClr val="F6E7D8"/>
                </a:solidFill>
                <a:latin typeface="Open Sans"/>
              </a:rPr>
              <a:t>Don't share your personal information online!</a:t>
            </a:r>
          </a:p>
        </p:txBody>
      </p:sp>
      <p:sp>
        <p:nvSpPr>
          <p:cNvPr name="Freeform 4" id="4"/>
          <p:cNvSpPr/>
          <p:nvPr/>
        </p:nvSpPr>
        <p:spPr>
          <a:xfrm flipH="false" flipV="false" rot="0">
            <a:off x="6923736" y="1028700"/>
            <a:ext cx="4440527" cy="3180527"/>
          </a:xfrm>
          <a:custGeom>
            <a:avLst/>
            <a:gdLst/>
            <a:ahLst/>
            <a:cxnLst/>
            <a:rect r="r" b="b" t="t" l="l"/>
            <a:pathLst>
              <a:path h="3180527" w="4440527">
                <a:moveTo>
                  <a:pt x="0" y="0"/>
                </a:moveTo>
                <a:lnTo>
                  <a:pt x="4440528" y="0"/>
                </a:lnTo>
                <a:lnTo>
                  <a:pt x="4440528" y="3180527"/>
                </a:lnTo>
                <a:lnTo>
                  <a:pt x="0" y="31805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5275438" y="4609775"/>
            <a:ext cx="7737124" cy="422275"/>
          </a:xfrm>
          <a:prstGeom prst="rect">
            <a:avLst/>
          </a:prstGeom>
        </p:spPr>
        <p:txBody>
          <a:bodyPr anchor="t" rtlCol="false" tIns="0" lIns="0" bIns="0" rIns="0">
            <a:spAutoFit/>
          </a:bodyPr>
          <a:lstStyle/>
          <a:p>
            <a:pPr algn="ctr" marL="0" indent="0" lvl="0">
              <a:lnSpc>
                <a:spcPts val="3499"/>
              </a:lnSpc>
            </a:pPr>
            <a:r>
              <a:rPr lang="en-US" sz="2499" spc="124">
                <a:solidFill>
                  <a:srgbClr val="F6E7D8"/>
                </a:solidFill>
                <a:latin typeface="Open Sans Bold"/>
              </a:rPr>
              <a:t>THINK BEFORE YOU CLICK!</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617126" y="6775979"/>
            <a:ext cx="737744" cy="801896"/>
          </a:xfrm>
          <a:prstGeom prst="rect">
            <a:avLst/>
          </a:prstGeom>
        </p:spPr>
      </p:pic>
      <p:sp>
        <p:nvSpPr>
          <p:cNvPr name="TextBox 3" id="3"/>
          <p:cNvSpPr txBox="true"/>
          <p:nvPr/>
        </p:nvSpPr>
        <p:spPr>
          <a:xfrm rot="0">
            <a:off x="1311626" y="1768756"/>
            <a:ext cx="6610201" cy="2273300"/>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WHAT IS PHISHING?</a:t>
            </a:r>
          </a:p>
        </p:txBody>
      </p:sp>
      <p:sp>
        <p:nvSpPr>
          <p:cNvPr name="TextBox 4" id="4"/>
          <p:cNvSpPr txBox="true"/>
          <p:nvPr/>
        </p:nvSpPr>
        <p:spPr>
          <a:xfrm rot="0">
            <a:off x="1311626" y="4422669"/>
            <a:ext cx="7258306" cy="4668520"/>
          </a:xfrm>
          <a:prstGeom prst="rect">
            <a:avLst/>
          </a:prstGeom>
        </p:spPr>
        <p:txBody>
          <a:bodyPr anchor="t" rtlCol="false" tIns="0" lIns="0" bIns="0" rIns="0">
            <a:spAutoFit/>
          </a:bodyPr>
          <a:lstStyle/>
          <a:p>
            <a:pPr algn="l">
              <a:lnSpc>
                <a:spcPts val="3079"/>
              </a:lnSpc>
            </a:pPr>
            <a:r>
              <a:rPr lang="en-US" sz="2199" spc="43">
                <a:solidFill>
                  <a:srgbClr val="F6E7D8"/>
                </a:solidFill>
                <a:latin typeface="Open Sans"/>
              </a:rPr>
              <a:t>Phishing is when someone tries to trick you into revealing personal information like your password, credit card numbers, or social security number. </a:t>
            </a:r>
          </a:p>
          <a:p>
            <a:pPr algn="l">
              <a:lnSpc>
                <a:spcPts val="3079"/>
              </a:lnSpc>
            </a:pPr>
          </a:p>
          <a:p>
            <a:pPr algn="l">
              <a:lnSpc>
                <a:spcPts val="3079"/>
              </a:lnSpc>
            </a:pPr>
            <a:r>
              <a:rPr lang="en-US" sz="2199" spc="43">
                <a:solidFill>
                  <a:srgbClr val="F6E7D8"/>
                </a:solidFill>
                <a:latin typeface="Open Sans"/>
              </a:rPr>
              <a:t>Phishing can happen through emails, text messages, or other online platforms.</a:t>
            </a:r>
          </a:p>
          <a:p>
            <a:pPr algn="l">
              <a:lnSpc>
                <a:spcPts val="3079"/>
              </a:lnSpc>
            </a:pPr>
          </a:p>
          <a:p>
            <a:pPr algn="l" marL="0" indent="0" lvl="0">
              <a:lnSpc>
                <a:spcPts val="3079"/>
              </a:lnSpc>
              <a:spcBef>
                <a:spcPct val="0"/>
              </a:spcBef>
            </a:pPr>
            <a:r>
              <a:rPr lang="en-US" sz="2199" spc="43">
                <a:solidFill>
                  <a:srgbClr val="F6E7D8"/>
                </a:solidFill>
                <a:latin typeface="Open Sans"/>
              </a:rPr>
              <a:t>The concept of ‘phishing’ came from traditional ‘fishing’, in which the fish baits the fisherman's hook. Similarly, ‘phisher’ tricks the victim by using any communication method and uses bait to steal user’s credentials.  </a:t>
            </a:r>
          </a:p>
        </p:txBody>
      </p:sp>
      <p:sp>
        <p:nvSpPr>
          <p:cNvPr name="TextBox 5" id="5"/>
          <p:cNvSpPr txBox="true"/>
          <p:nvPr/>
        </p:nvSpPr>
        <p:spPr>
          <a:xfrm rot="0">
            <a:off x="11529581" y="6747404"/>
            <a:ext cx="4450071" cy="925830"/>
          </a:xfrm>
          <a:prstGeom prst="rect">
            <a:avLst/>
          </a:prstGeom>
        </p:spPr>
        <p:txBody>
          <a:bodyPr anchor="t" rtlCol="false" tIns="0" lIns="0" bIns="0" rIns="0">
            <a:spAutoFit/>
          </a:bodyPr>
          <a:lstStyle/>
          <a:p>
            <a:pPr algn="l">
              <a:lnSpc>
                <a:spcPts val="2520"/>
              </a:lnSpc>
            </a:pPr>
            <a:r>
              <a:rPr lang="en-US" sz="1800">
                <a:solidFill>
                  <a:srgbClr val="DBF3F7"/>
                </a:solidFill>
                <a:latin typeface="Open Sans Italics"/>
              </a:rPr>
              <a:t>Think of an email or message you received that asked for personal information. What made it suspicious? </a:t>
            </a:r>
          </a:p>
        </p:txBody>
      </p:sp>
      <p:sp>
        <p:nvSpPr>
          <p:cNvPr name="Freeform 6" id="6"/>
          <p:cNvSpPr/>
          <p:nvPr/>
        </p:nvSpPr>
        <p:spPr>
          <a:xfrm flipH="false" flipV="false" rot="0">
            <a:off x="10550765" y="2712780"/>
            <a:ext cx="5428887" cy="3576279"/>
          </a:xfrm>
          <a:custGeom>
            <a:avLst/>
            <a:gdLst/>
            <a:ahLst/>
            <a:cxnLst/>
            <a:rect r="r" b="b" t="t" l="l"/>
            <a:pathLst>
              <a:path h="3576279" w="5428887">
                <a:moveTo>
                  <a:pt x="0" y="0"/>
                </a:moveTo>
                <a:lnTo>
                  <a:pt x="5428887" y="0"/>
                </a:lnTo>
                <a:lnTo>
                  <a:pt x="5428887" y="3576279"/>
                </a:lnTo>
                <a:lnTo>
                  <a:pt x="0" y="35762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2631391" y="3740577"/>
            <a:ext cx="3919347" cy="4114800"/>
          </a:xfrm>
          <a:custGeom>
            <a:avLst/>
            <a:gdLst/>
            <a:ahLst/>
            <a:cxnLst/>
            <a:rect r="r" b="b" t="t" l="l"/>
            <a:pathLst>
              <a:path h="4114800" w="3919347">
                <a:moveTo>
                  <a:pt x="0" y="0"/>
                </a:moveTo>
                <a:lnTo>
                  <a:pt x="3919347" y="0"/>
                </a:lnTo>
                <a:lnTo>
                  <a:pt x="39193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11626" y="1768756"/>
            <a:ext cx="8750690" cy="2273300"/>
          </a:xfrm>
          <a:prstGeom prst="rect">
            <a:avLst/>
          </a:prstGeom>
        </p:spPr>
        <p:txBody>
          <a:bodyPr anchor="t" rtlCol="false" tIns="0" lIns="0" bIns="0" rIns="0">
            <a:spAutoFit/>
          </a:bodyPr>
          <a:lstStyle/>
          <a:p>
            <a:pPr algn="l">
              <a:lnSpc>
                <a:spcPts val="8800"/>
              </a:lnSpc>
            </a:pPr>
            <a:r>
              <a:rPr lang="en-US" sz="8000" spc="160">
                <a:solidFill>
                  <a:srgbClr val="F6E7D8"/>
                </a:solidFill>
                <a:latin typeface="Archivo Black"/>
              </a:rPr>
              <a:t>SOCIAL</a:t>
            </a:r>
          </a:p>
          <a:p>
            <a:pPr algn="l" marL="0" indent="0" lvl="0">
              <a:lnSpc>
                <a:spcPts val="8800"/>
              </a:lnSpc>
            </a:pPr>
            <a:r>
              <a:rPr lang="en-US" sz="8000" spc="160">
                <a:solidFill>
                  <a:srgbClr val="F6E7D8"/>
                </a:solidFill>
                <a:latin typeface="Archivo Black"/>
              </a:rPr>
              <a:t>ENGINEERING</a:t>
            </a:r>
          </a:p>
        </p:txBody>
      </p:sp>
      <p:sp>
        <p:nvSpPr>
          <p:cNvPr name="TextBox 4" id="4"/>
          <p:cNvSpPr txBox="true"/>
          <p:nvPr/>
        </p:nvSpPr>
        <p:spPr>
          <a:xfrm rot="0">
            <a:off x="1591616" y="5139482"/>
            <a:ext cx="5676900" cy="2715895"/>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Social engineering is like fishing. To get a catch, you need bait, and this is the basis for all social engineering attacks. It's no wonder its most common form is called 'phishing'. Asides enticement, it exploits your tendency to take quick action when you sense urgency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1548056" y="3418392"/>
            <a:ext cx="5495559" cy="4114800"/>
          </a:xfrm>
          <a:custGeom>
            <a:avLst/>
            <a:gdLst/>
            <a:ahLst/>
            <a:cxnLst/>
            <a:rect r="r" b="b" t="t" l="l"/>
            <a:pathLst>
              <a:path h="4114800" w="5495559">
                <a:moveTo>
                  <a:pt x="0" y="0"/>
                </a:moveTo>
                <a:lnTo>
                  <a:pt x="5495560" y="0"/>
                </a:lnTo>
                <a:lnTo>
                  <a:pt x="549556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56166" y="4109618"/>
            <a:ext cx="8296603" cy="4135120"/>
          </a:xfrm>
          <a:prstGeom prst="rect">
            <a:avLst/>
          </a:prstGeom>
        </p:spPr>
        <p:txBody>
          <a:bodyPr anchor="t" rtlCol="false" tIns="0" lIns="0" bIns="0" rIns="0">
            <a:spAutoFit/>
          </a:bodyPr>
          <a:lstStyle/>
          <a:p>
            <a:pPr algn="l" marL="474979" indent="-237490" lvl="1">
              <a:lnSpc>
                <a:spcPts val="4729"/>
              </a:lnSpc>
              <a:buFont typeface="Arial"/>
              <a:buChar char="•"/>
            </a:pPr>
            <a:r>
              <a:rPr lang="en-US" sz="2199" spc="43">
                <a:solidFill>
                  <a:srgbClr val="F6E7D8"/>
                </a:solidFill>
                <a:latin typeface="Open Sans"/>
              </a:rPr>
              <a:t>In 1996 the term was used the first time by hackers who stole the password of America On-line’s users.</a:t>
            </a:r>
          </a:p>
          <a:p>
            <a:pPr algn="l" marL="474979" indent="-237490" lvl="1">
              <a:lnSpc>
                <a:spcPts val="4729"/>
              </a:lnSpc>
              <a:buFont typeface="Arial"/>
              <a:buChar char="•"/>
            </a:pPr>
            <a:r>
              <a:rPr lang="en-US" sz="2199" spc="43">
                <a:solidFill>
                  <a:srgbClr val="F6E7D8"/>
                </a:solidFill>
                <a:latin typeface="Open Sans"/>
              </a:rPr>
              <a:t>In 1998 phishers begun to use message boards (like topics in an online forum) and newsgroups to attack their victims.</a:t>
            </a:r>
          </a:p>
          <a:p>
            <a:pPr algn="l" marL="474979" indent="-237490" lvl="1">
              <a:lnSpc>
                <a:spcPts val="4729"/>
              </a:lnSpc>
              <a:buFont typeface="Arial"/>
              <a:buChar char="•"/>
            </a:pPr>
            <a:r>
              <a:rPr lang="en-US" sz="2199" spc="43">
                <a:solidFill>
                  <a:srgbClr val="F6E7D8"/>
                </a:solidFill>
                <a:latin typeface="Open Sans"/>
              </a:rPr>
              <a:t>  In 2000 they have started using mass mailers to spread Phishing emails .</a:t>
            </a:r>
          </a:p>
        </p:txBody>
      </p:sp>
      <p:sp>
        <p:nvSpPr>
          <p:cNvPr name="TextBox 4" id="4"/>
          <p:cNvSpPr txBox="true"/>
          <p:nvPr/>
        </p:nvSpPr>
        <p:spPr>
          <a:xfrm rot="0">
            <a:off x="1028700" y="1145092"/>
            <a:ext cx="8750690" cy="2273300"/>
          </a:xfrm>
          <a:prstGeom prst="rect">
            <a:avLst/>
          </a:prstGeom>
        </p:spPr>
        <p:txBody>
          <a:bodyPr anchor="t" rtlCol="false" tIns="0" lIns="0" bIns="0" rIns="0">
            <a:spAutoFit/>
          </a:bodyPr>
          <a:lstStyle/>
          <a:p>
            <a:pPr algn="l">
              <a:lnSpc>
                <a:spcPts val="8800"/>
              </a:lnSpc>
            </a:pPr>
            <a:r>
              <a:rPr lang="en-US" sz="8000" spc="160">
                <a:solidFill>
                  <a:srgbClr val="F6E7D8"/>
                </a:solidFill>
                <a:latin typeface="Archivo Black"/>
              </a:rPr>
              <a:t>ORIGIN OF</a:t>
            </a:r>
          </a:p>
          <a:p>
            <a:pPr algn="l" marL="0" indent="0" lvl="0">
              <a:lnSpc>
                <a:spcPts val="8800"/>
              </a:lnSpc>
            </a:pPr>
            <a:r>
              <a:rPr lang="en-US" sz="8000" spc="160">
                <a:solidFill>
                  <a:srgbClr val="F6E7D8"/>
                </a:solidFill>
                <a:latin typeface="Archivo Black"/>
              </a:rPr>
              <a:t>THE TERM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8078076" y="1226210"/>
            <a:ext cx="9181224" cy="8032090"/>
          </a:xfrm>
          <a:custGeom>
            <a:avLst/>
            <a:gdLst/>
            <a:ahLst/>
            <a:cxnLst/>
            <a:rect r="r" b="b" t="t" l="l"/>
            <a:pathLst>
              <a:path h="8032090" w="9181224">
                <a:moveTo>
                  <a:pt x="0" y="0"/>
                </a:moveTo>
                <a:lnTo>
                  <a:pt x="9181224" y="0"/>
                </a:lnTo>
                <a:lnTo>
                  <a:pt x="9181224" y="8032090"/>
                </a:lnTo>
                <a:lnTo>
                  <a:pt x="0" y="8032090"/>
                </a:lnTo>
                <a:lnTo>
                  <a:pt x="0" y="0"/>
                </a:lnTo>
                <a:close/>
              </a:path>
            </a:pathLst>
          </a:custGeom>
          <a:blipFill>
            <a:blip r:embed="rId2"/>
            <a:stretch>
              <a:fillRect l="0" t="0" r="0" b="0"/>
            </a:stretch>
          </a:blipFill>
        </p:spPr>
      </p:sp>
      <p:sp>
        <p:nvSpPr>
          <p:cNvPr name="TextBox 3" id="3"/>
          <p:cNvSpPr txBox="true"/>
          <p:nvPr/>
        </p:nvSpPr>
        <p:spPr>
          <a:xfrm rot="0">
            <a:off x="686768" y="4035425"/>
            <a:ext cx="8750690" cy="2273300"/>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rPr>
              <a:t>PHISHING PHASES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grpSp>
        <p:nvGrpSpPr>
          <p:cNvPr name="Group 2" id="2"/>
          <p:cNvGrpSpPr/>
          <p:nvPr/>
        </p:nvGrpSpPr>
        <p:grpSpPr>
          <a:xfrm rot="0">
            <a:off x="3305195" y="4481171"/>
            <a:ext cx="1239263" cy="123926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grpSp>
        <p:nvGrpSpPr>
          <p:cNvPr name="Group 4" id="4"/>
          <p:cNvGrpSpPr/>
          <p:nvPr/>
        </p:nvGrpSpPr>
        <p:grpSpPr>
          <a:xfrm rot="0">
            <a:off x="8524368" y="4481171"/>
            <a:ext cx="1239263" cy="1239263"/>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grpSp>
        <p:nvGrpSpPr>
          <p:cNvPr name="Group 6" id="6"/>
          <p:cNvGrpSpPr/>
          <p:nvPr/>
        </p:nvGrpSpPr>
        <p:grpSpPr>
          <a:xfrm rot="0">
            <a:off x="13743542" y="4481171"/>
            <a:ext cx="1239263" cy="1239263"/>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sp>
        <p:nvSpPr>
          <p:cNvPr name="Freeform 8" id="8"/>
          <p:cNvSpPr/>
          <p:nvPr/>
        </p:nvSpPr>
        <p:spPr>
          <a:xfrm flipH="false" flipV="false" rot="0">
            <a:off x="3598653" y="4886714"/>
            <a:ext cx="652347" cy="428177"/>
          </a:xfrm>
          <a:custGeom>
            <a:avLst/>
            <a:gdLst/>
            <a:ahLst/>
            <a:cxnLst/>
            <a:rect r="r" b="b" t="t" l="l"/>
            <a:pathLst>
              <a:path h="428177" w="652347">
                <a:moveTo>
                  <a:pt x="0" y="0"/>
                </a:moveTo>
                <a:lnTo>
                  <a:pt x="652347" y="0"/>
                </a:lnTo>
                <a:lnTo>
                  <a:pt x="652347" y="428177"/>
                </a:lnTo>
                <a:lnTo>
                  <a:pt x="0" y="428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849514" y="4831716"/>
            <a:ext cx="588972" cy="538173"/>
          </a:xfrm>
          <a:custGeom>
            <a:avLst/>
            <a:gdLst/>
            <a:ahLst/>
            <a:cxnLst/>
            <a:rect r="r" b="b" t="t" l="l"/>
            <a:pathLst>
              <a:path h="538173" w="588972">
                <a:moveTo>
                  <a:pt x="0" y="0"/>
                </a:moveTo>
                <a:lnTo>
                  <a:pt x="588972" y="0"/>
                </a:lnTo>
                <a:lnTo>
                  <a:pt x="588972" y="538173"/>
                </a:lnTo>
                <a:lnTo>
                  <a:pt x="0" y="5381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4040357" y="4823572"/>
            <a:ext cx="574892" cy="574892"/>
          </a:xfrm>
          <a:custGeom>
            <a:avLst/>
            <a:gdLst/>
            <a:ahLst/>
            <a:cxnLst/>
            <a:rect r="r" b="b" t="t" l="l"/>
            <a:pathLst>
              <a:path h="574892" w="574892">
                <a:moveTo>
                  <a:pt x="0" y="0"/>
                </a:moveTo>
                <a:lnTo>
                  <a:pt x="574892" y="0"/>
                </a:lnTo>
                <a:lnTo>
                  <a:pt x="574892" y="574892"/>
                </a:lnTo>
                <a:lnTo>
                  <a:pt x="0" y="5748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3083430" y="1768756"/>
            <a:ext cx="12121140" cy="1158875"/>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TYPES OF PHISHING</a:t>
            </a:r>
          </a:p>
        </p:txBody>
      </p:sp>
      <p:sp>
        <p:nvSpPr>
          <p:cNvPr name="TextBox 12" id="12"/>
          <p:cNvSpPr txBox="true"/>
          <p:nvPr/>
        </p:nvSpPr>
        <p:spPr>
          <a:xfrm rot="0">
            <a:off x="4973003" y="3014321"/>
            <a:ext cx="8341993" cy="514350"/>
          </a:xfrm>
          <a:prstGeom prst="rect">
            <a:avLst/>
          </a:prstGeom>
        </p:spPr>
        <p:txBody>
          <a:bodyPr anchor="t" rtlCol="false" tIns="0" lIns="0" bIns="0" rIns="0">
            <a:spAutoFit/>
          </a:bodyPr>
          <a:lstStyle/>
          <a:p>
            <a:pPr algn="ctr" marL="0" indent="0" lvl="0">
              <a:lnSpc>
                <a:spcPts val="4200"/>
              </a:lnSpc>
              <a:spcBef>
                <a:spcPct val="0"/>
              </a:spcBef>
            </a:pPr>
            <a:r>
              <a:rPr lang="en-US" sz="3000" spc="60">
                <a:solidFill>
                  <a:srgbClr val="F6E7D8"/>
                </a:solidFill>
                <a:latin typeface="Open Sans"/>
              </a:rPr>
              <a:t>Phishing attacks come in different forms</a:t>
            </a:r>
          </a:p>
        </p:txBody>
      </p:sp>
      <p:sp>
        <p:nvSpPr>
          <p:cNvPr name="TextBox 13" id="13"/>
          <p:cNvSpPr txBox="true"/>
          <p:nvPr/>
        </p:nvSpPr>
        <p:spPr>
          <a:xfrm rot="0">
            <a:off x="2363077" y="6046558"/>
            <a:ext cx="3260688" cy="481330"/>
          </a:xfrm>
          <a:prstGeom prst="rect">
            <a:avLst/>
          </a:prstGeom>
        </p:spPr>
        <p:txBody>
          <a:bodyPr anchor="t" rtlCol="false" tIns="0" lIns="0" bIns="0" rIns="0">
            <a:spAutoFit/>
          </a:bodyPr>
          <a:lstStyle/>
          <a:p>
            <a:pPr algn="ctr" marL="0" indent="0" lvl="0">
              <a:lnSpc>
                <a:spcPts val="3919"/>
              </a:lnSpc>
              <a:spcBef>
                <a:spcPct val="0"/>
              </a:spcBef>
            </a:pPr>
            <a:r>
              <a:rPr lang="en-US" sz="2799" spc="55">
                <a:solidFill>
                  <a:srgbClr val="F6E7D8"/>
                </a:solidFill>
                <a:latin typeface="Open Sans Bold"/>
              </a:rPr>
              <a:t>EMAIL PHISHING</a:t>
            </a:r>
          </a:p>
        </p:txBody>
      </p:sp>
      <p:sp>
        <p:nvSpPr>
          <p:cNvPr name="TextBox 14" id="14"/>
          <p:cNvSpPr txBox="true"/>
          <p:nvPr/>
        </p:nvSpPr>
        <p:spPr>
          <a:xfrm rot="0">
            <a:off x="2412549" y="6832688"/>
            <a:ext cx="3211216" cy="12280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Scammers send fake emails pretending to be a trustworthy organization</a:t>
            </a:r>
          </a:p>
        </p:txBody>
      </p:sp>
      <p:sp>
        <p:nvSpPr>
          <p:cNvPr name="TextBox 15" id="15"/>
          <p:cNvSpPr txBox="true"/>
          <p:nvPr/>
        </p:nvSpPr>
        <p:spPr>
          <a:xfrm rot="0">
            <a:off x="7513656" y="6046558"/>
            <a:ext cx="3260688" cy="481330"/>
          </a:xfrm>
          <a:prstGeom prst="rect">
            <a:avLst/>
          </a:prstGeom>
        </p:spPr>
        <p:txBody>
          <a:bodyPr anchor="t" rtlCol="false" tIns="0" lIns="0" bIns="0" rIns="0">
            <a:spAutoFit/>
          </a:bodyPr>
          <a:lstStyle/>
          <a:p>
            <a:pPr algn="ctr" marL="0" indent="0" lvl="0">
              <a:lnSpc>
                <a:spcPts val="3919"/>
              </a:lnSpc>
              <a:spcBef>
                <a:spcPct val="0"/>
              </a:spcBef>
            </a:pPr>
            <a:r>
              <a:rPr lang="en-US" sz="2799" spc="55">
                <a:solidFill>
                  <a:srgbClr val="F6E7D8"/>
                </a:solidFill>
                <a:latin typeface="Open Sans Bold"/>
              </a:rPr>
              <a:t>SMS PHISHING</a:t>
            </a:r>
          </a:p>
        </p:txBody>
      </p:sp>
      <p:sp>
        <p:nvSpPr>
          <p:cNvPr name="TextBox 16" id="16"/>
          <p:cNvSpPr txBox="true"/>
          <p:nvPr/>
        </p:nvSpPr>
        <p:spPr>
          <a:xfrm rot="0">
            <a:off x="7563128" y="6832688"/>
            <a:ext cx="3211216" cy="12280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Scammers send text messages with fake links or requests for personal information</a:t>
            </a:r>
          </a:p>
        </p:txBody>
      </p:sp>
      <p:sp>
        <p:nvSpPr>
          <p:cNvPr name="TextBox 17" id="17"/>
          <p:cNvSpPr txBox="true"/>
          <p:nvPr/>
        </p:nvSpPr>
        <p:spPr>
          <a:xfrm rot="0">
            <a:off x="12732829" y="6046558"/>
            <a:ext cx="3260688" cy="976630"/>
          </a:xfrm>
          <a:prstGeom prst="rect">
            <a:avLst/>
          </a:prstGeom>
        </p:spPr>
        <p:txBody>
          <a:bodyPr anchor="t" rtlCol="false" tIns="0" lIns="0" bIns="0" rIns="0">
            <a:spAutoFit/>
          </a:bodyPr>
          <a:lstStyle/>
          <a:p>
            <a:pPr algn="ctr" marL="0" indent="0" lvl="0">
              <a:lnSpc>
                <a:spcPts val="3919"/>
              </a:lnSpc>
              <a:spcBef>
                <a:spcPct val="0"/>
              </a:spcBef>
            </a:pPr>
            <a:r>
              <a:rPr lang="en-US" sz="2799" spc="55">
                <a:solidFill>
                  <a:srgbClr val="F6E7D8"/>
                </a:solidFill>
                <a:latin typeface="Open Sans Bold"/>
              </a:rPr>
              <a:t>SOCIAL MEDIA PHISHING</a:t>
            </a:r>
          </a:p>
        </p:txBody>
      </p:sp>
      <p:sp>
        <p:nvSpPr>
          <p:cNvPr name="TextBox 18" id="18"/>
          <p:cNvSpPr txBox="true"/>
          <p:nvPr/>
        </p:nvSpPr>
        <p:spPr>
          <a:xfrm rot="0">
            <a:off x="12782301" y="7327988"/>
            <a:ext cx="3211216" cy="15328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rPr>
              <a:t>Scammers create fake profiles or posts to trick you into clicking on links or sharing personal informaion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3598653" y="4886714"/>
            <a:ext cx="652347" cy="428177"/>
          </a:xfrm>
          <a:custGeom>
            <a:avLst/>
            <a:gdLst/>
            <a:ahLst/>
            <a:cxnLst/>
            <a:rect r="r" b="b" t="t" l="l"/>
            <a:pathLst>
              <a:path h="428177" w="652347">
                <a:moveTo>
                  <a:pt x="0" y="0"/>
                </a:moveTo>
                <a:lnTo>
                  <a:pt x="652347" y="0"/>
                </a:lnTo>
                <a:lnTo>
                  <a:pt x="652347" y="428177"/>
                </a:lnTo>
                <a:lnTo>
                  <a:pt x="0" y="428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524376" y="2755220"/>
            <a:ext cx="2734924" cy="2728087"/>
          </a:xfrm>
          <a:custGeom>
            <a:avLst/>
            <a:gdLst/>
            <a:ahLst/>
            <a:cxnLst/>
            <a:rect r="r" b="b" t="t" l="l"/>
            <a:pathLst>
              <a:path h="2728087" w="2734924">
                <a:moveTo>
                  <a:pt x="0" y="0"/>
                </a:moveTo>
                <a:lnTo>
                  <a:pt x="2734924" y="0"/>
                </a:lnTo>
                <a:lnTo>
                  <a:pt x="2734924" y="2728086"/>
                </a:lnTo>
                <a:lnTo>
                  <a:pt x="0" y="2728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737892" y="6248825"/>
            <a:ext cx="2521408" cy="2521408"/>
          </a:xfrm>
          <a:custGeom>
            <a:avLst/>
            <a:gdLst/>
            <a:ahLst/>
            <a:cxnLst/>
            <a:rect r="r" b="b" t="t" l="l"/>
            <a:pathLst>
              <a:path h="2521408" w="2521408">
                <a:moveTo>
                  <a:pt x="0" y="0"/>
                </a:moveTo>
                <a:lnTo>
                  <a:pt x="2521408" y="0"/>
                </a:lnTo>
                <a:lnTo>
                  <a:pt x="2521408" y="2521408"/>
                </a:lnTo>
                <a:lnTo>
                  <a:pt x="0" y="25214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083430" y="1085850"/>
            <a:ext cx="12121140" cy="1158875"/>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SPEAR PHISHING</a:t>
            </a:r>
          </a:p>
        </p:txBody>
      </p:sp>
      <p:sp>
        <p:nvSpPr>
          <p:cNvPr name="TextBox 6" id="6"/>
          <p:cNvSpPr txBox="true"/>
          <p:nvPr/>
        </p:nvSpPr>
        <p:spPr>
          <a:xfrm rot="0">
            <a:off x="1271892" y="2872718"/>
            <a:ext cx="9233012" cy="2218309"/>
          </a:xfrm>
          <a:prstGeom prst="rect">
            <a:avLst/>
          </a:prstGeom>
        </p:spPr>
        <p:txBody>
          <a:bodyPr anchor="t" rtlCol="false" tIns="0" lIns="0" bIns="0" rIns="0">
            <a:spAutoFit/>
          </a:bodyPr>
          <a:lstStyle/>
          <a:p>
            <a:pPr algn="ctr" marL="474979" indent="-237490" lvl="1">
              <a:lnSpc>
                <a:spcPts val="2947"/>
              </a:lnSpc>
              <a:buFont typeface="Arial"/>
              <a:buChar char="•"/>
            </a:pPr>
            <a:r>
              <a:rPr lang="en-US" sz="2199" spc="43">
                <a:solidFill>
                  <a:srgbClr val="F6E7D8"/>
                </a:solidFill>
                <a:latin typeface="Open Sans"/>
              </a:rPr>
              <a:t>Spear phishing emails are sent to a select target, which could be an individual or organization.</a:t>
            </a:r>
          </a:p>
          <a:p>
            <a:pPr algn="ctr" marL="474979" indent="-237490" lvl="1">
              <a:lnSpc>
                <a:spcPts val="2947"/>
              </a:lnSpc>
              <a:buFont typeface="Arial"/>
              <a:buChar char="•"/>
            </a:pPr>
            <a:r>
              <a:rPr lang="en-US" sz="2199" spc="43">
                <a:solidFill>
                  <a:srgbClr val="F6E7D8"/>
                </a:solidFill>
                <a:latin typeface="Open Sans"/>
              </a:rPr>
              <a:t>Spear phishing attacks are extremely effective because the attackers spend a lot of time studying the victims and the email sent appear to come from a trusted source. It is the most common phishing on social media websites.</a:t>
            </a:r>
          </a:p>
        </p:txBody>
      </p:sp>
      <p:sp>
        <p:nvSpPr>
          <p:cNvPr name="TextBox 7" id="7"/>
          <p:cNvSpPr txBox="true"/>
          <p:nvPr/>
        </p:nvSpPr>
        <p:spPr>
          <a:xfrm rot="0">
            <a:off x="1028700" y="5576473"/>
            <a:ext cx="4533433" cy="481330"/>
          </a:xfrm>
          <a:prstGeom prst="rect">
            <a:avLst/>
          </a:prstGeom>
        </p:spPr>
        <p:txBody>
          <a:bodyPr anchor="t" rtlCol="false" tIns="0" lIns="0" bIns="0" rIns="0">
            <a:spAutoFit/>
          </a:bodyPr>
          <a:lstStyle/>
          <a:p>
            <a:pPr algn="ctr">
              <a:lnSpc>
                <a:spcPts val="3919"/>
              </a:lnSpc>
            </a:pPr>
            <a:r>
              <a:rPr lang="en-US" sz="2799" spc="55">
                <a:solidFill>
                  <a:srgbClr val="F6E7D8"/>
                </a:solidFill>
                <a:latin typeface="Open Sans Bold"/>
              </a:rPr>
              <a:t>EXAMPLE:</a:t>
            </a:r>
          </a:p>
        </p:txBody>
      </p:sp>
      <p:sp>
        <p:nvSpPr>
          <p:cNvPr name="TextBox 8" id="8"/>
          <p:cNvSpPr txBox="true"/>
          <p:nvPr/>
        </p:nvSpPr>
        <p:spPr>
          <a:xfrm rot="0">
            <a:off x="1112835" y="6571824"/>
            <a:ext cx="9233012" cy="1846834"/>
          </a:xfrm>
          <a:prstGeom prst="rect">
            <a:avLst/>
          </a:prstGeom>
        </p:spPr>
        <p:txBody>
          <a:bodyPr anchor="t" rtlCol="false" tIns="0" lIns="0" bIns="0" rIns="0">
            <a:spAutoFit/>
          </a:bodyPr>
          <a:lstStyle/>
          <a:p>
            <a:pPr algn="ctr" marL="474979" indent="-237490" lvl="1">
              <a:lnSpc>
                <a:spcPts val="2947"/>
              </a:lnSpc>
              <a:buFont typeface="Arial"/>
              <a:buChar char="•"/>
            </a:pPr>
            <a:r>
              <a:rPr lang="en-US" sz="2199" spc="43">
                <a:solidFill>
                  <a:srgbClr val="F6E7D8"/>
                </a:solidFill>
                <a:latin typeface="Open Sans"/>
              </a:rPr>
              <a:t>PayPal has millions of users so it is a hot target for hackers. There were been a few instances of spear phishing attacks. Instead of using blanket emails, hackers were using targeted email with no impersonal messages. This strategy is more powerful since the emails look legitimate.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3598653" y="4886714"/>
            <a:ext cx="652347" cy="428177"/>
          </a:xfrm>
          <a:custGeom>
            <a:avLst/>
            <a:gdLst/>
            <a:ahLst/>
            <a:cxnLst/>
            <a:rect r="r" b="b" t="t" l="l"/>
            <a:pathLst>
              <a:path h="428177" w="652347">
                <a:moveTo>
                  <a:pt x="0" y="0"/>
                </a:moveTo>
                <a:lnTo>
                  <a:pt x="652347" y="0"/>
                </a:lnTo>
                <a:lnTo>
                  <a:pt x="652347" y="428177"/>
                </a:lnTo>
                <a:lnTo>
                  <a:pt x="0" y="428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92564" y="4135896"/>
            <a:ext cx="995009" cy="1007604"/>
          </a:xfrm>
          <a:custGeom>
            <a:avLst/>
            <a:gdLst/>
            <a:ahLst/>
            <a:cxnLst/>
            <a:rect r="r" b="b" t="t" l="l"/>
            <a:pathLst>
              <a:path h="1007604" w="995009">
                <a:moveTo>
                  <a:pt x="0" y="0"/>
                </a:moveTo>
                <a:lnTo>
                  <a:pt x="995009" y="0"/>
                </a:lnTo>
                <a:lnTo>
                  <a:pt x="995009" y="1007604"/>
                </a:lnTo>
                <a:lnTo>
                  <a:pt x="0" y="1007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120157" y="4093199"/>
            <a:ext cx="780893" cy="1007604"/>
          </a:xfrm>
          <a:custGeom>
            <a:avLst/>
            <a:gdLst/>
            <a:ahLst/>
            <a:cxnLst/>
            <a:rect r="r" b="b" t="t" l="l"/>
            <a:pathLst>
              <a:path h="1007604" w="780893">
                <a:moveTo>
                  <a:pt x="0" y="0"/>
                </a:moveTo>
                <a:lnTo>
                  <a:pt x="780893" y="0"/>
                </a:lnTo>
                <a:lnTo>
                  <a:pt x="780893" y="1007604"/>
                </a:lnTo>
                <a:lnTo>
                  <a:pt x="0" y="10076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105674" y="4073500"/>
            <a:ext cx="1132396" cy="1132396"/>
          </a:xfrm>
          <a:custGeom>
            <a:avLst/>
            <a:gdLst/>
            <a:ahLst/>
            <a:cxnLst/>
            <a:rect r="r" b="b" t="t" l="l"/>
            <a:pathLst>
              <a:path h="1132396" w="1132396">
                <a:moveTo>
                  <a:pt x="0" y="0"/>
                </a:moveTo>
                <a:lnTo>
                  <a:pt x="1132396" y="0"/>
                </a:lnTo>
                <a:lnTo>
                  <a:pt x="1132396" y="1132396"/>
                </a:lnTo>
                <a:lnTo>
                  <a:pt x="0" y="11323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107841" y="7083503"/>
            <a:ext cx="1103286" cy="1241391"/>
          </a:xfrm>
          <a:custGeom>
            <a:avLst/>
            <a:gdLst/>
            <a:ahLst/>
            <a:cxnLst/>
            <a:rect r="r" b="b" t="t" l="l"/>
            <a:pathLst>
              <a:path h="1241391" w="1103286">
                <a:moveTo>
                  <a:pt x="0" y="0"/>
                </a:moveTo>
                <a:lnTo>
                  <a:pt x="1103286" y="0"/>
                </a:lnTo>
                <a:lnTo>
                  <a:pt x="1103286" y="1241391"/>
                </a:lnTo>
                <a:lnTo>
                  <a:pt x="0" y="124139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825800" y="7133377"/>
            <a:ext cx="996083" cy="1141642"/>
          </a:xfrm>
          <a:custGeom>
            <a:avLst/>
            <a:gdLst/>
            <a:ahLst/>
            <a:cxnLst/>
            <a:rect r="r" b="b" t="t" l="l"/>
            <a:pathLst>
              <a:path h="1141642" w="996083">
                <a:moveTo>
                  <a:pt x="0" y="0"/>
                </a:moveTo>
                <a:lnTo>
                  <a:pt x="996083" y="0"/>
                </a:lnTo>
                <a:lnTo>
                  <a:pt x="996083" y="1141642"/>
                </a:lnTo>
                <a:lnTo>
                  <a:pt x="0" y="114164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2390068" y="1085850"/>
            <a:ext cx="13507863" cy="2273300"/>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rPr>
              <a:t>HOW TO AVOID SPEAR PHISHING</a:t>
            </a:r>
          </a:p>
        </p:txBody>
      </p:sp>
      <p:sp>
        <p:nvSpPr>
          <p:cNvPr name="TextBox 9" id="9"/>
          <p:cNvSpPr txBox="true"/>
          <p:nvPr/>
        </p:nvSpPr>
        <p:spPr>
          <a:xfrm rot="0">
            <a:off x="3123748" y="4239013"/>
            <a:ext cx="3758284" cy="763270"/>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Take advantage of artificial intelligence (AI).</a:t>
            </a:r>
          </a:p>
        </p:txBody>
      </p:sp>
      <p:sp>
        <p:nvSpPr>
          <p:cNvPr name="TextBox 10" id="10"/>
          <p:cNvSpPr txBox="true"/>
          <p:nvPr/>
        </p:nvSpPr>
        <p:spPr>
          <a:xfrm rot="0">
            <a:off x="8228699" y="3848488"/>
            <a:ext cx="3758284" cy="1544320"/>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Don't rely only on traditional security (no protection against zeroday link).</a:t>
            </a:r>
          </a:p>
        </p:txBody>
      </p:sp>
      <p:sp>
        <p:nvSpPr>
          <p:cNvPr name="TextBox 11" id="11"/>
          <p:cNvSpPr txBox="true"/>
          <p:nvPr/>
        </p:nvSpPr>
        <p:spPr>
          <a:xfrm rot="0">
            <a:off x="13561920" y="4043751"/>
            <a:ext cx="3758284" cy="1153795"/>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Use multi-factor authentication: additional layer to enforce security. </a:t>
            </a:r>
          </a:p>
        </p:txBody>
      </p:sp>
      <p:sp>
        <p:nvSpPr>
          <p:cNvPr name="TextBox 12" id="12"/>
          <p:cNvSpPr txBox="true"/>
          <p:nvPr/>
        </p:nvSpPr>
        <p:spPr>
          <a:xfrm rot="0">
            <a:off x="6021908" y="7108251"/>
            <a:ext cx="3758284" cy="1153795"/>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Train staffers to recognize and report attacks (do simulations).</a:t>
            </a:r>
          </a:p>
        </p:txBody>
      </p:sp>
      <p:sp>
        <p:nvSpPr>
          <p:cNvPr name="TextBox 13" id="13"/>
          <p:cNvSpPr txBox="true"/>
          <p:nvPr/>
        </p:nvSpPr>
        <p:spPr>
          <a:xfrm rot="0">
            <a:off x="11682778" y="7303513"/>
            <a:ext cx="3758284" cy="763270"/>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rPr>
              <a:t>Maximize data-loss prevention policies.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DAGHXuYEk04</dc:identifier>
  <dcterms:modified xsi:type="dcterms:W3CDTF">2011-08-01T06:04:30Z</dcterms:modified>
  <cp:revision>1</cp:revision>
  <dc:title>Black Blue and Beige Minimalist Phishing 101 Presentation</dc:title>
</cp:coreProperties>
</file>