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60" r:id="rId4"/>
    <p:sldId id="278" r:id="rId5"/>
    <p:sldId id="262" r:id="rId6"/>
    <p:sldId id="280" r:id="rId7"/>
    <p:sldId id="277" r:id="rId8"/>
    <p:sldId id="281" r:id="rId9"/>
    <p:sldId id="258" r:id="rId10"/>
    <p:sldId id="261" r:id="rId11"/>
    <p:sldId id="279" r:id="rId12"/>
    <p:sldId id="282" r:id="rId13"/>
    <p:sldId id="259" r:id="rId14"/>
    <p:sldId id="263" r:id="rId15"/>
    <p:sldId id="264" r:id="rId16"/>
    <p:sldId id="265" r:id="rId17"/>
    <p:sldId id="266" r:id="rId18"/>
    <p:sldId id="267" r:id="rId19"/>
    <p:sldId id="269" r:id="rId20"/>
    <p:sldId id="271" r:id="rId21"/>
    <p:sldId id="268" r:id="rId22"/>
    <p:sldId id="270" r:id="rId23"/>
    <p:sldId id="272" r:id="rId24"/>
    <p:sldId id="275" r:id="rId25"/>
    <p:sldId id="274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00FF"/>
    <a:srgbClr val="00CC99"/>
    <a:srgbClr val="4D46DA"/>
    <a:srgbClr val="009900"/>
    <a:srgbClr val="D60093"/>
    <a:srgbClr val="CCFF99"/>
    <a:srgbClr val="0033CC"/>
    <a:srgbClr val="0000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86341" autoAdjust="0"/>
  </p:normalViewPr>
  <p:slideViewPr>
    <p:cSldViewPr>
      <p:cViewPr varScale="1">
        <p:scale>
          <a:sx n="147" d="100"/>
          <a:sy n="147" d="100"/>
        </p:scale>
        <p:origin x="168" y="486"/>
      </p:cViewPr>
      <p:guideLst>
        <p:guide orient="horz" pos="2160"/>
        <p:guide pos="2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4E6C-5B4F-4E2C-AF9B-1EAB2760EF6C}" type="datetimeFigureOut">
              <a:rPr lang="en-NZ" smtClean="0"/>
              <a:t>22/07/2017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FB5A3-CA51-40E3-A2E0-19A0E31A3C6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74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FB5A3-CA51-40E3-A2E0-19A0E31A3C6C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051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Computing row &amp; column neighbours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FB5A3-CA51-40E3-A2E0-19A0E31A3C6C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078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Computing diagonal neighbours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FB5A3-CA51-40E3-A2E0-19A0E31A3C6C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365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Defining terms common parent and relative child by example</a:t>
            </a:r>
          </a:p>
          <a:p>
            <a:r>
              <a:rPr lang="en-NZ" dirty="0"/>
              <a:t>Definition of within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FB5A3-CA51-40E3-A2E0-19A0E31A3C6C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110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Test for touch – case 1, cell A within cell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FB5A3-CA51-40E3-A2E0-19A0E31A3C6C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32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Test for touch – case 2, cell A not within cell 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  touch can be refined by distinguishing edge touch vs vertex touch, by determining the type of neighbour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FB5A3-CA51-40E3-A2E0-19A0E31A3C6C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7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210425" cy="3340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52A20-7AAF-4794-9780-AF77071DB9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C93-1D3A-4A9F-9572-CC866C22E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A9F75-12B9-4F11-B5F8-2DCE913A3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8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225"/>
            <a:ext cx="9144000" cy="6858000"/>
          </a:xfrm>
          <a:prstGeom prst="rect">
            <a:avLst/>
          </a:prstGeom>
          <a:solidFill>
            <a:srgbClr val="16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 b="1" dirty="0"/>
          </a:p>
        </p:txBody>
      </p:sp>
      <p:pic>
        <p:nvPicPr>
          <p:cNvPr id="5" name="Picture 2" descr="T:\Lincoln\Teams F-J\GRAPHICS\dropbox\LCR Re-Brand\PPT\port stri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0"/>
            <a:ext cx="392112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48680"/>
            <a:ext cx="8208912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2207618"/>
            <a:ext cx="8208912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40335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4B43CD-0E92-405E-897A-57ADBBF92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1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54868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34B1-1DB8-4E27-ACAA-12900B1A5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6B7EF-C2D4-4EC3-AC0F-320C0652F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BD65A-E503-4DC6-A60C-8F8B7B535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9CAAE-72FC-43DC-8914-6D1B4B535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FC2CA-19E7-49BA-948F-07A404323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B127-9E84-47AB-B0CE-7D27B283D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CC2CF-7ED5-4767-84AB-5951EC145A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36512" y="0"/>
            <a:ext cx="9144000" cy="6858000"/>
          </a:xfrm>
          <a:prstGeom prst="rect">
            <a:avLst/>
          </a:prstGeom>
          <a:solidFill>
            <a:srgbClr val="16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10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210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0"/>
            <a:ext cx="1227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T:\Lincoln\Teams F-J\GRAPHICS\dropbox\LCR Re-Brand\PPT\LCR_REV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775474"/>
            <a:ext cx="38877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DA5CBC1D-EB78-4684-B054-23C313B6F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anose="020F03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5242594"/>
          </a:xfrm>
        </p:spPr>
        <p:txBody>
          <a:bodyPr/>
          <a:lstStyle/>
          <a:p>
            <a:r>
              <a:rPr lang="en-NZ" dirty="0"/>
              <a:t>The </a:t>
            </a:r>
            <a:r>
              <a:rPr lang="en-NZ" dirty="0" err="1"/>
              <a:t>rHEALPix</a:t>
            </a:r>
            <a:r>
              <a:rPr lang="en-NZ" dirty="0"/>
              <a:t> </a:t>
            </a:r>
            <a:br>
              <a:rPr lang="en-NZ" dirty="0"/>
            </a:br>
            <a:r>
              <a:rPr lang="en-NZ" dirty="0"/>
              <a:t>Discrete Global Grid System</a:t>
            </a:r>
            <a:br>
              <a:rPr lang="en-NZ" dirty="0"/>
            </a:br>
            <a:br>
              <a:rPr lang="en-NZ" dirty="0"/>
            </a:br>
            <a:br>
              <a:rPr lang="en-NZ" dirty="0"/>
            </a:br>
            <a:br>
              <a:rPr lang="en-NZ" dirty="0"/>
            </a:br>
            <a:r>
              <a:rPr lang="en-NZ" sz="3200" dirty="0"/>
              <a:t>Robert Gibb</a:t>
            </a:r>
            <a:br>
              <a:rPr lang="en-NZ" sz="3200" dirty="0"/>
            </a:br>
            <a:r>
              <a:rPr lang="en-NZ" sz="3200" dirty="0"/>
              <a:t>Informatics Science Leader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253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761742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–recursive tessellation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8762400" cy="5544616"/>
          </a:xfrm>
          <a:solidFill>
            <a:schemeClr val="bg1"/>
          </a:solidFill>
        </p:spPr>
        <p:txBody>
          <a:bodyPr/>
          <a:lstStyle/>
          <a:p>
            <a:endParaRPr lang="en-NZ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7716"/>
              </p:ext>
            </p:extLst>
          </p:nvPr>
        </p:nvGraphicFramePr>
        <p:xfrm>
          <a:off x="5599881" y="3557241"/>
          <a:ext cx="1535832" cy="159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67531"/>
              </p:ext>
            </p:extLst>
          </p:nvPr>
        </p:nvGraphicFramePr>
        <p:xfrm>
          <a:off x="7140624" y="3557241"/>
          <a:ext cx="1535832" cy="159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Q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49283"/>
              </p:ext>
            </p:extLst>
          </p:nvPr>
        </p:nvGraphicFramePr>
        <p:xfrm>
          <a:off x="2483768" y="3557241"/>
          <a:ext cx="1535832" cy="159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NZ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40314"/>
              </p:ext>
            </p:extLst>
          </p:nvPr>
        </p:nvGraphicFramePr>
        <p:xfrm>
          <a:off x="4024511" y="3557241"/>
          <a:ext cx="1535832" cy="159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O7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18003"/>
              </p:ext>
            </p:extLst>
          </p:nvPr>
        </p:nvGraphicFramePr>
        <p:xfrm>
          <a:off x="4024511" y="5141417"/>
          <a:ext cx="1535832" cy="159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9135"/>
              </p:ext>
            </p:extLst>
          </p:nvPr>
        </p:nvGraphicFramePr>
        <p:xfrm>
          <a:off x="5575498" y="1928441"/>
          <a:ext cx="1535832" cy="159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vert="vert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vert="vert" anchor="ctr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vert="vert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vert="vert" anchor="ctr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vert="vert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vert="vert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NZ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vert="vert" anchor="ctr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en-NZ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vert="vert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2" name="Group 14"/>
          <p:cNvGrpSpPr/>
          <p:nvPr/>
        </p:nvGrpSpPr>
        <p:grpSpPr>
          <a:xfrm>
            <a:off x="107503" y="1412776"/>
            <a:ext cx="2448273" cy="2448272"/>
            <a:chOff x="107503" y="1268680"/>
            <a:chExt cx="2448273" cy="2448272"/>
          </a:xfrm>
        </p:grpSpPr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251639" y="1412816"/>
              <a:ext cx="2160000" cy="21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>
              <a:off x="46754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-25253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0800000">
              <a:off x="107503" y="285285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>
              <a:off x="107504" y="213277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28"/>
          <p:cNvGrpSpPr/>
          <p:nvPr/>
        </p:nvGrpSpPr>
        <p:grpSpPr>
          <a:xfrm>
            <a:off x="926282" y="2204864"/>
            <a:ext cx="807930" cy="807930"/>
            <a:chOff x="926282" y="2085115"/>
            <a:chExt cx="807930" cy="807930"/>
          </a:xfrm>
        </p:grpSpPr>
        <p:cxnSp>
          <p:nvCxnSpPr>
            <p:cNvPr id="139" name="Straight Connector 138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27"/>
          <p:cNvGrpSpPr/>
          <p:nvPr/>
        </p:nvGrpSpPr>
        <p:grpSpPr>
          <a:xfrm>
            <a:off x="1436968" y="2719040"/>
            <a:ext cx="266617" cy="266617"/>
            <a:chOff x="1436968" y="2599291"/>
            <a:chExt cx="266617" cy="266617"/>
          </a:xfrm>
        </p:grpSpPr>
        <p:cxnSp>
          <p:nvCxnSpPr>
            <p:cNvPr id="144" name="Straight Connector 143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28"/>
          <p:cNvGrpSpPr/>
          <p:nvPr/>
        </p:nvGrpSpPr>
        <p:grpSpPr>
          <a:xfrm>
            <a:off x="195331" y="2931085"/>
            <a:ext cx="807930" cy="807930"/>
            <a:chOff x="926282" y="2085115"/>
            <a:chExt cx="807930" cy="807930"/>
          </a:xfrm>
        </p:grpSpPr>
        <p:cxnSp>
          <p:nvCxnSpPr>
            <p:cNvPr id="149" name="Straight Connector 148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28"/>
          <p:cNvGrpSpPr/>
          <p:nvPr/>
        </p:nvGrpSpPr>
        <p:grpSpPr>
          <a:xfrm>
            <a:off x="926314" y="2931101"/>
            <a:ext cx="807930" cy="807930"/>
            <a:chOff x="926282" y="2085115"/>
            <a:chExt cx="807930" cy="807930"/>
          </a:xfrm>
        </p:grpSpPr>
        <p:cxnSp>
          <p:nvCxnSpPr>
            <p:cNvPr id="154" name="Straight Connector 153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28"/>
          <p:cNvGrpSpPr/>
          <p:nvPr/>
        </p:nvGrpSpPr>
        <p:grpSpPr>
          <a:xfrm>
            <a:off x="1642326" y="2930474"/>
            <a:ext cx="807930" cy="807930"/>
            <a:chOff x="926282" y="2085115"/>
            <a:chExt cx="807930" cy="807930"/>
          </a:xfrm>
        </p:grpSpPr>
        <p:cxnSp>
          <p:nvCxnSpPr>
            <p:cNvPr id="159" name="Straight Connector 158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926282" y="2606994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27"/>
          <p:cNvGrpSpPr/>
          <p:nvPr/>
        </p:nvGrpSpPr>
        <p:grpSpPr>
          <a:xfrm>
            <a:off x="231217" y="3442815"/>
            <a:ext cx="266617" cy="266617"/>
            <a:chOff x="1436968" y="2599291"/>
            <a:chExt cx="266617" cy="266617"/>
          </a:xfrm>
        </p:grpSpPr>
        <p:cxnSp>
          <p:nvCxnSpPr>
            <p:cNvPr id="164" name="Straight Connector 163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27"/>
          <p:cNvGrpSpPr/>
          <p:nvPr/>
        </p:nvGrpSpPr>
        <p:grpSpPr>
          <a:xfrm>
            <a:off x="959819" y="3442815"/>
            <a:ext cx="266617" cy="266617"/>
            <a:chOff x="1436968" y="2599291"/>
            <a:chExt cx="266617" cy="266617"/>
          </a:xfrm>
        </p:grpSpPr>
        <p:cxnSp>
          <p:nvCxnSpPr>
            <p:cNvPr id="169" name="Straight Connector 168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27"/>
          <p:cNvGrpSpPr/>
          <p:nvPr/>
        </p:nvGrpSpPr>
        <p:grpSpPr>
          <a:xfrm>
            <a:off x="1439432" y="3442815"/>
            <a:ext cx="266617" cy="266617"/>
            <a:chOff x="1436968" y="2599291"/>
            <a:chExt cx="266617" cy="266617"/>
          </a:xfrm>
        </p:grpSpPr>
        <p:cxnSp>
          <p:nvCxnSpPr>
            <p:cNvPr id="174" name="Straight Connector 173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27"/>
          <p:cNvGrpSpPr/>
          <p:nvPr/>
        </p:nvGrpSpPr>
        <p:grpSpPr>
          <a:xfrm>
            <a:off x="2163237" y="3442815"/>
            <a:ext cx="266617" cy="266617"/>
            <a:chOff x="1436968" y="2599291"/>
            <a:chExt cx="266617" cy="266617"/>
          </a:xfrm>
        </p:grpSpPr>
        <p:cxnSp>
          <p:nvCxnSpPr>
            <p:cNvPr id="179" name="Straight Connector 178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79512" y="4293096"/>
            <a:ext cx="2704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/>
              <a:t>hierarchical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/>
              <a:t>congruent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/>
              <a:t>aligned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/>
              <a:t>constant aperture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/>
              <a:t>equal-area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/>
              <a:t>global coverage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 err="1"/>
              <a:t>lat</a:t>
            </a:r>
            <a:r>
              <a:rPr lang="en-NZ" dirty="0"/>
              <a:t>, long aligned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/>
              <a:t>minimal # of latitudes </a:t>
            </a:r>
          </a:p>
        </p:txBody>
      </p:sp>
      <p:sp>
        <p:nvSpPr>
          <p:cNvPr id="62" name="Circular Arrow 61"/>
          <p:cNvSpPr/>
          <p:nvPr/>
        </p:nvSpPr>
        <p:spPr>
          <a:xfrm rot="16200000">
            <a:off x="5076056" y="2962722"/>
            <a:ext cx="864096" cy="1008112"/>
          </a:xfrm>
          <a:prstGeom prst="circularArrow">
            <a:avLst>
              <a:gd name="adj1" fmla="val 6869"/>
              <a:gd name="adj2" fmla="val 1142319"/>
              <a:gd name="adj3" fmla="val 20388686"/>
              <a:gd name="adj4" fmla="val 16178228"/>
              <a:gd name="adj5" fmla="val 12500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504056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Nominal cell dimensions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620688"/>
            <a:ext cx="8640960" cy="6192688"/>
          </a:xfrm>
          <a:solidFill>
            <a:schemeClr val="bg1"/>
          </a:solidFill>
        </p:spPr>
        <p:txBody>
          <a:bodyPr/>
          <a:lstStyle/>
          <a:p>
            <a:pPr algn="l"/>
            <a:endParaRPr lang="en-NZ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61581"/>
              </p:ext>
            </p:extLst>
          </p:nvPr>
        </p:nvGraphicFramePr>
        <p:xfrm>
          <a:off x="107504" y="692696"/>
          <a:ext cx="8441450" cy="59046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3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066">
                <a:tc rowSpan="2"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Level</a:t>
                      </a: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Cube</a:t>
                      </a:r>
                    </a:p>
                  </a:txBody>
                  <a:tcPr marL="18288" marR="18288" marT="9144" marB="9144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/>
                        <a:t>Rhombic Dodecahedron</a:t>
                      </a:r>
                      <a:endParaRPr lang="en-NZ" sz="1400" dirty="0"/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Cube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000" kern="1200" dirty="0"/>
                        <a:t>Rhombic Dodecahedron</a:t>
                      </a:r>
                      <a:endParaRPr lang="en-NZ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marL="18288" marR="18288" marT="9144" marB="9144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 marL="18288" marR="18288" marT="9144" marB="914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 marL="18288" marR="18288" marT="9144" marB="914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13721"/>
                  </a:ext>
                </a:extLst>
              </a:tr>
              <a:tr h="24438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0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9,225km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6,523km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9,225km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6,523km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4,612km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3,261km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3,075km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2,174km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2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2,306km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1,630km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1,025km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724km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3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1,153km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815km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341km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241km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4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576km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407km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113km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80km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5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288km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203km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37km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26km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6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144km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101km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12.6km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8,948m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7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72km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50km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4.2km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2,982m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8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36km 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25km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1,406m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994m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9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18km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12.7km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468m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331m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10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9,009m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6,370m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156.2m 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110.5m 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11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4,504m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3,185m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52.1m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36.8m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12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2,252m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1,592m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N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17.4m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N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12.3m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38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13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1,126m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796m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5.8m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4.1m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14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563m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398m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N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1.9m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N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1.4m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15</a:t>
                      </a:r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281m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 199m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0.6m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0.5m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57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16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140.8m 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99.5m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000" b="0" kern="1200" dirty="0">
                        <a:solidFill>
                          <a:schemeClr val="dk1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38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17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70.4m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49.8m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000" b="0" kern="1200" dirty="0">
                        <a:solidFill>
                          <a:schemeClr val="dk1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19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18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35.2m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24.9m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000" b="0" kern="1200" dirty="0">
                        <a:solidFill>
                          <a:schemeClr val="dk1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38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19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17.6m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12.4m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000" b="0" kern="1200" dirty="0">
                        <a:solidFill>
                          <a:schemeClr val="dk1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38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20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8.8m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6.2m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000" b="0" kern="1200" dirty="0">
                        <a:solidFill>
                          <a:schemeClr val="dk1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0399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21</a:t>
                      </a:r>
                      <a:endParaRPr lang="en-NZ" sz="1000" b="1" dirty="0">
                        <a:latin typeface="Lucida Sans" panose="020B0602030504020204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4.4m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u="none" strike="noStrike" dirty="0">
                          <a:effectLst/>
                        </a:rPr>
                        <a:t>3.1m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000" b="0" kern="1200" dirty="0">
                        <a:solidFill>
                          <a:schemeClr val="dk1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4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504056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Nominal cell dimensions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620688"/>
            <a:ext cx="8640960" cy="6192688"/>
          </a:xfrm>
          <a:solidFill>
            <a:schemeClr val="bg1"/>
          </a:solidFill>
        </p:spPr>
        <p:txBody>
          <a:bodyPr/>
          <a:lstStyle/>
          <a:p>
            <a:pPr algn="l"/>
            <a:endParaRPr lang="en-NZ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00533" y="777752"/>
          <a:ext cx="8159899" cy="589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Level</a:t>
                      </a:r>
                    </a:p>
                  </a:txBody>
                  <a:tcPr marL="18288" marR="18288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Cube</a:t>
                      </a:r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Rhombic Dodecahedron</a:t>
                      </a:r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 marL="18288" marR="18288" marT="9144" marB="914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13721"/>
                  </a:ext>
                </a:extLst>
              </a:tr>
              <a:tr h="210304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9,225km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9,225km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6,523km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6,523km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4,612km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3,075km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3,261km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2,174km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2,306km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1,025km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1,630km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724km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1,153km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341km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815km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241km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576km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113km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407km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80km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288km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37km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203km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26km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144km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12.6km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101km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8,948m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72km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4.2km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50km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2,982m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36km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1,406m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25km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994m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18km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468m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12.7km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331m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9,009m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156.2m 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6,370m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110.5m 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4,504m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52.1m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3,185m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36.8m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2,252m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17.4m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1,592m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12.3m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372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1,126m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5.8m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796m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4.1m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563m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1.9m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398m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1.4m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876">
                <a:tc>
                  <a:txBody>
                    <a:bodyPr/>
                    <a:lstStyle/>
                    <a:p>
                      <a:pPr algn="ctr"/>
                      <a:r>
                        <a:rPr lang="en-NZ" sz="1000" b="0" dirty="0">
                          <a:latin typeface="Lucida Sans" panose="020B0602030504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281m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0.6m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 199m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0.5m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140.8m 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99.5m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70.4m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49.8m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35.2m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24.9m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1920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17.6m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12.4m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0872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8.8m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6.2m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9824">
                <a:tc>
                  <a:txBody>
                    <a:bodyPr/>
                    <a:lstStyle/>
                    <a:p>
                      <a:pPr algn="ctr"/>
                      <a:r>
                        <a:rPr lang="en-NZ" sz="1000" b="1" dirty="0">
                          <a:latin typeface="Lucida Sans" panose="020B060203050402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4.4m</a:t>
                      </a:r>
                    </a:p>
                  </a:txBody>
                  <a:tcPr marL="9525" marR="9525" marT="9525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3.1m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NZ" sz="1000" b="0" dirty="0">
                        <a:latin typeface="Lucida Sans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52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761742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–cube projection on ellipsoid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8762400" cy="5544616"/>
          </a:xfrm>
          <a:solidFill>
            <a:schemeClr val="bg1"/>
          </a:solidFill>
        </p:spPr>
        <p:txBody>
          <a:bodyPr/>
          <a:lstStyle/>
          <a:p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-37732" y="1268760"/>
            <a:ext cx="10010332" cy="6184526"/>
            <a:chOff x="-37732" y="1268760"/>
            <a:chExt cx="10802420" cy="6984776"/>
          </a:xfrm>
        </p:grpSpPr>
        <p:grpSp>
          <p:nvGrpSpPr>
            <p:cNvPr id="34" name="Group 19"/>
            <p:cNvGrpSpPr/>
            <p:nvPr/>
          </p:nvGrpSpPr>
          <p:grpSpPr>
            <a:xfrm>
              <a:off x="234030" y="1639686"/>
              <a:ext cx="4140000" cy="4680520"/>
              <a:chOff x="179512" y="188640"/>
              <a:chExt cx="4140000" cy="4680520"/>
            </a:xfrm>
          </p:grpSpPr>
          <p:pic>
            <p:nvPicPr>
              <p:cNvPr id="35" name="Picture 34" descr="america2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9512" y="188640"/>
                <a:ext cx="4140000" cy="4140000"/>
              </a:xfrm>
              <a:prstGeom prst="rect">
                <a:avLst/>
              </a:prstGeom>
            </p:spPr>
          </p:pic>
          <p:sp>
            <p:nvSpPr>
              <p:cNvPr id="36" name="Arc 35"/>
              <p:cNvSpPr/>
              <p:nvPr/>
            </p:nvSpPr>
            <p:spPr>
              <a:xfrm>
                <a:off x="683568" y="476672"/>
                <a:ext cx="3096344" cy="891480"/>
              </a:xfrm>
              <a:prstGeom prst="arc">
                <a:avLst>
                  <a:gd name="adj1" fmla="val 21503184"/>
                  <a:gd name="adj2" fmla="val 10862177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7" name="Arc 36"/>
              <p:cNvSpPr/>
              <p:nvPr/>
            </p:nvSpPr>
            <p:spPr>
              <a:xfrm>
                <a:off x="539552" y="3068960"/>
                <a:ext cx="3384376" cy="792088"/>
              </a:xfrm>
              <a:prstGeom prst="arc">
                <a:avLst>
                  <a:gd name="adj1" fmla="val 209688"/>
                  <a:gd name="adj2" fmla="val 10414829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8" name="Arc 37"/>
              <p:cNvSpPr/>
              <p:nvPr/>
            </p:nvSpPr>
            <p:spPr>
              <a:xfrm rot="16200000">
                <a:off x="-288540" y="944724"/>
                <a:ext cx="4464496" cy="3096344"/>
              </a:xfrm>
              <a:prstGeom prst="arc">
                <a:avLst>
                  <a:gd name="adj1" fmla="val 21154711"/>
                  <a:gd name="adj2" fmla="val 9042406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9" name="Arc 38"/>
              <p:cNvSpPr/>
              <p:nvPr/>
            </p:nvSpPr>
            <p:spPr>
              <a:xfrm rot="5400000" flipH="1">
                <a:off x="107504" y="836712"/>
                <a:ext cx="4608512" cy="3456384"/>
              </a:xfrm>
              <a:prstGeom prst="arc">
                <a:avLst>
                  <a:gd name="adj1" fmla="val 147302"/>
                  <a:gd name="adj2" fmla="val 8053004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40" name="Group 20"/>
            <p:cNvGrpSpPr/>
            <p:nvPr/>
          </p:nvGrpSpPr>
          <p:grpSpPr>
            <a:xfrm>
              <a:off x="1853750" y="1922065"/>
              <a:ext cx="8910938" cy="6331471"/>
              <a:chOff x="1996477" y="116632"/>
              <a:chExt cx="8910938" cy="6331471"/>
            </a:xfrm>
          </p:grpSpPr>
          <p:pic>
            <p:nvPicPr>
              <p:cNvPr id="41" name="Picture 40" descr="globo-europa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16016" y="260648"/>
                <a:ext cx="4135390" cy="4140000"/>
              </a:xfrm>
              <a:prstGeom prst="rect">
                <a:avLst/>
              </a:prstGeom>
            </p:spPr>
          </p:pic>
          <p:sp>
            <p:nvSpPr>
              <p:cNvPr id="42" name="Arc 41"/>
              <p:cNvSpPr/>
              <p:nvPr/>
            </p:nvSpPr>
            <p:spPr>
              <a:xfrm>
                <a:off x="5076056" y="116632"/>
                <a:ext cx="3384376" cy="2448272"/>
              </a:xfrm>
              <a:prstGeom prst="arc">
                <a:avLst>
                  <a:gd name="adj1" fmla="val 21040365"/>
                  <a:gd name="adj2" fmla="val 11235131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3" name="Arc 42"/>
              <p:cNvSpPr/>
              <p:nvPr/>
            </p:nvSpPr>
            <p:spPr>
              <a:xfrm rot="4375014" flipH="1">
                <a:off x="5058385" y="599073"/>
                <a:ext cx="5877192" cy="5820868"/>
              </a:xfrm>
              <a:prstGeom prst="arc">
                <a:avLst>
                  <a:gd name="adj1" fmla="val 20721081"/>
                  <a:gd name="adj2" fmla="val 4366825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4" name="Arc 43"/>
              <p:cNvSpPr/>
              <p:nvPr/>
            </p:nvSpPr>
            <p:spPr>
              <a:xfrm rot="7019225" flipH="1">
                <a:off x="1834014" y="378379"/>
                <a:ext cx="6153978" cy="5829051"/>
              </a:xfrm>
              <a:prstGeom prst="arc">
                <a:avLst>
                  <a:gd name="adj1" fmla="val 16741726"/>
                  <a:gd name="adj2" fmla="val 374779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45" name="Group 111"/>
            <p:cNvGrpSpPr/>
            <p:nvPr/>
          </p:nvGrpSpPr>
          <p:grpSpPr>
            <a:xfrm>
              <a:off x="2994110" y="6032174"/>
              <a:ext cx="1368152" cy="1440160"/>
              <a:chOff x="4488224" y="5229200"/>
              <a:chExt cx="1368152" cy="1440160"/>
            </a:xfrm>
          </p:grpSpPr>
          <p:sp>
            <p:nvSpPr>
              <p:cNvPr id="46" name="Can 45"/>
              <p:cNvSpPr/>
              <p:nvPr/>
            </p:nvSpPr>
            <p:spPr>
              <a:xfrm>
                <a:off x="4488224" y="5229200"/>
                <a:ext cx="1368152" cy="1440160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47" name="Straight Connector 46"/>
              <p:cNvCxnSpPr>
                <a:stCxn id="46" idx="0"/>
                <a:endCxn id="46" idx="3"/>
              </p:cNvCxnSpPr>
              <p:nvPr/>
            </p:nvCxnSpPr>
            <p:spPr>
              <a:xfrm>
                <a:off x="5172300" y="5587171"/>
                <a:ext cx="0" cy="1082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5255704" y="6031101"/>
                <a:ext cx="1080120" cy="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4446895" y="6110252"/>
                <a:ext cx="1080120" cy="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989335" y="5229200"/>
                <a:ext cx="429667" cy="329087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43636" y="5301208"/>
                <a:ext cx="1152128" cy="17792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lowchart: Connector 51"/>
            <p:cNvSpPr/>
            <p:nvPr/>
          </p:nvSpPr>
          <p:spPr>
            <a:xfrm>
              <a:off x="2033782" y="4195982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151307" y="1683119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4338038" y="3763934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6570286" y="2628772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6282254" y="5564134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8550494" y="4592038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8" name="Right Arrow 57"/>
            <p:cNvSpPr/>
            <p:nvPr/>
          </p:nvSpPr>
          <p:spPr>
            <a:xfrm>
              <a:off x="2035215" y="660823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9" name="Bent Arrow 58"/>
            <p:cNvSpPr/>
            <p:nvPr/>
          </p:nvSpPr>
          <p:spPr>
            <a:xfrm rot="5400000" flipH="1">
              <a:off x="4740705" y="6365021"/>
              <a:ext cx="504056" cy="7336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grpSp>
          <p:nvGrpSpPr>
            <p:cNvPr id="60" name="Group 115"/>
            <p:cNvGrpSpPr>
              <a:grpSpLocks noChangeAspect="1"/>
            </p:cNvGrpSpPr>
            <p:nvPr/>
          </p:nvGrpSpPr>
          <p:grpSpPr>
            <a:xfrm>
              <a:off x="269574" y="5985639"/>
              <a:ext cx="1512000" cy="1440000"/>
              <a:chOff x="2411760" y="1116420"/>
              <a:chExt cx="3780000" cy="3600000"/>
            </a:xfrm>
          </p:grpSpPr>
          <p:sp>
            <p:nvSpPr>
              <p:cNvPr id="61" name="Cube 60"/>
              <p:cNvSpPr>
                <a:spLocks noChangeAspect="1"/>
              </p:cNvSpPr>
              <p:nvPr/>
            </p:nvSpPr>
            <p:spPr>
              <a:xfrm>
                <a:off x="2411760" y="1116420"/>
                <a:ext cx="3780000" cy="3600000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rot="10800000">
                <a:off x="3347867" y="1116420"/>
                <a:ext cx="1944214" cy="864095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2430809" y="1121754"/>
                <a:ext cx="3744416" cy="864095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-37732" y="1268760"/>
              <a:ext cx="8756358" cy="4926594"/>
              <a:chOff x="16222" y="321770"/>
              <a:chExt cx="8756358" cy="4926594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210084" y="321770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32850" y="419931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R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08992" y="3223862"/>
                <a:ext cx="4635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O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071086" y="2813484"/>
                <a:ext cx="4635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Q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222" y="2445960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P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073492" y="4725144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624344" y="1260482"/>
                <a:ext cx="479512" cy="590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N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93980" y="239911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b="1" dirty="0">
                    <a:solidFill>
                      <a:srgbClr val="002060"/>
                    </a:solidFill>
                  </a:rPr>
                  <a:t>R</a:t>
                </a: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5142152" y="5818038"/>
            <a:ext cx="367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>
                <a:solidFill>
                  <a:schemeClr val="accent6"/>
                </a:solidFill>
              </a:rPr>
              <a:t>N</a:t>
            </a:r>
            <a:r>
              <a:rPr lang="en-NZ" cap="small" dirty="0"/>
              <a:t>orth</a:t>
            </a:r>
          </a:p>
          <a:p>
            <a:pPr algn="ctr"/>
            <a:r>
              <a:rPr lang="en-NZ" b="1" dirty="0">
                <a:solidFill>
                  <a:schemeClr val="accent6"/>
                </a:solidFill>
              </a:rPr>
              <a:t>O</a:t>
            </a:r>
            <a:r>
              <a:rPr lang="en-NZ" cap="small" dirty="0"/>
              <a:t>rient</a:t>
            </a:r>
            <a:r>
              <a:rPr lang="en-NZ" dirty="0"/>
              <a:t>-</a:t>
            </a:r>
            <a:r>
              <a:rPr lang="en-NZ" b="1" dirty="0">
                <a:solidFill>
                  <a:schemeClr val="accent6"/>
                </a:solidFill>
              </a:rPr>
              <a:t>P</a:t>
            </a:r>
            <a:r>
              <a:rPr lang="en-NZ" cap="small" dirty="0"/>
              <a:t>acific</a:t>
            </a:r>
            <a:r>
              <a:rPr lang="en-NZ" dirty="0"/>
              <a:t>-</a:t>
            </a:r>
            <a:r>
              <a:rPr lang="en-NZ" dirty="0" err="1"/>
              <a:t>A</a:t>
            </a:r>
            <a:r>
              <a:rPr lang="en-NZ" cap="small" dirty="0" err="1"/>
              <a:t>meri</a:t>
            </a:r>
            <a:r>
              <a:rPr lang="en-NZ" b="1" cap="small" dirty="0" err="1">
                <a:solidFill>
                  <a:schemeClr val="accent6"/>
                </a:solidFill>
              </a:rPr>
              <a:t>q</a:t>
            </a:r>
            <a:r>
              <a:rPr lang="en-NZ" cap="small" dirty="0" err="1"/>
              <a:t>ue</a:t>
            </a:r>
            <a:r>
              <a:rPr lang="en-NZ" dirty="0"/>
              <a:t>-A</a:t>
            </a:r>
            <a:r>
              <a:rPr lang="en-NZ" cap="small" dirty="0"/>
              <a:t>f</a:t>
            </a:r>
            <a:r>
              <a:rPr lang="en-NZ" b="1" cap="small" dirty="0">
                <a:solidFill>
                  <a:schemeClr val="accent6"/>
                </a:solidFill>
              </a:rPr>
              <a:t>r</a:t>
            </a:r>
            <a:r>
              <a:rPr lang="en-NZ" cap="small" dirty="0"/>
              <a:t>ica</a:t>
            </a:r>
          </a:p>
          <a:p>
            <a:pPr algn="ctr"/>
            <a:r>
              <a:rPr lang="en-NZ" b="1" dirty="0">
                <a:solidFill>
                  <a:schemeClr val="accent6"/>
                </a:solidFill>
              </a:rPr>
              <a:t>S</a:t>
            </a:r>
            <a:r>
              <a:rPr lang="en-NZ" cap="small" dirty="0"/>
              <a:t>outh</a:t>
            </a:r>
          </a:p>
        </p:txBody>
      </p:sp>
    </p:spTree>
    <p:extLst>
      <p:ext uri="{BB962C8B-B14F-4D97-AF65-F5344CB8AC3E}">
        <p14:creationId xmlns:p14="http://schemas.microsoft.com/office/powerpoint/2010/main" val="40277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22" y="97719"/>
            <a:ext cx="8756358" cy="6713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" name="Group 19"/>
          <p:cNvGrpSpPr/>
          <p:nvPr/>
        </p:nvGrpSpPr>
        <p:grpSpPr>
          <a:xfrm>
            <a:off x="35496" y="692696"/>
            <a:ext cx="4140000" cy="4680520"/>
            <a:chOff x="179512" y="188640"/>
            <a:chExt cx="4140000" cy="4680520"/>
          </a:xfrm>
        </p:grpSpPr>
        <p:pic>
          <p:nvPicPr>
            <p:cNvPr id="4" name="Picture 3" descr="america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512" y="188640"/>
              <a:ext cx="4140000" cy="4140000"/>
            </a:xfrm>
            <a:prstGeom prst="rect">
              <a:avLst/>
            </a:prstGeom>
          </p:spPr>
        </p:pic>
        <p:sp>
          <p:nvSpPr>
            <p:cNvPr id="13" name="Arc 12"/>
            <p:cNvSpPr/>
            <p:nvPr/>
          </p:nvSpPr>
          <p:spPr>
            <a:xfrm>
              <a:off x="683568" y="476672"/>
              <a:ext cx="3096344" cy="891480"/>
            </a:xfrm>
            <a:prstGeom prst="arc">
              <a:avLst>
                <a:gd name="adj1" fmla="val 21503184"/>
                <a:gd name="adj2" fmla="val 10862177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Arc 13"/>
            <p:cNvSpPr/>
            <p:nvPr/>
          </p:nvSpPr>
          <p:spPr>
            <a:xfrm>
              <a:off x="539552" y="3068960"/>
              <a:ext cx="3384376" cy="792088"/>
            </a:xfrm>
            <a:prstGeom prst="arc">
              <a:avLst>
                <a:gd name="adj1" fmla="val 209688"/>
                <a:gd name="adj2" fmla="val 10414829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Arc 14"/>
            <p:cNvSpPr/>
            <p:nvPr/>
          </p:nvSpPr>
          <p:spPr>
            <a:xfrm rot="16200000">
              <a:off x="-288540" y="944724"/>
              <a:ext cx="4464496" cy="3096344"/>
            </a:xfrm>
            <a:prstGeom prst="arc">
              <a:avLst>
                <a:gd name="adj1" fmla="val 21154711"/>
                <a:gd name="adj2" fmla="val 9042406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Arc 15"/>
            <p:cNvSpPr/>
            <p:nvPr/>
          </p:nvSpPr>
          <p:spPr>
            <a:xfrm rot="5400000" flipH="1">
              <a:off x="107504" y="836712"/>
              <a:ext cx="4608512" cy="3456384"/>
            </a:xfrm>
            <a:prstGeom prst="arc">
              <a:avLst>
                <a:gd name="adj1" fmla="val 147302"/>
                <a:gd name="adj2" fmla="val 8053004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691680" y="985961"/>
            <a:ext cx="8910938" cy="6331471"/>
            <a:chOff x="1996477" y="116632"/>
            <a:chExt cx="8910938" cy="6331471"/>
          </a:xfrm>
        </p:grpSpPr>
        <p:pic>
          <p:nvPicPr>
            <p:cNvPr id="6" name="Picture 5" descr="globo-europa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260648"/>
              <a:ext cx="4135390" cy="4140000"/>
            </a:xfrm>
            <a:prstGeom prst="rect">
              <a:avLst/>
            </a:prstGeom>
          </p:spPr>
        </p:pic>
        <p:sp>
          <p:nvSpPr>
            <p:cNvPr id="12" name="Arc 11"/>
            <p:cNvSpPr/>
            <p:nvPr/>
          </p:nvSpPr>
          <p:spPr>
            <a:xfrm>
              <a:off x="5076056" y="116632"/>
              <a:ext cx="3384376" cy="2448272"/>
            </a:xfrm>
            <a:prstGeom prst="arc">
              <a:avLst>
                <a:gd name="adj1" fmla="val 21040365"/>
                <a:gd name="adj2" fmla="val 11235131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Arc 17"/>
            <p:cNvSpPr/>
            <p:nvPr/>
          </p:nvSpPr>
          <p:spPr>
            <a:xfrm rot="4375014" flipH="1">
              <a:off x="5058385" y="599073"/>
              <a:ext cx="5877192" cy="5820868"/>
            </a:xfrm>
            <a:prstGeom prst="arc">
              <a:avLst>
                <a:gd name="adj1" fmla="val 20721081"/>
                <a:gd name="adj2" fmla="val 4366825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Arc 18"/>
            <p:cNvSpPr/>
            <p:nvPr/>
          </p:nvSpPr>
          <p:spPr>
            <a:xfrm rot="7019225" flipH="1">
              <a:off x="1834014" y="378379"/>
              <a:ext cx="6153978" cy="5829051"/>
            </a:xfrm>
            <a:prstGeom prst="arc">
              <a:avLst>
                <a:gd name="adj1" fmla="val 16741726"/>
                <a:gd name="adj2" fmla="val 374779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9" name="Flowchart: Connector 68"/>
          <p:cNvSpPr/>
          <p:nvPr/>
        </p:nvSpPr>
        <p:spPr>
          <a:xfrm>
            <a:off x="1835248" y="324899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lowchart: Connector 69"/>
          <p:cNvSpPr/>
          <p:nvPr/>
        </p:nvSpPr>
        <p:spPr>
          <a:xfrm>
            <a:off x="1952773" y="736129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Flowchart: Connector 71"/>
          <p:cNvSpPr/>
          <p:nvPr/>
        </p:nvSpPr>
        <p:spPr>
          <a:xfrm>
            <a:off x="4139504" y="2816944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Flowchart: Connector 70"/>
          <p:cNvSpPr/>
          <p:nvPr/>
        </p:nvSpPr>
        <p:spPr>
          <a:xfrm>
            <a:off x="6371752" y="168178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Flowchart: Connector 72"/>
          <p:cNvSpPr/>
          <p:nvPr/>
        </p:nvSpPr>
        <p:spPr>
          <a:xfrm>
            <a:off x="6083720" y="4617144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Flowchart: Connector 73"/>
          <p:cNvSpPr/>
          <p:nvPr/>
        </p:nvSpPr>
        <p:spPr>
          <a:xfrm>
            <a:off x="8351960" y="3645048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8" name="Group 39"/>
          <p:cNvGrpSpPr/>
          <p:nvPr/>
        </p:nvGrpSpPr>
        <p:grpSpPr>
          <a:xfrm>
            <a:off x="16222" y="321770"/>
            <a:ext cx="8756358" cy="4926594"/>
            <a:chOff x="16222" y="321770"/>
            <a:chExt cx="8756358" cy="4926594"/>
          </a:xfrm>
        </p:grpSpPr>
        <p:sp>
          <p:nvSpPr>
            <p:cNvPr id="113" name="TextBox 112"/>
            <p:cNvSpPr txBox="1"/>
            <p:nvPr/>
          </p:nvSpPr>
          <p:spPr>
            <a:xfrm>
              <a:off x="2210084" y="32177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32850" y="419931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R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08992" y="3223862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O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71086" y="2813484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Q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222" y="244596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P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073492" y="4725144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624344" y="1260482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N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93980" y="239911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b="1" dirty="0">
                  <a:solidFill>
                    <a:srgbClr val="002060"/>
                  </a:solidFill>
                </a:rPr>
                <a:t>R</a:t>
              </a:r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1931025" y="638132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/>
          <p:cNvSpPr txBox="1"/>
          <p:nvPr/>
        </p:nvSpPr>
        <p:spPr>
          <a:xfrm>
            <a:off x="2795121" y="6165304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Level </a:t>
            </a:r>
            <a:r>
              <a:rPr lang="en-NZ" sz="3600" b="1" dirty="0">
                <a:solidFill>
                  <a:srgbClr val="002060"/>
                </a:solidFill>
              </a:rPr>
              <a:t>0</a:t>
            </a:r>
            <a:r>
              <a:rPr lang="en-NZ" sz="3600" dirty="0">
                <a:solidFill>
                  <a:srgbClr val="002060"/>
                </a:solidFill>
              </a:rPr>
              <a:t> Cubic Cells &amp; Nuclei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817" y="616530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4363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6222" y="97719"/>
            <a:ext cx="8756358" cy="6713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" name="Group 19"/>
          <p:cNvGrpSpPr/>
          <p:nvPr/>
        </p:nvGrpSpPr>
        <p:grpSpPr>
          <a:xfrm>
            <a:off x="287984" y="692696"/>
            <a:ext cx="4140000" cy="4680520"/>
            <a:chOff x="179512" y="188640"/>
            <a:chExt cx="4140000" cy="4680520"/>
          </a:xfrm>
        </p:grpSpPr>
        <p:pic>
          <p:nvPicPr>
            <p:cNvPr id="4" name="Picture 3" descr="america2.jpg"/>
            <p:cNvPicPr>
              <a:picLocks noChangeAspect="1"/>
            </p:cNvPicPr>
            <p:nvPr/>
          </p:nvPicPr>
          <p:blipFill>
            <a:blip r:embed="rId2" cstate="print">
              <a:lum bright="30000" contrast="-30000"/>
            </a:blip>
            <a:stretch>
              <a:fillRect/>
            </a:stretch>
          </p:blipFill>
          <p:spPr>
            <a:xfrm>
              <a:off x="179512" y="188640"/>
              <a:ext cx="4140000" cy="4140000"/>
            </a:xfrm>
            <a:prstGeom prst="rect">
              <a:avLst/>
            </a:prstGeom>
          </p:spPr>
        </p:pic>
        <p:sp>
          <p:nvSpPr>
            <p:cNvPr id="13" name="Arc 12"/>
            <p:cNvSpPr/>
            <p:nvPr/>
          </p:nvSpPr>
          <p:spPr>
            <a:xfrm>
              <a:off x="683568" y="476672"/>
              <a:ext cx="3096344" cy="891480"/>
            </a:xfrm>
            <a:prstGeom prst="arc">
              <a:avLst>
                <a:gd name="adj1" fmla="val 21503184"/>
                <a:gd name="adj2" fmla="val 10862177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Arc 13"/>
            <p:cNvSpPr/>
            <p:nvPr/>
          </p:nvSpPr>
          <p:spPr>
            <a:xfrm>
              <a:off x="539552" y="3068960"/>
              <a:ext cx="3384376" cy="792088"/>
            </a:xfrm>
            <a:prstGeom prst="arc">
              <a:avLst>
                <a:gd name="adj1" fmla="val 209688"/>
                <a:gd name="adj2" fmla="val 10414829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Arc 14"/>
            <p:cNvSpPr/>
            <p:nvPr/>
          </p:nvSpPr>
          <p:spPr>
            <a:xfrm rot="16200000">
              <a:off x="-288540" y="944724"/>
              <a:ext cx="4464496" cy="3096344"/>
            </a:xfrm>
            <a:prstGeom prst="arc">
              <a:avLst>
                <a:gd name="adj1" fmla="val 21154711"/>
                <a:gd name="adj2" fmla="val 9042406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Arc 15"/>
            <p:cNvSpPr/>
            <p:nvPr/>
          </p:nvSpPr>
          <p:spPr>
            <a:xfrm rot="5400000" flipH="1">
              <a:off x="107504" y="836712"/>
              <a:ext cx="4608512" cy="3456384"/>
            </a:xfrm>
            <a:prstGeom prst="arc">
              <a:avLst>
                <a:gd name="adj1" fmla="val 147302"/>
                <a:gd name="adj2" fmla="val 8053004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907704" y="985961"/>
            <a:ext cx="8910938" cy="6331471"/>
            <a:chOff x="1996477" y="116632"/>
            <a:chExt cx="8910938" cy="6331471"/>
          </a:xfrm>
        </p:grpSpPr>
        <p:pic>
          <p:nvPicPr>
            <p:cNvPr id="6" name="Picture 5" descr="globo-europa.jpg"/>
            <p:cNvPicPr>
              <a:picLocks noChangeAspect="1"/>
            </p:cNvPicPr>
            <p:nvPr/>
          </p:nvPicPr>
          <p:blipFill>
            <a:blip r:embed="rId3" cstate="print">
              <a:lum bright="30000" contrast="-30000"/>
            </a:blip>
            <a:stretch>
              <a:fillRect/>
            </a:stretch>
          </p:blipFill>
          <p:spPr>
            <a:xfrm>
              <a:off x="4716016" y="260648"/>
              <a:ext cx="4135390" cy="4140000"/>
            </a:xfrm>
            <a:prstGeom prst="rect">
              <a:avLst/>
            </a:prstGeom>
          </p:spPr>
        </p:pic>
        <p:sp>
          <p:nvSpPr>
            <p:cNvPr id="12" name="Arc 11"/>
            <p:cNvSpPr/>
            <p:nvPr/>
          </p:nvSpPr>
          <p:spPr>
            <a:xfrm>
              <a:off x="5076056" y="116632"/>
              <a:ext cx="3384376" cy="2448272"/>
            </a:xfrm>
            <a:prstGeom prst="arc">
              <a:avLst>
                <a:gd name="adj1" fmla="val 21040365"/>
                <a:gd name="adj2" fmla="val 11235131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Arc 17"/>
            <p:cNvSpPr/>
            <p:nvPr/>
          </p:nvSpPr>
          <p:spPr>
            <a:xfrm rot="4375014" flipH="1">
              <a:off x="5058385" y="599073"/>
              <a:ext cx="5877192" cy="5820868"/>
            </a:xfrm>
            <a:prstGeom prst="arc">
              <a:avLst>
                <a:gd name="adj1" fmla="val 20721081"/>
                <a:gd name="adj2" fmla="val 4366825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Arc 18"/>
            <p:cNvSpPr/>
            <p:nvPr/>
          </p:nvSpPr>
          <p:spPr>
            <a:xfrm rot="7019225" flipH="1">
              <a:off x="1834014" y="378379"/>
              <a:ext cx="6153978" cy="5829051"/>
            </a:xfrm>
            <a:prstGeom prst="arc">
              <a:avLst>
                <a:gd name="adj1" fmla="val 16741726"/>
                <a:gd name="adj2" fmla="val 374779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9" name="Flowchart: Connector 68"/>
          <p:cNvSpPr/>
          <p:nvPr/>
        </p:nvSpPr>
        <p:spPr>
          <a:xfrm>
            <a:off x="2087736" y="324899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lowchart: Connector 69"/>
          <p:cNvSpPr/>
          <p:nvPr/>
        </p:nvSpPr>
        <p:spPr>
          <a:xfrm>
            <a:off x="2205261" y="736129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Flowchart: Connector 71"/>
          <p:cNvSpPr/>
          <p:nvPr/>
        </p:nvSpPr>
        <p:spPr>
          <a:xfrm>
            <a:off x="4391992" y="2816944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Flowchart: Connector 74"/>
          <p:cNvSpPr/>
          <p:nvPr/>
        </p:nvSpPr>
        <p:spPr>
          <a:xfrm>
            <a:off x="2915816" y="3212976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/>
          <p:cNvSpPr/>
          <p:nvPr/>
        </p:nvSpPr>
        <p:spPr>
          <a:xfrm>
            <a:off x="1303065" y="3186509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/>
          <p:cNvSpPr/>
          <p:nvPr/>
        </p:nvSpPr>
        <p:spPr>
          <a:xfrm>
            <a:off x="1403648" y="2492896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2060"/>
              </a:solidFill>
            </a:endParaRPr>
          </a:p>
        </p:txBody>
      </p:sp>
      <p:sp>
        <p:nvSpPr>
          <p:cNvPr id="78" name="Flowchart: Connector 77"/>
          <p:cNvSpPr/>
          <p:nvPr/>
        </p:nvSpPr>
        <p:spPr>
          <a:xfrm>
            <a:off x="2123728" y="252891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/>
          <p:cNvSpPr/>
          <p:nvPr/>
        </p:nvSpPr>
        <p:spPr>
          <a:xfrm>
            <a:off x="2915816" y="252891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Flowchart: Connector 79"/>
          <p:cNvSpPr/>
          <p:nvPr/>
        </p:nvSpPr>
        <p:spPr>
          <a:xfrm>
            <a:off x="3851920" y="2348880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Flowchart: Connector 80"/>
          <p:cNvSpPr/>
          <p:nvPr/>
        </p:nvSpPr>
        <p:spPr>
          <a:xfrm>
            <a:off x="323528" y="2852936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Flowchart: Connector 81"/>
          <p:cNvSpPr/>
          <p:nvPr/>
        </p:nvSpPr>
        <p:spPr>
          <a:xfrm>
            <a:off x="4283968" y="2024856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/>
          <p:cNvSpPr/>
          <p:nvPr/>
        </p:nvSpPr>
        <p:spPr>
          <a:xfrm>
            <a:off x="3959944" y="3032968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/>
          <p:cNvSpPr/>
          <p:nvPr/>
        </p:nvSpPr>
        <p:spPr>
          <a:xfrm>
            <a:off x="503560" y="216887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/>
          <p:cNvSpPr/>
          <p:nvPr/>
        </p:nvSpPr>
        <p:spPr>
          <a:xfrm>
            <a:off x="4139952" y="360903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/>
          <p:cNvSpPr/>
          <p:nvPr/>
        </p:nvSpPr>
        <p:spPr>
          <a:xfrm>
            <a:off x="3887936" y="371703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/>
          <p:cNvSpPr/>
          <p:nvPr/>
        </p:nvSpPr>
        <p:spPr>
          <a:xfrm>
            <a:off x="2879824" y="3861048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/>
          <p:cNvSpPr/>
          <p:nvPr/>
        </p:nvSpPr>
        <p:spPr>
          <a:xfrm>
            <a:off x="2087736" y="396907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/>
          <p:cNvSpPr/>
          <p:nvPr/>
        </p:nvSpPr>
        <p:spPr>
          <a:xfrm>
            <a:off x="1367656" y="3897064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Flowchart: Connector 89"/>
          <p:cNvSpPr/>
          <p:nvPr/>
        </p:nvSpPr>
        <p:spPr>
          <a:xfrm>
            <a:off x="2195736" y="1196752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4" name="Flowchart: Connector 93"/>
          <p:cNvSpPr/>
          <p:nvPr/>
        </p:nvSpPr>
        <p:spPr>
          <a:xfrm>
            <a:off x="2915816" y="1124744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5" name="Flowchart: Connector 94"/>
          <p:cNvSpPr/>
          <p:nvPr/>
        </p:nvSpPr>
        <p:spPr>
          <a:xfrm>
            <a:off x="1439664" y="1160760"/>
            <a:ext cx="108000" cy="108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8" name="Group 113"/>
          <p:cNvGrpSpPr/>
          <p:nvPr/>
        </p:nvGrpSpPr>
        <p:grpSpPr>
          <a:xfrm>
            <a:off x="4644008" y="1132185"/>
            <a:ext cx="4068440" cy="3592959"/>
            <a:chOff x="4644008" y="1132185"/>
            <a:chExt cx="4068440" cy="3592959"/>
          </a:xfrm>
        </p:grpSpPr>
        <p:sp>
          <p:nvSpPr>
            <p:cNvPr id="71" name="Flowchart: Connector 70"/>
            <p:cNvSpPr/>
            <p:nvPr/>
          </p:nvSpPr>
          <p:spPr>
            <a:xfrm>
              <a:off x="6624240" y="1681782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6336208" y="4617144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8604448" y="3645048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Flowchart: Connector 90"/>
            <p:cNvSpPr/>
            <p:nvPr/>
          </p:nvSpPr>
          <p:spPr>
            <a:xfrm>
              <a:off x="6444208" y="2708944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6732240" y="1132185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93" name="Flowchart: Connector 92"/>
            <p:cNvSpPr/>
            <p:nvPr/>
          </p:nvSpPr>
          <p:spPr>
            <a:xfrm>
              <a:off x="7704360" y="1952848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5688136" y="2384896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5544120" y="1700832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Flowchart: Connector 97"/>
            <p:cNvSpPr/>
            <p:nvPr/>
          </p:nvSpPr>
          <p:spPr>
            <a:xfrm>
              <a:off x="5940152" y="1304776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Flowchart: Connector 98"/>
            <p:cNvSpPr/>
            <p:nvPr/>
          </p:nvSpPr>
          <p:spPr>
            <a:xfrm>
              <a:off x="7308304" y="2528912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7632352" y="1412800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/>
            <p:cNvSpPr/>
            <p:nvPr/>
          </p:nvSpPr>
          <p:spPr>
            <a:xfrm>
              <a:off x="5652120" y="3645048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/>
            <p:cNvSpPr/>
            <p:nvPr/>
          </p:nvSpPr>
          <p:spPr>
            <a:xfrm>
              <a:off x="6408216" y="3861072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7164288" y="3825056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5508104" y="4401120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7164288" y="4437136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8208416" y="4113088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8100392" y="3537024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8532440" y="2996976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4824040" y="2744936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4644008" y="3176984"/>
              <a:ext cx="108000" cy="108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403648" y="22048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123728" y="22768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909124" y="22659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081972" y="29767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00770" y="29249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370786" y="36352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20010" y="29441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084378" y="37061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884946" y="35947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Q8</a:t>
            </a:r>
          </a:p>
        </p:txBody>
      </p:sp>
      <p:sp>
        <p:nvSpPr>
          <p:cNvPr id="133" name="Right Arrow 132"/>
          <p:cNvSpPr/>
          <p:nvPr/>
        </p:nvSpPr>
        <p:spPr>
          <a:xfrm>
            <a:off x="1931025" y="638132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4" name="TextBox 133"/>
          <p:cNvSpPr txBox="1"/>
          <p:nvPr/>
        </p:nvSpPr>
        <p:spPr>
          <a:xfrm>
            <a:off x="2795121" y="616530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Level </a:t>
            </a:r>
            <a:r>
              <a:rPr lang="en-NZ" sz="3600" b="1" dirty="0">
                <a:solidFill>
                  <a:srgbClr val="002060"/>
                </a:solidFill>
              </a:rPr>
              <a:t>1</a:t>
            </a:r>
            <a:r>
              <a:rPr lang="en-NZ" sz="3600" dirty="0">
                <a:solidFill>
                  <a:srgbClr val="002060"/>
                </a:solidFill>
              </a:rPr>
              <a:t> Nuclei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817" y="616530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Level </a:t>
            </a:r>
            <a:r>
              <a:rPr lang="en-NZ" sz="3600" b="1" dirty="0">
                <a:solidFill>
                  <a:srgbClr val="002060"/>
                </a:solidFill>
              </a:rPr>
              <a:t>0</a:t>
            </a:r>
            <a:endParaRPr lang="en-NZ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1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6222" y="97719"/>
            <a:ext cx="8756358" cy="6713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Flowchart: Connector 68"/>
          <p:cNvSpPr/>
          <p:nvPr/>
        </p:nvSpPr>
        <p:spPr>
          <a:xfrm>
            <a:off x="4065100" y="3068984"/>
            <a:ext cx="216000" cy="216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Flowchart: Connector 74"/>
          <p:cNvSpPr/>
          <p:nvPr/>
        </p:nvSpPr>
        <p:spPr>
          <a:xfrm>
            <a:off x="5721260" y="2996952"/>
            <a:ext cx="216000" cy="216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/>
          <p:cNvSpPr/>
          <p:nvPr/>
        </p:nvSpPr>
        <p:spPr>
          <a:xfrm>
            <a:off x="2495758" y="2944018"/>
            <a:ext cx="216000" cy="216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4" name="TextBox 113"/>
          <p:cNvSpPr txBox="1"/>
          <p:nvPr/>
        </p:nvSpPr>
        <p:spPr>
          <a:xfrm>
            <a:off x="4053572" y="2524548"/>
            <a:ext cx="882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44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491168" y="2420888"/>
            <a:ext cx="882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43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29648" y="2459232"/>
            <a:ext cx="882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2060"/>
                </a:solidFill>
              </a:rPr>
              <a:t>45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467544" y="-2043608"/>
            <a:ext cx="8424016" cy="9361040"/>
            <a:chOff x="179512" y="-1899592"/>
            <a:chExt cx="8424016" cy="9361040"/>
          </a:xfrm>
        </p:grpSpPr>
        <p:grpSp>
          <p:nvGrpSpPr>
            <p:cNvPr id="2" name="Group 19"/>
            <p:cNvGrpSpPr/>
            <p:nvPr/>
          </p:nvGrpSpPr>
          <p:grpSpPr>
            <a:xfrm>
              <a:off x="179512" y="-1899592"/>
              <a:ext cx="8280000" cy="9361040"/>
              <a:chOff x="179512" y="188640"/>
              <a:chExt cx="4140000" cy="4680520"/>
            </a:xfrm>
          </p:grpSpPr>
          <p:pic>
            <p:nvPicPr>
              <p:cNvPr id="4" name="Picture 3" descr="america2.jpg"/>
              <p:cNvPicPr>
                <a:picLocks noChangeAspect="1"/>
              </p:cNvPicPr>
              <p:nvPr/>
            </p:nvPicPr>
            <p:blipFill>
              <a:blip r:embed="rId2" cstate="print">
                <a:lum bright="30000" contrast="-30000"/>
              </a:blip>
              <a:stretch>
                <a:fillRect/>
              </a:stretch>
            </p:blipFill>
            <p:spPr>
              <a:xfrm>
                <a:off x="179512" y="188640"/>
                <a:ext cx="4140000" cy="4140000"/>
              </a:xfrm>
              <a:prstGeom prst="rect">
                <a:avLst/>
              </a:prstGeom>
            </p:spPr>
          </p:pic>
          <p:sp>
            <p:nvSpPr>
              <p:cNvPr id="13" name="Arc 12"/>
              <p:cNvSpPr/>
              <p:nvPr/>
            </p:nvSpPr>
            <p:spPr>
              <a:xfrm>
                <a:off x="683568" y="476672"/>
                <a:ext cx="3096344" cy="891480"/>
              </a:xfrm>
              <a:prstGeom prst="arc">
                <a:avLst>
                  <a:gd name="adj1" fmla="val 21503184"/>
                  <a:gd name="adj2" fmla="val 10862177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539552" y="3068960"/>
                <a:ext cx="3384376" cy="792088"/>
              </a:xfrm>
              <a:prstGeom prst="arc">
                <a:avLst>
                  <a:gd name="adj1" fmla="val 209688"/>
                  <a:gd name="adj2" fmla="val 10414829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" name="Arc 14"/>
              <p:cNvSpPr/>
              <p:nvPr/>
            </p:nvSpPr>
            <p:spPr>
              <a:xfrm rot="16200000">
                <a:off x="-288540" y="944724"/>
                <a:ext cx="4464496" cy="3096344"/>
              </a:xfrm>
              <a:prstGeom prst="arc">
                <a:avLst>
                  <a:gd name="adj1" fmla="val 21154711"/>
                  <a:gd name="adj2" fmla="val 9042406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" name="Arc 15"/>
              <p:cNvSpPr/>
              <p:nvPr/>
            </p:nvSpPr>
            <p:spPr>
              <a:xfrm rot="5400000" flipH="1">
                <a:off x="107504" y="836712"/>
                <a:ext cx="4608512" cy="3456384"/>
              </a:xfrm>
              <a:prstGeom prst="arc">
                <a:avLst>
                  <a:gd name="adj1" fmla="val 147302"/>
                  <a:gd name="adj2" fmla="val 8053004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70" name="Flowchart: Connector 69"/>
            <p:cNvSpPr/>
            <p:nvPr/>
          </p:nvSpPr>
          <p:spPr>
            <a:xfrm>
              <a:off x="4014066" y="-1812726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8387528" y="2348904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2410840" y="1700808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>
                <a:solidFill>
                  <a:srgbClr val="002060"/>
                </a:solidFill>
              </a:endParaRPr>
            </a:p>
          </p:txBody>
        </p:sp>
        <p:sp>
          <p:nvSpPr>
            <p:cNvPr id="78" name="Flowchart: Connector 77"/>
            <p:cNvSpPr/>
            <p:nvPr/>
          </p:nvSpPr>
          <p:spPr>
            <a:xfrm>
              <a:off x="3851000" y="177284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9" name="Flowchart: Connector 78"/>
            <p:cNvSpPr/>
            <p:nvPr/>
          </p:nvSpPr>
          <p:spPr>
            <a:xfrm>
              <a:off x="5435176" y="177284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7307384" y="1412776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250600" y="2420888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8171480" y="764728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7523432" y="2780952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610664" y="105276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/>
            <p:cNvSpPr/>
            <p:nvPr/>
          </p:nvSpPr>
          <p:spPr>
            <a:xfrm>
              <a:off x="7883448" y="393308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7379416" y="414908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/>
            <p:cNvSpPr/>
            <p:nvPr/>
          </p:nvSpPr>
          <p:spPr>
            <a:xfrm>
              <a:off x="5363192" y="4437112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/>
            <p:cNvSpPr/>
            <p:nvPr/>
          </p:nvSpPr>
          <p:spPr>
            <a:xfrm>
              <a:off x="3779016" y="465316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/>
            <p:cNvSpPr/>
            <p:nvPr/>
          </p:nvSpPr>
          <p:spPr>
            <a:xfrm>
              <a:off x="2338856" y="4509144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3995016" y="-89148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5435176" y="-1035496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/>
            <p:cNvSpPr/>
            <p:nvPr/>
          </p:nvSpPr>
          <p:spPr>
            <a:xfrm>
              <a:off x="2482872" y="-963464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34413" y="1353248"/>
              <a:ext cx="49244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74573" y="1497264"/>
              <a:ext cx="49244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45365" y="1475492"/>
              <a:ext cx="49244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68689" y="4214096"/>
              <a:ext cx="49244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Q6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95873" y="4355812"/>
              <a:ext cx="49244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Q7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97009" y="4133096"/>
              <a:ext cx="49244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Q8</a:t>
              </a:r>
            </a:p>
          </p:txBody>
        </p:sp>
      </p:grpSp>
      <p:sp>
        <p:nvSpPr>
          <p:cNvPr id="126" name="Flowchart: Connector 125"/>
          <p:cNvSpPr/>
          <p:nvPr/>
        </p:nvSpPr>
        <p:spPr>
          <a:xfrm>
            <a:off x="4151831" y="3170499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9" name="Flowchart: Connector 128"/>
          <p:cNvSpPr/>
          <p:nvPr/>
        </p:nvSpPr>
        <p:spPr>
          <a:xfrm>
            <a:off x="4698364" y="3146729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0" name="Flowchart: Connector 129"/>
          <p:cNvSpPr/>
          <p:nvPr/>
        </p:nvSpPr>
        <p:spPr>
          <a:xfrm>
            <a:off x="3633948" y="3129261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1" name="Flowchart: Connector 130"/>
          <p:cNvSpPr/>
          <p:nvPr/>
        </p:nvSpPr>
        <p:spPr>
          <a:xfrm>
            <a:off x="3635189" y="2671476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2" name="Flowchart: Connector 131"/>
          <p:cNvSpPr/>
          <p:nvPr/>
        </p:nvSpPr>
        <p:spPr>
          <a:xfrm>
            <a:off x="4138004" y="2695247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3" name="Flowchart: Connector 132"/>
          <p:cNvSpPr/>
          <p:nvPr/>
        </p:nvSpPr>
        <p:spPr>
          <a:xfrm>
            <a:off x="4695580" y="2695247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" name="Flowchart: Connector 140"/>
          <p:cNvSpPr/>
          <p:nvPr/>
        </p:nvSpPr>
        <p:spPr>
          <a:xfrm>
            <a:off x="4754371" y="3572951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2" name="Flowchart: Connector 141"/>
          <p:cNvSpPr/>
          <p:nvPr/>
        </p:nvSpPr>
        <p:spPr>
          <a:xfrm>
            <a:off x="4214848" y="3645687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3" name="Flowchart: Connector 142"/>
          <p:cNvSpPr/>
          <p:nvPr/>
        </p:nvSpPr>
        <p:spPr>
          <a:xfrm>
            <a:off x="3675325" y="3598162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9" name="Flowchart: Connector 148"/>
          <p:cNvSpPr/>
          <p:nvPr/>
        </p:nvSpPr>
        <p:spPr>
          <a:xfrm rot="520311">
            <a:off x="2566027" y="3052511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0" name="Flowchart: Connector 149"/>
          <p:cNvSpPr/>
          <p:nvPr/>
        </p:nvSpPr>
        <p:spPr>
          <a:xfrm rot="520311">
            <a:off x="3109896" y="3111415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" name="Flowchart: Connector 150"/>
          <p:cNvSpPr/>
          <p:nvPr/>
        </p:nvSpPr>
        <p:spPr>
          <a:xfrm rot="520311">
            <a:off x="2060282" y="2933659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2" name="Flowchart: Connector 151"/>
          <p:cNvSpPr/>
          <p:nvPr/>
        </p:nvSpPr>
        <p:spPr>
          <a:xfrm rot="520311">
            <a:off x="2126747" y="2491117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3" name="Flowchart: Connector 152"/>
          <p:cNvSpPr/>
          <p:nvPr/>
        </p:nvSpPr>
        <p:spPr>
          <a:xfrm rot="520311">
            <a:off x="2629561" y="2586273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4" name="Flowchart: Connector 153"/>
          <p:cNvSpPr/>
          <p:nvPr/>
        </p:nvSpPr>
        <p:spPr>
          <a:xfrm rot="520311">
            <a:off x="3132375" y="2665094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5" name="Flowchart: Connector 154"/>
          <p:cNvSpPr/>
          <p:nvPr/>
        </p:nvSpPr>
        <p:spPr>
          <a:xfrm rot="520311">
            <a:off x="3135802" y="3531456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6" name="Flowchart: Connector 155"/>
          <p:cNvSpPr/>
          <p:nvPr/>
        </p:nvSpPr>
        <p:spPr>
          <a:xfrm rot="520311">
            <a:off x="2596279" y="3523115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7" name="Flowchart: Connector 156"/>
          <p:cNvSpPr/>
          <p:nvPr/>
        </p:nvSpPr>
        <p:spPr>
          <a:xfrm rot="520311">
            <a:off x="2056756" y="3404477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9" name="Flowchart: Connector 158"/>
          <p:cNvSpPr/>
          <p:nvPr/>
        </p:nvSpPr>
        <p:spPr>
          <a:xfrm rot="21331580">
            <a:off x="5808986" y="3137016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0" name="Flowchart: Connector 159"/>
          <p:cNvSpPr/>
          <p:nvPr/>
        </p:nvSpPr>
        <p:spPr>
          <a:xfrm rot="21331580">
            <a:off x="6351999" y="3070688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1" name="Flowchart: Connector 160"/>
          <p:cNvSpPr/>
          <p:nvPr/>
        </p:nvSpPr>
        <p:spPr>
          <a:xfrm rot="21331580">
            <a:off x="5289464" y="3136299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2" name="Flowchart: Connector 161"/>
          <p:cNvSpPr/>
          <p:nvPr/>
        </p:nvSpPr>
        <p:spPr>
          <a:xfrm rot="21331580">
            <a:off x="5253156" y="2674731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3" name="Flowchart: Connector 162"/>
          <p:cNvSpPr/>
          <p:nvPr/>
        </p:nvSpPr>
        <p:spPr>
          <a:xfrm rot="21331580">
            <a:off x="5810732" y="2661359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4" name="Flowchart: Connector 163"/>
          <p:cNvSpPr/>
          <p:nvPr/>
        </p:nvSpPr>
        <p:spPr>
          <a:xfrm rot="21331580">
            <a:off x="6368308" y="2567576"/>
            <a:ext cx="71280" cy="71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5" name="Flowchart: Connector 164"/>
          <p:cNvSpPr/>
          <p:nvPr/>
        </p:nvSpPr>
        <p:spPr>
          <a:xfrm rot="21331580">
            <a:off x="6372942" y="3570567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6" name="Flowchart: Connector 165"/>
          <p:cNvSpPr/>
          <p:nvPr/>
        </p:nvSpPr>
        <p:spPr>
          <a:xfrm rot="21331580">
            <a:off x="5833417" y="3610316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7" name="Flowchart: Connector 166"/>
          <p:cNvSpPr/>
          <p:nvPr/>
        </p:nvSpPr>
        <p:spPr>
          <a:xfrm rot="21331580">
            <a:off x="5293894" y="3600006"/>
            <a:ext cx="59997" cy="7134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9" name="Flowchart: Connector 168"/>
          <p:cNvSpPr/>
          <p:nvPr/>
        </p:nvSpPr>
        <p:spPr>
          <a:xfrm>
            <a:off x="2525364" y="2957602"/>
            <a:ext cx="216000" cy="216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2060"/>
              </a:solidFill>
            </a:endParaRPr>
          </a:p>
        </p:txBody>
      </p:sp>
      <p:sp>
        <p:nvSpPr>
          <p:cNvPr id="170" name="Flowchart: Connector 169"/>
          <p:cNvSpPr/>
          <p:nvPr/>
        </p:nvSpPr>
        <p:spPr>
          <a:xfrm>
            <a:off x="4074384" y="3079870"/>
            <a:ext cx="216000" cy="216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1" name="Flowchart: Connector 170"/>
          <p:cNvSpPr/>
          <p:nvPr/>
        </p:nvSpPr>
        <p:spPr>
          <a:xfrm>
            <a:off x="5767420" y="3084064"/>
            <a:ext cx="216000" cy="2160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5" name="Right Arrow 174"/>
          <p:cNvSpPr/>
          <p:nvPr/>
        </p:nvSpPr>
        <p:spPr>
          <a:xfrm>
            <a:off x="1931025" y="638132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6" name="TextBox 175"/>
          <p:cNvSpPr txBox="1"/>
          <p:nvPr/>
        </p:nvSpPr>
        <p:spPr>
          <a:xfrm>
            <a:off x="2795121" y="616530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Level </a:t>
            </a:r>
            <a:r>
              <a:rPr lang="en-NZ" sz="3600" b="1" dirty="0">
                <a:solidFill>
                  <a:srgbClr val="002060"/>
                </a:solidFill>
              </a:rPr>
              <a:t>2</a:t>
            </a:r>
            <a:r>
              <a:rPr lang="en-NZ" sz="3600" dirty="0">
                <a:solidFill>
                  <a:srgbClr val="002060"/>
                </a:solidFill>
              </a:rPr>
              <a:t> Nuclei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817" y="616530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Level </a:t>
            </a:r>
            <a:r>
              <a:rPr lang="en-NZ" sz="3600" b="1" dirty="0">
                <a:solidFill>
                  <a:srgbClr val="002060"/>
                </a:solidFill>
              </a:rPr>
              <a:t>1</a:t>
            </a:r>
            <a:endParaRPr lang="en-NZ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7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7"/>
          <p:cNvGrpSpPr>
            <a:grpSpLocks noChangeAspect="1"/>
          </p:cNvGrpSpPr>
          <p:nvPr/>
        </p:nvGrpSpPr>
        <p:grpSpPr>
          <a:xfrm>
            <a:off x="-972616" y="-4707904"/>
            <a:ext cx="12565361" cy="14041560"/>
            <a:chOff x="179512" y="-1899592"/>
            <a:chExt cx="8376907" cy="9361040"/>
          </a:xfrm>
        </p:grpSpPr>
        <p:grpSp>
          <p:nvGrpSpPr>
            <p:cNvPr id="3" name="Group 19"/>
            <p:cNvGrpSpPr/>
            <p:nvPr/>
          </p:nvGrpSpPr>
          <p:grpSpPr>
            <a:xfrm>
              <a:off x="179512" y="-1899592"/>
              <a:ext cx="8280000" cy="9361040"/>
              <a:chOff x="179512" y="188640"/>
              <a:chExt cx="4140000" cy="4680520"/>
            </a:xfrm>
          </p:grpSpPr>
          <p:pic>
            <p:nvPicPr>
              <p:cNvPr id="4" name="Picture 3" descr="america2.jpg"/>
              <p:cNvPicPr>
                <a:picLocks noChangeAspect="1"/>
              </p:cNvPicPr>
              <p:nvPr/>
            </p:nvPicPr>
            <p:blipFill>
              <a:blip r:embed="rId2" cstate="print">
                <a:lum bright="30000" contrast="-30000"/>
              </a:blip>
              <a:stretch>
                <a:fillRect/>
              </a:stretch>
            </p:blipFill>
            <p:spPr>
              <a:xfrm>
                <a:off x="179512" y="188640"/>
                <a:ext cx="4140000" cy="4140000"/>
              </a:xfrm>
              <a:prstGeom prst="rect">
                <a:avLst/>
              </a:prstGeom>
            </p:spPr>
          </p:pic>
          <p:sp>
            <p:nvSpPr>
              <p:cNvPr id="13" name="Arc 12"/>
              <p:cNvSpPr/>
              <p:nvPr/>
            </p:nvSpPr>
            <p:spPr>
              <a:xfrm>
                <a:off x="683568" y="476672"/>
                <a:ext cx="3096344" cy="891480"/>
              </a:xfrm>
              <a:prstGeom prst="arc">
                <a:avLst>
                  <a:gd name="adj1" fmla="val 21503184"/>
                  <a:gd name="adj2" fmla="val 10862177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539552" y="3068960"/>
                <a:ext cx="3384376" cy="792088"/>
              </a:xfrm>
              <a:prstGeom prst="arc">
                <a:avLst>
                  <a:gd name="adj1" fmla="val 209688"/>
                  <a:gd name="adj2" fmla="val 10414829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" name="Arc 14"/>
              <p:cNvSpPr/>
              <p:nvPr/>
            </p:nvSpPr>
            <p:spPr>
              <a:xfrm rot="16200000">
                <a:off x="-288540" y="944724"/>
                <a:ext cx="4464496" cy="3096344"/>
              </a:xfrm>
              <a:prstGeom prst="arc">
                <a:avLst>
                  <a:gd name="adj1" fmla="val 21154711"/>
                  <a:gd name="adj2" fmla="val 9042406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" name="Arc 15"/>
              <p:cNvSpPr/>
              <p:nvPr/>
            </p:nvSpPr>
            <p:spPr>
              <a:xfrm rot="5400000" flipH="1">
                <a:off x="107504" y="836712"/>
                <a:ext cx="4608512" cy="3456384"/>
              </a:xfrm>
              <a:prstGeom prst="arc">
                <a:avLst>
                  <a:gd name="adj1" fmla="val 147302"/>
                  <a:gd name="adj2" fmla="val 8053004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70" name="Flowchart: Connector 69"/>
            <p:cNvSpPr/>
            <p:nvPr/>
          </p:nvSpPr>
          <p:spPr>
            <a:xfrm>
              <a:off x="4014066" y="-1812726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8340419" y="2324877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2387757" y="1700808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>
                <a:solidFill>
                  <a:srgbClr val="002060"/>
                </a:solidFill>
              </a:endParaRPr>
            </a:p>
          </p:txBody>
        </p:sp>
        <p:sp>
          <p:nvSpPr>
            <p:cNvPr id="78" name="Flowchart: Connector 77"/>
            <p:cNvSpPr/>
            <p:nvPr/>
          </p:nvSpPr>
          <p:spPr>
            <a:xfrm>
              <a:off x="3851000" y="177284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9" name="Flowchart: Connector 78"/>
            <p:cNvSpPr/>
            <p:nvPr/>
          </p:nvSpPr>
          <p:spPr>
            <a:xfrm>
              <a:off x="5484125" y="177284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7307384" y="1412776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347555" y="249292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8171480" y="764728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7523432" y="2780952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610664" y="105276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/>
            <p:cNvSpPr/>
            <p:nvPr/>
          </p:nvSpPr>
          <p:spPr>
            <a:xfrm>
              <a:off x="7980402" y="393308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7284301" y="414908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/>
            <p:cNvSpPr/>
            <p:nvPr/>
          </p:nvSpPr>
          <p:spPr>
            <a:xfrm>
              <a:off x="5364088" y="4587323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/>
            <p:cNvSpPr/>
            <p:nvPr/>
          </p:nvSpPr>
          <p:spPr>
            <a:xfrm>
              <a:off x="3779016" y="465316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/>
            <p:cNvSpPr/>
            <p:nvPr/>
          </p:nvSpPr>
          <p:spPr>
            <a:xfrm>
              <a:off x="2459789" y="4520791"/>
              <a:ext cx="216000" cy="204353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3995016" y="-891480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5435176" y="-1035496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/>
            <p:cNvSpPr/>
            <p:nvPr/>
          </p:nvSpPr>
          <p:spPr>
            <a:xfrm>
              <a:off x="2482872" y="-963464"/>
              <a:ext cx="216000" cy="2160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91509" y="1502592"/>
              <a:ext cx="32829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31669" y="1550597"/>
              <a:ext cx="32829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04114" y="1598603"/>
              <a:ext cx="32829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24333" y="4334907"/>
              <a:ext cx="34746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Q6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3664" y="4437112"/>
              <a:ext cx="32829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Q7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20731" y="4389107"/>
              <a:ext cx="32829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NZ" b="1" dirty="0">
                  <a:solidFill>
                    <a:srgbClr val="002060"/>
                  </a:solidFill>
                </a:rPr>
                <a:t>Q8</a:t>
              </a:r>
            </a:p>
          </p:txBody>
        </p:sp>
      </p:grp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1526144" y="2059069"/>
            <a:ext cx="6574248" cy="1838873"/>
            <a:chOff x="1770672" y="2635133"/>
            <a:chExt cx="4382832" cy="1225915"/>
          </a:xfrm>
        </p:grpSpPr>
        <p:sp>
          <p:nvSpPr>
            <p:cNvPr id="126" name="Flowchart: Connector 125"/>
            <p:cNvSpPr/>
            <p:nvPr/>
          </p:nvSpPr>
          <p:spPr>
            <a:xfrm>
              <a:off x="3865747" y="3314515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4412280" y="3290745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3347864" y="3273277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3349105" y="2815492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3851920" y="2839263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4409496" y="2839263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4468287" y="3716967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3928764" y="3789703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3389241" y="3742178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9" name="Flowchart: Connector 148"/>
            <p:cNvSpPr/>
            <p:nvPr/>
          </p:nvSpPr>
          <p:spPr>
            <a:xfrm rot="520311">
              <a:off x="2279943" y="3196527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0" name="Flowchart: Connector 149"/>
            <p:cNvSpPr/>
            <p:nvPr/>
          </p:nvSpPr>
          <p:spPr>
            <a:xfrm rot="520311">
              <a:off x="2823812" y="3255431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" name="Flowchart: Connector 150"/>
            <p:cNvSpPr/>
            <p:nvPr/>
          </p:nvSpPr>
          <p:spPr>
            <a:xfrm rot="520311">
              <a:off x="1774198" y="3077675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2" name="Flowchart: Connector 151"/>
            <p:cNvSpPr/>
            <p:nvPr/>
          </p:nvSpPr>
          <p:spPr>
            <a:xfrm rot="520311">
              <a:off x="1840663" y="2635133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3" name="Flowchart: Connector 152"/>
            <p:cNvSpPr/>
            <p:nvPr/>
          </p:nvSpPr>
          <p:spPr>
            <a:xfrm rot="520311">
              <a:off x="2343477" y="2730289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4" name="Flowchart: Connector 153"/>
            <p:cNvSpPr/>
            <p:nvPr/>
          </p:nvSpPr>
          <p:spPr>
            <a:xfrm rot="520311">
              <a:off x="2846291" y="2809110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5" name="Flowchart: Connector 154"/>
            <p:cNvSpPr/>
            <p:nvPr/>
          </p:nvSpPr>
          <p:spPr>
            <a:xfrm rot="520311">
              <a:off x="2849718" y="3675472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6" name="Flowchart: Connector 155"/>
            <p:cNvSpPr/>
            <p:nvPr/>
          </p:nvSpPr>
          <p:spPr>
            <a:xfrm rot="520311">
              <a:off x="2310195" y="3667131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7" name="Flowchart: Connector 156"/>
            <p:cNvSpPr/>
            <p:nvPr/>
          </p:nvSpPr>
          <p:spPr>
            <a:xfrm rot="520311">
              <a:off x="1770672" y="3548493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9" name="Flowchart: Connector 158"/>
            <p:cNvSpPr/>
            <p:nvPr/>
          </p:nvSpPr>
          <p:spPr>
            <a:xfrm rot="21331580">
              <a:off x="5522902" y="3281032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0" name="Flowchart: Connector 159"/>
            <p:cNvSpPr/>
            <p:nvPr/>
          </p:nvSpPr>
          <p:spPr>
            <a:xfrm rot="21331580">
              <a:off x="6065915" y="3214704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1" name="Flowchart: Connector 160"/>
            <p:cNvSpPr/>
            <p:nvPr/>
          </p:nvSpPr>
          <p:spPr>
            <a:xfrm rot="21331580">
              <a:off x="5003380" y="3280315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2" name="Flowchart: Connector 161"/>
            <p:cNvSpPr/>
            <p:nvPr/>
          </p:nvSpPr>
          <p:spPr>
            <a:xfrm rot="21331580">
              <a:off x="4967072" y="2818747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3" name="Flowchart: Connector 162"/>
            <p:cNvSpPr/>
            <p:nvPr/>
          </p:nvSpPr>
          <p:spPr>
            <a:xfrm rot="21331580">
              <a:off x="5524648" y="2805375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4" name="Flowchart: Connector 163"/>
            <p:cNvSpPr/>
            <p:nvPr/>
          </p:nvSpPr>
          <p:spPr>
            <a:xfrm rot="21331580">
              <a:off x="6082224" y="2711592"/>
              <a:ext cx="71280" cy="712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5" name="Flowchart: Connector 164"/>
            <p:cNvSpPr/>
            <p:nvPr/>
          </p:nvSpPr>
          <p:spPr>
            <a:xfrm rot="21331580">
              <a:off x="6086858" y="3714583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6" name="Flowchart: Connector 165"/>
            <p:cNvSpPr/>
            <p:nvPr/>
          </p:nvSpPr>
          <p:spPr>
            <a:xfrm rot="21331580">
              <a:off x="5547333" y="3754332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7" name="Flowchart: Connector 166"/>
            <p:cNvSpPr/>
            <p:nvPr/>
          </p:nvSpPr>
          <p:spPr>
            <a:xfrm rot="21331580">
              <a:off x="5007810" y="3744022"/>
              <a:ext cx="59997" cy="71345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858515" y="2742373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43448" y="2810191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56891" y="2772431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931734" y="3451302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727818" y="3519120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63563" y="3414454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59726" y="2060848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1206" y="2095213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458102" y="2090906"/>
            <a:ext cx="6206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Q4</a:t>
            </a:r>
            <a:r>
              <a:rPr lang="en-NZ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3" name="Flowchart: Connector 122"/>
          <p:cNvSpPr/>
          <p:nvPr/>
        </p:nvSpPr>
        <p:spPr>
          <a:xfrm>
            <a:off x="2195736" y="2772388"/>
            <a:ext cx="324000" cy="30652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4" name="TextBox 123"/>
          <p:cNvSpPr txBox="1"/>
          <p:nvPr/>
        </p:nvSpPr>
        <p:spPr>
          <a:xfrm>
            <a:off x="2267744" y="2483604"/>
            <a:ext cx="599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Q3</a:t>
            </a:r>
          </a:p>
        </p:txBody>
      </p:sp>
      <p:sp>
        <p:nvSpPr>
          <p:cNvPr id="125" name="Flowchart: Connector 124"/>
          <p:cNvSpPr/>
          <p:nvPr/>
        </p:nvSpPr>
        <p:spPr>
          <a:xfrm>
            <a:off x="7073792" y="2924788"/>
            <a:ext cx="324000" cy="30652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7" name="TextBox 126"/>
          <p:cNvSpPr txBox="1"/>
          <p:nvPr/>
        </p:nvSpPr>
        <p:spPr>
          <a:xfrm>
            <a:off x="7108920" y="2627620"/>
            <a:ext cx="5594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Q5</a:t>
            </a:r>
          </a:p>
        </p:txBody>
      </p:sp>
      <p:sp>
        <p:nvSpPr>
          <p:cNvPr id="136" name="Right Arrow 135"/>
          <p:cNvSpPr/>
          <p:nvPr/>
        </p:nvSpPr>
        <p:spPr>
          <a:xfrm>
            <a:off x="1931025" y="638132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7" name="TextBox 136"/>
          <p:cNvSpPr txBox="1"/>
          <p:nvPr/>
        </p:nvSpPr>
        <p:spPr>
          <a:xfrm>
            <a:off x="2795121" y="616530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Level </a:t>
            </a:r>
            <a:r>
              <a:rPr lang="en-NZ" sz="3600" b="1" dirty="0">
                <a:solidFill>
                  <a:srgbClr val="002060"/>
                </a:solidFill>
              </a:rPr>
              <a:t>2</a:t>
            </a:r>
            <a:r>
              <a:rPr lang="en-NZ" sz="3600" dirty="0">
                <a:solidFill>
                  <a:srgbClr val="002060"/>
                </a:solidFill>
              </a:rPr>
              <a:t> Nuclei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817" y="616530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002060"/>
                </a:solidFill>
              </a:rPr>
              <a:t>Level </a:t>
            </a:r>
            <a:r>
              <a:rPr lang="en-NZ" sz="3600" b="1" dirty="0">
                <a:solidFill>
                  <a:srgbClr val="002060"/>
                </a:solidFill>
              </a:rPr>
              <a:t>1</a:t>
            </a:r>
            <a:endParaRPr lang="en-NZ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8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—Relational Geometry in IDs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Q3</a:t>
            </a:r>
            <a:r>
              <a:rPr lang="en-NZ" b="1" dirty="0">
                <a:solidFill>
                  <a:schemeClr val="tx1"/>
                </a:solidFill>
              </a:rPr>
              <a:t>Q4</a:t>
            </a:r>
            <a:r>
              <a:rPr lang="en-NZ" dirty="0">
                <a:solidFill>
                  <a:schemeClr val="tx1"/>
                </a:solidFill>
              </a:rPr>
              <a:t>Q5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Q40 Q41 Q42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Q43 </a:t>
            </a:r>
            <a:r>
              <a:rPr lang="en-NZ" sz="2400" b="1" dirty="0">
                <a:solidFill>
                  <a:schemeClr val="tx1"/>
                </a:solidFill>
              </a:rPr>
              <a:t>Q44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chemeClr val="tx1"/>
                </a:solidFill>
              </a:rPr>
              <a:t>Q45</a:t>
            </a: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  <a:p>
            <a:r>
              <a:rPr lang="en-NZ" sz="1600" dirty="0">
                <a:solidFill>
                  <a:schemeClr val="tx1"/>
                </a:solidFill>
              </a:rPr>
              <a:t>Q440 Q441 Q442</a:t>
            </a:r>
          </a:p>
          <a:p>
            <a:r>
              <a:rPr lang="en-NZ" sz="1600" dirty="0">
                <a:solidFill>
                  <a:schemeClr val="tx1"/>
                </a:solidFill>
              </a:rPr>
              <a:t>Q443 Q444 Q445</a:t>
            </a:r>
          </a:p>
          <a:p>
            <a:r>
              <a:rPr lang="en-NZ" sz="1600" dirty="0">
                <a:solidFill>
                  <a:schemeClr val="tx1"/>
                </a:solidFill>
              </a:rPr>
              <a:t>Q446 Q447 </a:t>
            </a:r>
            <a:r>
              <a:rPr lang="en-NZ" sz="1600" b="1" dirty="0">
                <a:solidFill>
                  <a:schemeClr val="tx1"/>
                </a:solidFill>
              </a:rPr>
              <a:t>Q448</a:t>
            </a:r>
          </a:p>
          <a:p>
            <a:r>
              <a:rPr lang="en-NZ" sz="1100" dirty="0">
                <a:solidFill>
                  <a:schemeClr val="tx1"/>
                </a:solidFill>
              </a:rPr>
              <a:t> Q4480 Q4481 Q4482</a:t>
            </a:r>
          </a:p>
          <a:p>
            <a:r>
              <a:rPr lang="en-NZ" sz="1100" dirty="0">
                <a:solidFill>
                  <a:schemeClr val="tx1"/>
                </a:solidFill>
              </a:rPr>
              <a:t> Q4483 Q4484 Q4485</a:t>
            </a:r>
          </a:p>
          <a:p>
            <a:r>
              <a:rPr lang="en-NZ" sz="1100" dirty="0">
                <a:solidFill>
                  <a:schemeClr val="tx1"/>
                </a:solidFill>
              </a:rPr>
              <a:t> Q4486 Q4487 Q4488</a:t>
            </a:r>
          </a:p>
          <a:p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115616" y="270904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0" name="Group 14"/>
          <p:cNvGrpSpPr/>
          <p:nvPr/>
        </p:nvGrpSpPr>
        <p:grpSpPr>
          <a:xfrm>
            <a:off x="3150374" y="2564904"/>
            <a:ext cx="2448273" cy="2448272"/>
            <a:chOff x="107503" y="1268680"/>
            <a:chExt cx="2448273" cy="2448272"/>
          </a:xfrm>
        </p:grpSpPr>
        <p:sp>
          <p:nvSpPr>
            <p:cNvPr id="71" name="Rectangle 70"/>
            <p:cNvSpPr>
              <a:spLocks noChangeAspect="1"/>
            </p:cNvSpPr>
            <p:nvPr/>
          </p:nvSpPr>
          <p:spPr>
            <a:xfrm>
              <a:off x="251639" y="1412816"/>
              <a:ext cx="2160000" cy="21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46754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-25253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07503" y="285285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07504" y="213277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28"/>
          <p:cNvGrpSpPr/>
          <p:nvPr/>
        </p:nvGrpSpPr>
        <p:grpSpPr>
          <a:xfrm>
            <a:off x="3969153" y="3356992"/>
            <a:ext cx="807930" cy="807930"/>
            <a:chOff x="926282" y="2085115"/>
            <a:chExt cx="807930" cy="807930"/>
          </a:xfrm>
        </p:grpSpPr>
        <p:cxnSp>
          <p:nvCxnSpPr>
            <p:cNvPr id="77" name="Straight Connector 76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27"/>
          <p:cNvGrpSpPr/>
          <p:nvPr/>
        </p:nvGrpSpPr>
        <p:grpSpPr>
          <a:xfrm>
            <a:off x="4479839" y="3871168"/>
            <a:ext cx="266617" cy="266617"/>
            <a:chOff x="1436968" y="2599291"/>
            <a:chExt cx="266617" cy="266617"/>
          </a:xfrm>
        </p:grpSpPr>
        <p:cxnSp>
          <p:nvCxnSpPr>
            <p:cNvPr id="82" name="Straight Connector 81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28"/>
          <p:cNvGrpSpPr/>
          <p:nvPr/>
        </p:nvGrpSpPr>
        <p:grpSpPr>
          <a:xfrm>
            <a:off x="3238202" y="4083213"/>
            <a:ext cx="807930" cy="807930"/>
            <a:chOff x="926282" y="2085115"/>
            <a:chExt cx="807930" cy="807930"/>
          </a:xfrm>
        </p:grpSpPr>
        <p:cxnSp>
          <p:nvCxnSpPr>
            <p:cNvPr id="87" name="Straight Connector 86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28"/>
          <p:cNvGrpSpPr/>
          <p:nvPr/>
        </p:nvGrpSpPr>
        <p:grpSpPr>
          <a:xfrm>
            <a:off x="3969185" y="4083229"/>
            <a:ext cx="807930" cy="807930"/>
            <a:chOff x="926282" y="2085115"/>
            <a:chExt cx="807930" cy="807930"/>
          </a:xfrm>
        </p:grpSpPr>
        <p:cxnSp>
          <p:nvCxnSpPr>
            <p:cNvPr id="92" name="Straight Connector 91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28"/>
          <p:cNvGrpSpPr/>
          <p:nvPr/>
        </p:nvGrpSpPr>
        <p:grpSpPr>
          <a:xfrm>
            <a:off x="4685197" y="4082602"/>
            <a:ext cx="807930" cy="807930"/>
            <a:chOff x="926282" y="2085115"/>
            <a:chExt cx="807930" cy="807930"/>
          </a:xfrm>
        </p:grpSpPr>
        <p:cxnSp>
          <p:nvCxnSpPr>
            <p:cNvPr id="97" name="Straight Connector 96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926282" y="2606994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27"/>
          <p:cNvGrpSpPr/>
          <p:nvPr/>
        </p:nvGrpSpPr>
        <p:grpSpPr>
          <a:xfrm>
            <a:off x="3274088" y="4594943"/>
            <a:ext cx="266617" cy="266617"/>
            <a:chOff x="1436968" y="2599291"/>
            <a:chExt cx="266617" cy="266617"/>
          </a:xfrm>
        </p:grpSpPr>
        <p:cxnSp>
          <p:nvCxnSpPr>
            <p:cNvPr id="102" name="Straight Connector 101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27"/>
          <p:cNvGrpSpPr/>
          <p:nvPr/>
        </p:nvGrpSpPr>
        <p:grpSpPr>
          <a:xfrm>
            <a:off x="4002690" y="4594943"/>
            <a:ext cx="266617" cy="266617"/>
            <a:chOff x="1436968" y="2599291"/>
            <a:chExt cx="266617" cy="266617"/>
          </a:xfrm>
        </p:grpSpPr>
        <p:cxnSp>
          <p:nvCxnSpPr>
            <p:cNvPr id="107" name="Straight Connector 106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27"/>
          <p:cNvGrpSpPr/>
          <p:nvPr/>
        </p:nvGrpSpPr>
        <p:grpSpPr>
          <a:xfrm>
            <a:off x="4482303" y="4594943"/>
            <a:ext cx="266617" cy="266617"/>
            <a:chOff x="1436968" y="2599291"/>
            <a:chExt cx="266617" cy="266617"/>
          </a:xfrm>
        </p:grpSpPr>
        <p:cxnSp>
          <p:nvCxnSpPr>
            <p:cNvPr id="112" name="Straight Connector 111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27"/>
          <p:cNvGrpSpPr/>
          <p:nvPr/>
        </p:nvGrpSpPr>
        <p:grpSpPr>
          <a:xfrm>
            <a:off x="5206108" y="4594943"/>
            <a:ext cx="266617" cy="266617"/>
            <a:chOff x="1436968" y="2599291"/>
            <a:chExt cx="266617" cy="266617"/>
          </a:xfrm>
        </p:grpSpPr>
        <p:cxnSp>
          <p:nvCxnSpPr>
            <p:cNvPr id="117" name="Straight Connector 116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4"/>
          <p:cNvGrpSpPr/>
          <p:nvPr/>
        </p:nvGrpSpPr>
        <p:grpSpPr>
          <a:xfrm>
            <a:off x="5291961" y="2564904"/>
            <a:ext cx="2448273" cy="2448272"/>
            <a:chOff x="107503" y="1268680"/>
            <a:chExt cx="2448273" cy="2448272"/>
          </a:xfrm>
        </p:grpSpPr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251639" y="1412816"/>
              <a:ext cx="2160000" cy="21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5400000">
              <a:off x="46754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-25253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107503" y="285285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107504" y="213277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28"/>
          <p:cNvGrpSpPr/>
          <p:nvPr/>
        </p:nvGrpSpPr>
        <p:grpSpPr>
          <a:xfrm>
            <a:off x="6110740" y="3356992"/>
            <a:ext cx="807930" cy="807930"/>
            <a:chOff x="926282" y="2085115"/>
            <a:chExt cx="807930" cy="807930"/>
          </a:xfrm>
        </p:grpSpPr>
        <p:cxnSp>
          <p:nvCxnSpPr>
            <p:cNvPr id="128" name="Straight Connector 127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27"/>
          <p:cNvGrpSpPr/>
          <p:nvPr/>
        </p:nvGrpSpPr>
        <p:grpSpPr>
          <a:xfrm>
            <a:off x="6621426" y="3871168"/>
            <a:ext cx="266617" cy="266617"/>
            <a:chOff x="1436968" y="2599291"/>
            <a:chExt cx="266617" cy="266617"/>
          </a:xfrm>
        </p:grpSpPr>
        <p:cxnSp>
          <p:nvCxnSpPr>
            <p:cNvPr id="133" name="Straight Connector 132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28"/>
          <p:cNvGrpSpPr/>
          <p:nvPr/>
        </p:nvGrpSpPr>
        <p:grpSpPr>
          <a:xfrm>
            <a:off x="5379789" y="4083213"/>
            <a:ext cx="807930" cy="807930"/>
            <a:chOff x="926282" y="2085115"/>
            <a:chExt cx="807930" cy="807930"/>
          </a:xfrm>
        </p:grpSpPr>
        <p:cxnSp>
          <p:nvCxnSpPr>
            <p:cNvPr id="138" name="Straight Connector 137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28"/>
          <p:cNvGrpSpPr/>
          <p:nvPr/>
        </p:nvGrpSpPr>
        <p:grpSpPr>
          <a:xfrm>
            <a:off x="6110772" y="4083229"/>
            <a:ext cx="807930" cy="807930"/>
            <a:chOff x="926282" y="2085115"/>
            <a:chExt cx="807930" cy="807930"/>
          </a:xfrm>
        </p:grpSpPr>
        <p:cxnSp>
          <p:nvCxnSpPr>
            <p:cNvPr id="143" name="Straight Connector 142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28"/>
          <p:cNvGrpSpPr/>
          <p:nvPr/>
        </p:nvGrpSpPr>
        <p:grpSpPr>
          <a:xfrm>
            <a:off x="6826784" y="4082602"/>
            <a:ext cx="807930" cy="807930"/>
            <a:chOff x="926282" y="2085115"/>
            <a:chExt cx="807930" cy="807930"/>
          </a:xfrm>
        </p:grpSpPr>
        <p:cxnSp>
          <p:nvCxnSpPr>
            <p:cNvPr id="148" name="Straight Connector 147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>
              <a:off x="926282" y="2606994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27"/>
          <p:cNvGrpSpPr/>
          <p:nvPr/>
        </p:nvGrpSpPr>
        <p:grpSpPr>
          <a:xfrm>
            <a:off x="5415675" y="4594943"/>
            <a:ext cx="266617" cy="266617"/>
            <a:chOff x="1436968" y="2599291"/>
            <a:chExt cx="266617" cy="266617"/>
          </a:xfrm>
        </p:grpSpPr>
        <p:cxnSp>
          <p:nvCxnSpPr>
            <p:cNvPr id="153" name="Straight Connector 152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27"/>
          <p:cNvGrpSpPr/>
          <p:nvPr/>
        </p:nvGrpSpPr>
        <p:grpSpPr>
          <a:xfrm>
            <a:off x="6144277" y="4594943"/>
            <a:ext cx="266617" cy="266617"/>
            <a:chOff x="1436968" y="2599291"/>
            <a:chExt cx="266617" cy="266617"/>
          </a:xfrm>
        </p:grpSpPr>
        <p:cxnSp>
          <p:nvCxnSpPr>
            <p:cNvPr id="158" name="Straight Connector 157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27"/>
          <p:cNvGrpSpPr/>
          <p:nvPr/>
        </p:nvGrpSpPr>
        <p:grpSpPr>
          <a:xfrm>
            <a:off x="6623890" y="4594943"/>
            <a:ext cx="266617" cy="266617"/>
            <a:chOff x="1436968" y="2599291"/>
            <a:chExt cx="266617" cy="266617"/>
          </a:xfrm>
        </p:grpSpPr>
        <p:cxnSp>
          <p:nvCxnSpPr>
            <p:cNvPr id="163" name="Straight Connector 162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27"/>
          <p:cNvGrpSpPr/>
          <p:nvPr/>
        </p:nvGrpSpPr>
        <p:grpSpPr>
          <a:xfrm>
            <a:off x="7347695" y="4594943"/>
            <a:ext cx="266617" cy="266617"/>
            <a:chOff x="1436968" y="2599291"/>
            <a:chExt cx="266617" cy="266617"/>
          </a:xfrm>
        </p:grpSpPr>
        <p:cxnSp>
          <p:nvCxnSpPr>
            <p:cNvPr id="168" name="Straight Connector 167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/>
          <p:cNvSpPr txBox="1"/>
          <p:nvPr/>
        </p:nvSpPr>
        <p:spPr>
          <a:xfrm>
            <a:off x="5700503" y="4941168"/>
            <a:ext cx="1686680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84"/>
              </a:spcBef>
            </a:pPr>
            <a:r>
              <a:rPr lang="en-NZ" sz="1600" dirty="0">
                <a:latin typeface="Calibri Light" panose="020F0302020204030204" pitchFamily="34" charset="0"/>
              </a:rPr>
              <a:t>Q540 Q541 Q542</a:t>
            </a:r>
          </a:p>
          <a:p>
            <a:pPr>
              <a:spcBef>
                <a:spcPts val="384"/>
              </a:spcBef>
            </a:pPr>
            <a:r>
              <a:rPr lang="en-NZ" sz="1600" dirty="0">
                <a:latin typeface="Calibri Light" panose="020F0302020204030204" pitchFamily="34" charset="0"/>
              </a:rPr>
              <a:t>Q543 Q544 Q545</a:t>
            </a:r>
          </a:p>
          <a:p>
            <a:pPr>
              <a:spcBef>
                <a:spcPts val="384"/>
              </a:spcBef>
            </a:pPr>
            <a:r>
              <a:rPr lang="en-NZ" sz="1600" dirty="0">
                <a:latin typeface="Calibri Light" panose="020F0302020204030204" pitchFamily="34" charset="0"/>
              </a:rPr>
              <a:t>Q546 Q547 </a:t>
            </a:r>
            <a:r>
              <a:rPr lang="en-NZ" sz="1600" b="1" dirty="0">
                <a:latin typeface="Calibri Light" panose="020F0302020204030204" pitchFamily="34" charset="0"/>
              </a:rPr>
              <a:t>Q548</a:t>
            </a:r>
          </a:p>
          <a:p>
            <a:pPr>
              <a:spcBef>
                <a:spcPts val="384"/>
              </a:spcBef>
            </a:pPr>
            <a:r>
              <a:rPr lang="en-NZ" sz="1100" dirty="0">
                <a:latin typeface="Calibri Light" panose="020F0302020204030204" pitchFamily="34" charset="0"/>
              </a:rPr>
              <a:t> Q5480 Q5481 Q5482</a:t>
            </a:r>
          </a:p>
          <a:p>
            <a:pPr>
              <a:spcBef>
                <a:spcPts val="384"/>
              </a:spcBef>
            </a:pPr>
            <a:r>
              <a:rPr lang="en-NZ" sz="1100" dirty="0">
                <a:latin typeface="Calibri Light" panose="020F0302020204030204" pitchFamily="34" charset="0"/>
              </a:rPr>
              <a:t> Q5483 Q5484 Q5485</a:t>
            </a:r>
          </a:p>
          <a:p>
            <a:pPr>
              <a:spcBef>
                <a:spcPts val="384"/>
              </a:spcBef>
            </a:pPr>
            <a:r>
              <a:rPr lang="en-NZ" sz="1100" dirty="0">
                <a:latin typeface="Calibri Light" panose="020F0302020204030204" pitchFamily="34" charset="0"/>
              </a:rPr>
              <a:t> Q5486 Q5487 Q5488</a:t>
            </a:r>
          </a:p>
        </p:txBody>
      </p:sp>
    </p:spTree>
    <p:extLst>
      <p:ext uri="{BB962C8B-B14F-4D97-AF65-F5344CB8AC3E}">
        <p14:creationId xmlns:p14="http://schemas.microsoft.com/office/powerpoint/2010/main" val="158800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—Relational Geometry in IDs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Q3Q4Q5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Q40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Q41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009900"/>
                </a:solidFill>
              </a:rPr>
              <a:t>Q42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Q43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FF0000"/>
                </a:solidFill>
              </a:rPr>
              <a:t>Q44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4D46DA"/>
                </a:solidFill>
              </a:rPr>
              <a:t>Q45</a:t>
            </a:r>
            <a:r>
              <a:rPr lang="en-NZ" sz="2400" b="1" baseline="-25000" dirty="0">
                <a:solidFill>
                  <a:schemeClr val="tx1"/>
                </a:solidFill>
              </a:rPr>
              <a:t>9</a:t>
            </a:r>
            <a:endParaRPr lang="en-NZ" sz="2400" b="1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Q46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Q47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009900"/>
                </a:solidFill>
              </a:rPr>
              <a:t>Q48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=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Q4(0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)Q4(0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  <a:r>
              <a:rPr lang="en-NZ" sz="2400" b="1" dirty="0">
                <a:solidFill>
                  <a:srgbClr val="009900"/>
                </a:solidFill>
              </a:rPr>
              <a:t>Q4(0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,2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)</a:t>
            </a:r>
          </a:p>
          <a:p>
            <a:r>
              <a:rPr lang="en-NZ" sz="2400" dirty="0">
                <a:solidFill>
                  <a:schemeClr val="tx1"/>
                </a:solidFill>
              </a:rPr>
              <a:t>Q4(1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  <a:r>
              <a:rPr lang="en-NZ" sz="2400" b="1" dirty="0">
                <a:solidFill>
                  <a:srgbClr val="FF0000"/>
                </a:solidFill>
              </a:rPr>
              <a:t>Q4(1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,1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)</a:t>
            </a:r>
            <a:r>
              <a:rPr lang="en-NZ" sz="2400" b="1" dirty="0">
                <a:solidFill>
                  <a:srgbClr val="4D46DA"/>
                </a:solidFill>
              </a:rPr>
              <a:t>Q4(1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,2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) </a:t>
            </a:r>
          </a:p>
          <a:p>
            <a:r>
              <a:rPr lang="en-NZ" sz="2400" dirty="0">
                <a:solidFill>
                  <a:schemeClr val="tx1"/>
                </a:solidFill>
              </a:rPr>
              <a:t>Q4(2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)Q4(2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  <a:r>
              <a:rPr lang="en-NZ" sz="2400" b="1" dirty="0">
                <a:solidFill>
                  <a:srgbClr val="009900"/>
                </a:solidFill>
              </a:rPr>
              <a:t>Q4(2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,2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)</a:t>
            </a:r>
          </a:p>
          <a:p>
            <a:pPr algn="l"/>
            <a:r>
              <a:rPr lang="en-NZ" sz="2400" b="1" i="1" dirty="0">
                <a:solidFill>
                  <a:schemeClr val="tx1"/>
                </a:solidFill>
              </a:rPr>
              <a:t>row neighbours</a:t>
            </a:r>
            <a:r>
              <a:rPr lang="en-NZ" sz="2400" dirty="0">
                <a:solidFill>
                  <a:schemeClr val="tx1"/>
                </a:solidFill>
              </a:rPr>
              <a:t> of </a:t>
            </a:r>
            <a:r>
              <a:rPr lang="en-NZ" sz="2400" b="1" dirty="0">
                <a:solidFill>
                  <a:srgbClr val="4D46DA"/>
                </a:solidFill>
              </a:rPr>
              <a:t>Q45</a:t>
            </a:r>
            <a:r>
              <a:rPr lang="en-NZ" sz="2400" b="1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r>
              <a:rPr lang="en-NZ" sz="2400" b="1" dirty="0">
                <a:solidFill>
                  <a:srgbClr val="4D46DA"/>
                </a:solidFill>
              </a:rPr>
              <a:t>Q4(1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,2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-1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dirty="0">
                <a:solidFill>
                  <a:srgbClr val="FF0000"/>
                </a:solidFill>
              </a:rPr>
              <a:t>Q4(1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,1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i="1" dirty="0">
                <a:solidFill>
                  <a:srgbClr val="FF0000"/>
                </a:solidFill>
              </a:rPr>
              <a:t>Q44</a:t>
            </a:r>
            <a:r>
              <a:rPr lang="en-NZ" sz="2400" b="1" i="1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    and </a:t>
            </a:r>
            <a:r>
              <a:rPr lang="en-NZ" sz="2400" b="1" dirty="0">
                <a:solidFill>
                  <a:srgbClr val="4D46DA"/>
                </a:solidFill>
              </a:rPr>
              <a:t>Q4(1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,2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+1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dirty="0">
                <a:solidFill>
                  <a:srgbClr val="FF0000"/>
                </a:solidFill>
              </a:rPr>
              <a:t>Q5(1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,0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i="1" dirty="0">
                <a:solidFill>
                  <a:srgbClr val="FF0000"/>
                </a:solidFill>
              </a:rPr>
              <a:t>Q53</a:t>
            </a:r>
            <a:r>
              <a:rPr lang="en-NZ" sz="2400" b="1" i="1" baseline="-25000" dirty="0">
                <a:solidFill>
                  <a:schemeClr val="tx1"/>
                </a:solidFill>
              </a:rPr>
              <a:t>9</a:t>
            </a:r>
          </a:p>
          <a:p>
            <a:pPr algn="l"/>
            <a:r>
              <a:rPr lang="en-NZ" sz="2400" b="1" i="1" dirty="0">
                <a:solidFill>
                  <a:schemeClr val="tx1"/>
                </a:solidFill>
              </a:rPr>
              <a:t>column neighbours</a:t>
            </a:r>
            <a:r>
              <a:rPr lang="en-NZ" sz="2400" dirty="0">
                <a:solidFill>
                  <a:schemeClr val="tx1"/>
                </a:solidFill>
              </a:rPr>
              <a:t> of </a:t>
            </a:r>
            <a:r>
              <a:rPr lang="en-NZ" sz="2400" b="1" dirty="0">
                <a:solidFill>
                  <a:srgbClr val="4D46DA"/>
                </a:solidFill>
              </a:rPr>
              <a:t>Q45</a:t>
            </a:r>
            <a:r>
              <a:rPr lang="en-NZ" sz="2400" b="1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r>
              <a:rPr lang="en-NZ" sz="2400" b="1" dirty="0">
                <a:solidFill>
                  <a:srgbClr val="4D46DA"/>
                </a:solidFill>
              </a:rPr>
              <a:t>Q4(1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-1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,2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) </a:t>
            </a:r>
            <a:r>
              <a:rPr lang="en-NZ" sz="2400" dirty="0">
                <a:solidFill>
                  <a:schemeClr val="tx1"/>
                </a:solidFill>
              </a:rPr>
              <a:t>= </a:t>
            </a:r>
            <a:r>
              <a:rPr lang="en-NZ" sz="2400" b="1" dirty="0">
                <a:solidFill>
                  <a:srgbClr val="009900"/>
                </a:solidFill>
              </a:rPr>
              <a:t>Q4(0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,2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i="1" dirty="0">
                <a:solidFill>
                  <a:srgbClr val="009900"/>
                </a:solidFill>
              </a:rPr>
              <a:t>Q42</a:t>
            </a:r>
            <a:r>
              <a:rPr lang="en-NZ" sz="2400" b="1" i="1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    and </a:t>
            </a:r>
            <a:r>
              <a:rPr lang="en-NZ" sz="2400" b="1" dirty="0">
                <a:solidFill>
                  <a:srgbClr val="4D46DA"/>
                </a:solidFill>
              </a:rPr>
              <a:t>Q4(1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+1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,2</a:t>
            </a:r>
            <a:r>
              <a:rPr lang="en-NZ" sz="2400" b="1" baseline="-25000" dirty="0">
                <a:solidFill>
                  <a:srgbClr val="4D46DA"/>
                </a:solidFill>
              </a:rPr>
              <a:t>3</a:t>
            </a:r>
            <a:r>
              <a:rPr lang="en-NZ" sz="2400" b="1" dirty="0">
                <a:solidFill>
                  <a:srgbClr val="4D46DA"/>
                </a:solidFill>
              </a:rPr>
              <a:t>) </a:t>
            </a:r>
            <a:r>
              <a:rPr lang="en-NZ" sz="2400" dirty="0">
                <a:solidFill>
                  <a:schemeClr val="tx1"/>
                </a:solidFill>
              </a:rPr>
              <a:t>= </a:t>
            </a:r>
            <a:r>
              <a:rPr lang="en-NZ" sz="2400" b="1" dirty="0">
                <a:solidFill>
                  <a:srgbClr val="009900"/>
                </a:solidFill>
              </a:rPr>
              <a:t>Q4(2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,2</a:t>
            </a:r>
            <a:r>
              <a:rPr lang="en-NZ" sz="2400" b="1" baseline="-25000" dirty="0">
                <a:solidFill>
                  <a:srgbClr val="009900"/>
                </a:solidFill>
              </a:rPr>
              <a:t>3</a:t>
            </a:r>
            <a:r>
              <a:rPr lang="en-NZ" sz="2400" b="1" dirty="0">
                <a:solidFill>
                  <a:srgbClr val="0099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i="1" dirty="0">
                <a:solidFill>
                  <a:srgbClr val="009900"/>
                </a:solidFill>
              </a:rPr>
              <a:t>Q48</a:t>
            </a:r>
            <a:r>
              <a:rPr lang="en-NZ" sz="2400" b="1" i="1" baseline="-25000" dirty="0">
                <a:solidFill>
                  <a:schemeClr val="tx1"/>
                </a:solidFill>
              </a:rPr>
              <a:t>9</a:t>
            </a:r>
            <a:endParaRPr lang="en-NZ" sz="2400" b="1" i="1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9179" y="2319263"/>
            <a:ext cx="80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alibri Light" panose="020F0302020204030204" pitchFamily="34" charset="0"/>
              </a:rPr>
              <a:t>Q53</a:t>
            </a:r>
            <a:r>
              <a:rPr lang="en-NZ" sz="2400" baseline="-25000" dirty="0">
                <a:latin typeface="Calibri Light" panose="020F0302020204030204" pitchFamily="34" charset="0"/>
              </a:rPr>
              <a:t>9</a:t>
            </a:r>
            <a:endParaRPr lang="en-NZ" sz="2400" dirty="0"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0192" y="4047455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alibri Light" panose="020F0302020204030204" pitchFamily="34" charset="0"/>
              </a:rPr>
              <a:t>Q5</a:t>
            </a:r>
            <a:r>
              <a:rPr lang="en-NZ" sz="2400" dirty="0">
                <a:solidFill>
                  <a:srgbClr val="FF0000"/>
                </a:solidFill>
              </a:rPr>
              <a:t>(1</a:t>
            </a:r>
            <a:r>
              <a:rPr lang="en-NZ" sz="2400" baseline="-25000" dirty="0">
                <a:solidFill>
                  <a:srgbClr val="FF0000"/>
                </a:solidFill>
              </a:rPr>
              <a:t>3</a:t>
            </a:r>
            <a:r>
              <a:rPr lang="en-NZ" sz="2400" dirty="0">
                <a:solidFill>
                  <a:srgbClr val="FF0000"/>
                </a:solidFill>
              </a:rPr>
              <a:t>,0</a:t>
            </a:r>
            <a:r>
              <a:rPr lang="en-NZ" sz="2400" baseline="-25000" dirty="0">
                <a:solidFill>
                  <a:srgbClr val="FF0000"/>
                </a:solidFill>
              </a:rPr>
              <a:t>3</a:t>
            </a:r>
            <a:r>
              <a:rPr lang="en-NZ" sz="2400" dirty="0">
                <a:solidFill>
                  <a:srgbClr val="FF0000"/>
                </a:solidFill>
              </a:rPr>
              <a:t>)</a:t>
            </a:r>
            <a:r>
              <a:rPr lang="en-NZ" sz="2400" dirty="0"/>
              <a:t> </a:t>
            </a:r>
            <a:endParaRPr lang="en-NZ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Introduction – Ideal vs Standard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NZ" dirty="0">
                <a:solidFill>
                  <a:schemeClr val="tx1"/>
                </a:solidFill>
              </a:rPr>
              <a:t>Ideal set of ‘</a:t>
            </a:r>
            <a:r>
              <a:rPr lang="en-NZ" b="1" dirty="0">
                <a:solidFill>
                  <a:schemeClr val="tx1"/>
                </a:solidFill>
              </a:rPr>
              <a:t>perfect DGGS criteria</a:t>
            </a:r>
            <a:r>
              <a:rPr lang="en-NZ" dirty="0">
                <a:solidFill>
                  <a:schemeClr val="tx1"/>
                </a:solidFill>
              </a:rPr>
              <a:t>’ 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… acknowledges that all DGGS are a compromise </a:t>
            </a:r>
          </a:p>
          <a:p>
            <a:pPr algn="l"/>
            <a:endParaRPr lang="en-NZ" sz="1200" dirty="0">
              <a:solidFill>
                <a:schemeClr val="tx1"/>
              </a:solidFill>
            </a:endParaRPr>
          </a:p>
          <a:p>
            <a:pPr algn="l"/>
            <a:r>
              <a:rPr lang="en-NZ" dirty="0">
                <a:solidFill>
                  <a:schemeClr val="tx1"/>
                </a:solidFill>
              </a:rPr>
              <a:t>Standard set of ‘</a:t>
            </a:r>
            <a:r>
              <a:rPr lang="en-NZ" b="1" dirty="0">
                <a:solidFill>
                  <a:schemeClr val="tx1"/>
                </a:solidFill>
              </a:rPr>
              <a:t>minimum achievable criteria</a:t>
            </a:r>
            <a:r>
              <a:rPr lang="en-NZ" dirty="0">
                <a:solidFill>
                  <a:schemeClr val="tx1"/>
                </a:solidFill>
              </a:rPr>
              <a:t>’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… acknowledges that a standard must be met </a:t>
            </a:r>
          </a:p>
          <a:p>
            <a:pPr algn="l"/>
            <a:endParaRPr lang="en-NZ" dirty="0">
              <a:solidFill>
                <a:schemeClr val="tx1"/>
              </a:solidFill>
            </a:endParaRPr>
          </a:p>
          <a:p>
            <a:pPr algn="l"/>
            <a:r>
              <a:rPr lang="en-NZ" dirty="0">
                <a:solidFill>
                  <a:schemeClr val="tx1"/>
                </a:solidFill>
              </a:rPr>
              <a:t>Focus primarily on </a:t>
            </a:r>
            <a:r>
              <a:rPr lang="en-NZ" b="1" dirty="0">
                <a:solidFill>
                  <a:schemeClr val="tx1"/>
                </a:solidFill>
              </a:rPr>
              <a:t>Ideal Geometry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Focus on standards for </a:t>
            </a:r>
            <a:r>
              <a:rPr lang="en-NZ" b="1" dirty="0">
                <a:solidFill>
                  <a:schemeClr val="tx1"/>
                </a:solidFill>
              </a:rPr>
              <a:t>Interoperability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… implies function in addition to geometry </a:t>
            </a:r>
          </a:p>
        </p:txBody>
      </p:sp>
    </p:spTree>
    <p:extLst>
      <p:ext uri="{BB962C8B-B14F-4D97-AF65-F5344CB8AC3E}">
        <p14:creationId xmlns:p14="http://schemas.microsoft.com/office/powerpoint/2010/main" val="373460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—Relational Geometry in IDs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Q3Q4Q5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Q40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FF0000"/>
                </a:solidFill>
              </a:rPr>
              <a:t>Q41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Q42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Q43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Q44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4D46DA"/>
                </a:solidFill>
              </a:rPr>
              <a:t>Q45</a:t>
            </a:r>
            <a:r>
              <a:rPr lang="en-NZ" sz="2400" b="1" baseline="-25000" dirty="0">
                <a:solidFill>
                  <a:schemeClr val="tx1"/>
                </a:solidFill>
              </a:rPr>
              <a:t>9</a:t>
            </a:r>
            <a:endParaRPr lang="en-NZ" sz="2400" b="1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Q46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FF0000"/>
                </a:solidFill>
              </a:rPr>
              <a:t>Q47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r>
              <a:rPr lang="en-NZ" sz="2400" dirty="0">
                <a:solidFill>
                  <a:schemeClr val="tx1"/>
                </a:solidFill>
              </a:rPr>
              <a:t> Q48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=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Q4(0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  <a:r>
              <a:rPr lang="en-NZ" sz="2400" b="1" dirty="0">
                <a:solidFill>
                  <a:srgbClr val="FF0000"/>
                </a:solidFill>
              </a:rPr>
              <a:t>Q4(0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,1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Q4(0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</a:p>
          <a:p>
            <a:r>
              <a:rPr lang="en-NZ" sz="2400" dirty="0">
                <a:solidFill>
                  <a:schemeClr val="tx1"/>
                </a:solidFill>
              </a:rPr>
              <a:t>Q4(1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)Q4(1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  <a:r>
              <a:rPr lang="en-NZ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Q4(1</a:t>
            </a:r>
            <a:r>
              <a:rPr lang="en-NZ" sz="24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NZ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,2</a:t>
            </a:r>
            <a:r>
              <a:rPr lang="en-NZ" sz="24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NZ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NZ" sz="2400" dirty="0">
                <a:solidFill>
                  <a:schemeClr val="tx1"/>
                </a:solidFill>
              </a:rPr>
              <a:t>Q4(2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,0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  <a:r>
              <a:rPr lang="en-NZ" sz="2400" b="1" dirty="0">
                <a:solidFill>
                  <a:srgbClr val="FF0000"/>
                </a:solidFill>
              </a:rPr>
              <a:t>Q4(2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,1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Q4(2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NZ" sz="2400" b="1" i="1" dirty="0">
                <a:solidFill>
                  <a:schemeClr val="tx1"/>
                </a:solidFill>
              </a:rPr>
              <a:t>diagonal neighbours</a:t>
            </a:r>
            <a:r>
              <a:rPr lang="en-NZ" sz="2400" dirty="0">
                <a:solidFill>
                  <a:schemeClr val="tx1"/>
                </a:solidFill>
              </a:rPr>
              <a:t> of </a:t>
            </a:r>
            <a:r>
              <a:rPr lang="en-NZ" sz="2400" b="1" dirty="0">
                <a:solidFill>
                  <a:srgbClr val="4D46DA"/>
                </a:solidFill>
              </a:rPr>
              <a:t>Q45</a:t>
            </a:r>
            <a:r>
              <a:rPr lang="en-NZ" sz="2400" b="1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r>
              <a:rPr lang="en-NZ" sz="2400" dirty="0">
                <a:solidFill>
                  <a:schemeClr val="tx1"/>
                </a:solidFill>
              </a:rPr>
              <a:t>Q4(1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-1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-1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 = </a:t>
            </a:r>
            <a:r>
              <a:rPr lang="en-NZ" sz="2400" b="1" dirty="0">
                <a:solidFill>
                  <a:srgbClr val="FF0000"/>
                </a:solidFill>
              </a:rPr>
              <a:t>Q4(0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,1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dirty="0">
                <a:solidFill>
                  <a:srgbClr val="FF0000"/>
                </a:solidFill>
              </a:rPr>
              <a:t>Q41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r>
              <a:rPr lang="en-NZ" sz="2400" dirty="0">
                <a:solidFill>
                  <a:schemeClr val="tx1"/>
                </a:solidFill>
              </a:rPr>
              <a:t>Q4(1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+1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,2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-1</a:t>
            </a:r>
            <a:r>
              <a:rPr lang="en-NZ" sz="2400" baseline="-25000" dirty="0">
                <a:solidFill>
                  <a:schemeClr val="tx1"/>
                </a:solidFill>
              </a:rPr>
              <a:t>3</a:t>
            </a:r>
            <a:r>
              <a:rPr lang="en-NZ" sz="2400" dirty="0">
                <a:solidFill>
                  <a:schemeClr val="tx1"/>
                </a:solidFill>
              </a:rPr>
              <a:t>) = </a:t>
            </a:r>
            <a:r>
              <a:rPr lang="en-NZ" sz="2400" b="1" dirty="0">
                <a:solidFill>
                  <a:srgbClr val="FF0000"/>
                </a:solidFill>
              </a:rPr>
              <a:t>Q4(2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,1</a:t>
            </a:r>
            <a:r>
              <a:rPr lang="en-NZ" sz="2400" b="1" baseline="-25000" dirty="0">
                <a:solidFill>
                  <a:srgbClr val="FF0000"/>
                </a:solidFill>
              </a:rPr>
              <a:t>3</a:t>
            </a:r>
            <a:r>
              <a:rPr lang="en-NZ" sz="2400" b="1" dirty="0">
                <a:solidFill>
                  <a:srgbClr val="FF0000"/>
                </a:solidFill>
              </a:rPr>
              <a:t>)</a:t>
            </a:r>
            <a:r>
              <a:rPr lang="en-NZ" sz="2400" dirty="0">
                <a:solidFill>
                  <a:schemeClr val="tx1"/>
                </a:solidFill>
              </a:rPr>
              <a:t> = </a:t>
            </a:r>
            <a:r>
              <a:rPr lang="en-NZ" sz="2400" b="1" dirty="0">
                <a:solidFill>
                  <a:srgbClr val="FF0000"/>
                </a:solidFill>
              </a:rPr>
              <a:t>Q47</a:t>
            </a:r>
            <a:r>
              <a:rPr lang="en-NZ" sz="2400" baseline="-25000" dirty="0">
                <a:solidFill>
                  <a:schemeClr val="tx1"/>
                </a:solidFill>
              </a:rPr>
              <a:t>9</a:t>
            </a:r>
            <a:endParaRPr lang="en-NZ" sz="2400" dirty="0">
              <a:solidFill>
                <a:schemeClr val="tx1"/>
              </a:solidFill>
            </a:endParaRPr>
          </a:p>
          <a:p>
            <a:r>
              <a:rPr lang="en-NZ" sz="2400" dirty="0" err="1">
                <a:solidFill>
                  <a:schemeClr val="tx1"/>
                </a:solidFill>
              </a:rPr>
              <a:t>etc</a:t>
            </a:r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4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—Relational Geometry in IDs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r>
              <a:rPr lang="en-NZ" b="1" dirty="0">
                <a:solidFill>
                  <a:srgbClr val="4D46DA"/>
                </a:solidFill>
              </a:rPr>
              <a:t>Q4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Q40 Q41 Q42</a:t>
            </a:r>
          </a:p>
          <a:p>
            <a:pPr>
              <a:spcBef>
                <a:spcPts val="500"/>
              </a:spcBef>
            </a:pPr>
            <a:r>
              <a:rPr lang="en-NZ" sz="2400" b="1" dirty="0">
                <a:solidFill>
                  <a:srgbClr val="009900"/>
                </a:solidFill>
              </a:rPr>
              <a:t>Q43</a:t>
            </a:r>
            <a:r>
              <a:rPr lang="en-NZ" sz="2400" dirty="0">
                <a:solidFill>
                  <a:schemeClr val="tx1"/>
                </a:solidFill>
              </a:rPr>
              <a:t> Q44 Q45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Q46 Q47 Q48</a:t>
            </a:r>
            <a:endParaRPr lang="en-NZ" sz="1600" dirty="0">
              <a:solidFill>
                <a:schemeClr val="tx1"/>
              </a:solidFill>
            </a:endParaRPr>
          </a:p>
          <a:p>
            <a:r>
              <a:rPr lang="en-NZ" sz="1600" dirty="0">
                <a:solidFill>
                  <a:schemeClr val="tx1"/>
                </a:solidFill>
              </a:rPr>
              <a:t>Q443 Q444 </a:t>
            </a:r>
            <a:r>
              <a:rPr lang="en-NZ" sz="1600" b="1" dirty="0">
                <a:solidFill>
                  <a:srgbClr val="FF0000"/>
                </a:solidFill>
              </a:rPr>
              <a:t>Q445</a:t>
            </a:r>
          </a:p>
          <a:p>
            <a:endParaRPr lang="en-NZ" sz="1050" dirty="0">
              <a:solidFill>
                <a:schemeClr val="tx1"/>
              </a:solidFill>
            </a:endParaRPr>
          </a:p>
          <a:p>
            <a:pPr algn="l"/>
            <a:r>
              <a:rPr lang="en-NZ" sz="2400" b="1" dirty="0">
                <a:solidFill>
                  <a:srgbClr val="009900"/>
                </a:solidFill>
              </a:rPr>
              <a:t>Q43</a:t>
            </a:r>
            <a:r>
              <a:rPr lang="en-NZ" sz="2400" dirty="0">
                <a:solidFill>
                  <a:schemeClr val="tx1"/>
                </a:solidFill>
              </a:rPr>
              <a:t> and </a:t>
            </a:r>
            <a:r>
              <a:rPr lang="en-NZ" sz="2400" b="1" dirty="0">
                <a:solidFill>
                  <a:srgbClr val="FF0000"/>
                </a:solidFill>
              </a:rPr>
              <a:t>Q445</a:t>
            </a:r>
            <a:r>
              <a:rPr lang="en-NZ" sz="2400" dirty="0">
                <a:solidFill>
                  <a:schemeClr val="tx1"/>
                </a:solidFill>
              </a:rPr>
              <a:t> have </a:t>
            </a:r>
            <a:r>
              <a:rPr lang="en-NZ" sz="2400" b="1" dirty="0">
                <a:solidFill>
                  <a:srgbClr val="4D46DA"/>
                </a:solidFill>
              </a:rPr>
              <a:t>Q4</a:t>
            </a:r>
            <a:r>
              <a:rPr lang="en-NZ" sz="2400" b="1" dirty="0">
                <a:solidFill>
                  <a:schemeClr val="tx1"/>
                </a:solidFill>
              </a:rPr>
              <a:t> </a:t>
            </a:r>
            <a:r>
              <a:rPr lang="en-NZ" sz="2400" dirty="0">
                <a:solidFill>
                  <a:schemeClr val="tx1"/>
                </a:solidFill>
              </a:rPr>
              <a:t>as a </a:t>
            </a:r>
            <a:r>
              <a:rPr lang="en-NZ" sz="2400" b="1" i="1" dirty="0">
                <a:solidFill>
                  <a:schemeClr val="tx1"/>
                </a:solidFill>
              </a:rPr>
              <a:t>common parent</a:t>
            </a:r>
          </a:p>
          <a:p>
            <a:pPr algn="l"/>
            <a:r>
              <a:rPr lang="en-NZ" sz="2400" b="1" dirty="0">
                <a:solidFill>
                  <a:srgbClr val="009900"/>
                </a:solidFill>
              </a:rPr>
              <a:t>Q43</a:t>
            </a:r>
            <a:r>
              <a:rPr lang="en-NZ" sz="2400" dirty="0">
                <a:solidFill>
                  <a:schemeClr val="tx1"/>
                </a:solidFill>
              </a:rPr>
              <a:t>’s </a:t>
            </a:r>
            <a:r>
              <a:rPr lang="en-NZ" sz="2400" b="1" i="1" dirty="0">
                <a:solidFill>
                  <a:schemeClr val="tx1"/>
                </a:solidFill>
              </a:rPr>
              <a:t>relative child </a:t>
            </a:r>
            <a:r>
              <a:rPr lang="en-NZ" sz="2400" dirty="0">
                <a:solidFill>
                  <a:schemeClr val="tx1"/>
                </a:solidFill>
              </a:rPr>
              <a:t>is ‘3’ and </a:t>
            </a:r>
            <a:r>
              <a:rPr lang="en-NZ" sz="2400" b="1" dirty="0">
                <a:solidFill>
                  <a:srgbClr val="FF0000"/>
                </a:solidFill>
              </a:rPr>
              <a:t>Q445</a:t>
            </a:r>
            <a:r>
              <a:rPr lang="en-NZ" sz="2400" dirty="0">
                <a:solidFill>
                  <a:schemeClr val="tx1"/>
                </a:solidFill>
              </a:rPr>
              <a:t>’s </a:t>
            </a:r>
            <a:r>
              <a:rPr lang="en-NZ" sz="2400" b="1" i="1" dirty="0">
                <a:solidFill>
                  <a:schemeClr val="tx1"/>
                </a:solidFill>
              </a:rPr>
              <a:t>relative child </a:t>
            </a:r>
            <a:r>
              <a:rPr lang="en-NZ" sz="2400" dirty="0">
                <a:solidFill>
                  <a:schemeClr val="tx1"/>
                </a:solidFill>
              </a:rPr>
              <a:t>is ‘45’</a:t>
            </a:r>
          </a:p>
          <a:p>
            <a:pPr algn="l"/>
            <a:r>
              <a:rPr lang="en-NZ" sz="2400" b="1" dirty="0">
                <a:solidFill>
                  <a:srgbClr val="4D46DA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’s </a:t>
            </a:r>
            <a:r>
              <a:rPr lang="en-NZ" sz="2400" b="1" i="1" dirty="0">
                <a:solidFill>
                  <a:schemeClr val="tx1"/>
                </a:solidFill>
              </a:rPr>
              <a:t>relative child </a:t>
            </a:r>
            <a:r>
              <a:rPr lang="en-NZ" sz="2400" dirty="0">
                <a:solidFill>
                  <a:schemeClr val="tx1"/>
                </a:solidFill>
              </a:rPr>
              <a:t>to itself is the null string</a:t>
            </a:r>
          </a:p>
          <a:p>
            <a:pPr algn="l"/>
            <a:endParaRPr lang="en-NZ" sz="2400" dirty="0">
              <a:solidFill>
                <a:schemeClr val="tx1"/>
              </a:solidFill>
            </a:endParaRPr>
          </a:p>
          <a:p>
            <a:pPr algn="l"/>
            <a:r>
              <a:rPr lang="en-NZ" sz="2400" dirty="0">
                <a:solidFill>
                  <a:schemeClr val="tx1"/>
                </a:solidFill>
              </a:rPr>
              <a:t>Cell A is </a:t>
            </a:r>
            <a:r>
              <a:rPr lang="en-NZ" sz="2400" b="1" i="1" dirty="0">
                <a:solidFill>
                  <a:schemeClr val="tx1"/>
                </a:solidFill>
              </a:rPr>
              <a:t>within</a:t>
            </a:r>
            <a:r>
              <a:rPr lang="en-NZ" sz="2400" dirty="0">
                <a:solidFill>
                  <a:schemeClr val="tx1"/>
                </a:solidFill>
              </a:rPr>
              <a:t> Cell B if they share a </a:t>
            </a:r>
            <a:r>
              <a:rPr lang="en-NZ" sz="2400" b="1" i="1" dirty="0">
                <a:solidFill>
                  <a:schemeClr val="tx1"/>
                </a:solidFill>
              </a:rPr>
              <a:t>common parent </a:t>
            </a:r>
            <a:r>
              <a:rPr lang="en-NZ" sz="2400" dirty="0">
                <a:solidFill>
                  <a:schemeClr val="tx1"/>
                </a:solidFill>
              </a:rPr>
              <a:t>AND</a:t>
            </a:r>
            <a:br>
              <a:rPr lang="en-NZ" sz="2400" b="1" i="1" dirty="0">
                <a:solidFill>
                  <a:schemeClr val="tx1"/>
                </a:solidFill>
              </a:rPr>
            </a:br>
            <a:r>
              <a:rPr lang="en-NZ" sz="2400" b="1" i="1" dirty="0">
                <a:solidFill>
                  <a:schemeClr val="tx1"/>
                </a:solidFill>
              </a:rPr>
              <a:t>                                         </a:t>
            </a:r>
            <a:r>
              <a:rPr lang="en-NZ" sz="2400" dirty="0">
                <a:solidFill>
                  <a:schemeClr val="tx1"/>
                </a:solidFill>
              </a:rPr>
              <a:t>Cell B’s </a:t>
            </a:r>
            <a:r>
              <a:rPr lang="en-NZ" sz="2400" b="1" i="1" dirty="0">
                <a:solidFill>
                  <a:schemeClr val="tx1"/>
                </a:solidFill>
              </a:rPr>
              <a:t>relative child </a:t>
            </a:r>
            <a:r>
              <a:rPr lang="en-NZ" sz="2400" dirty="0">
                <a:solidFill>
                  <a:schemeClr val="tx1"/>
                </a:solidFill>
              </a:rPr>
              <a:t>is null</a:t>
            </a:r>
          </a:p>
          <a:p>
            <a:r>
              <a:rPr lang="en-NZ" sz="2400" dirty="0">
                <a:solidFill>
                  <a:schemeClr val="tx1"/>
                </a:solidFill>
              </a:rPr>
              <a:t>So </a:t>
            </a:r>
            <a:r>
              <a:rPr lang="en-NZ" sz="2400" b="1" dirty="0">
                <a:solidFill>
                  <a:srgbClr val="009900"/>
                </a:solidFill>
              </a:rPr>
              <a:t>Q43</a:t>
            </a:r>
            <a:r>
              <a:rPr lang="en-NZ" sz="2400" dirty="0">
                <a:solidFill>
                  <a:schemeClr val="tx1"/>
                </a:solidFill>
              </a:rPr>
              <a:t> and </a:t>
            </a:r>
            <a:r>
              <a:rPr lang="en-NZ" sz="2400" b="1" dirty="0">
                <a:solidFill>
                  <a:srgbClr val="FF0000"/>
                </a:solidFill>
              </a:rPr>
              <a:t>Q445</a:t>
            </a:r>
            <a:r>
              <a:rPr lang="en-NZ" sz="2400" dirty="0">
                <a:solidFill>
                  <a:schemeClr val="tx1"/>
                </a:solidFill>
              </a:rPr>
              <a:t> are </a:t>
            </a:r>
            <a:r>
              <a:rPr lang="en-NZ" sz="2400" b="1" i="1" dirty="0">
                <a:solidFill>
                  <a:schemeClr val="tx1"/>
                </a:solidFill>
              </a:rPr>
              <a:t>within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4D46DA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, and </a:t>
            </a:r>
            <a:r>
              <a:rPr lang="en-NZ" sz="2400" b="1" dirty="0">
                <a:solidFill>
                  <a:srgbClr val="FF0000"/>
                </a:solidFill>
              </a:rPr>
              <a:t>Q445</a:t>
            </a:r>
            <a:r>
              <a:rPr lang="en-NZ" sz="2400" dirty="0">
                <a:solidFill>
                  <a:schemeClr val="tx1"/>
                </a:solidFill>
              </a:rPr>
              <a:t> is </a:t>
            </a:r>
            <a:r>
              <a:rPr lang="en-NZ" sz="2400" b="1" i="1" dirty="0">
                <a:solidFill>
                  <a:schemeClr val="tx1"/>
                </a:solidFill>
              </a:rPr>
              <a:t>not within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009900"/>
                </a:solidFill>
              </a:rPr>
              <a:t>Q43</a:t>
            </a:r>
            <a:endParaRPr lang="en-NZ" sz="2400" b="1" dirty="0">
              <a:solidFill>
                <a:srgbClr val="4D46DA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</p:txBody>
      </p:sp>
      <p:grpSp>
        <p:nvGrpSpPr>
          <p:cNvPr id="172" name="Group 14"/>
          <p:cNvGrpSpPr/>
          <p:nvPr/>
        </p:nvGrpSpPr>
        <p:grpSpPr>
          <a:xfrm>
            <a:off x="5940151" y="1772816"/>
            <a:ext cx="2448273" cy="2448272"/>
            <a:chOff x="107503" y="1268680"/>
            <a:chExt cx="2448273" cy="2448272"/>
          </a:xfrm>
        </p:grpSpPr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251639" y="1412816"/>
              <a:ext cx="2160000" cy="2160000"/>
            </a:xfrm>
            <a:prstGeom prst="rect">
              <a:avLst/>
            </a:prstGeom>
            <a:solidFill>
              <a:srgbClr val="4D46DA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74" name="Straight Connector 173"/>
            <p:cNvCxnSpPr/>
            <p:nvPr/>
          </p:nvCxnSpPr>
          <p:spPr>
            <a:xfrm rot="5400000">
              <a:off x="46754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-25253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10800000">
              <a:off x="107503" y="285285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0800000">
              <a:off x="107504" y="213277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28"/>
          <p:cNvGrpSpPr/>
          <p:nvPr/>
        </p:nvGrpSpPr>
        <p:grpSpPr>
          <a:xfrm>
            <a:off x="6758930" y="2564904"/>
            <a:ext cx="807930" cy="807930"/>
            <a:chOff x="926282" y="2085115"/>
            <a:chExt cx="807930" cy="807930"/>
          </a:xfrm>
        </p:grpSpPr>
        <p:cxnSp>
          <p:nvCxnSpPr>
            <p:cNvPr id="179" name="Straight Connector 178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27"/>
          <p:cNvGrpSpPr/>
          <p:nvPr/>
        </p:nvGrpSpPr>
        <p:grpSpPr>
          <a:xfrm>
            <a:off x="7269616" y="3079080"/>
            <a:ext cx="266617" cy="266617"/>
            <a:chOff x="1436968" y="2599291"/>
            <a:chExt cx="266617" cy="266617"/>
          </a:xfrm>
        </p:grpSpPr>
        <p:cxnSp>
          <p:nvCxnSpPr>
            <p:cNvPr id="184" name="Straight Connector 183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28"/>
          <p:cNvGrpSpPr/>
          <p:nvPr/>
        </p:nvGrpSpPr>
        <p:grpSpPr>
          <a:xfrm>
            <a:off x="6027979" y="3291125"/>
            <a:ext cx="807930" cy="807930"/>
            <a:chOff x="926282" y="2085115"/>
            <a:chExt cx="807930" cy="807930"/>
          </a:xfrm>
        </p:grpSpPr>
        <p:cxnSp>
          <p:nvCxnSpPr>
            <p:cNvPr id="189" name="Straight Connector 188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28"/>
          <p:cNvGrpSpPr/>
          <p:nvPr/>
        </p:nvGrpSpPr>
        <p:grpSpPr>
          <a:xfrm>
            <a:off x="6758962" y="3291141"/>
            <a:ext cx="807930" cy="807930"/>
            <a:chOff x="926282" y="2085115"/>
            <a:chExt cx="807930" cy="807930"/>
          </a:xfrm>
        </p:grpSpPr>
        <p:cxnSp>
          <p:nvCxnSpPr>
            <p:cNvPr id="194" name="Straight Connector 193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28"/>
          <p:cNvGrpSpPr/>
          <p:nvPr/>
        </p:nvGrpSpPr>
        <p:grpSpPr>
          <a:xfrm>
            <a:off x="7474974" y="3290514"/>
            <a:ext cx="807930" cy="807930"/>
            <a:chOff x="926282" y="2085115"/>
            <a:chExt cx="807930" cy="807930"/>
          </a:xfrm>
        </p:grpSpPr>
        <p:cxnSp>
          <p:nvCxnSpPr>
            <p:cNvPr id="199" name="Straight Connector 198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0800000">
              <a:off x="926282" y="2606994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7"/>
          <p:cNvGrpSpPr/>
          <p:nvPr/>
        </p:nvGrpSpPr>
        <p:grpSpPr>
          <a:xfrm>
            <a:off x="6063865" y="3802855"/>
            <a:ext cx="266617" cy="266617"/>
            <a:chOff x="1436968" y="2599291"/>
            <a:chExt cx="266617" cy="266617"/>
          </a:xfrm>
        </p:grpSpPr>
        <p:cxnSp>
          <p:nvCxnSpPr>
            <p:cNvPr id="204" name="Straight Connector 203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7"/>
          <p:cNvGrpSpPr/>
          <p:nvPr/>
        </p:nvGrpSpPr>
        <p:grpSpPr>
          <a:xfrm>
            <a:off x="6792467" y="3802855"/>
            <a:ext cx="266617" cy="266617"/>
            <a:chOff x="1436968" y="2599291"/>
            <a:chExt cx="266617" cy="266617"/>
          </a:xfrm>
        </p:grpSpPr>
        <p:cxnSp>
          <p:nvCxnSpPr>
            <p:cNvPr id="209" name="Straight Connector 208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7"/>
          <p:cNvGrpSpPr/>
          <p:nvPr/>
        </p:nvGrpSpPr>
        <p:grpSpPr>
          <a:xfrm>
            <a:off x="7272080" y="3802855"/>
            <a:ext cx="266617" cy="266617"/>
            <a:chOff x="1436968" y="2599291"/>
            <a:chExt cx="266617" cy="266617"/>
          </a:xfrm>
        </p:grpSpPr>
        <p:cxnSp>
          <p:nvCxnSpPr>
            <p:cNvPr id="214" name="Straight Connector 213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7"/>
          <p:cNvGrpSpPr/>
          <p:nvPr/>
        </p:nvGrpSpPr>
        <p:grpSpPr>
          <a:xfrm>
            <a:off x="7995885" y="3802855"/>
            <a:ext cx="266617" cy="266617"/>
            <a:chOff x="1436968" y="2599291"/>
            <a:chExt cx="266617" cy="266617"/>
          </a:xfrm>
        </p:grpSpPr>
        <p:cxnSp>
          <p:nvCxnSpPr>
            <p:cNvPr id="219" name="Straight Connector 218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tangle 223"/>
          <p:cNvSpPr/>
          <p:nvPr/>
        </p:nvSpPr>
        <p:spPr>
          <a:xfrm>
            <a:off x="7281709" y="2850056"/>
            <a:ext cx="256988" cy="237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5" name="Rectangle 224"/>
          <p:cNvSpPr/>
          <p:nvPr/>
        </p:nvSpPr>
        <p:spPr>
          <a:xfrm>
            <a:off x="6063863" y="2636912"/>
            <a:ext cx="728603" cy="708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13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—Relational Geometry in IDs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r>
              <a:rPr lang="en-NZ" b="1" dirty="0">
                <a:solidFill>
                  <a:srgbClr val="4D46DA"/>
                </a:solidFill>
              </a:rPr>
              <a:t>Q4</a:t>
            </a:r>
            <a:r>
              <a:rPr lang="en-NZ" dirty="0">
                <a:solidFill>
                  <a:schemeClr val="tx1"/>
                </a:solidFill>
              </a:rPr>
              <a:t> </a:t>
            </a:r>
          </a:p>
          <a:p>
            <a:r>
              <a:rPr lang="en-NZ" sz="2400" dirty="0">
                <a:solidFill>
                  <a:schemeClr val="tx1"/>
                </a:solidFill>
              </a:rPr>
              <a:t>Q40 Q41 Q42</a:t>
            </a:r>
          </a:p>
          <a:p>
            <a:pPr>
              <a:spcBef>
                <a:spcPts val="500"/>
              </a:spcBef>
            </a:pPr>
            <a:r>
              <a:rPr lang="en-NZ" sz="2400" b="1" dirty="0">
                <a:solidFill>
                  <a:srgbClr val="009900"/>
                </a:solidFill>
              </a:rPr>
              <a:t>Q43</a:t>
            </a:r>
            <a:r>
              <a:rPr lang="en-NZ" sz="2400" dirty="0">
                <a:solidFill>
                  <a:schemeClr val="tx1"/>
                </a:solidFill>
              </a:rPr>
              <a:t> Q44 Q45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Q46 Q47 Q48</a:t>
            </a:r>
            <a:endParaRPr lang="en-NZ" sz="1600" dirty="0">
              <a:solidFill>
                <a:schemeClr val="tx1"/>
              </a:solidFill>
            </a:endParaRPr>
          </a:p>
          <a:p>
            <a:r>
              <a:rPr lang="en-NZ" sz="1600" dirty="0">
                <a:solidFill>
                  <a:schemeClr val="tx1"/>
                </a:solidFill>
              </a:rPr>
              <a:t>Q443 Q444 </a:t>
            </a:r>
            <a:r>
              <a:rPr lang="en-NZ" sz="1600" b="1" dirty="0">
                <a:solidFill>
                  <a:srgbClr val="FF0000"/>
                </a:solidFill>
              </a:rPr>
              <a:t>Q445</a:t>
            </a:r>
          </a:p>
          <a:p>
            <a:endParaRPr lang="en-NZ" sz="1400" dirty="0">
              <a:solidFill>
                <a:schemeClr val="tx1"/>
              </a:solidFill>
            </a:endParaRPr>
          </a:p>
          <a:p>
            <a:endParaRPr lang="en-NZ" sz="1400" dirty="0">
              <a:solidFill>
                <a:schemeClr val="tx1"/>
              </a:solidFill>
            </a:endParaRPr>
          </a:p>
          <a:p>
            <a:endParaRPr lang="en-NZ" sz="1400" dirty="0">
              <a:solidFill>
                <a:schemeClr val="tx1"/>
              </a:solidFill>
            </a:endParaRPr>
          </a:p>
          <a:p>
            <a:endParaRPr lang="en-NZ" sz="1400" dirty="0">
              <a:solidFill>
                <a:schemeClr val="tx1"/>
              </a:solidFill>
            </a:endParaRPr>
          </a:p>
          <a:p>
            <a:pPr algn="l"/>
            <a:r>
              <a:rPr lang="en-NZ" sz="2400" dirty="0">
                <a:solidFill>
                  <a:schemeClr val="tx1"/>
                </a:solidFill>
              </a:rPr>
              <a:t>If Cell A is </a:t>
            </a:r>
            <a:r>
              <a:rPr lang="en-NZ" sz="2400" b="1" i="1" dirty="0">
                <a:solidFill>
                  <a:schemeClr val="tx1"/>
                </a:solidFill>
              </a:rPr>
              <a:t>within</a:t>
            </a:r>
            <a:r>
              <a:rPr lang="en-NZ" sz="2400" dirty="0">
                <a:solidFill>
                  <a:schemeClr val="tx1"/>
                </a:solidFill>
              </a:rPr>
              <a:t> Cell B then Cell A </a:t>
            </a:r>
            <a:r>
              <a:rPr lang="en-NZ" sz="2400" b="1" i="1" dirty="0">
                <a:solidFill>
                  <a:schemeClr val="tx1"/>
                </a:solidFill>
              </a:rPr>
              <a:t>touches</a:t>
            </a:r>
            <a:r>
              <a:rPr lang="en-NZ" sz="2400" dirty="0">
                <a:solidFill>
                  <a:schemeClr val="tx1"/>
                </a:solidFill>
              </a:rPr>
              <a:t> Cell B if Cell A’s </a:t>
            </a:r>
            <a:br>
              <a:rPr lang="en-NZ" sz="2400" dirty="0">
                <a:solidFill>
                  <a:schemeClr val="tx1"/>
                </a:solidFill>
              </a:rPr>
            </a:br>
            <a:r>
              <a:rPr lang="en-NZ" sz="2400" dirty="0">
                <a:solidFill>
                  <a:schemeClr val="tx1"/>
                </a:solidFill>
              </a:rPr>
              <a:t>    </a:t>
            </a:r>
            <a:r>
              <a:rPr lang="en-NZ" sz="2400" b="1" i="1" dirty="0">
                <a:solidFill>
                  <a:schemeClr val="tx1"/>
                </a:solidFill>
              </a:rPr>
              <a:t>relative child</a:t>
            </a:r>
            <a:r>
              <a:rPr lang="en-NZ" sz="2400" dirty="0">
                <a:solidFill>
                  <a:schemeClr val="tx1"/>
                </a:solidFill>
              </a:rPr>
              <a:t> satisfies (0|1|2)</a:t>
            </a:r>
            <a:r>
              <a:rPr lang="en-NZ" baseline="30000" dirty="0">
                <a:solidFill>
                  <a:schemeClr val="tx1"/>
                </a:solidFill>
              </a:rPr>
              <a:t>+</a:t>
            </a:r>
            <a:r>
              <a:rPr lang="en-NZ" sz="2400" dirty="0">
                <a:solidFill>
                  <a:schemeClr val="tx1"/>
                </a:solidFill>
              </a:rPr>
              <a:t>| (2|5|8)</a:t>
            </a:r>
            <a:r>
              <a:rPr lang="en-NZ" baseline="30000" dirty="0">
                <a:solidFill>
                  <a:schemeClr val="tx1"/>
                </a:solidFill>
              </a:rPr>
              <a:t>+</a:t>
            </a:r>
            <a:r>
              <a:rPr lang="en-NZ" sz="2400" dirty="0">
                <a:solidFill>
                  <a:schemeClr val="tx1"/>
                </a:solidFill>
              </a:rPr>
              <a:t>| (0|3|6)</a:t>
            </a:r>
            <a:r>
              <a:rPr lang="en-NZ" baseline="30000" dirty="0">
                <a:solidFill>
                  <a:schemeClr val="tx1"/>
                </a:solidFill>
              </a:rPr>
              <a:t>+</a:t>
            </a:r>
            <a:r>
              <a:rPr lang="en-NZ" sz="2400" dirty="0">
                <a:solidFill>
                  <a:schemeClr val="tx1"/>
                </a:solidFill>
              </a:rPr>
              <a:t> | (6|7|8)</a:t>
            </a:r>
            <a:r>
              <a:rPr lang="en-NZ" baseline="30000" dirty="0">
                <a:solidFill>
                  <a:schemeClr val="tx1"/>
                </a:solidFill>
              </a:rPr>
              <a:t>+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NZ" sz="2400" dirty="0">
              <a:solidFill>
                <a:schemeClr val="tx1"/>
              </a:solidFill>
            </a:endParaRPr>
          </a:p>
          <a:p>
            <a:pPr algn="l"/>
            <a:r>
              <a:rPr lang="en-NZ" sz="2400" b="1" dirty="0">
                <a:solidFill>
                  <a:srgbClr val="FF0000"/>
                </a:solidFill>
              </a:rPr>
              <a:t>Q445</a:t>
            </a:r>
            <a:r>
              <a:rPr lang="en-NZ" sz="2400" dirty="0">
                <a:solidFill>
                  <a:schemeClr val="tx1"/>
                </a:solidFill>
              </a:rPr>
              <a:t>’s </a:t>
            </a:r>
            <a:r>
              <a:rPr lang="en-NZ" sz="2400" b="1" i="1" dirty="0">
                <a:solidFill>
                  <a:schemeClr val="tx1"/>
                </a:solidFill>
              </a:rPr>
              <a:t>relative child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dirty="0" err="1">
                <a:solidFill>
                  <a:schemeClr val="tx1"/>
                </a:solidFill>
              </a:rPr>
              <a:t>wrt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4D46DA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 is ‘45’ therefore </a:t>
            </a:r>
            <a:r>
              <a:rPr lang="en-NZ" sz="2400" b="1" dirty="0">
                <a:solidFill>
                  <a:srgbClr val="FF0000"/>
                </a:solidFill>
              </a:rPr>
              <a:t>Q445</a:t>
            </a:r>
            <a:r>
              <a:rPr lang="en-NZ" sz="2400" dirty="0">
                <a:solidFill>
                  <a:schemeClr val="tx1"/>
                </a:solidFill>
              </a:rPr>
              <a:t> doesn’t </a:t>
            </a:r>
            <a:r>
              <a:rPr lang="en-NZ" sz="2400" b="1" i="1" dirty="0">
                <a:solidFill>
                  <a:schemeClr val="tx1"/>
                </a:solidFill>
              </a:rPr>
              <a:t>touch </a:t>
            </a:r>
            <a:r>
              <a:rPr lang="en-NZ" sz="2400" b="1" dirty="0">
                <a:solidFill>
                  <a:srgbClr val="4D46DA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NZ" sz="2400" b="1" dirty="0">
                <a:solidFill>
                  <a:srgbClr val="009900"/>
                </a:solidFill>
              </a:rPr>
              <a:t>Q43</a:t>
            </a:r>
            <a:r>
              <a:rPr lang="en-NZ" sz="2400" dirty="0">
                <a:solidFill>
                  <a:schemeClr val="tx1"/>
                </a:solidFill>
              </a:rPr>
              <a:t>’s </a:t>
            </a:r>
            <a:r>
              <a:rPr lang="en-NZ" sz="2400" b="1" i="1" dirty="0">
                <a:solidFill>
                  <a:schemeClr val="tx1"/>
                </a:solidFill>
              </a:rPr>
              <a:t>relative child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dirty="0" err="1">
                <a:solidFill>
                  <a:schemeClr val="tx1"/>
                </a:solidFill>
              </a:rPr>
              <a:t>wrt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4D46DA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 is ‘3’ therefore it </a:t>
            </a:r>
            <a:r>
              <a:rPr lang="en-NZ" sz="2400" b="1" i="1" dirty="0">
                <a:solidFill>
                  <a:schemeClr val="tx1"/>
                </a:solidFill>
              </a:rPr>
              <a:t>touches </a:t>
            </a:r>
            <a:r>
              <a:rPr lang="en-NZ" sz="2400" b="1" dirty="0">
                <a:solidFill>
                  <a:srgbClr val="4D46DA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,</a:t>
            </a: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5940151" y="1628800"/>
            <a:ext cx="2448273" cy="2448272"/>
            <a:chOff x="107503" y="1268680"/>
            <a:chExt cx="2448273" cy="2448272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51639" y="1412816"/>
              <a:ext cx="2160000" cy="2160000"/>
            </a:xfrm>
            <a:prstGeom prst="rect">
              <a:avLst/>
            </a:prstGeom>
            <a:solidFill>
              <a:srgbClr val="4D46DA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46754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-252535" y="249281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107503" y="285285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504" y="2132776"/>
              <a:ext cx="24482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8"/>
          <p:cNvGrpSpPr/>
          <p:nvPr/>
        </p:nvGrpSpPr>
        <p:grpSpPr>
          <a:xfrm>
            <a:off x="6758930" y="2420888"/>
            <a:ext cx="807930" cy="807930"/>
            <a:chOff x="926282" y="2085115"/>
            <a:chExt cx="807930" cy="807930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7"/>
          <p:cNvGrpSpPr/>
          <p:nvPr/>
        </p:nvGrpSpPr>
        <p:grpSpPr>
          <a:xfrm>
            <a:off x="7269616" y="2935064"/>
            <a:ext cx="266617" cy="266617"/>
            <a:chOff x="1436968" y="2599291"/>
            <a:chExt cx="266617" cy="266617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8"/>
          <p:cNvGrpSpPr/>
          <p:nvPr/>
        </p:nvGrpSpPr>
        <p:grpSpPr>
          <a:xfrm>
            <a:off x="6027979" y="3147109"/>
            <a:ext cx="807930" cy="807930"/>
            <a:chOff x="926282" y="2085115"/>
            <a:chExt cx="807930" cy="80793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8"/>
          <p:cNvGrpSpPr/>
          <p:nvPr/>
        </p:nvGrpSpPr>
        <p:grpSpPr>
          <a:xfrm>
            <a:off x="6758962" y="3147125"/>
            <a:ext cx="807930" cy="807930"/>
            <a:chOff x="926282" y="2085115"/>
            <a:chExt cx="807930" cy="80793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926282" y="2607893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8"/>
          <p:cNvGrpSpPr/>
          <p:nvPr/>
        </p:nvGrpSpPr>
        <p:grpSpPr>
          <a:xfrm>
            <a:off x="7474974" y="3146498"/>
            <a:ext cx="807930" cy="807930"/>
            <a:chOff x="926282" y="2085115"/>
            <a:chExt cx="807930" cy="807930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1045096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807469" y="2489080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926282" y="2606994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926282" y="2370267"/>
              <a:ext cx="80793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7"/>
          <p:cNvGrpSpPr/>
          <p:nvPr/>
        </p:nvGrpSpPr>
        <p:grpSpPr>
          <a:xfrm>
            <a:off x="6063865" y="3658839"/>
            <a:ext cx="266617" cy="266617"/>
            <a:chOff x="1436968" y="2599291"/>
            <a:chExt cx="266617" cy="266617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7"/>
          <p:cNvGrpSpPr/>
          <p:nvPr/>
        </p:nvGrpSpPr>
        <p:grpSpPr>
          <a:xfrm>
            <a:off x="6792467" y="3658839"/>
            <a:ext cx="266617" cy="266617"/>
            <a:chOff x="1436968" y="2599291"/>
            <a:chExt cx="266617" cy="266617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27"/>
          <p:cNvGrpSpPr/>
          <p:nvPr/>
        </p:nvGrpSpPr>
        <p:grpSpPr>
          <a:xfrm>
            <a:off x="7272080" y="3658839"/>
            <a:ext cx="266617" cy="266617"/>
            <a:chOff x="1436968" y="2599291"/>
            <a:chExt cx="266617" cy="266617"/>
          </a:xfrm>
        </p:grpSpPr>
        <p:cxnSp>
          <p:nvCxnSpPr>
            <p:cNvPr id="46" name="Straight Connector 45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27"/>
          <p:cNvGrpSpPr/>
          <p:nvPr/>
        </p:nvGrpSpPr>
        <p:grpSpPr>
          <a:xfrm>
            <a:off x="7995885" y="3658839"/>
            <a:ext cx="266617" cy="266617"/>
            <a:chOff x="1436968" y="2599291"/>
            <a:chExt cx="266617" cy="266617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1476177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397760" y="2732600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436968" y="2771808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1436968" y="2693391"/>
              <a:ext cx="26661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7281709" y="2706040"/>
            <a:ext cx="256988" cy="237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/>
          <p:cNvSpPr/>
          <p:nvPr/>
        </p:nvSpPr>
        <p:spPr>
          <a:xfrm>
            <a:off x="6063863" y="2492896"/>
            <a:ext cx="728603" cy="708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482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4000" dirty="0" err="1">
                <a:solidFill>
                  <a:schemeClr val="tx1"/>
                </a:solidFill>
              </a:rPr>
              <a:t>rHEALpix</a:t>
            </a:r>
            <a:r>
              <a:rPr lang="en-NZ" sz="4000" dirty="0">
                <a:solidFill>
                  <a:schemeClr val="tx1"/>
                </a:solidFill>
              </a:rPr>
              <a:t>—Relational Geometry in IDs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Q3</a:t>
            </a:r>
            <a:r>
              <a:rPr lang="en-NZ" b="1" dirty="0">
                <a:solidFill>
                  <a:srgbClr val="FF0000"/>
                </a:solidFill>
              </a:rPr>
              <a:t>Q4</a:t>
            </a:r>
            <a:r>
              <a:rPr lang="en-NZ" dirty="0">
                <a:solidFill>
                  <a:schemeClr val="tx1"/>
                </a:solidFill>
              </a:rPr>
              <a:t>Q5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Q40 Q41 Q42</a:t>
            </a: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Q43 Q44 </a:t>
            </a:r>
            <a:r>
              <a:rPr lang="en-NZ" sz="2400" b="1" dirty="0">
                <a:solidFill>
                  <a:srgbClr val="009900"/>
                </a:solidFill>
              </a:rPr>
              <a:t>Q45</a:t>
            </a:r>
            <a:endParaRPr lang="en-NZ" sz="2400" b="1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NZ" sz="2400" dirty="0">
                <a:solidFill>
                  <a:schemeClr val="tx1"/>
                </a:solidFill>
              </a:rPr>
              <a:t>Q46 Q47 Q48</a:t>
            </a:r>
          </a:p>
          <a:p>
            <a:endParaRPr lang="en-NZ" sz="2400" dirty="0">
              <a:solidFill>
                <a:schemeClr val="tx1"/>
              </a:solidFill>
            </a:endParaRPr>
          </a:p>
          <a:p>
            <a:pPr algn="l"/>
            <a:r>
              <a:rPr lang="en-NZ" sz="2400" dirty="0">
                <a:solidFill>
                  <a:schemeClr val="tx1"/>
                </a:solidFill>
              </a:rPr>
              <a:t>If Cell A is </a:t>
            </a:r>
            <a:r>
              <a:rPr lang="en-NZ" sz="2400" b="1" i="1" dirty="0">
                <a:solidFill>
                  <a:schemeClr val="tx1"/>
                </a:solidFill>
              </a:rPr>
              <a:t>NOT </a:t>
            </a:r>
            <a:r>
              <a:rPr lang="en-NZ" sz="2400" b="1" dirty="0">
                <a:solidFill>
                  <a:schemeClr val="tx1"/>
                </a:solidFill>
              </a:rPr>
              <a:t>within</a:t>
            </a:r>
            <a:r>
              <a:rPr lang="en-NZ" sz="2400" dirty="0">
                <a:solidFill>
                  <a:schemeClr val="tx1"/>
                </a:solidFill>
              </a:rPr>
              <a:t> Cell B and Cell A’s </a:t>
            </a:r>
            <a:r>
              <a:rPr lang="en-NZ" sz="2400" b="1" i="1" dirty="0">
                <a:solidFill>
                  <a:schemeClr val="tx1"/>
                </a:solidFill>
              </a:rPr>
              <a:t>neighbour is within</a:t>
            </a:r>
            <a:r>
              <a:rPr lang="en-NZ" sz="2400" dirty="0">
                <a:solidFill>
                  <a:schemeClr val="tx1"/>
                </a:solidFill>
              </a:rPr>
              <a:t> Cell B </a:t>
            </a:r>
            <a:br>
              <a:rPr lang="en-NZ" sz="2400" dirty="0">
                <a:solidFill>
                  <a:schemeClr val="tx1"/>
                </a:solidFill>
              </a:rPr>
            </a:br>
            <a:r>
              <a:rPr lang="en-NZ" sz="2400" dirty="0">
                <a:solidFill>
                  <a:schemeClr val="tx1"/>
                </a:solidFill>
              </a:rPr>
              <a:t>then Cell A </a:t>
            </a:r>
            <a:r>
              <a:rPr lang="en-NZ" sz="2400" b="1" i="1" dirty="0">
                <a:solidFill>
                  <a:schemeClr val="tx1"/>
                </a:solidFill>
              </a:rPr>
              <a:t>touches</a:t>
            </a:r>
            <a:r>
              <a:rPr lang="en-NZ" sz="2400" dirty="0">
                <a:solidFill>
                  <a:schemeClr val="tx1"/>
                </a:solidFill>
              </a:rPr>
              <a:t> Cell B </a:t>
            </a:r>
          </a:p>
          <a:p>
            <a:pPr algn="l"/>
            <a:endParaRPr lang="en-NZ" sz="2400" dirty="0">
              <a:solidFill>
                <a:schemeClr val="tx1"/>
              </a:solidFill>
            </a:endParaRPr>
          </a:p>
          <a:p>
            <a:pPr algn="l"/>
            <a:r>
              <a:rPr lang="en-NZ" sz="2400" b="1" dirty="0">
                <a:solidFill>
                  <a:srgbClr val="4D46DA"/>
                </a:solidFill>
              </a:rPr>
              <a:t>Q53</a:t>
            </a:r>
            <a:r>
              <a:rPr lang="en-NZ" sz="2400" dirty="0">
                <a:solidFill>
                  <a:schemeClr val="tx1"/>
                </a:solidFill>
              </a:rPr>
              <a:t> is </a:t>
            </a:r>
            <a:r>
              <a:rPr lang="en-NZ" sz="2400" b="1" dirty="0">
                <a:solidFill>
                  <a:schemeClr val="tx1"/>
                </a:solidFill>
              </a:rPr>
              <a:t>NOT within</a:t>
            </a:r>
            <a:r>
              <a:rPr lang="en-NZ" sz="2400" dirty="0">
                <a:solidFill>
                  <a:schemeClr val="tx1"/>
                </a:solidFill>
              </a:rPr>
              <a:t> Cell </a:t>
            </a:r>
            <a:r>
              <a:rPr lang="en-NZ" sz="2400" b="1" dirty="0">
                <a:solidFill>
                  <a:srgbClr val="FF0000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 and </a:t>
            </a:r>
            <a:r>
              <a:rPr lang="en-NZ" sz="2400" b="1" dirty="0">
                <a:solidFill>
                  <a:srgbClr val="4D46DA"/>
                </a:solidFill>
              </a:rPr>
              <a:t>Q53</a:t>
            </a:r>
            <a:r>
              <a:rPr lang="en-NZ" sz="2400" dirty="0">
                <a:solidFill>
                  <a:schemeClr val="tx1"/>
                </a:solidFill>
              </a:rPr>
              <a:t>’s </a:t>
            </a:r>
            <a:r>
              <a:rPr lang="en-NZ" sz="2400" b="1" dirty="0">
                <a:solidFill>
                  <a:schemeClr val="tx1"/>
                </a:solidFill>
              </a:rPr>
              <a:t>neighbour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009900"/>
                </a:solidFill>
              </a:rPr>
              <a:t>Q45</a:t>
            </a:r>
            <a:r>
              <a:rPr lang="en-NZ" sz="2400" dirty="0">
                <a:solidFill>
                  <a:schemeClr val="tx1"/>
                </a:solidFill>
              </a:rPr>
              <a:t> is </a:t>
            </a:r>
            <a:r>
              <a:rPr lang="en-NZ" sz="2400" b="1" dirty="0">
                <a:solidFill>
                  <a:schemeClr val="tx1"/>
                </a:solidFill>
              </a:rPr>
              <a:t>within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FF0000"/>
                </a:solidFill>
              </a:rPr>
              <a:t>Q4</a:t>
            </a:r>
            <a:r>
              <a:rPr lang="en-NZ" sz="2400" dirty="0">
                <a:solidFill>
                  <a:schemeClr val="tx1"/>
                </a:solidFill>
              </a:rPr>
              <a:t>, </a:t>
            </a:r>
            <a:br>
              <a:rPr lang="en-NZ" sz="2400" dirty="0">
                <a:solidFill>
                  <a:schemeClr val="tx1"/>
                </a:solidFill>
              </a:rPr>
            </a:br>
            <a:r>
              <a:rPr lang="en-NZ" sz="2400" dirty="0">
                <a:solidFill>
                  <a:schemeClr val="tx1"/>
                </a:solidFill>
              </a:rPr>
              <a:t>therefore </a:t>
            </a:r>
            <a:r>
              <a:rPr lang="en-NZ" sz="2400" b="1" dirty="0">
                <a:solidFill>
                  <a:srgbClr val="4D46DA"/>
                </a:solidFill>
              </a:rPr>
              <a:t>Q53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chemeClr val="tx1"/>
                </a:solidFill>
              </a:rPr>
              <a:t>touches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b="1" dirty="0">
                <a:solidFill>
                  <a:srgbClr val="FF0000"/>
                </a:solidFill>
              </a:rPr>
              <a:t>Q4</a:t>
            </a:r>
          </a:p>
          <a:p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9179" y="2319263"/>
            <a:ext cx="692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b="1" dirty="0">
                <a:solidFill>
                  <a:srgbClr val="4D46DA"/>
                </a:solidFill>
                <a:latin typeface="Calibri Light" panose="020F0302020204030204" pitchFamily="34" charset="0"/>
              </a:rPr>
              <a:t>Q53</a:t>
            </a:r>
            <a:endParaRPr lang="en-NZ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Conclusion–</a:t>
            </a:r>
            <a:r>
              <a:rPr lang="en-NZ" dirty="0" err="1">
                <a:solidFill>
                  <a:schemeClr val="tx1"/>
                </a:solidFill>
              </a:rPr>
              <a:t>rHEALPix</a:t>
            </a:r>
            <a:r>
              <a:rPr lang="en-NZ" dirty="0">
                <a:solidFill>
                  <a:schemeClr val="tx1"/>
                </a:solidFill>
              </a:rPr>
              <a:t> &amp; the Standard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NZ" dirty="0">
                <a:solidFill>
                  <a:schemeClr val="tx1"/>
                </a:solidFill>
              </a:rPr>
              <a:t>Ideal set of ‘</a:t>
            </a:r>
            <a:r>
              <a:rPr lang="en-NZ" b="1" dirty="0">
                <a:solidFill>
                  <a:schemeClr val="tx1"/>
                </a:solidFill>
              </a:rPr>
              <a:t>perfect DGGS criteria</a:t>
            </a:r>
            <a:r>
              <a:rPr lang="en-NZ" dirty="0">
                <a:solidFill>
                  <a:schemeClr val="tx1"/>
                </a:solidFill>
              </a:rPr>
              <a:t>’ 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… like all DGGS </a:t>
            </a:r>
            <a:r>
              <a:rPr lang="en-NZ" dirty="0" err="1">
                <a:solidFill>
                  <a:schemeClr val="tx1"/>
                </a:solidFill>
              </a:rPr>
              <a:t>rHEALPix</a:t>
            </a:r>
            <a:r>
              <a:rPr lang="en-NZ" dirty="0">
                <a:solidFill>
                  <a:schemeClr val="tx1"/>
                </a:solidFill>
              </a:rPr>
              <a:t> is a compromise, but it meets a useful subset of ‘</a:t>
            </a:r>
            <a:r>
              <a:rPr lang="en-NZ" b="1" dirty="0">
                <a:solidFill>
                  <a:schemeClr val="tx1"/>
                </a:solidFill>
              </a:rPr>
              <a:t>perfect DGGS criteria</a:t>
            </a:r>
            <a:r>
              <a:rPr lang="en-NZ" dirty="0">
                <a:solidFill>
                  <a:schemeClr val="tx1"/>
                </a:solidFill>
              </a:rPr>
              <a:t>’</a:t>
            </a:r>
          </a:p>
          <a:p>
            <a:pPr algn="l"/>
            <a:endParaRPr lang="en-NZ" sz="1200" dirty="0">
              <a:solidFill>
                <a:schemeClr val="tx1"/>
              </a:solidFill>
            </a:endParaRPr>
          </a:p>
          <a:p>
            <a:pPr algn="l"/>
            <a:r>
              <a:rPr lang="en-NZ" dirty="0">
                <a:solidFill>
                  <a:schemeClr val="tx1"/>
                </a:solidFill>
              </a:rPr>
              <a:t>Standard set of ‘</a:t>
            </a:r>
            <a:r>
              <a:rPr lang="en-NZ" b="1" dirty="0">
                <a:solidFill>
                  <a:schemeClr val="tx1"/>
                </a:solidFill>
              </a:rPr>
              <a:t>minimum achievable criteria</a:t>
            </a:r>
            <a:r>
              <a:rPr lang="en-NZ" dirty="0">
                <a:solidFill>
                  <a:schemeClr val="tx1"/>
                </a:solidFill>
              </a:rPr>
              <a:t>’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… </a:t>
            </a:r>
            <a:r>
              <a:rPr lang="en-NZ" dirty="0" err="1">
                <a:solidFill>
                  <a:schemeClr val="tx1"/>
                </a:solidFill>
              </a:rPr>
              <a:t>rHEALPix</a:t>
            </a:r>
            <a:r>
              <a:rPr lang="en-NZ" dirty="0">
                <a:solidFill>
                  <a:schemeClr val="tx1"/>
                </a:solidFill>
              </a:rPr>
              <a:t> meets proposed standard’s criteria</a:t>
            </a:r>
          </a:p>
          <a:p>
            <a:pPr algn="l"/>
            <a:endParaRPr lang="en-NZ" sz="1200" dirty="0">
              <a:solidFill>
                <a:schemeClr val="tx1"/>
              </a:solidFill>
            </a:endParaRPr>
          </a:p>
          <a:p>
            <a:pPr algn="l"/>
            <a:r>
              <a:rPr lang="en-NZ" dirty="0" err="1">
                <a:solidFill>
                  <a:schemeClr val="tx1"/>
                </a:solidFill>
              </a:rPr>
              <a:t>rHEALpix’s</a:t>
            </a:r>
            <a:r>
              <a:rPr lang="en-NZ" dirty="0">
                <a:solidFill>
                  <a:schemeClr val="tx1"/>
                </a:solidFill>
              </a:rPr>
              <a:t> IDs meet geometric functional requirements of the proposed OGC DGGS Standard</a:t>
            </a:r>
          </a:p>
          <a:p>
            <a:pPr algn="l"/>
            <a:endParaRPr lang="en-NZ" sz="1600" dirty="0">
              <a:solidFill>
                <a:schemeClr val="tx1"/>
              </a:solidFill>
            </a:endParaRPr>
          </a:p>
          <a:p>
            <a:pPr algn="l"/>
            <a:r>
              <a:rPr lang="en-NZ" dirty="0" err="1">
                <a:solidFill>
                  <a:schemeClr val="tx1"/>
                </a:solidFill>
              </a:rPr>
              <a:t>rHEALPix</a:t>
            </a:r>
            <a:r>
              <a:rPr lang="en-NZ" dirty="0">
                <a:solidFill>
                  <a:schemeClr val="tx1"/>
                </a:solidFill>
              </a:rPr>
              <a:t> &amp; </a:t>
            </a:r>
            <a:r>
              <a:rPr lang="en-NZ" dirty="0" err="1">
                <a:solidFill>
                  <a:schemeClr val="tx1"/>
                </a:solidFill>
              </a:rPr>
              <a:t>HEALPix</a:t>
            </a:r>
            <a:r>
              <a:rPr lang="en-NZ" dirty="0">
                <a:solidFill>
                  <a:schemeClr val="tx1"/>
                </a:solidFill>
              </a:rPr>
              <a:t> are in the Proj.4 library</a:t>
            </a:r>
          </a:p>
        </p:txBody>
      </p:sp>
    </p:spTree>
    <p:extLst>
      <p:ext uri="{BB962C8B-B14F-4D97-AF65-F5344CB8AC3E}">
        <p14:creationId xmlns:p14="http://schemas.microsoft.com/office/powerpoint/2010/main" val="247812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Acknowledgments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67544" y="1772816"/>
            <a:ext cx="7200799" cy="3672408"/>
          </a:xfrm>
          <a:solidFill>
            <a:schemeClr val="bg1"/>
          </a:solidFill>
        </p:spPr>
        <p:txBody>
          <a:bodyPr/>
          <a:lstStyle/>
          <a:p>
            <a:pPr marL="0" indent="0" algn="l">
              <a:buNone/>
            </a:pPr>
            <a:r>
              <a:rPr lang="en-NZ" dirty="0">
                <a:solidFill>
                  <a:schemeClr val="tx1"/>
                </a:solidFill>
              </a:rPr>
              <a:t>Dr Alex </a:t>
            </a:r>
            <a:r>
              <a:rPr lang="en-NZ" dirty="0" err="1">
                <a:solidFill>
                  <a:schemeClr val="tx1"/>
                </a:solidFill>
              </a:rPr>
              <a:t>Raichev</a:t>
            </a:r>
            <a:r>
              <a:rPr lang="en-NZ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NZ" dirty="0">
                <a:solidFill>
                  <a:schemeClr val="tx1"/>
                </a:solidFill>
              </a:rPr>
              <a:t> … of University of Auckland for</a:t>
            </a:r>
            <a:br>
              <a:rPr lang="en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     ellipsoidal solution</a:t>
            </a:r>
          </a:p>
          <a:p>
            <a:pPr marL="0" indent="0" algn="l">
              <a:buNone/>
            </a:pPr>
            <a:endParaRPr lang="en-NZ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NZ" dirty="0">
                <a:solidFill>
                  <a:schemeClr val="tx1"/>
                </a:solidFill>
              </a:rPr>
              <a:t>Landcare Research </a:t>
            </a:r>
          </a:p>
          <a:p>
            <a:pPr marL="0" indent="0" algn="l">
              <a:buNone/>
            </a:pPr>
            <a:r>
              <a:rPr lang="en-NZ" dirty="0">
                <a:solidFill>
                  <a:schemeClr val="tx1"/>
                </a:solidFill>
              </a:rPr>
              <a:t> … for funding support</a:t>
            </a:r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dirty="0" err="1">
                <a:solidFill>
                  <a:schemeClr val="tx1"/>
                </a:solidFill>
              </a:rPr>
              <a:t>HEALPix</a:t>
            </a:r>
            <a:r>
              <a:rPr lang="en-NZ" dirty="0">
                <a:solidFill>
                  <a:schemeClr val="tx1"/>
                </a:solidFill>
              </a:rPr>
              <a:t> DGGS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NZ" dirty="0">
                <a:solidFill>
                  <a:schemeClr val="tx1"/>
                </a:solidFill>
              </a:rPr>
              <a:t>Comes from Astronomical community, 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whole sky cosmic background studies – COBE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more recently many other whole sky studies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… data management + data analysis + viewer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… spherical solution </a:t>
            </a:r>
            <a:br>
              <a:rPr lang="en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… implemented as libraries on FITS files</a:t>
            </a:r>
          </a:p>
          <a:p>
            <a:pPr algn="l"/>
            <a:endParaRPr lang="en-NZ" dirty="0">
              <a:solidFill>
                <a:schemeClr val="tx1"/>
              </a:solidFill>
            </a:endParaRPr>
          </a:p>
          <a:p>
            <a:pPr algn="l"/>
            <a:r>
              <a:rPr lang="en-NZ" b="1" dirty="0">
                <a:solidFill>
                  <a:srgbClr val="FF0000"/>
                </a:solidFill>
              </a:rPr>
              <a:t>H</a:t>
            </a:r>
            <a:r>
              <a:rPr lang="en-NZ" dirty="0">
                <a:solidFill>
                  <a:schemeClr val="tx1"/>
                </a:solidFill>
              </a:rPr>
              <a:t>ierarchical </a:t>
            </a:r>
            <a:r>
              <a:rPr lang="en-NZ" b="1" dirty="0">
                <a:solidFill>
                  <a:srgbClr val="FF0000"/>
                </a:solidFill>
              </a:rPr>
              <a:t>E</a:t>
            </a:r>
            <a:r>
              <a:rPr lang="en-NZ" dirty="0">
                <a:solidFill>
                  <a:schemeClr val="tx1"/>
                </a:solidFill>
              </a:rPr>
              <a:t>qual </a:t>
            </a:r>
            <a:r>
              <a:rPr lang="en-NZ" b="1" dirty="0">
                <a:solidFill>
                  <a:srgbClr val="FF0000"/>
                </a:solidFill>
              </a:rPr>
              <a:t>A</a:t>
            </a:r>
            <a:r>
              <a:rPr lang="en-NZ" dirty="0">
                <a:solidFill>
                  <a:schemeClr val="tx1"/>
                </a:solidFill>
              </a:rPr>
              <a:t>rea </a:t>
            </a:r>
            <a:r>
              <a:rPr lang="en-NZ" dirty="0" err="1">
                <a:solidFill>
                  <a:schemeClr val="tx1"/>
                </a:solidFill>
              </a:rPr>
              <a:t>iso</a:t>
            </a:r>
            <a:r>
              <a:rPr lang="en-NZ" b="1" dirty="0" err="1">
                <a:solidFill>
                  <a:srgbClr val="FF0000"/>
                </a:solidFill>
              </a:rPr>
              <a:t>L</a:t>
            </a:r>
            <a:r>
              <a:rPr lang="en-NZ" dirty="0" err="1">
                <a:solidFill>
                  <a:schemeClr val="tx1"/>
                </a:solidFill>
              </a:rPr>
              <a:t>atitudinal</a:t>
            </a:r>
            <a:r>
              <a:rPr lang="en-NZ" dirty="0">
                <a:solidFill>
                  <a:schemeClr val="tx1"/>
                </a:solidFill>
              </a:rPr>
              <a:t> </a:t>
            </a:r>
            <a:r>
              <a:rPr lang="en-NZ" b="1" dirty="0" err="1">
                <a:solidFill>
                  <a:srgbClr val="FF0000"/>
                </a:solidFill>
              </a:rPr>
              <a:t>Pix</a:t>
            </a:r>
            <a:r>
              <a:rPr lang="en-NZ" dirty="0" err="1">
                <a:solidFill>
                  <a:schemeClr val="tx1"/>
                </a:solidFill>
              </a:rPr>
              <a:t>elisation</a:t>
            </a:r>
            <a:endParaRPr lang="en-NZ" dirty="0">
              <a:solidFill>
                <a:schemeClr val="tx1"/>
              </a:solidFill>
            </a:endParaRPr>
          </a:p>
          <a:p>
            <a:pPr algn="l"/>
            <a:r>
              <a:rPr lang="en-NZ" dirty="0">
                <a:solidFill>
                  <a:schemeClr val="tx1"/>
                </a:solidFill>
              </a:rPr>
              <a:t>Now: +ellipsoidal solution .. implemented in proj.4</a:t>
            </a:r>
          </a:p>
          <a:p>
            <a:pPr algn="l"/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 anchor="b"/>
          <a:lstStyle/>
          <a:p>
            <a:pPr algn="r">
              <a:spcBef>
                <a:spcPts val="300"/>
              </a:spcBef>
            </a:pPr>
            <a:r>
              <a:rPr lang="en-NZ" dirty="0">
                <a:solidFill>
                  <a:schemeClr val="tx1"/>
                </a:solidFill>
              </a:rPr>
              <a:t>12-faced</a:t>
            </a:r>
          </a:p>
          <a:p>
            <a:pPr algn="r">
              <a:spcBef>
                <a:spcPts val="300"/>
              </a:spcBef>
            </a:pPr>
            <a:r>
              <a:rPr lang="en-NZ" dirty="0">
                <a:solidFill>
                  <a:schemeClr val="tx1"/>
                </a:solidFill>
              </a:rPr>
              <a:t>Rhombic  Dodecahedron</a:t>
            </a:r>
          </a:p>
          <a:p>
            <a:pPr algn="r">
              <a:spcBef>
                <a:spcPts val="300"/>
              </a:spcBef>
            </a:pPr>
            <a:r>
              <a:rPr lang="en-NZ" dirty="0">
                <a:solidFill>
                  <a:schemeClr val="tx1"/>
                </a:solidFill>
              </a:rPr>
              <a:t>- faces from cube’s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HEALPix—cube as </a:t>
            </a:r>
            <a:r>
              <a:rPr lang="en-NZ" sz="3600" dirty="0">
                <a:solidFill>
                  <a:schemeClr val="tx1"/>
                </a:solidFill>
              </a:rPr>
              <a:t>rhombic dodecahedron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4" name="Picture 3" descr="R:\data\ac-nl\WageningenUR\HealPix-12.png"/>
          <p:cNvPicPr>
            <a:picLocks noChangeAspect="1" noChangeArrowheads="1"/>
          </p:cNvPicPr>
          <p:nvPr/>
        </p:nvPicPr>
        <p:blipFill>
          <a:blip r:embed="rId2" cstate="print">
            <a:lum bright="39000"/>
          </a:blip>
          <a:srcRect/>
          <a:stretch>
            <a:fillRect/>
          </a:stretch>
        </p:blipFill>
        <p:spPr bwMode="auto">
          <a:xfrm>
            <a:off x="714247" y="1622648"/>
            <a:ext cx="7098113" cy="3600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 rot="18878067">
            <a:off x="1000561" y="1955192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N3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51520" y="5517232"/>
            <a:ext cx="4216085" cy="1152128"/>
            <a:chOff x="323528" y="5085184"/>
            <a:chExt cx="5270106" cy="1440160"/>
          </a:xfrm>
        </p:grpSpPr>
        <p:sp>
          <p:nvSpPr>
            <p:cNvPr id="19" name="Right Arrow 18"/>
            <p:cNvSpPr/>
            <p:nvPr/>
          </p:nvSpPr>
          <p:spPr>
            <a:xfrm>
              <a:off x="1979712" y="566124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Bent Arrow 19"/>
            <p:cNvSpPr/>
            <p:nvPr/>
          </p:nvSpPr>
          <p:spPr>
            <a:xfrm rot="5400000" flipH="1">
              <a:off x="4974805" y="5258443"/>
              <a:ext cx="504056" cy="7336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grpSp>
          <p:nvGrpSpPr>
            <p:cNvPr id="21" name="Group 114"/>
            <p:cNvGrpSpPr>
              <a:grpSpLocks noChangeAspect="1"/>
            </p:cNvGrpSpPr>
            <p:nvPr/>
          </p:nvGrpSpPr>
          <p:grpSpPr>
            <a:xfrm>
              <a:off x="323528" y="5085184"/>
              <a:ext cx="1512000" cy="1440000"/>
              <a:chOff x="2411760" y="1412776"/>
              <a:chExt cx="3780000" cy="3600000"/>
            </a:xfrm>
          </p:grpSpPr>
          <p:sp>
            <p:nvSpPr>
              <p:cNvPr id="27" name="Cube 26"/>
              <p:cNvSpPr>
                <a:spLocks noChangeAspect="1"/>
              </p:cNvSpPr>
              <p:nvPr/>
            </p:nvSpPr>
            <p:spPr>
              <a:xfrm>
                <a:off x="2411760" y="1412776"/>
                <a:ext cx="3780000" cy="3600000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0800000">
                <a:off x="3347866" y="1412776"/>
                <a:ext cx="1944214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430810" y="1418109"/>
                <a:ext cx="3744416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n 21"/>
            <p:cNvSpPr/>
            <p:nvPr/>
          </p:nvSpPr>
          <p:spPr>
            <a:xfrm>
              <a:off x="2915816" y="5085184"/>
              <a:ext cx="1368152" cy="1440160"/>
            </a:xfrm>
            <a:prstGeom prst="can">
              <a:avLst/>
            </a:prstGeom>
            <a:ln w="25400"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3671900" y="5887085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807804" y="5966236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350245" y="5085184"/>
              <a:ext cx="429667" cy="329087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59832" y="5157192"/>
              <a:ext cx="1152128" cy="17792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 rot="18878067">
            <a:off x="990999" y="3700698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S0</a:t>
            </a:r>
          </a:p>
        </p:txBody>
      </p:sp>
      <p:sp>
        <p:nvSpPr>
          <p:cNvPr id="32" name="Rectangle 31"/>
          <p:cNvSpPr/>
          <p:nvPr/>
        </p:nvSpPr>
        <p:spPr>
          <a:xfrm rot="18878067">
            <a:off x="1884962" y="2825720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E0</a:t>
            </a:r>
          </a:p>
        </p:txBody>
      </p:sp>
      <p:sp>
        <p:nvSpPr>
          <p:cNvPr id="33" name="Rectangle 32"/>
          <p:cNvSpPr/>
          <p:nvPr/>
        </p:nvSpPr>
        <p:spPr>
          <a:xfrm rot="18878067">
            <a:off x="2766319" y="1949404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N0</a:t>
            </a:r>
          </a:p>
        </p:txBody>
      </p:sp>
      <p:sp>
        <p:nvSpPr>
          <p:cNvPr id="34" name="Rectangle 33"/>
          <p:cNvSpPr/>
          <p:nvPr/>
        </p:nvSpPr>
        <p:spPr>
          <a:xfrm rot="18878067">
            <a:off x="2756757" y="3694910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S1</a:t>
            </a:r>
          </a:p>
        </p:txBody>
      </p:sp>
      <p:sp>
        <p:nvSpPr>
          <p:cNvPr id="35" name="Rectangle 34"/>
          <p:cNvSpPr/>
          <p:nvPr/>
        </p:nvSpPr>
        <p:spPr>
          <a:xfrm rot="18878067">
            <a:off x="3650720" y="2819932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E1</a:t>
            </a:r>
          </a:p>
        </p:txBody>
      </p:sp>
      <p:sp>
        <p:nvSpPr>
          <p:cNvPr id="36" name="Rectangle 35"/>
          <p:cNvSpPr/>
          <p:nvPr/>
        </p:nvSpPr>
        <p:spPr>
          <a:xfrm rot="18878067">
            <a:off x="4498970" y="1929093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N1</a:t>
            </a:r>
          </a:p>
        </p:txBody>
      </p:sp>
      <p:sp>
        <p:nvSpPr>
          <p:cNvPr id="37" name="Rectangle 36"/>
          <p:cNvSpPr/>
          <p:nvPr/>
        </p:nvSpPr>
        <p:spPr>
          <a:xfrm rot="18878067">
            <a:off x="4489408" y="3674599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S2</a:t>
            </a:r>
          </a:p>
        </p:txBody>
      </p:sp>
      <p:sp>
        <p:nvSpPr>
          <p:cNvPr id="38" name="Rectangle 37"/>
          <p:cNvSpPr/>
          <p:nvPr/>
        </p:nvSpPr>
        <p:spPr>
          <a:xfrm rot="18878067">
            <a:off x="5383371" y="2799621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E2</a:t>
            </a:r>
          </a:p>
        </p:txBody>
      </p:sp>
      <p:sp>
        <p:nvSpPr>
          <p:cNvPr id="39" name="Rectangle 38"/>
          <p:cNvSpPr/>
          <p:nvPr/>
        </p:nvSpPr>
        <p:spPr>
          <a:xfrm rot="18878067">
            <a:off x="6278245" y="1923305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N2</a:t>
            </a:r>
          </a:p>
        </p:txBody>
      </p:sp>
      <p:sp>
        <p:nvSpPr>
          <p:cNvPr id="40" name="Rectangle 39"/>
          <p:cNvSpPr/>
          <p:nvPr/>
        </p:nvSpPr>
        <p:spPr>
          <a:xfrm rot="18878067">
            <a:off x="6268683" y="3668811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S3</a:t>
            </a:r>
          </a:p>
        </p:txBody>
      </p:sp>
      <p:sp>
        <p:nvSpPr>
          <p:cNvPr id="41" name="Rectangle 40"/>
          <p:cNvSpPr/>
          <p:nvPr/>
        </p:nvSpPr>
        <p:spPr>
          <a:xfrm rot="18878067">
            <a:off x="7162646" y="2793833"/>
            <a:ext cx="1225167" cy="122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E3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57616" y="5795450"/>
            <a:ext cx="915606" cy="85867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7616" y="5795450"/>
            <a:ext cx="915606" cy="87378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73222" y="5518939"/>
            <a:ext cx="282607" cy="1135183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73222" y="5795450"/>
            <a:ext cx="282607" cy="581736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6600000" flipH="1" flipV="1">
            <a:off x="-2030600" y="5079692"/>
            <a:ext cx="4913152" cy="4406891"/>
          </a:xfrm>
          <a:prstGeom prst="curvedConnector3">
            <a:avLst>
              <a:gd name="adj1" fmla="val 4844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5000000" flipV="1">
            <a:off x="2208102" y="6451539"/>
            <a:ext cx="5847049" cy="3102891"/>
          </a:xfrm>
          <a:prstGeom prst="curvedConnector3">
            <a:avLst>
              <a:gd name="adj1" fmla="val 7091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6900000" flipH="1" flipV="1">
            <a:off x="-2820780" y="4887241"/>
            <a:ext cx="4913152" cy="4406891"/>
          </a:xfrm>
          <a:prstGeom prst="curvedConnector3">
            <a:avLst>
              <a:gd name="adj1" fmla="val 4844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619672" y="6232341"/>
            <a:ext cx="692525" cy="62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Rectangle 90"/>
          <p:cNvSpPr/>
          <p:nvPr/>
        </p:nvSpPr>
        <p:spPr>
          <a:xfrm rot="20197929">
            <a:off x="3236238" y="6550254"/>
            <a:ext cx="692525" cy="58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3" name="Curved Connector 92"/>
          <p:cNvCxnSpPr/>
          <p:nvPr/>
        </p:nvCxnSpPr>
        <p:spPr>
          <a:xfrm rot="15000000" flipV="1">
            <a:off x="1884990" y="6811579"/>
            <a:ext cx="5847049" cy="3102891"/>
          </a:xfrm>
          <a:prstGeom prst="curvedConnector3">
            <a:avLst>
              <a:gd name="adj1" fmla="val 7091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81667">
            <a:off x="2286606" y="6674166"/>
            <a:ext cx="692525" cy="58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1314525" y="6841098"/>
            <a:ext cx="4652187" cy="845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6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2x Nested</a:t>
            </a:r>
          </a:p>
          <a:p>
            <a:pPr algn="r"/>
            <a:r>
              <a:rPr lang="en-NZ" dirty="0">
                <a:solidFill>
                  <a:schemeClr val="tx1"/>
                </a:solidFill>
              </a:rPr>
              <a:t>2x NOT aligned</a:t>
            </a:r>
          </a:p>
          <a:p>
            <a:pPr algn="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87" name="Subtitle 2">
            <a:extLst>
              <a:ext uri="{FF2B5EF4-FFF2-40B4-BE49-F238E27FC236}">
                <a16:creationId xmlns:a16="http://schemas.microsoft.com/office/drawing/2014/main" id="{4A4F6A5F-ECE4-433F-8880-B524430F056A}"/>
              </a:ext>
            </a:extLst>
          </p:cNvPr>
          <p:cNvSpPr txBox="1">
            <a:spLocks/>
          </p:cNvSpPr>
          <p:nvPr/>
        </p:nvSpPr>
        <p:spPr bwMode="auto">
          <a:xfrm>
            <a:off x="35496" y="6248596"/>
            <a:ext cx="8640960" cy="564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NZ" kern="0" dirty="0">
                <a:solidFill>
                  <a:schemeClr val="tx1"/>
                </a:solidFill>
              </a:rPr>
              <a:t>3x Nested and Aligned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Face-Cell tessellation alternatives</a:t>
            </a:r>
          </a:p>
        </p:txBody>
      </p:sp>
      <p:pic>
        <p:nvPicPr>
          <p:cNvPr id="4" name="Picture 3" descr="R:\data\ac-nl\WageningenUR\HealPix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247" y="1622648"/>
            <a:ext cx="7098113" cy="3600000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51520" y="5517232"/>
            <a:ext cx="4216085" cy="1152128"/>
            <a:chOff x="323528" y="5085184"/>
            <a:chExt cx="5270106" cy="1440160"/>
          </a:xfrm>
        </p:grpSpPr>
        <p:sp>
          <p:nvSpPr>
            <p:cNvPr id="19" name="Right Arrow 18"/>
            <p:cNvSpPr/>
            <p:nvPr/>
          </p:nvSpPr>
          <p:spPr>
            <a:xfrm>
              <a:off x="1979712" y="566124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Bent Arrow 19"/>
            <p:cNvSpPr/>
            <p:nvPr/>
          </p:nvSpPr>
          <p:spPr>
            <a:xfrm rot="5400000" flipH="1">
              <a:off x="4974805" y="5258443"/>
              <a:ext cx="504056" cy="7336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grpSp>
          <p:nvGrpSpPr>
            <p:cNvPr id="21" name="Group 114"/>
            <p:cNvGrpSpPr>
              <a:grpSpLocks noChangeAspect="1"/>
            </p:cNvGrpSpPr>
            <p:nvPr/>
          </p:nvGrpSpPr>
          <p:grpSpPr>
            <a:xfrm>
              <a:off x="323528" y="5085184"/>
              <a:ext cx="1512000" cy="1440000"/>
              <a:chOff x="2411760" y="1412776"/>
              <a:chExt cx="3780000" cy="3600000"/>
            </a:xfrm>
          </p:grpSpPr>
          <p:sp>
            <p:nvSpPr>
              <p:cNvPr id="27" name="Cube 26"/>
              <p:cNvSpPr>
                <a:spLocks noChangeAspect="1"/>
              </p:cNvSpPr>
              <p:nvPr/>
            </p:nvSpPr>
            <p:spPr>
              <a:xfrm>
                <a:off x="2411760" y="1412776"/>
                <a:ext cx="3780000" cy="3600000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0800000">
                <a:off x="3347866" y="1412776"/>
                <a:ext cx="1944214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430810" y="1418109"/>
                <a:ext cx="3744416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n 21"/>
            <p:cNvSpPr/>
            <p:nvPr/>
          </p:nvSpPr>
          <p:spPr>
            <a:xfrm>
              <a:off x="2915816" y="5085184"/>
              <a:ext cx="1368152" cy="1440160"/>
            </a:xfrm>
            <a:prstGeom prst="can">
              <a:avLst/>
            </a:prstGeom>
            <a:ln w="25400"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3671900" y="5887085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807804" y="5966236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350245" y="5085184"/>
              <a:ext cx="429667" cy="329087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59832" y="5157192"/>
              <a:ext cx="1152128" cy="17792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257616" y="5795450"/>
            <a:ext cx="915606" cy="85867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7616" y="5795450"/>
            <a:ext cx="915606" cy="87378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73222" y="5518939"/>
            <a:ext cx="282607" cy="1135183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73222" y="5795450"/>
            <a:ext cx="282607" cy="581736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6600000" flipH="1" flipV="1">
            <a:off x="-2030600" y="5079692"/>
            <a:ext cx="4913152" cy="4406891"/>
          </a:xfrm>
          <a:prstGeom prst="curvedConnector3">
            <a:avLst>
              <a:gd name="adj1" fmla="val 4844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5000000" flipV="1">
            <a:off x="2208102" y="6451539"/>
            <a:ext cx="5847049" cy="3102891"/>
          </a:xfrm>
          <a:prstGeom prst="curvedConnector3">
            <a:avLst>
              <a:gd name="adj1" fmla="val 7091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6900000" flipH="1" flipV="1">
            <a:off x="-2820780" y="4887241"/>
            <a:ext cx="4913152" cy="4406891"/>
          </a:xfrm>
          <a:prstGeom prst="curvedConnector3">
            <a:avLst>
              <a:gd name="adj1" fmla="val 4844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619672" y="6232341"/>
            <a:ext cx="692525" cy="62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Rectangle 90"/>
          <p:cNvSpPr/>
          <p:nvPr/>
        </p:nvSpPr>
        <p:spPr>
          <a:xfrm rot="20197929">
            <a:off x="3236238" y="6550254"/>
            <a:ext cx="692525" cy="58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3" name="Curved Connector 92"/>
          <p:cNvCxnSpPr/>
          <p:nvPr/>
        </p:nvCxnSpPr>
        <p:spPr>
          <a:xfrm rot="15000000" flipV="1">
            <a:off x="1884990" y="6811579"/>
            <a:ext cx="5847049" cy="3102891"/>
          </a:xfrm>
          <a:prstGeom prst="curvedConnector3">
            <a:avLst>
              <a:gd name="adj1" fmla="val 7091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81667">
            <a:off x="2286606" y="6674166"/>
            <a:ext cx="692525" cy="58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037" name="Group 1036"/>
          <p:cNvGrpSpPr/>
          <p:nvPr/>
        </p:nvGrpSpPr>
        <p:grpSpPr>
          <a:xfrm>
            <a:off x="3328384" y="2480321"/>
            <a:ext cx="1846805" cy="1838522"/>
            <a:chOff x="3328384" y="2480321"/>
            <a:chExt cx="1846805" cy="1838522"/>
          </a:xfrm>
          <a:solidFill>
            <a:srgbClr val="00CC99"/>
          </a:solidFill>
        </p:grpSpPr>
        <p:sp>
          <p:nvSpPr>
            <p:cNvPr id="1024" name="Flowchart: Connector 1023"/>
            <p:cNvSpPr/>
            <p:nvPr/>
          </p:nvSpPr>
          <p:spPr>
            <a:xfrm>
              <a:off x="3328384" y="2480321"/>
              <a:ext cx="87130" cy="97160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/>
            <p:cNvSpPr/>
            <p:nvPr/>
          </p:nvSpPr>
          <p:spPr>
            <a:xfrm>
              <a:off x="4219736" y="3387409"/>
              <a:ext cx="87130" cy="97160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1" name="Flowchart: Connector 160"/>
            <p:cNvSpPr/>
            <p:nvPr/>
          </p:nvSpPr>
          <p:spPr>
            <a:xfrm>
              <a:off x="5088059" y="4221683"/>
              <a:ext cx="87130" cy="97160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V="1">
            <a:off x="1314525" y="6841098"/>
            <a:ext cx="4652187" cy="845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Group 1035"/>
          <p:cNvGrpSpPr/>
          <p:nvPr/>
        </p:nvGrpSpPr>
        <p:grpSpPr>
          <a:xfrm>
            <a:off x="2896337" y="2051067"/>
            <a:ext cx="2710900" cy="2697030"/>
            <a:chOff x="2896337" y="2051067"/>
            <a:chExt cx="2710900" cy="2697030"/>
          </a:xfrm>
        </p:grpSpPr>
        <p:sp>
          <p:nvSpPr>
            <p:cNvPr id="99" name="Flowchart: Connector 98"/>
            <p:cNvSpPr/>
            <p:nvPr/>
          </p:nvSpPr>
          <p:spPr>
            <a:xfrm>
              <a:off x="3335946" y="2051067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3760432" y="2480321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/>
            <p:cNvSpPr/>
            <p:nvPr/>
          </p:nvSpPr>
          <p:spPr>
            <a:xfrm>
              <a:off x="2896337" y="2480321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/>
            <p:cNvSpPr/>
            <p:nvPr/>
          </p:nvSpPr>
          <p:spPr>
            <a:xfrm>
              <a:off x="3335946" y="2909575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4227298" y="2958155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4651784" y="3387409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3787689" y="3387409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4227298" y="3816663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5095621" y="3792429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5520107" y="4221683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4656012" y="4221683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1" name="Flowchart: Connector 170"/>
            <p:cNvSpPr/>
            <p:nvPr/>
          </p:nvSpPr>
          <p:spPr>
            <a:xfrm>
              <a:off x="5095621" y="4650937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2675957" y="1844824"/>
            <a:ext cx="3151662" cy="3109514"/>
            <a:chOff x="2675957" y="1844824"/>
            <a:chExt cx="3151662" cy="3109514"/>
          </a:xfrm>
        </p:grpSpPr>
        <p:sp>
          <p:nvSpPr>
            <p:cNvPr id="103" name="Flowchart: Connector 102"/>
            <p:cNvSpPr/>
            <p:nvPr/>
          </p:nvSpPr>
          <p:spPr>
            <a:xfrm>
              <a:off x="3324029" y="184482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3108005" y="205106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3540053" y="205106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2891981" y="225731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3324029" y="226569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3756077" y="227407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2675957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3108004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3540051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3972101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2891981" y="268656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3324029" y="269494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0" name="Flowchart: Connector 119"/>
            <p:cNvSpPr/>
            <p:nvPr/>
          </p:nvSpPr>
          <p:spPr>
            <a:xfrm>
              <a:off x="3756077" y="270333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3108005" y="290957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3540053" y="290957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3324029" y="311581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215381" y="275191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3999357" y="295815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4431405" y="295815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3783333" y="316439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4215381" y="317278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4647429" y="318116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3567309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3999356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4431403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4863453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3783333" y="359365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4215381" y="360203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8" name="Flowchart: Connector 147"/>
            <p:cNvSpPr/>
            <p:nvPr/>
          </p:nvSpPr>
          <p:spPr>
            <a:xfrm>
              <a:off x="4647429" y="361042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3999357" y="381666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" name="Flowchart: Connector 150"/>
            <p:cNvSpPr/>
            <p:nvPr/>
          </p:nvSpPr>
          <p:spPr>
            <a:xfrm>
              <a:off x="4431405" y="381666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2" name="Flowchart: Connector 151"/>
            <p:cNvSpPr/>
            <p:nvPr/>
          </p:nvSpPr>
          <p:spPr>
            <a:xfrm>
              <a:off x="4215381" y="402290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4" name="Flowchart: Connector 153"/>
            <p:cNvSpPr/>
            <p:nvPr/>
          </p:nvSpPr>
          <p:spPr>
            <a:xfrm>
              <a:off x="5083704" y="358618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4867680" y="379242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5299728" y="379242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4651656" y="399867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5083704" y="400705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5515752" y="401544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4435632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4867679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5299726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7" name="Flowchart: Connector 166"/>
            <p:cNvSpPr/>
            <p:nvPr/>
          </p:nvSpPr>
          <p:spPr>
            <a:xfrm>
              <a:off x="5731776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8" name="Flowchart: Connector 167"/>
            <p:cNvSpPr/>
            <p:nvPr/>
          </p:nvSpPr>
          <p:spPr>
            <a:xfrm>
              <a:off x="4651656" y="442792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9" name="Flowchart: Connector 168"/>
            <p:cNvSpPr/>
            <p:nvPr/>
          </p:nvSpPr>
          <p:spPr>
            <a:xfrm>
              <a:off x="5083704" y="443631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5515752" y="444469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2" name="Flowchart: Connector 171"/>
            <p:cNvSpPr/>
            <p:nvPr/>
          </p:nvSpPr>
          <p:spPr>
            <a:xfrm>
              <a:off x="4867680" y="465093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3" name="Flowchart: Connector 172"/>
            <p:cNvSpPr/>
            <p:nvPr/>
          </p:nvSpPr>
          <p:spPr>
            <a:xfrm>
              <a:off x="5299728" y="465093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4" name="Flowchart: Connector 173"/>
            <p:cNvSpPr/>
            <p:nvPr/>
          </p:nvSpPr>
          <p:spPr>
            <a:xfrm>
              <a:off x="5083704" y="485717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042" name="Group 1041"/>
          <p:cNvGrpSpPr/>
          <p:nvPr/>
        </p:nvGrpSpPr>
        <p:grpSpPr>
          <a:xfrm>
            <a:off x="4538336" y="1983539"/>
            <a:ext cx="2955925" cy="2904899"/>
            <a:chOff x="4538336" y="1983539"/>
            <a:chExt cx="2955925" cy="2904899"/>
          </a:xfrm>
        </p:grpSpPr>
        <p:sp>
          <p:nvSpPr>
            <p:cNvPr id="183" name="Flowchart: Connector 182"/>
            <p:cNvSpPr/>
            <p:nvPr/>
          </p:nvSpPr>
          <p:spPr>
            <a:xfrm>
              <a:off x="5357424" y="2246746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5" name="Flowchart: Connector 184"/>
            <p:cNvSpPr/>
            <p:nvPr/>
          </p:nvSpPr>
          <p:spPr>
            <a:xfrm>
              <a:off x="4798976" y="2766236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8" name="Flowchart: Connector 197"/>
            <p:cNvSpPr/>
            <p:nvPr/>
          </p:nvSpPr>
          <p:spPr>
            <a:xfrm>
              <a:off x="6240181" y="3117451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9" name="Flowchart: Connector 198"/>
            <p:cNvSpPr/>
            <p:nvPr/>
          </p:nvSpPr>
          <p:spPr>
            <a:xfrm>
              <a:off x="5681733" y="3636941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2" name="Flowchart: Connector 201"/>
            <p:cNvSpPr/>
            <p:nvPr/>
          </p:nvSpPr>
          <p:spPr>
            <a:xfrm>
              <a:off x="7122937" y="3988157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3" name="Flowchart: Connector 202"/>
            <p:cNvSpPr/>
            <p:nvPr/>
          </p:nvSpPr>
          <p:spPr>
            <a:xfrm>
              <a:off x="6564489" y="4507647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5" name="Flowchart: Connector 214"/>
            <p:cNvSpPr/>
            <p:nvPr/>
          </p:nvSpPr>
          <p:spPr>
            <a:xfrm>
              <a:off x="4823098" y="2248368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6" name="Flowchart: Connector 215"/>
            <p:cNvSpPr/>
            <p:nvPr/>
          </p:nvSpPr>
          <p:spPr>
            <a:xfrm>
              <a:off x="5096784" y="1983539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7" name="Flowchart: Connector 216"/>
            <p:cNvSpPr/>
            <p:nvPr/>
          </p:nvSpPr>
          <p:spPr>
            <a:xfrm>
              <a:off x="4538336" y="2503029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5705855" y="3119073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3" name="Flowchart: Connector 212"/>
            <p:cNvSpPr/>
            <p:nvPr/>
          </p:nvSpPr>
          <p:spPr>
            <a:xfrm>
              <a:off x="5979541" y="285424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4" name="Flowchart: Connector 213"/>
            <p:cNvSpPr/>
            <p:nvPr/>
          </p:nvSpPr>
          <p:spPr>
            <a:xfrm>
              <a:off x="5421093" y="337373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9" name="Flowchart: Connector 208"/>
            <p:cNvSpPr/>
            <p:nvPr/>
          </p:nvSpPr>
          <p:spPr>
            <a:xfrm>
              <a:off x="6588611" y="3989779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0" name="Flowchart: Connector 209"/>
            <p:cNvSpPr/>
            <p:nvPr/>
          </p:nvSpPr>
          <p:spPr>
            <a:xfrm>
              <a:off x="6862297" y="3724950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1" name="Flowchart: Connector 210"/>
            <p:cNvSpPr/>
            <p:nvPr/>
          </p:nvSpPr>
          <p:spPr>
            <a:xfrm>
              <a:off x="6303849" y="4244440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8" name="Flowchart: Connector 227"/>
            <p:cNvSpPr/>
            <p:nvPr/>
          </p:nvSpPr>
          <p:spPr>
            <a:xfrm>
              <a:off x="5344378" y="2774782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9" name="Flowchart: Connector 228"/>
            <p:cNvSpPr/>
            <p:nvPr/>
          </p:nvSpPr>
          <p:spPr>
            <a:xfrm>
              <a:off x="5618064" y="2509953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0" name="Flowchart: Connector 229"/>
            <p:cNvSpPr/>
            <p:nvPr/>
          </p:nvSpPr>
          <p:spPr>
            <a:xfrm>
              <a:off x="5059616" y="3029443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5" name="Flowchart: Connector 224"/>
            <p:cNvSpPr/>
            <p:nvPr/>
          </p:nvSpPr>
          <p:spPr>
            <a:xfrm>
              <a:off x="6227135" y="3645487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6" name="Flowchart: Connector 225"/>
            <p:cNvSpPr/>
            <p:nvPr/>
          </p:nvSpPr>
          <p:spPr>
            <a:xfrm>
              <a:off x="6500821" y="3380658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5942373" y="3900148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2" name="Flowchart: Connector 221"/>
            <p:cNvSpPr/>
            <p:nvPr/>
          </p:nvSpPr>
          <p:spPr>
            <a:xfrm>
              <a:off x="7109891" y="4516193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3" name="Flowchart: Connector 222"/>
            <p:cNvSpPr/>
            <p:nvPr/>
          </p:nvSpPr>
          <p:spPr>
            <a:xfrm>
              <a:off x="7383577" y="425136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4" name="Flowchart: Connector 223"/>
            <p:cNvSpPr/>
            <p:nvPr/>
          </p:nvSpPr>
          <p:spPr>
            <a:xfrm>
              <a:off x="6825129" y="477085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4" name="Flowchart: Connector 233"/>
            <p:cNvSpPr/>
            <p:nvPr/>
          </p:nvSpPr>
          <p:spPr>
            <a:xfrm>
              <a:off x="5083704" y="2520121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5" name="Flowchart: Connector 234"/>
            <p:cNvSpPr/>
            <p:nvPr/>
          </p:nvSpPr>
          <p:spPr>
            <a:xfrm>
              <a:off x="5966461" y="3390826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6" name="Flowchart: Connector 235"/>
            <p:cNvSpPr/>
            <p:nvPr/>
          </p:nvSpPr>
          <p:spPr>
            <a:xfrm>
              <a:off x="6849217" y="4261532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083738" y="2511575"/>
            <a:ext cx="1865121" cy="1848827"/>
            <a:chOff x="5083738" y="2511575"/>
            <a:chExt cx="1865121" cy="1848827"/>
          </a:xfrm>
          <a:solidFill>
            <a:srgbClr val="00CC99"/>
          </a:solidFill>
        </p:grpSpPr>
        <p:sp>
          <p:nvSpPr>
            <p:cNvPr id="179" name="Flowchart: Connector 178"/>
            <p:cNvSpPr/>
            <p:nvPr/>
          </p:nvSpPr>
          <p:spPr>
            <a:xfrm>
              <a:off x="5083738" y="2511575"/>
              <a:ext cx="99608" cy="107416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7" name="Flowchart: Connector 196"/>
            <p:cNvSpPr/>
            <p:nvPr/>
          </p:nvSpPr>
          <p:spPr>
            <a:xfrm>
              <a:off x="5966495" y="3382280"/>
              <a:ext cx="99608" cy="107416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1" name="Flowchart: Connector 200"/>
            <p:cNvSpPr/>
            <p:nvPr/>
          </p:nvSpPr>
          <p:spPr>
            <a:xfrm>
              <a:off x="6849251" y="4252986"/>
              <a:ext cx="99608" cy="107416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786EC13-703F-41BB-AD68-235C0DC9E665}"/>
              </a:ext>
            </a:extLst>
          </p:cNvPr>
          <p:cNvGrpSpPr>
            <a:grpSpLocks noChangeAspect="1"/>
          </p:cNvGrpSpPr>
          <p:nvPr/>
        </p:nvGrpSpPr>
        <p:grpSpPr>
          <a:xfrm>
            <a:off x="2109888" y="2852936"/>
            <a:ext cx="749008" cy="744116"/>
            <a:chOff x="993228" y="1947175"/>
            <a:chExt cx="2996029" cy="2976461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6887C8F-476F-4845-9DA9-3F673548B7B0}"/>
                </a:ext>
              </a:extLst>
            </p:cNvPr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6A3535F-D6BB-4539-836D-DF7552AA294D}"/>
                </a:ext>
              </a:extLst>
            </p:cNvPr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F492BE4-8C89-41D0-A01B-5E965CCD43B1}"/>
                </a:ext>
              </a:extLst>
            </p:cNvPr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357EFF4-7645-48F9-A1BF-B5D45ED8E3EA}"/>
                </a:ext>
              </a:extLst>
            </p:cNvPr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E46B057-7926-46DE-AE72-F5F7637522C1}"/>
                </a:ext>
              </a:extLst>
            </p:cNvPr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247D35-982B-4735-9C9E-F6DAFE9D1A5D}"/>
              </a:ext>
            </a:extLst>
          </p:cNvPr>
          <p:cNvGrpSpPr/>
          <p:nvPr/>
        </p:nvGrpSpPr>
        <p:grpSpPr>
          <a:xfrm>
            <a:off x="1740166" y="2690338"/>
            <a:ext cx="1493234" cy="1476680"/>
            <a:chOff x="1740166" y="2690338"/>
            <a:chExt cx="1493234" cy="147668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19535AE-AACF-4AF5-8E99-B8F8DD289783}"/>
                </a:ext>
              </a:extLst>
            </p:cNvPr>
            <p:cNvSpPr/>
            <p:nvPr/>
          </p:nvSpPr>
          <p:spPr>
            <a:xfrm rot="18878067">
              <a:off x="1739052" y="3123500"/>
              <a:ext cx="612584" cy="610355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A9FB85C-8C68-455A-9878-70C0F5A7048F}"/>
                </a:ext>
              </a:extLst>
            </p:cNvPr>
            <p:cNvSpPr/>
            <p:nvPr/>
          </p:nvSpPr>
          <p:spPr>
            <a:xfrm rot="18878067">
              <a:off x="2181252" y="3555548"/>
              <a:ext cx="612584" cy="610355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4B7E6BD-7AF5-43B1-A144-6A7CC78A6284}"/>
                </a:ext>
              </a:extLst>
            </p:cNvPr>
            <p:cNvSpPr/>
            <p:nvPr/>
          </p:nvSpPr>
          <p:spPr>
            <a:xfrm rot="18878067">
              <a:off x="2621931" y="3123500"/>
              <a:ext cx="612584" cy="610355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9330730-EFC3-4E01-B2C4-1E3231B4CC3B}"/>
                </a:ext>
              </a:extLst>
            </p:cNvPr>
            <p:cNvSpPr/>
            <p:nvPr/>
          </p:nvSpPr>
          <p:spPr>
            <a:xfrm rot="18878067">
              <a:off x="2177789" y="2691452"/>
              <a:ext cx="612584" cy="610355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D583A4B-4865-4C2D-B30E-D879A5FDAE00}"/>
              </a:ext>
            </a:extLst>
          </p:cNvPr>
          <p:cNvSpPr/>
          <p:nvPr/>
        </p:nvSpPr>
        <p:spPr>
          <a:xfrm rot="18878067">
            <a:off x="1871809" y="2818001"/>
            <a:ext cx="1225167" cy="1220709"/>
          </a:xfrm>
          <a:prstGeom prst="rect">
            <a:avLst/>
          </a:prstGeom>
          <a:noFill/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800" dirty="0">
              <a:solidFill>
                <a:schemeClr val="tx2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5DC2BF7-8F54-4421-9C69-DBBF5C854184}"/>
              </a:ext>
            </a:extLst>
          </p:cNvPr>
          <p:cNvGrpSpPr>
            <a:grpSpLocks noChangeAspect="1"/>
          </p:cNvGrpSpPr>
          <p:nvPr/>
        </p:nvGrpSpPr>
        <p:grpSpPr>
          <a:xfrm>
            <a:off x="6405125" y="2053078"/>
            <a:ext cx="975998" cy="969623"/>
            <a:chOff x="993228" y="1947175"/>
            <a:chExt cx="2996029" cy="297646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3131C9E-A1FA-41D6-A70B-6A75CA501138}"/>
                </a:ext>
              </a:extLst>
            </p:cNvPr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2CEC67B-F1A4-4AEB-BEE5-97F488E2FB9C}"/>
                </a:ext>
              </a:extLst>
            </p:cNvPr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F705293-760C-49A0-A7DF-C253927F69EE}"/>
                </a:ext>
              </a:extLst>
            </p:cNvPr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493014F-7306-4EB0-B41A-C444B177AA21}"/>
                </a:ext>
              </a:extLst>
            </p:cNvPr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1A1088B-6D7B-4FBB-90C5-613D27886BA2}"/>
                </a:ext>
              </a:extLst>
            </p:cNvPr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F32B650-4C28-4109-BF6F-4A9EF4E15E83}"/>
              </a:ext>
            </a:extLst>
          </p:cNvPr>
          <p:cNvSpPr/>
          <p:nvPr/>
        </p:nvSpPr>
        <p:spPr>
          <a:xfrm rot="18878067">
            <a:off x="6281167" y="1926043"/>
            <a:ext cx="1225167" cy="1220709"/>
          </a:xfrm>
          <a:prstGeom prst="rect">
            <a:avLst/>
          </a:prstGeom>
          <a:noFill/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75" grpId="0" animBg="1"/>
      <p:bldP spid="175" grpId="1" animBg="1"/>
      <p:bldP spid="175" grpId="2" animBg="1"/>
      <p:bldP spid="188" grpId="0" animBg="1"/>
      <p:bldP spid="188" grpId="1" animBg="1"/>
      <p:bldP spid="18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2x Aligned</a:t>
            </a:r>
          </a:p>
          <a:p>
            <a:pPr algn="r"/>
            <a:r>
              <a:rPr lang="en-NZ" dirty="0">
                <a:solidFill>
                  <a:schemeClr val="tx1"/>
                </a:solidFill>
              </a:rPr>
              <a:t>2x NOT Nested</a:t>
            </a:r>
          </a:p>
        </p:txBody>
      </p:sp>
      <p:pic>
        <p:nvPicPr>
          <p:cNvPr id="4" name="Picture 3" descr="R:\data\ac-nl\WageningenUR\HealPix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247" y="1622648"/>
            <a:ext cx="7098113" cy="36000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483768" y="1628800"/>
            <a:ext cx="3552227" cy="3540967"/>
            <a:chOff x="2483768" y="1628800"/>
            <a:chExt cx="3552227" cy="3540967"/>
          </a:xfrm>
        </p:grpSpPr>
        <p:sp>
          <p:nvSpPr>
            <p:cNvPr id="103" name="Flowchart: Connector 102"/>
            <p:cNvSpPr/>
            <p:nvPr/>
          </p:nvSpPr>
          <p:spPr>
            <a:xfrm>
              <a:off x="3131840" y="184482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2915816" y="205106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3347864" y="205106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2699792" y="225731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3131840" y="226569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3563888" y="227407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2483768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2915815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3347862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3779912" y="248032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2699792" y="268656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3131840" y="269494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0" name="Flowchart: Connector 119"/>
            <p:cNvSpPr/>
            <p:nvPr/>
          </p:nvSpPr>
          <p:spPr>
            <a:xfrm>
              <a:off x="3563888" y="270333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2915816" y="290957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3347864" y="290957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3131840" y="311581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023192" y="275191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3807168" y="295815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4239216" y="295815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3591144" y="316439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4023192" y="317278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4455240" y="318116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3375120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3807167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4239214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4671264" y="338740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3591144" y="359365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4023192" y="360203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8" name="Flowchart: Connector 147"/>
            <p:cNvSpPr/>
            <p:nvPr/>
          </p:nvSpPr>
          <p:spPr>
            <a:xfrm>
              <a:off x="4455240" y="361042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3807168" y="381666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" name="Flowchart: Connector 150"/>
            <p:cNvSpPr/>
            <p:nvPr/>
          </p:nvSpPr>
          <p:spPr>
            <a:xfrm>
              <a:off x="4239216" y="381666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2" name="Flowchart: Connector 151"/>
            <p:cNvSpPr/>
            <p:nvPr/>
          </p:nvSpPr>
          <p:spPr>
            <a:xfrm>
              <a:off x="4023192" y="402290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4" name="Flowchart: Connector 153"/>
            <p:cNvSpPr/>
            <p:nvPr/>
          </p:nvSpPr>
          <p:spPr>
            <a:xfrm>
              <a:off x="4891515" y="358618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4675491" y="379242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5107539" y="379242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4459467" y="399867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4891515" y="400705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5323563" y="401544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4243443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4675490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5107537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7" name="Flowchart: Connector 166"/>
            <p:cNvSpPr/>
            <p:nvPr/>
          </p:nvSpPr>
          <p:spPr>
            <a:xfrm>
              <a:off x="5539587" y="422168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8" name="Flowchart: Connector 167"/>
            <p:cNvSpPr/>
            <p:nvPr/>
          </p:nvSpPr>
          <p:spPr>
            <a:xfrm>
              <a:off x="4459467" y="442792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9" name="Flowchart: Connector 168"/>
            <p:cNvSpPr/>
            <p:nvPr/>
          </p:nvSpPr>
          <p:spPr>
            <a:xfrm>
              <a:off x="4891515" y="443631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5323563" y="444469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2" name="Flowchart: Connector 171"/>
            <p:cNvSpPr/>
            <p:nvPr/>
          </p:nvSpPr>
          <p:spPr>
            <a:xfrm>
              <a:off x="4675491" y="465093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3" name="Flowchart: Connector 172"/>
            <p:cNvSpPr/>
            <p:nvPr/>
          </p:nvSpPr>
          <p:spPr>
            <a:xfrm>
              <a:off x="5107539" y="465093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4" name="Flowchart: Connector 173"/>
            <p:cNvSpPr/>
            <p:nvPr/>
          </p:nvSpPr>
          <p:spPr>
            <a:xfrm>
              <a:off x="4891515" y="485717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8" name="Flowchart: Connector 177"/>
            <p:cNvSpPr/>
            <p:nvPr/>
          </p:nvSpPr>
          <p:spPr>
            <a:xfrm>
              <a:off x="3347864" y="1628800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0" name="Flowchart: Connector 179"/>
            <p:cNvSpPr/>
            <p:nvPr/>
          </p:nvSpPr>
          <p:spPr>
            <a:xfrm>
              <a:off x="3563888" y="183504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1" name="Flowchart: Connector 180"/>
            <p:cNvSpPr/>
            <p:nvPr/>
          </p:nvSpPr>
          <p:spPr>
            <a:xfrm>
              <a:off x="3779912" y="2058054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2" name="Flowchart: Connector 181"/>
            <p:cNvSpPr/>
            <p:nvPr/>
          </p:nvSpPr>
          <p:spPr>
            <a:xfrm>
              <a:off x="3995936" y="226429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4" name="Flowchart: Connector 183"/>
            <p:cNvSpPr/>
            <p:nvPr/>
          </p:nvSpPr>
          <p:spPr>
            <a:xfrm>
              <a:off x="4239216" y="253588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6" name="Flowchart: Connector 185"/>
            <p:cNvSpPr/>
            <p:nvPr/>
          </p:nvSpPr>
          <p:spPr>
            <a:xfrm>
              <a:off x="4455240" y="2742131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7" name="Flowchart: Connector 186"/>
            <p:cNvSpPr/>
            <p:nvPr/>
          </p:nvSpPr>
          <p:spPr>
            <a:xfrm>
              <a:off x="4671264" y="296514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8" name="Flowchart: Connector 187"/>
            <p:cNvSpPr/>
            <p:nvPr/>
          </p:nvSpPr>
          <p:spPr>
            <a:xfrm>
              <a:off x="4887288" y="317138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9" name="Flowchart: Connector 188"/>
            <p:cNvSpPr/>
            <p:nvPr/>
          </p:nvSpPr>
          <p:spPr>
            <a:xfrm>
              <a:off x="5107539" y="337016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5323563" y="3576405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1" name="Flowchart: Connector 190"/>
            <p:cNvSpPr/>
            <p:nvPr/>
          </p:nvSpPr>
          <p:spPr>
            <a:xfrm>
              <a:off x="5508104" y="379941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2" name="Flowchart: Connector 191"/>
            <p:cNvSpPr/>
            <p:nvPr/>
          </p:nvSpPr>
          <p:spPr>
            <a:xfrm>
              <a:off x="5755611" y="4005659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5724128" y="4437112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4" name="Flowchart: Connector 193"/>
            <p:cNvSpPr/>
            <p:nvPr/>
          </p:nvSpPr>
          <p:spPr>
            <a:xfrm>
              <a:off x="5508104" y="4660123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5" name="Flowchart: Connector 194"/>
            <p:cNvSpPr/>
            <p:nvPr/>
          </p:nvSpPr>
          <p:spPr>
            <a:xfrm>
              <a:off x="5292080" y="4866366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6" name="Flowchart: Connector 195"/>
            <p:cNvSpPr/>
            <p:nvPr/>
          </p:nvSpPr>
          <p:spPr>
            <a:xfrm>
              <a:off x="5076056" y="5072607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0" name="Flowchart: Connector 199"/>
            <p:cNvSpPr/>
            <p:nvPr/>
          </p:nvSpPr>
          <p:spPr>
            <a:xfrm>
              <a:off x="5940152" y="4221088"/>
              <a:ext cx="95843" cy="97160"/>
            </a:xfrm>
            <a:prstGeom prst="flowChartConnector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Face-Cell tessellation alternatives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51520" y="5517232"/>
            <a:ext cx="4216085" cy="1152128"/>
            <a:chOff x="323528" y="5085184"/>
            <a:chExt cx="5270106" cy="1440160"/>
          </a:xfrm>
        </p:grpSpPr>
        <p:sp>
          <p:nvSpPr>
            <p:cNvPr id="19" name="Right Arrow 18"/>
            <p:cNvSpPr/>
            <p:nvPr/>
          </p:nvSpPr>
          <p:spPr>
            <a:xfrm>
              <a:off x="1979712" y="566124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Bent Arrow 19"/>
            <p:cNvSpPr/>
            <p:nvPr/>
          </p:nvSpPr>
          <p:spPr>
            <a:xfrm rot="5400000" flipH="1">
              <a:off x="4974805" y="5258443"/>
              <a:ext cx="504056" cy="7336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grpSp>
          <p:nvGrpSpPr>
            <p:cNvPr id="21" name="Group 114"/>
            <p:cNvGrpSpPr>
              <a:grpSpLocks noChangeAspect="1"/>
            </p:cNvGrpSpPr>
            <p:nvPr/>
          </p:nvGrpSpPr>
          <p:grpSpPr>
            <a:xfrm>
              <a:off x="323528" y="5085184"/>
              <a:ext cx="1512000" cy="1440000"/>
              <a:chOff x="2411760" y="1412776"/>
              <a:chExt cx="3780000" cy="3600000"/>
            </a:xfrm>
          </p:grpSpPr>
          <p:sp>
            <p:nvSpPr>
              <p:cNvPr id="27" name="Cube 26"/>
              <p:cNvSpPr>
                <a:spLocks noChangeAspect="1"/>
              </p:cNvSpPr>
              <p:nvPr/>
            </p:nvSpPr>
            <p:spPr>
              <a:xfrm>
                <a:off x="2411760" y="1412776"/>
                <a:ext cx="3780000" cy="3600000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0800000">
                <a:off x="3347866" y="1412776"/>
                <a:ext cx="1944214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430810" y="1418109"/>
                <a:ext cx="3744416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n 21"/>
            <p:cNvSpPr/>
            <p:nvPr/>
          </p:nvSpPr>
          <p:spPr>
            <a:xfrm>
              <a:off x="2915816" y="5085184"/>
              <a:ext cx="1368152" cy="1440160"/>
            </a:xfrm>
            <a:prstGeom prst="can">
              <a:avLst/>
            </a:prstGeom>
            <a:ln w="25400"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3671900" y="5887085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807804" y="5966236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350245" y="5085184"/>
              <a:ext cx="429667" cy="329087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59832" y="5157192"/>
              <a:ext cx="1152128" cy="17792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257616" y="5795450"/>
            <a:ext cx="915606" cy="85867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7616" y="5795450"/>
            <a:ext cx="915606" cy="87378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73222" y="5518939"/>
            <a:ext cx="282607" cy="1135183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73222" y="5795450"/>
            <a:ext cx="282607" cy="581736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6600000" flipH="1" flipV="1">
            <a:off x="-2030600" y="5079692"/>
            <a:ext cx="4913152" cy="4406891"/>
          </a:xfrm>
          <a:prstGeom prst="curvedConnector3">
            <a:avLst>
              <a:gd name="adj1" fmla="val 4844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5000000" flipV="1">
            <a:off x="2208102" y="6451539"/>
            <a:ext cx="5847049" cy="3102891"/>
          </a:xfrm>
          <a:prstGeom prst="curvedConnector3">
            <a:avLst>
              <a:gd name="adj1" fmla="val 7091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6900000" flipH="1" flipV="1">
            <a:off x="-2820780" y="4887241"/>
            <a:ext cx="4913152" cy="4406891"/>
          </a:xfrm>
          <a:prstGeom prst="curvedConnector3">
            <a:avLst>
              <a:gd name="adj1" fmla="val 4844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619672" y="6232341"/>
            <a:ext cx="692525" cy="62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Rectangle 90"/>
          <p:cNvSpPr/>
          <p:nvPr/>
        </p:nvSpPr>
        <p:spPr>
          <a:xfrm rot="20197929">
            <a:off x="3236238" y="6550254"/>
            <a:ext cx="692525" cy="58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3" name="Curved Connector 92"/>
          <p:cNvCxnSpPr/>
          <p:nvPr/>
        </p:nvCxnSpPr>
        <p:spPr>
          <a:xfrm rot="15000000" flipV="1">
            <a:off x="1884990" y="6811579"/>
            <a:ext cx="5847049" cy="3102891"/>
          </a:xfrm>
          <a:prstGeom prst="curvedConnector3">
            <a:avLst>
              <a:gd name="adj1" fmla="val 70919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81667">
            <a:off x="2286606" y="6674166"/>
            <a:ext cx="692525" cy="58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1314525" y="6841098"/>
            <a:ext cx="4652187" cy="845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483768" y="1628800"/>
            <a:ext cx="3543514" cy="3528392"/>
            <a:chOff x="2483768" y="1628800"/>
            <a:chExt cx="3543514" cy="3528392"/>
          </a:xfrm>
        </p:grpSpPr>
        <p:sp>
          <p:nvSpPr>
            <p:cNvPr id="99" name="Flowchart: Connector 98"/>
            <p:cNvSpPr/>
            <p:nvPr/>
          </p:nvSpPr>
          <p:spPr>
            <a:xfrm>
              <a:off x="2923378" y="2054561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3347864" y="2483815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3814730" y="2961649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4239216" y="3390903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4683053" y="3795923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5107539" y="4225177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/>
            <p:cNvSpPr/>
            <p:nvPr/>
          </p:nvSpPr>
          <p:spPr>
            <a:xfrm>
              <a:off x="2483768" y="2480321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/>
            <p:cNvSpPr/>
            <p:nvPr/>
          </p:nvSpPr>
          <p:spPr>
            <a:xfrm>
              <a:off x="2923377" y="2909575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3375120" y="3387409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3814729" y="3816663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4243443" y="4221683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1" name="Flowchart: Connector 170"/>
            <p:cNvSpPr/>
            <p:nvPr/>
          </p:nvSpPr>
          <p:spPr>
            <a:xfrm>
              <a:off x="4683052" y="4650937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3347864" y="1628800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3772350" y="2058054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3" name="Flowchart: Connector 152"/>
            <p:cNvSpPr/>
            <p:nvPr/>
          </p:nvSpPr>
          <p:spPr>
            <a:xfrm>
              <a:off x="4239216" y="2535888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5" name="Flowchart: Connector 174"/>
            <p:cNvSpPr/>
            <p:nvPr/>
          </p:nvSpPr>
          <p:spPr>
            <a:xfrm>
              <a:off x="4663702" y="2965142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6" name="Flowchart: Connector 175"/>
            <p:cNvSpPr/>
            <p:nvPr/>
          </p:nvSpPr>
          <p:spPr>
            <a:xfrm>
              <a:off x="5107539" y="3370162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5532025" y="3799416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4" name="Flowchart: Connector 203"/>
            <p:cNvSpPr/>
            <p:nvPr/>
          </p:nvSpPr>
          <p:spPr>
            <a:xfrm>
              <a:off x="5515666" y="4634272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5" name="Flowchart: Connector 204"/>
            <p:cNvSpPr/>
            <p:nvPr/>
          </p:nvSpPr>
          <p:spPr>
            <a:xfrm>
              <a:off x="5076056" y="5060032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6" name="Flowchart: Connector 205"/>
            <p:cNvSpPr/>
            <p:nvPr/>
          </p:nvSpPr>
          <p:spPr>
            <a:xfrm>
              <a:off x="5940152" y="4208511"/>
              <a:ext cx="87130" cy="9716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3347864" y="2480321"/>
            <a:ext cx="1846805" cy="1838522"/>
            <a:chOff x="3328384" y="2480321"/>
            <a:chExt cx="1846805" cy="1838522"/>
          </a:xfrm>
          <a:solidFill>
            <a:srgbClr val="00CC99"/>
          </a:solidFill>
        </p:grpSpPr>
        <p:sp>
          <p:nvSpPr>
            <p:cNvPr id="1024" name="Flowchart: Connector 1023"/>
            <p:cNvSpPr/>
            <p:nvPr/>
          </p:nvSpPr>
          <p:spPr>
            <a:xfrm>
              <a:off x="3328384" y="2480321"/>
              <a:ext cx="87130" cy="97160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/>
            <p:cNvSpPr/>
            <p:nvPr/>
          </p:nvSpPr>
          <p:spPr>
            <a:xfrm>
              <a:off x="4219736" y="3387409"/>
              <a:ext cx="87130" cy="97160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1" name="Flowchart: Connector 160"/>
            <p:cNvSpPr/>
            <p:nvPr/>
          </p:nvSpPr>
          <p:spPr>
            <a:xfrm>
              <a:off x="5088059" y="4221683"/>
              <a:ext cx="87130" cy="97160"/>
            </a:xfrm>
            <a:prstGeom prst="flowChartConnector">
              <a:avLst/>
            </a:prstGeom>
            <a:grpFill/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735385" y="2684240"/>
            <a:ext cx="1498015" cy="1488231"/>
            <a:chOff x="993228" y="1947175"/>
            <a:chExt cx="2996029" cy="2976461"/>
          </a:xfrm>
        </p:grpSpPr>
        <p:sp>
          <p:nvSpPr>
            <p:cNvPr id="207" name="Rectangle 206"/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 rot="18878067">
            <a:off x="1871809" y="2818001"/>
            <a:ext cx="1225167" cy="1220709"/>
          </a:xfrm>
          <a:prstGeom prst="rect">
            <a:avLst/>
          </a:prstGeom>
          <a:noFill/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800" dirty="0">
              <a:solidFill>
                <a:schemeClr val="tx2"/>
              </a:solidFill>
            </a:endParaRPr>
          </a:p>
        </p:txBody>
      </p:sp>
      <p:grpSp>
        <p:nvGrpSpPr>
          <p:cNvPr id="231" name="Group 230"/>
          <p:cNvGrpSpPr>
            <a:grpSpLocks noChangeAspect="1"/>
          </p:cNvGrpSpPr>
          <p:nvPr/>
        </p:nvGrpSpPr>
        <p:grpSpPr>
          <a:xfrm>
            <a:off x="2109888" y="3056297"/>
            <a:ext cx="749008" cy="744116"/>
            <a:chOff x="993228" y="1947175"/>
            <a:chExt cx="2996029" cy="2976461"/>
          </a:xfrm>
        </p:grpSpPr>
        <p:sp>
          <p:nvSpPr>
            <p:cNvPr id="232" name="Rectangle 231"/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0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3600" dirty="0">
                <a:solidFill>
                  <a:schemeClr val="tx1"/>
                </a:solidFill>
              </a:rPr>
              <a:t>HEALPix to </a:t>
            </a:r>
            <a:r>
              <a:rPr lang="en-NZ" sz="3600" dirty="0" err="1">
                <a:solidFill>
                  <a:schemeClr val="tx1"/>
                </a:solidFill>
              </a:rPr>
              <a:t>rHEALPix</a:t>
            </a:r>
            <a:r>
              <a:rPr lang="en-NZ" sz="3600" dirty="0">
                <a:solidFill>
                  <a:schemeClr val="tx1"/>
                </a:solidFill>
              </a:rPr>
              <a:t>—rearranging the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 anchor="b"/>
          <a:lstStyle/>
          <a:p>
            <a:pPr algn="r">
              <a:spcBef>
                <a:spcPts val="0"/>
              </a:spcBef>
            </a:pPr>
            <a:r>
              <a:rPr lang="en-NZ" dirty="0">
                <a:solidFill>
                  <a:schemeClr val="tx1"/>
                </a:solidFill>
              </a:rPr>
              <a:t>6x faced</a:t>
            </a:r>
          </a:p>
          <a:p>
            <a:pPr algn="r">
              <a:spcBef>
                <a:spcPts val="0"/>
              </a:spcBef>
            </a:pPr>
            <a:r>
              <a:rPr lang="en-NZ" dirty="0">
                <a:solidFill>
                  <a:schemeClr val="tx1"/>
                </a:solidFill>
              </a:rPr>
              <a:t>Cube</a:t>
            </a:r>
          </a:p>
          <a:p>
            <a:pPr algn="r">
              <a:spcBef>
                <a:spcPts val="0"/>
              </a:spcBef>
            </a:pPr>
            <a:r>
              <a:rPr lang="en-NZ" dirty="0">
                <a:solidFill>
                  <a:schemeClr val="tx1"/>
                </a:solidFill>
              </a:rPr>
              <a:t>3x Nested &amp; Aligned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714247" y="1622648"/>
            <a:ext cx="7098113" cy="3600000"/>
            <a:chOff x="395536" y="1622648"/>
            <a:chExt cx="7962900" cy="4038600"/>
          </a:xfrm>
        </p:grpSpPr>
        <p:pic>
          <p:nvPicPr>
            <p:cNvPr id="4" name="Picture 3" descr="R:\data\ac-nl\WageningenUR\HealPix-12.png"/>
            <p:cNvPicPr>
              <a:picLocks noChangeAspect="1" noChangeArrowheads="1"/>
            </p:cNvPicPr>
            <p:nvPr/>
          </p:nvPicPr>
          <p:blipFill>
            <a:blip r:embed="rId2" cstate="print">
              <a:lum bright="39000"/>
            </a:blip>
            <a:srcRect/>
            <a:stretch>
              <a:fillRect/>
            </a:stretch>
          </p:blipFill>
          <p:spPr bwMode="auto">
            <a:xfrm>
              <a:off x="395536" y="1622648"/>
              <a:ext cx="7962900" cy="40386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2411760" y="2659335"/>
              <a:ext cx="1944216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5026" y="2659335"/>
              <a:ext cx="1944216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Q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43625" y="2659335"/>
              <a:ext cx="1944216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019" y="2659335"/>
              <a:ext cx="1944216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8018" y="1660748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421285" y="1675606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384551" y="1675606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347817" y="1680939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453826" y="4589834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417093" y="4604692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4380359" y="4604692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6343625" y="4610025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51520" y="5517232"/>
            <a:ext cx="4216085" cy="1152128"/>
            <a:chOff x="323528" y="5085184"/>
            <a:chExt cx="5270106" cy="1440160"/>
          </a:xfrm>
        </p:grpSpPr>
        <p:sp>
          <p:nvSpPr>
            <p:cNvPr id="19" name="Right Arrow 18"/>
            <p:cNvSpPr/>
            <p:nvPr/>
          </p:nvSpPr>
          <p:spPr>
            <a:xfrm>
              <a:off x="1979712" y="566124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Bent Arrow 19"/>
            <p:cNvSpPr/>
            <p:nvPr/>
          </p:nvSpPr>
          <p:spPr>
            <a:xfrm rot="5400000" flipH="1">
              <a:off x="4974805" y="5258443"/>
              <a:ext cx="504056" cy="7336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grpSp>
          <p:nvGrpSpPr>
            <p:cNvPr id="21" name="Group 114"/>
            <p:cNvGrpSpPr>
              <a:grpSpLocks noChangeAspect="1"/>
            </p:cNvGrpSpPr>
            <p:nvPr/>
          </p:nvGrpSpPr>
          <p:grpSpPr>
            <a:xfrm>
              <a:off x="323528" y="5085184"/>
              <a:ext cx="1512000" cy="1440000"/>
              <a:chOff x="2411760" y="1412776"/>
              <a:chExt cx="3780000" cy="3600000"/>
            </a:xfrm>
          </p:grpSpPr>
          <p:sp>
            <p:nvSpPr>
              <p:cNvPr id="27" name="Cube 26"/>
              <p:cNvSpPr>
                <a:spLocks noChangeAspect="1"/>
              </p:cNvSpPr>
              <p:nvPr/>
            </p:nvSpPr>
            <p:spPr>
              <a:xfrm>
                <a:off x="2411760" y="1412776"/>
                <a:ext cx="3780000" cy="3600000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0800000">
                <a:off x="3347866" y="1412776"/>
                <a:ext cx="1944214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430810" y="1418109"/>
                <a:ext cx="3744416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n 21"/>
            <p:cNvSpPr/>
            <p:nvPr/>
          </p:nvSpPr>
          <p:spPr>
            <a:xfrm>
              <a:off x="2915816" y="5085184"/>
              <a:ext cx="1368152" cy="1440160"/>
            </a:xfrm>
            <a:prstGeom prst="can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3671900" y="5887085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807804" y="5966236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350245" y="5085184"/>
              <a:ext cx="429667" cy="329087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59832" y="5157192"/>
              <a:ext cx="1152128" cy="17792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 rot="18892291">
            <a:off x="3039367" y="1346534"/>
            <a:ext cx="4197413" cy="4124957"/>
            <a:chOff x="4538336" y="1983539"/>
            <a:chExt cx="2955925" cy="2904899"/>
          </a:xfrm>
        </p:grpSpPr>
        <p:sp>
          <p:nvSpPr>
            <p:cNvPr id="32" name="Flowchart: Connector 31"/>
            <p:cNvSpPr/>
            <p:nvPr/>
          </p:nvSpPr>
          <p:spPr>
            <a:xfrm>
              <a:off x="5357424" y="2246746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4798976" y="2766236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6240181" y="3117451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5681733" y="3636941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7122937" y="3988157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6564489" y="4507647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4823098" y="2248368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5096784" y="1983539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4538336" y="2503029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5705855" y="3119073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5979541" y="285424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5421093" y="337373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6588611" y="3989779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6862297" y="3724950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6303849" y="4244440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5344378" y="2774782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5618064" y="2509953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5059616" y="3029443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6227135" y="3645487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6500821" y="3380658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5942373" y="3900148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7109891" y="4516193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7383577" y="425136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6825129" y="4770854"/>
              <a:ext cx="110684" cy="117584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5083704" y="2520121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5966461" y="3390826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6849217" y="4261532"/>
              <a:ext cx="99608" cy="107416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981E8D-6E85-4C75-B592-8EE080B58D21}"/>
              </a:ext>
            </a:extLst>
          </p:cNvPr>
          <p:cNvGrpSpPr>
            <a:grpSpLocks noChangeAspect="1"/>
          </p:cNvGrpSpPr>
          <p:nvPr/>
        </p:nvGrpSpPr>
        <p:grpSpPr>
          <a:xfrm rot="18948671">
            <a:off x="958587" y="2716317"/>
            <a:ext cx="1397310" cy="1388183"/>
            <a:chOff x="993228" y="1947175"/>
            <a:chExt cx="2996029" cy="297646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D6A143-4E95-489B-93B6-97FABD5E74D1}"/>
                </a:ext>
              </a:extLst>
            </p:cNvPr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A44A3E3-46D6-40D7-A6CA-3CAEAF3D4669}"/>
                </a:ext>
              </a:extLst>
            </p:cNvPr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31C47C8-FB6F-4580-8FA3-FA089D5B256C}"/>
                </a:ext>
              </a:extLst>
            </p:cNvPr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398A5CA-9F70-4EDF-9A31-F4E91C635178}"/>
                </a:ext>
              </a:extLst>
            </p:cNvPr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3E23FC-589E-4DEF-8C3F-78764F5EDD63}"/>
                </a:ext>
              </a:extLst>
            </p:cNvPr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111A6-E647-4564-957D-AACB09A8C561}"/>
              </a:ext>
            </a:extLst>
          </p:cNvPr>
          <p:cNvGrpSpPr/>
          <p:nvPr/>
        </p:nvGrpSpPr>
        <p:grpSpPr>
          <a:xfrm>
            <a:off x="3312925" y="3320332"/>
            <a:ext cx="3672969" cy="193966"/>
            <a:chOff x="3312925" y="3320332"/>
            <a:chExt cx="3672969" cy="193966"/>
          </a:xfrm>
        </p:grpSpPr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27C9AB39-B635-450F-BEFB-B33E8EA1A704}"/>
                </a:ext>
              </a:extLst>
            </p:cNvPr>
            <p:cNvSpPr/>
            <p:nvPr/>
          </p:nvSpPr>
          <p:spPr>
            <a:xfrm rot="18900000">
              <a:off x="3312925" y="3360633"/>
              <a:ext cx="141250" cy="153665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7637F37-5FF4-4E02-A953-8C4D6052C146}"/>
                </a:ext>
              </a:extLst>
            </p:cNvPr>
            <p:cNvSpPr/>
            <p:nvPr/>
          </p:nvSpPr>
          <p:spPr>
            <a:xfrm rot="18900000">
              <a:off x="5079404" y="3344589"/>
              <a:ext cx="141250" cy="153665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36FFE79F-884B-48CA-98A5-0C0A65ABFF54}"/>
                </a:ext>
              </a:extLst>
            </p:cNvPr>
            <p:cNvSpPr/>
            <p:nvPr/>
          </p:nvSpPr>
          <p:spPr>
            <a:xfrm rot="18900000">
              <a:off x="6844644" y="3320332"/>
              <a:ext cx="141250" cy="153665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51D44BDC-DEB5-4EDD-8A20-E0A4AF378D70}"/>
              </a:ext>
            </a:extLst>
          </p:cNvPr>
          <p:cNvSpPr/>
          <p:nvPr/>
        </p:nvSpPr>
        <p:spPr>
          <a:xfrm>
            <a:off x="769943" y="2537224"/>
            <a:ext cx="1736329" cy="1728661"/>
          </a:xfrm>
          <a:prstGeom prst="rect">
            <a:avLst/>
          </a:prstGeom>
          <a:noFill/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3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sz="3600" dirty="0" err="1">
                <a:solidFill>
                  <a:schemeClr val="tx1"/>
                </a:solidFill>
              </a:rPr>
              <a:t>rHEALPix</a:t>
            </a:r>
            <a:r>
              <a:rPr lang="en-NZ" sz="3600" dirty="0">
                <a:solidFill>
                  <a:schemeClr val="tx1"/>
                </a:solidFill>
              </a:rPr>
              <a:t> &amp; HEALPix interleaved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 anchor="b"/>
          <a:lstStyle/>
          <a:p>
            <a:pPr algn="l">
              <a:spcBef>
                <a:spcPts val="0"/>
              </a:spcBef>
            </a:pPr>
            <a:r>
              <a:rPr lang="en-NZ" dirty="0">
                <a:solidFill>
                  <a:schemeClr val="tx1"/>
                </a:solidFill>
              </a:rPr>
              <a:t>Interleaving 6x faced Cube and </a:t>
            </a:r>
          </a:p>
          <a:p>
            <a:pPr>
              <a:spcBef>
                <a:spcPts val="300"/>
              </a:spcBef>
            </a:pPr>
            <a:r>
              <a:rPr lang="en-NZ" dirty="0">
                <a:solidFill>
                  <a:schemeClr val="tx1"/>
                </a:solidFill>
              </a:rPr>
              <a:t>12-faced Rhombic  Dodecahedron</a:t>
            </a:r>
          </a:p>
          <a:p>
            <a:pPr algn="r">
              <a:spcBef>
                <a:spcPts val="0"/>
              </a:spcBef>
            </a:pPr>
            <a:r>
              <a:rPr lang="en-NZ" dirty="0">
                <a:solidFill>
                  <a:schemeClr val="tx1"/>
                </a:solidFill>
              </a:rPr>
              <a:t>Each 3x Nested &amp; Aligned, sharing </a:t>
            </a:r>
            <a:r>
              <a:rPr lang="en-NZ" dirty="0" err="1">
                <a:solidFill>
                  <a:schemeClr val="tx1"/>
                </a:solidFill>
              </a:rPr>
              <a:t>iso</a:t>
            </a:r>
            <a:r>
              <a:rPr lang="en-NZ" dirty="0">
                <a:solidFill>
                  <a:schemeClr val="tx1"/>
                </a:solidFill>
              </a:rPr>
              <a:t>-Latitudes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714247" y="1622648"/>
            <a:ext cx="7098113" cy="3600000"/>
            <a:chOff x="395536" y="1622648"/>
            <a:chExt cx="7962900" cy="4038600"/>
          </a:xfrm>
        </p:grpSpPr>
        <p:pic>
          <p:nvPicPr>
            <p:cNvPr id="4" name="Picture 3" descr="R:\data\ac-nl\WageningenUR\HealPix-12.png"/>
            <p:cNvPicPr>
              <a:picLocks noChangeAspect="1" noChangeArrowheads="1"/>
            </p:cNvPicPr>
            <p:nvPr/>
          </p:nvPicPr>
          <p:blipFill>
            <a:blip r:embed="rId3" cstate="print">
              <a:lum bright="39000"/>
            </a:blip>
            <a:srcRect/>
            <a:stretch>
              <a:fillRect/>
            </a:stretch>
          </p:blipFill>
          <p:spPr bwMode="auto">
            <a:xfrm>
              <a:off x="395536" y="1622648"/>
              <a:ext cx="7962900" cy="40386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2411760" y="2659335"/>
              <a:ext cx="1944216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5026" y="2659335"/>
              <a:ext cx="1944216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Q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019" y="2659335"/>
              <a:ext cx="1944216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8018" y="1660748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421285" y="1675606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453826" y="4589834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NZ" sz="4800" dirty="0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2417093" y="4604692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4380359" y="4604692"/>
              <a:ext cx="1934691" cy="970012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3C1FDFD-20C9-41F1-99BE-504804970FEF}"/>
              </a:ext>
            </a:extLst>
          </p:cNvPr>
          <p:cNvGrpSpPr/>
          <p:nvPr/>
        </p:nvGrpSpPr>
        <p:grpSpPr>
          <a:xfrm>
            <a:off x="2691879" y="2743995"/>
            <a:ext cx="3102754" cy="1337873"/>
            <a:chOff x="932925" y="2739198"/>
            <a:chExt cx="3102754" cy="1337873"/>
          </a:xfrm>
        </p:grpSpPr>
        <p:sp>
          <p:nvSpPr>
            <p:cNvPr id="32" name="Flowchart: Connector 31"/>
            <p:cNvSpPr/>
            <p:nvPr/>
          </p:nvSpPr>
          <p:spPr>
            <a:xfrm rot="18892291">
              <a:off x="1556850" y="2751035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Flowchart: Connector 32"/>
            <p:cNvSpPr/>
            <p:nvPr/>
          </p:nvSpPr>
          <p:spPr>
            <a:xfrm rot="18892291">
              <a:off x="1516684" y="3900724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5" name="Flowchart: Connector 34"/>
            <p:cNvSpPr/>
            <p:nvPr/>
          </p:nvSpPr>
          <p:spPr>
            <a:xfrm rot="18892291">
              <a:off x="3298075" y="3880961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/>
            <p:cNvSpPr/>
            <p:nvPr/>
          </p:nvSpPr>
          <p:spPr>
            <a:xfrm rot="18892291">
              <a:off x="969287" y="3332297"/>
              <a:ext cx="150231" cy="166983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/>
            <p:cNvSpPr/>
            <p:nvPr/>
          </p:nvSpPr>
          <p:spPr>
            <a:xfrm rot="18892291">
              <a:off x="981019" y="2749550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/>
            <p:cNvSpPr/>
            <p:nvPr/>
          </p:nvSpPr>
          <p:spPr>
            <a:xfrm rot="18892291">
              <a:off x="940852" y="3899240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Flowchart: Connector 40"/>
            <p:cNvSpPr/>
            <p:nvPr/>
          </p:nvSpPr>
          <p:spPr>
            <a:xfrm rot="18892291">
              <a:off x="2696021" y="3314018"/>
              <a:ext cx="150231" cy="166983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2" name="Flowchart: Connector 41"/>
            <p:cNvSpPr/>
            <p:nvPr/>
          </p:nvSpPr>
          <p:spPr>
            <a:xfrm rot="18892291">
              <a:off x="2687668" y="2731271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Flowchart: Connector 42"/>
            <p:cNvSpPr/>
            <p:nvPr/>
          </p:nvSpPr>
          <p:spPr>
            <a:xfrm rot="18892291">
              <a:off x="2687668" y="3880960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Flowchart: Connector 46"/>
            <p:cNvSpPr/>
            <p:nvPr/>
          </p:nvSpPr>
          <p:spPr>
            <a:xfrm rot="18892291">
              <a:off x="2120952" y="3335267"/>
              <a:ext cx="150231" cy="166983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" name="Flowchart: Connector 47"/>
            <p:cNvSpPr/>
            <p:nvPr/>
          </p:nvSpPr>
          <p:spPr>
            <a:xfrm rot="18892291">
              <a:off x="2132684" y="2752519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9" name="Flowchart: Connector 48"/>
            <p:cNvSpPr/>
            <p:nvPr/>
          </p:nvSpPr>
          <p:spPr>
            <a:xfrm rot="18892291">
              <a:off x="2092518" y="3902208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2" name="Flowchart: Connector 51"/>
            <p:cNvSpPr/>
            <p:nvPr/>
          </p:nvSpPr>
          <p:spPr>
            <a:xfrm rot="18892291">
              <a:off x="3860816" y="3880085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6" name="Flowchart: Connector 55"/>
            <p:cNvSpPr/>
            <p:nvPr/>
          </p:nvSpPr>
          <p:spPr>
            <a:xfrm rot="18892291">
              <a:off x="1554498" y="3342910"/>
              <a:ext cx="150231" cy="166983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7" name="Flowchart: Connector 56"/>
            <p:cNvSpPr/>
            <p:nvPr/>
          </p:nvSpPr>
          <p:spPr>
            <a:xfrm rot="18892291">
              <a:off x="3309927" y="3325865"/>
              <a:ext cx="150231" cy="166983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981E8D-6E85-4C75-B592-8EE080B58D21}"/>
              </a:ext>
            </a:extLst>
          </p:cNvPr>
          <p:cNvGrpSpPr>
            <a:grpSpLocks noChangeAspect="1"/>
          </p:cNvGrpSpPr>
          <p:nvPr/>
        </p:nvGrpSpPr>
        <p:grpSpPr>
          <a:xfrm rot="18948671">
            <a:off x="925089" y="2703795"/>
            <a:ext cx="1397310" cy="1388183"/>
            <a:chOff x="993228" y="1947175"/>
            <a:chExt cx="2996029" cy="297646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D6A143-4E95-489B-93B6-97FABD5E74D1}"/>
                </a:ext>
              </a:extLst>
            </p:cNvPr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A44A3E3-46D6-40D7-A6CA-3CAEAF3D4669}"/>
                </a:ext>
              </a:extLst>
            </p:cNvPr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31C47C8-FB6F-4580-8FA3-FA089D5B256C}"/>
                </a:ext>
              </a:extLst>
            </p:cNvPr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398A5CA-9F70-4EDF-9A31-F4E91C635178}"/>
                </a:ext>
              </a:extLst>
            </p:cNvPr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3E23FC-589E-4DEF-8C3F-78764F5EDD63}"/>
                </a:ext>
              </a:extLst>
            </p:cNvPr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7903AC-00B2-434C-B52F-C85A3B0DF59C}"/>
              </a:ext>
            </a:extLst>
          </p:cNvPr>
          <p:cNvGrpSpPr/>
          <p:nvPr/>
        </p:nvGrpSpPr>
        <p:grpSpPr>
          <a:xfrm>
            <a:off x="3312925" y="3344589"/>
            <a:ext cx="1907729" cy="169709"/>
            <a:chOff x="3312925" y="3344589"/>
            <a:chExt cx="1907729" cy="169709"/>
          </a:xfrm>
        </p:grpSpPr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27C9AB39-B635-450F-BEFB-B33E8EA1A704}"/>
                </a:ext>
              </a:extLst>
            </p:cNvPr>
            <p:cNvSpPr/>
            <p:nvPr/>
          </p:nvSpPr>
          <p:spPr>
            <a:xfrm rot="18900000">
              <a:off x="3312925" y="3360633"/>
              <a:ext cx="141250" cy="153665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7637F37-5FF4-4E02-A953-8C4D6052C146}"/>
                </a:ext>
              </a:extLst>
            </p:cNvPr>
            <p:cNvSpPr/>
            <p:nvPr/>
          </p:nvSpPr>
          <p:spPr>
            <a:xfrm rot="18900000">
              <a:off x="5079404" y="3344589"/>
              <a:ext cx="141250" cy="153665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51D44BDC-DEB5-4EDD-8A20-E0A4AF378D70}"/>
              </a:ext>
            </a:extLst>
          </p:cNvPr>
          <p:cNvSpPr/>
          <p:nvPr/>
        </p:nvSpPr>
        <p:spPr>
          <a:xfrm>
            <a:off x="767365" y="2537224"/>
            <a:ext cx="1736329" cy="1728661"/>
          </a:xfrm>
          <a:prstGeom prst="rect">
            <a:avLst/>
          </a:prstGeom>
          <a:noFill/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800" dirty="0">
              <a:solidFill>
                <a:schemeClr val="tx2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6A53DD-6721-4EF3-88C6-CE653C35B2B3}"/>
              </a:ext>
            </a:extLst>
          </p:cNvPr>
          <p:cNvGrpSpPr>
            <a:grpSpLocks noChangeAspect="1"/>
          </p:cNvGrpSpPr>
          <p:nvPr/>
        </p:nvGrpSpPr>
        <p:grpSpPr>
          <a:xfrm>
            <a:off x="1130311" y="3786153"/>
            <a:ext cx="975998" cy="969623"/>
            <a:chOff x="993228" y="1947175"/>
            <a:chExt cx="2996029" cy="297646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DA890F0-C7A0-48B5-8BA7-7AF20D65CD91}"/>
                </a:ext>
              </a:extLst>
            </p:cNvPr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47B2320-3911-487F-8A0D-5862BEDD24EC}"/>
                </a:ext>
              </a:extLst>
            </p:cNvPr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704E16B-7F27-4CF5-8BBE-604B65A02E82}"/>
                </a:ext>
              </a:extLst>
            </p:cNvPr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F536B4C-43F3-43E6-8B45-616C5346D233}"/>
                </a:ext>
              </a:extLst>
            </p:cNvPr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96EE3CE-1571-46DD-9B8E-4681AA8518F3}"/>
                </a:ext>
              </a:extLst>
            </p:cNvPr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0E05B96-7681-4151-A42A-34446BF81DEC}"/>
              </a:ext>
            </a:extLst>
          </p:cNvPr>
          <p:cNvSpPr/>
          <p:nvPr/>
        </p:nvSpPr>
        <p:spPr>
          <a:xfrm rot="18878067">
            <a:off x="1014415" y="3659631"/>
            <a:ext cx="1225167" cy="1220709"/>
          </a:xfrm>
          <a:prstGeom prst="rect">
            <a:avLst/>
          </a:prstGeom>
          <a:noFill/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800" dirty="0">
              <a:solidFill>
                <a:schemeClr val="tx2"/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62B9754-1169-4503-A9E9-0DC8C233E1A6}"/>
              </a:ext>
            </a:extLst>
          </p:cNvPr>
          <p:cNvGrpSpPr/>
          <p:nvPr/>
        </p:nvGrpSpPr>
        <p:grpSpPr>
          <a:xfrm>
            <a:off x="4538336" y="1868845"/>
            <a:ext cx="2955925" cy="3019593"/>
            <a:chOff x="4538336" y="1868845"/>
            <a:chExt cx="2955925" cy="301959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19369DB-E24A-4DD0-B3A7-D36D9790F7B0}"/>
                </a:ext>
              </a:extLst>
            </p:cNvPr>
            <p:cNvGrpSpPr/>
            <p:nvPr/>
          </p:nvGrpSpPr>
          <p:grpSpPr>
            <a:xfrm>
              <a:off x="4538336" y="1902879"/>
              <a:ext cx="2955925" cy="2985559"/>
              <a:chOff x="4538336" y="1902879"/>
              <a:chExt cx="2955925" cy="2985559"/>
            </a:xfrm>
          </p:grpSpPr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AF1007CC-4647-412D-B403-A2B3C6B8B70A}"/>
                  </a:ext>
                </a:extLst>
              </p:cNvPr>
              <p:cNvSpPr/>
              <p:nvPr/>
            </p:nvSpPr>
            <p:spPr>
              <a:xfrm>
                <a:off x="5388903" y="2165537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7A813E25-32E9-4502-95AC-E832899E67B1}"/>
                  </a:ext>
                </a:extLst>
              </p:cNvPr>
              <p:cNvSpPr/>
              <p:nvPr/>
            </p:nvSpPr>
            <p:spPr>
              <a:xfrm>
                <a:off x="4821678" y="2771466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23566E57-9329-44EF-9A9E-5BAA7B1AD71A}"/>
                  </a:ext>
                </a:extLst>
              </p:cNvPr>
              <p:cNvSpPr/>
              <p:nvPr/>
            </p:nvSpPr>
            <p:spPr>
              <a:xfrm>
                <a:off x="6264269" y="3043861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105D6164-F3DC-4D1F-8EF7-FC39F9CD7DDB}"/>
                  </a:ext>
                </a:extLst>
              </p:cNvPr>
              <p:cNvSpPr/>
              <p:nvPr/>
            </p:nvSpPr>
            <p:spPr>
              <a:xfrm>
                <a:off x="5651023" y="3643136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5812BAA7-89D9-44ED-9F09-F2BA1D42B966}"/>
                  </a:ext>
                </a:extLst>
              </p:cNvPr>
              <p:cNvSpPr/>
              <p:nvPr/>
            </p:nvSpPr>
            <p:spPr>
              <a:xfrm>
                <a:off x="7139375" y="3915435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C9D589BE-4456-453F-A8F7-FC8D868551AF}"/>
                  </a:ext>
                </a:extLst>
              </p:cNvPr>
              <p:cNvSpPr/>
              <p:nvPr/>
            </p:nvSpPr>
            <p:spPr>
              <a:xfrm>
                <a:off x="6564489" y="4508342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73CDF95D-0207-4A34-9F49-0B1215F27179}"/>
                  </a:ext>
                </a:extLst>
              </p:cNvPr>
              <p:cNvSpPr/>
              <p:nvPr/>
            </p:nvSpPr>
            <p:spPr>
              <a:xfrm>
                <a:off x="4832754" y="2170611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E720700F-F52B-401E-AF10-AA28E8493D48}"/>
                  </a:ext>
                </a:extLst>
              </p:cNvPr>
              <p:cNvSpPr/>
              <p:nvPr/>
            </p:nvSpPr>
            <p:spPr>
              <a:xfrm>
                <a:off x="5075151" y="1902879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6A25A9BA-C047-46C9-99A4-E4D112BE56A8}"/>
                  </a:ext>
                </a:extLst>
              </p:cNvPr>
              <p:cNvSpPr/>
              <p:nvPr/>
            </p:nvSpPr>
            <p:spPr>
              <a:xfrm>
                <a:off x="4538336" y="2485571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B9E951B7-EA79-4C7D-BB56-BB57F624A27D}"/>
                  </a:ext>
                </a:extLst>
              </p:cNvPr>
              <p:cNvSpPr/>
              <p:nvPr/>
            </p:nvSpPr>
            <p:spPr>
              <a:xfrm>
                <a:off x="5656561" y="3048936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386F7EB-C553-4BE4-B34C-2D4347D8F96F}"/>
                  </a:ext>
                </a:extLst>
              </p:cNvPr>
              <p:cNvSpPr/>
              <p:nvPr/>
            </p:nvSpPr>
            <p:spPr>
              <a:xfrm>
                <a:off x="5979863" y="2771466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821AB2A9-C30B-482E-99D3-FB1A0F53E112}"/>
                  </a:ext>
                </a:extLst>
              </p:cNvPr>
              <p:cNvSpPr/>
              <p:nvPr/>
            </p:nvSpPr>
            <p:spPr>
              <a:xfrm>
                <a:off x="5388903" y="3348149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42C3D307-1089-4A0F-B746-5CF464D61DA6}"/>
                  </a:ext>
                </a:extLst>
              </p:cNvPr>
              <p:cNvSpPr/>
              <p:nvPr/>
            </p:nvSpPr>
            <p:spPr>
              <a:xfrm>
                <a:off x="6605049" y="3920509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1025F05-519C-4E2B-A23C-9BBB008D586E}"/>
                  </a:ext>
                </a:extLst>
              </p:cNvPr>
              <p:cNvSpPr/>
              <p:nvPr/>
            </p:nvSpPr>
            <p:spPr>
              <a:xfrm>
                <a:off x="6843227" y="3643135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22FCC0C2-55A5-4F9F-BD9B-153A38C52E1A}"/>
                  </a:ext>
                </a:extLst>
              </p:cNvPr>
              <p:cNvSpPr/>
              <p:nvPr/>
            </p:nvSpPr>
            <p:spPr>
              <a:xfrm>
                <a:off x="6303849" y="4245615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F953E6D5-3D30-4DDD-80CE-DAF7FDFB01CA}"/>
                  </a:ext>
                </a:extLst>
              </p:cNvPr>
              <p:cNvSpPr/>
              <p:nvPr/>
            </p:nvSpPr>
            <p:spPr>
              <a:xfrm>
                <a:off x="5388903" y="2776540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91B7DA4D-529B-4528-B5A0-E05C883320D9}"/>
                  </a:ext>
                </a:extLst>
              </p:cNvPr>
              <p:cNvSpPr/>
              <p:nvPr/>
            </p:nvSpPr>
            <p:spPr>
              <a:xfrm>
                <a:off x="5651023" y="2492483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95281338-55CF-43AA-BB93-17AFA53DE2EB}"/>
                  </a:ext>
                </a:extLst>
              </p:cNvPr>
              <p:cNvSpPr/>
              <p:nvPr/>
            </p:nvSpPr>
            <p:spPr>
              <a:xfrm>
                <a:off x="5090244" y="3043861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48452A0-5E2F-4BEF-8FBF-BD5FD166C16F}"/>
                  </a:ext>
                </a:extLst>
              </p:cNvPr>
              <p:cNvSpPr/>
              <p:nvPr/>
            </p:nvSpPr>
            <p:spPr>
              <a:xfrm>
                <a:off x="6208065" y="3648209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67D9634E-4210-49AA-8C80-6C69464D327F}"/>
                  </a:ext>
                </a:extLst>
              </p:cNvPr>
              <p:cNvSpPr/>
              <p:nvPr/>
            </p:nvSpPr>
            <p:spPr>
              <a:xfrm>
                <a:off x="6507296" y="3348149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30E28843-90CC-4A9A-9382-DAA1FBD12796}"/>
                  </a:ext>
                </a:extLst>
              </p:cNvPr>
              <p:cNvSpPr/>
              <p:nvPr/>
            </p:nvSpPr>
            <p:spPr>
              <a:xfrm>
                <a:off x="5958811" y="3915435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C899DB26-1F02-4E5C-8892-A8B77BB41318}"/>
                  </a:ext>
                </a:extLst>
              </p:cNvPr>
              <p:cNvSpPr/>
              <p:nvPr/>
            </p:nvSpPr>
            <p:spPr>
              <a:xfrm>
                <a:off x="7109891" y="4516872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5108001-6887-4224-A74C-06DA52E837D4}"/>
                  </a:ext>
                </a:extLst>
              </p:cNvPr>
              <p:cNvSpPr/>
              <p:nvPr/>
            </p:nvSpPr>
            <p:spPr>
              <a:xfrm>
                <a:off x="7383577" y="4252527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45E2153-1C4A-466C-8EED-1584EDB946C3}"/>
                  </a:ext>
                </a:extLst>
              </p:cNvPr>
              <p:cNvSpPr/>
              <p:nvPr/>
            </p:nvSpPr>
            <p:spPr>
              <a:xfrm>
                <a:off x="6825129" y="4771069"/>
                <a:ext cx="110684" cy="117369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79554B6C-CCE8-436E-B445-AE1C4DA37458}"/>
                  </a:ext>
                </a:extLst>
              </p:cNvPr>
              <p:cNvSpPr/>
              <p:nvPr/>
            </p:nvSpPr>
            <p:spPr>
              <a:xfrm>
                <a:off x="5095782" y="2502632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C4159CF4-DAFE-493E-A911-37F52D5D3FD4}"/>
                  </a:ext>
                </a:extLst>
              </p:cNvPr>
              <p:cNvSpPr/>
              <p:nvPr/>
            </p:nvSpPr>
            <p:spPr>
              <a:xfrm>
                <a:off x="5972321" y="3377119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041FA610-6A2D-42EA-8FC9-12BB81219089}"/>
                  </a:ext>
                </a:extLst>
              </p:cNvPr>
              <p:cNvSpPr/>
              <p:nvPr/>
            </p:nvSpPr>
            <p:spPr>
              <a:xfrm>
                <a:off x="6849217" y="4262676"/>
                <a:ext cx="99608" cy="107220"/>
              </a:xfrm>
              <a:prstGeom prst="flowChartConnector">
                <a:avLst/>
              </a:prstGeom>
              <a:solidFill>
                <a:srgbClr val="6600FF"/>
              </a:solidFill>
              <a:ln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32140779-A7FA-4987-8105-BEF7DBF99817}"/>
                </a:ext>
              </a:extLst>
            </p:cNvPr>
            <p:cNvSpPr/>
            <p:nvPr/>
          </p:nvSpPr>
          <p:spPr>
            <a:xfrm>
              <a:off x="7117130" y="2165537"/>
              <a:ext cx="110684" cy="117369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975BB739-6154-4C13-98AF-46843CE9E950}"/>
                </a:ext>
              </a:extLst>
            </p:cNvPr>
            <p:cNvSpPr/>
            <p:nvPr/>
          </p:nvSpPr>
          <p:spPr>
            <a:xfrm>
              <a:off x="6536384" y="2746762"/>
              <a:ext cx="110684" cy="117369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89CBA3C-DA7D-4E85-B241-F5743B7E1DF0}"/>
                </a:ext>
              </a:extLst>
            </p:cNvPr>
            <p:cNvSpPr/>
            <p:nvPr/>
          </p:nvSpPr>
          <p:spPr>
            <a:xfrm>
              <a:off x="6582804" y="2170611"/>
              <a:ext cx="99608" cy="10722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B653ACFC-5129-4121-A406-9ADC9722B871}"/>
                </a:ext>
              </a:extLst>
            </p:cNvPr>
            <p:cNvSpPr/>
            <p:nvPr/>
          </p:nvSpPr>
          <p:spPr>
            <a:xfrm>
              <a:off x="6275744" y="2484035"/>
              <a:ext cx="110684" cy="117369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2BB3021-E700-4779-8814-A732E23DE3A3}"/>
                </a:ext>
              </a:extLst>
            </p:cNvPr>
            <p:cNvSpPr/>
            <p:nvPr/>
          </p:nvSpPr>
          <p:spPr>
            <a:xfrm>
              <a:off x="7081786" y="2755292"/>
              <a:ext cx="99608" cy="10722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B7505073-F631-4648-96CF-CA8066C10EBB}"/>
                </a:ext>
              </a:extLst>
            </p:cNvPr>
            <p:cNvSpPr/>
            <p:nvPr/>
          </p:nvSpPr>
          <p:spPr>
            <a:xfrm>
              <a:off x="7355472" y="2490947"/>
              <a:ext cx="110684" cy="117369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22A9104A-4954-4980-AD91-532A55DB6582}"/>
                </a:ext>
              </a:extLst>
            </p:cNvPr>
            <p:cNvSpPr/>
            <p:nvPr/>
          </p:nvSpPr>
          <p:spPr>
            <a:xfrm>
              <a:off x="6797024" y="3009489"/>
              <a:ext cx="110684" cy="117369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8051B9C4-E4ED-4AA8-AC0C-EDE10F23CD31}"/>
                </a:ext>
              </a:extLst>
            </p:cNvPr>
            <p:cNvSpPr/>
            <p:nvPr/>
          </p:nvSpPr>
          <p:spPr>
            <a:xfrm>
              <a:off x="6821112" y="2501096"/>
              <a:ext cx="99608" cy="10722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2E4087D2-FFB5-46DE-AC4E-DD926B8A09D6}"/>
                </a:ext>
              </a:extLst>
            </p:cNvPr>
            <p:cNvSpPr/>
            <p:nvPr/>
          </p:nvSpPr>
          <p:spPr>
            <a:xfrm>
              <a:off x="6810036" y="1868845"/>
              <a:ext cx="110684" cy="117369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A97BB03-351A-43B8-9E1F-3554033E2BAD}"/>
              </a:ext>
            </a:extLst>
          </p:cNvPr>
          <p:cNvGrpSpPr>
            <a:grpSpLocks noChangeAspect="1"/>
          </p:cNvGrpSpPr>
          <p:nvPr/>
        </p:nvGrpSpPr>
        <p:grpSpPr>
          <a:xfrm>
            <a:off x="1147530" y="2049826"/>
            <a:ext cx="975998" cy="969623"/>
            <a:chOff x="993228" y="1947175"/>
            <a:chExt cx="2996029" cy="2976461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96F932D-AFA1-44DC-974C-2106BC509ED2}"/>
                </a:ext>
              </a:extLst>
            </p:cNvPr>
            <p:cNvSpPr/>
            <p:nvPr/>
          </p:nvSpPr>
          <p:spPr>
            <a:xfrm rot="18878067">
              <a:off x="1000561" y="1955192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3A2A68E-D419-4FDE-9BE6-EB1F18C3AA31}"/>
                </a:ext>
              </a:extLst>
            </p:cNvPr>
            <p:cNvSpPr/>
            <p:nvPr/>
          </p:nvSpPr>
          <p:spPr>
            <a:xfrm rot="18878067">
              <a:off x="990999" y="3700698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270F5A8-0B03-447C-84D9-34C5D0E25814}"/>
                </a:ext>
              </a:extLst>
            </p:cNvPr>
            <p:cNvSpPr/>
            <p:nvPr/>
          </p:nvSpPr>
          <p:spPr>
            <a:xfrm rot="18878067">
              <a:off x="1884962" y="282572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D9C08B2-597C-45DA-98A8-C01AA1015272}"/>
                </a:ext>
              </a:extLst>
            </p:cNvPr>
            <p:cNvSpPr/>
            <p:nvPr/>
          </p:nvSpPr>
          <p:spPr>
            <a:xfrm rot="18878067">
              <a:off x="2766319" y="1949404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FCF9129-C7DC-476F-9C46-8D32D45576D6}"/>
                </a:ext>
              </a:extLst>
            </p:cNvPr>
            <p:cNvSpPr/>
            <p:nvPr/>
          </p:nvSpPr>
          <p:spPr>
            <a:xfrm rot="18878067">
              <a:off x="2756757" y="3694910"/>
              <a:ext cx="1225167" cy="1220709"/>
            </a:xfrm>
            <a:prstGeom prst="rect">
              <a:avLst/>
            </a:prstGeom>
            <a:noFill/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42A36AC-8499-4413-9745-9FDA2CFAC11C}"/>
              </a:ext>
            </a:extLst>
          </p:cNvPr>
          <p:cNvSpPr/>
          <p:nvPr/>
        </p:nvSpPr>
        <p:spPr>
          <a:xfrm rot="18878067">
            <a:off x="1022946" y="1922791"/>
            <a:ext cx="1225167" cy="1220709"/>
          </a:xfrm>
          <a:prstGeom prst="rect">
            <a:avLst/>
          </a:prstGeom>
          <a:noFill/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8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790163B-635D-4DE6-B80C-206A831F24CD}"/>
              </a:ext>
            </a:extLst>
          </p:cNvPr>
          <p:cNvSpPr/>
          <p:nvPr/>
        </p:nvSpPr>
        <p:spPr>
          <a:xfrm>
            <a:off x="6016362" y="2546749"/>
            <a:ext cx="1733070" cy="1733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dirty="0">
                <a:solidFill>
                  <a:schemeClr val="tx2"/>
                </a:solidFill>
              </a:rPr>
              <a:t>R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403D91-535C-4C0D-9487-D03F1FA71CFF}"/>
              </a:ext>
            </a:extLst>
          </p:cNvPr>
          <p:cNvGrpSpPr/>
          <p:nvPr/>
        </p:nvGrpSpPr>
        <p:grpSpPr>
          <a:xfrm>
            <a:off x="5084353" y="2498860"/>
            <a:ext cx="1865121" cy="1848827"/>
            <a:chOff x="5084353" y="2498860"/>
            <a:chExt cx="1865121" cy="1848827"/>
          </a:xfrm>
        </p:grpSpPr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5954467-1DE6-45CB-9313-B9A7073E3972}"/>
                </a:ext>
              </a:extLst>
            </p:cNvPr>
            <p:cNvSpPr/>
            <p:nvPr/>
          </p:nvSpPr>
          <p:spPr>
            <a:xfrm>
              <a:off x="5084353" y="2498860"/>
              <a:ext cx="99608" cy="107416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0CBD5792-2036-4FA2-AA7C-C4F6A6FB90C6}"/>
                </a:ext>
              </a:extLst>
            </p:cNvPr>
            <p:cNvSpPr/>
            <p:nvPr/>
          </p:nvSpPr>
          <p:spPr>
            <a:xfrm>
              <a:off x="5967110" y="3369565"/>
              <a:ext cx="99608" cy="107416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A971156-B845-404D-8620-5FC297BECF78}"/>
                </a:ext>
              </a:extLst>
            </p:cNvPr>
            <p:cNvSpPr/>
            <p:nvPr/>
          </p:nvSpPr>
          <p:spPr>
            <a:xfrm>
              <a:off x="6849866" y="4240271"/>
              <a:ext cx="99608" cy="107416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21B54473-5A14-48B3-BE11-043363975BEF}"/>
                </a:ext>
              </a:extLst>
            </p:cNvPr>
            <p:cNvSpPr/>
            <p:nvPr/>
          </p:nvSpPr>
          <p:spPr>
            <a:xfrm>
              <a:off x="6836205" y="2501812"/>
              <a:ext cx="99608" cy="107416"/>
            </a:xfrm>
            <a:prstGeom prst="flowChartConnector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799B897-0727-42DD-B120-7C2F5D5876CE}"/>
              </a:ext>
            </a:extLst>
          </p:cNvPr>
          <p:cNvCxnSpPr>
            <a:cxnSpLocks/>
          </p:cNvCxnSpPr>
          <p:nvPr/>
        </p:nvCxnSpPr>
        <p:spPr>
          <a:xfrm>
            <a:off x="676443" y="3405245"/>
            <a:ext cx="7848872" cy="0"/>
          </a:xfrm>
          <a:prstGeom prst="line">
            <a:avLst/>
          </a:prstGeom>
          <a:ln w="15875">
            <a:solidFill>
              <a:srgbClr val="00CC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CEBF30E-3DFB-476C-9717-962647F19305}"/>
              </a:ext>
            </a:extLst>
          </p:cNvPr>
          <p:cNvGrpSpPr/>
          <p:nvPr/>
        </p:nvGrpSpPr>
        <p:grpSpPr>
          <a:xfrm>
            <a:off x="676443" y="3989481"/>
            <a:ext cx="7495957" cy="560251"/>
            <a:chOff x="676443" y="2816557"/>
            <a:chExt cx="7135917" cy="1170246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D56ED36-881A-40BE-B437-64BBE9C10180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2816557"/>
              <a:ext cx="7128792" cy="0"/>
            </a:xfrm>
            <a:prstGeom prst="line">
              <a:avLst/>
            </a:prstGeom>
            <a:ln w="15875">
              <a:solidFill>
                <a:srgbClr val="66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6FC23B7-75A6-427C-8BBF-2F1265D1B5BB}"/>
                </a:ext>
              </a:extLst>
            </p:cNvPr>
            <p:cNvCxnSpPr>
              <a:cxnSpLocks/>
            </p:cNvCxnSpPr>
            <p:nvPr/>
          </p:nvCxnSpPr>
          <p:spPr>
            <a:xfrm>
              <a:off x="676443" y="3986803"/>
              <a:ext cx="7128792" cy="0"/>
            </a:xfrm>
            <a:prstGeom prst="line">
              <a:avLst/>
            </a:prstGeom>
            <a:ln w="15875">
              <a:solidFill>
                <a:srgbClr val="66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ED8342C-BDBA-4870-B2A8-3FBA1AF25ECE}"/>
              </a:ext>
            </a:extLst>
          </p:cNvPr>
          <p:cNvGrpSpPr/>
          <p:nvPr/>
        </p:nvGrpSpPr>
        <p:grpSpPr>
          <a:xfrm>
            <a:off x="676443" y="2546749"/>
            <a:ext cx="7704856" cy="1734415"/>
            <a:chOff x="683568" y="2546749"/>
            <a:chExt cx="7159471" cy="1734415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92AE06A-4010-48C4-A567-41065403A1F8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2546749"/>
              <a:ext cx="7128792" cy="0"/>
            </a:xfrm>
            <a:prstGeom prst="line">
              <a:avLst/>
            </a:prstGeom>
            <a:ln w="15875">
              <a:solidFill>
                <a:srgbClr val="00CC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AAF5148-AD27-4FDA-A8A1-8BDAE8DE4413}"/>
                </a:ext>
              </a:extLst>
            </p:cNvPr>
            <p:cNvCxnSpPr>
              <a:cxnSpLocks/>
            </p:cNvCxnSpPr>
            <p:nvPr/>
          </p:nvCxnSpPr>
          <p:spPr>
            <a:xfrm>
              <a:off x="714247" y="4281164"/>
              <a:ext cx="7128792" cy="0"/>
            </a:xfrm>
            <a:prstGeom prst="line">
              <a:avLst/>
            </a:prstGeom>
            <a:ln w="15875">
              <a:solidFill>
                <a:srgbClr val="00CC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BEB2772-28D1-4D6A-ADFF-B3EE07F5CD21}"/>
              </a:ext>
            </a:extLst>
          </p:cNvPr>
          <p:cNvGrpSpPr/>
          <p:nvPr/>
        </p:nvGrpSpPr>
        <p:grpSpPr>
          <a:xfrm>
            <a:off x="676443" y="3106101"/>
            <a:ext cx="7272808" cy="579764"/>
            <a:chOff x="676443" y="2816557"/>
            <a:chExt cx="7135917" cy="117024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93824F0-1467-4044-A186-8A31F970A041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2816557"/>
              <a:ext cx="7128792" cy="0"/>
            </a:xfrm>
            <a:prstGeom prst="line">
              <a:avLst/>
            </a:prstGeom>
            <a:ln w="15875">
              <a:solidFill>
                <a:srgbClr val="66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F1076E-C1AD-42E0-9A9E-93FA885B344C}"/>
                </a:ext>
              </a:extLst>
            </p:cNvPr>
            <p:cNvCxnSpPr>
              <a:cxnSpLocks/>
            </p:cNvCxnSpPr>
            <p:nvPr/>
          </p:nvCxnSpPr>
          <p:spPr>
            <a:xfrm>
              <a:off x="676443" y="3986803"/>
              <a:ext cx="7128792" cy="0"/>
            </a:xfrm>
            <a:prstGeom prst="line">
              <a:avLst/>
            </a:prstGeom>
            <a:ln w="15875">
              <a:solidFill>
                <a:srgbClr val="66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54076AC-0302-481F-AC8A-6F83D0B9C446}"/>
              </a:ext>
            </a:extLst>
          </p:cNvPr>
          <p:cNvGrpSpPr/>
          <p:nvPr/>
        </p:nvGrpSpPr>
        <p:grpSpPr>
          <a:xfrm>
            <a:off x="2709504" y="2155537"/>
            <a:ext cx="2540013" cy="2511195"/>
            <a:chOff x="2709504" y="2155537"/>
            <a:chExt cx="2540013" cy="2511195"/>
          </a:xfrm>
        </p:grpSpPr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0233546E-DD16-4891-896B-25F1B50EF618}"/>
                </a:ext>
              </a:extLst>
            </p:cNvPr>
            <p:cNvSpPr/>
            <p:nvPr/>
          </p:nvSpPr>
          <p:spPr>
            <a:xfrm rot="18892291">
              <a:off x="3293263" y="4491869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A5486CBD-7EB6-48DD-A5CE-DFFB6BA42CCE}"/>
                </a:ext>
              </a:extLst>
            </p:cNvPr>
            <p:cNvSpPr/>
            <p:nvPr/>
          </p:nvSpPr>
          <p:spPr>
            <a:xfrm rot="18892291">
              <a:off x="5074654" y="4472106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8D59E183-0A50-4EA0-B3CB-E557AED6894E}"/>
                </a:ext>
              </a:extLst>
            </p:cNvPr>
            <p:cNvSpPr/>
            <p:nvPr/>
          </p:nvSpPr>
          <p:spPr>
            <a:xfrm rot="18892291">
              <a:off x="2717431" y="4490385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8A74BCE2-5ACA-458D-975A-86B6B436ADA7}"/>
                </a:ext>
              </a:extLst>
            </p:cNvPr>
            <p:cNvSpPr/>
            <p:nvPr/>
          </p:nvSpPr>
          <p:spPr>
            <a:xfrm rot="18892291">
              <a:off x="4464247" y="4472105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B4E0893B-AB07-4323-9D14-F8F02EB37993}"/>
                </a:ext>
              </a:extLst>
            </p:cNvPr>
            <p:cNvSpPr/>
            <p:nvPr/>
          </p:nvSpPr>
          <p:spPr>
            <a:xfrm rot="18892291">
              <a:off x="3315803" y="2147610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D57B1DAB-632A-4DDF-BBB9-F44A7C448F3D}"/>
                </a:ext>
              </a:extLst>
            </p:cNvPr>
            <p:cNvSpPr/>
            <p:nvPr/>
          </p:nvSpPr>
          <p:spPr>
            <a:xfrm rot="18892291">
              <a:off x="2739972" y="2154740"/>
              <a:ext cx="166936" cy="182790"/>
            </a:xfrm>
            <a:prstGeom prst="flowChartConnector">
              <a:avLst/>
            </a:prstGeom>
            <a:solidFill>
              <a:srgbClr val="6600FF"/>
            </a:solidFill>
            <a:ln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273B79B-8EBD-4E8A-BB6D-347EE2BA316C}"/>
              </a:ext>
            </a:extLst>
          </p:cNvPr>
          <p:cNvGrpSpPr/>
          <p:nvPr/>
        </p:nvGrpSpPr>
        <p:grpSpPr>
          <a:xfrm>
            <a:off x="676443" y="2254394"/>
            <a:ext cx="7495957" cy="559184"/>
            <a:chOff x="676443" y="2816557"/>
            <a:chExt cx="7135917" cy="1170246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8BCA108-B2B9-4BFE-B5F8-240F313AE34A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2816557"/>
              <a:ext cx="7128792" cy="0"/>
            </a:xfrm>
            <a:prstGeom prst="line">
              <a:avLst/>
            </a:prstGeom>
            <a:ln w="15875">
              <a:solidFill>
                <a:srgbClr val="66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409F4C-610B-44FE-863A-F8E930A29B00}"/>
                </a:ext>
              </a:extLst>
            </p:cNvPr>
            <p:cNvCxnSpPr>
              <a:cxnSpLocks/>
            </p:cNvCxnSpPr>
            <p:nvPr/>
          </p:nvCxnSpPr>
          <p:spPr>
            <a:xfrm>
              <a:off x="676443" y="3986803"/>
              <a:ext cx="7128792" cy="0"/>
            </a:xfrm>
            <a:prstGeom prst="line">
              <a:avLst/>
            </a:prstGeom>
            <a:ln w="15875">
              <a:solidFill>
                <a:srgbClr val="66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00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11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8640960" cy="5472608"/>
          </a:xfrm>
          <a:solidFill>
            <a:schemeClr val="bg1"/>
          </a:solidFill>
        </p:spPr>
        <p:txBody>
          <a:bodyPr/>
          <a:lstStyle/>
          <a:p>
            <a:pPr algn="l"/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615C1-8604-4977-820E-5555DF8471E4}"/>
              </a:ext>
            </a:extLst>
          </p:cNvPr>
          <p:cNvGrpSpPr/>
          <p:nvPr/>
        </p:nvGrpSpPr>
        <p:grpSpPr>
          <a:xfrm>
            <a:off x="2952770" y="2397930"/>
            <a:ext cx="4676513" cy="881272"/>
            <a:chOff x="2952770" y="2397930"/>
            <a:chExt cx="4676513" cy="88127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0A7616-DCC4-4512-B6E0-E4E7D44DCF7A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52770" y="2397930"/>
              <a:ext cx="881272" cy="88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506C94-1395-4EB4-8A98-C0D505BC09E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217850" y="2397930"/>
              <a:ext cx="881272" cy="88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80CD05-0D78-4561-B23B-1A97518A2CAD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482930" y="2397930"/>
              <a:ext cx="881272" cy="88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83A865-5F42-4E9E-8E61-AB44CC1B2EC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748011" y="2397930"/>
              <a:ext cx="881272" cy="88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468E70-7EB4-4629-9A3A-422BDC5345B9}"/>
              </a:ext>
            </a:extLst>
          </p:cNvPr>
          <p:cNvGrpSpPr/>
          <p:nvPr/>
        </p:nvGrpSpPr>
        <p:grpSpPr>
          <a:xfrm>
            <a:off x="2962154" y="3631907"/>
            <a:ext cx="4676513" cy="881272"/>
            <a:chOff x="2952770" y="2397930"/>
            <a:chExt cx="4676513" cy="88127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29689F-8B50-47A1-97BD-C3D4B83FC171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52770" y="2397930"/>
              <a:ext cx="881272" cy="881272"/>
            </a:xfrm>
            <a:prstGeom prst="rect">
              <a:avLst/>
            </a:prstGeom>
            <a:solidFill>
              <a:srgbClr val="F3F9FA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6EC41E-451C-4B3A-9DA4-0F054DA0581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217850" y="2397930"/>
              <a:ext cx="881272" cy="881272"/>
            </a:xfrm>
            <a:prstGeom prst="rect">
              <a:avLst/>
            </a:prstGeom>
            <a:solidFill>
              <a:srgbClr val="F3F9FA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1DCDED-87FC-4081-9170-03187D83534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482930" y="2397930"/>
              <a:ext cx="881272" cy="881272"/>
            </a:xfrm>
            <a:prstGeom prst="rect">
              <a:avLst/>
            </a:prstGeom>
            <a:solidFill>
              <a:srgbClr val="F3F9FA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4F0267-4A2C-44E4-BB8F-E78A141702A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748011" y="2397930"/>
              <a:ext cx="881272" cy="881272"/>
            </a:xfrm>
            <a:prstGeom prst="rect">
              <a:avLst/>
            </a:prstGeom>
            <a:solidFill>
              <a:srgbClr val="F3F9FA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8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18705"/>
              </p:ext>
            </p:extLst>
          </p:nvPr>
        </p:nvGraphicFramePr>
        <p:xfrm>
          <a:off x="2771800" y="1557352"/>
          <a:ext cx="50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r>
                        <a:rPr lang="en-NZ" sz="2800" b="1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800" b="1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800" b="1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800" b="1" dirty="0">
                          <a:solidFill>
                            <a:srgbClr val="002060"/>
                          </a:solidFill>
                        </a:rPr>
                        <a:t>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2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Circular Arrow 19"/>
          <p:cNvSpPr/>
          <p:nvPr/>
        </p:nvSpPr>
        <p:spPr>
          <a:xfrm rot="16200000">
            <a:off x="4821767" y="2223076"/>
            <a:ext cx="864096" cy="1008112"/>
          </a:xfrm>
          <a:prstGeom prst="circularArrow">
            <a:avLst>
              <a:gd name="adj1" fmla="val 6869"/>
              <a:gd name="adj2" fmla="val 1142319"/>
              <a:gd name="adj3" fmla="val 20388686"/>
              <a:gd name="adj4" fmla="val 16178228"/>
              <a:gd name="adj5" fmla="val 12500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8676456" cy="1224136"/>
          </a:xfrm>
          <a:solidFill>
            <a:schemeClr val="bg1"/>
          </a:solidFill>
        </p:spPr>
        <p:txBody>
          <a:bodyPr/>
          <a:lstStyle/>
          <a:p>
            <a:r>
              <a:rPr lang="en-NZ" dirty="0" err="1">
                <a:solidFill>
                  <a:schemeClr val="tx1"/>
                </a:solidFill>
              </a:rPr>
              <a:t>rHEALpix</a:t>
            </a:r>
            <a:r>
              <a:rPr lang="en-NZ" dirty="0">
                <a:solidFill>
                  <a:schemeClr val="tx1"/>
                </a:solidFill>
              </a:rPr>
              <a:t>—rearranged cube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51520" y="5517232"/>
            <a:ext cx="4216085" cy="1152128"/>
            <a:chOff x="323528" y="5085184"/>
            <a:chExt cx="5270106" cy="1440160"/>
          </a:xfrm>
        </p:grpSpPr>
        <p:sp>
          <p:nvSpPr>
            <p:cNvPr id="5" name="Right Arrow 4"/>
            <p:cNvSpPr/>
            <p:nvPr/>
          </p:nvSpPr>
          <p:spPr>
            <a:xfrm>
              <a:off x="1979712" y="566124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Bent Arrow 5"/>
            <p:cNvSpPr/>
            <p:nvPr/>
          </p:nvSpPr>
          <p:spPr>
            <a:xfrm rot="5400000" flipH="1">
              <a:off x="4974805" y="5258443"/>
              <a:ext cx="504056" cy="7336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grpSp>
          <p:nvGrpSpPr>
            <p:cNvPr id="7" name="Group 114"/>
            <p:cNvGrpSpPr>
              <a:grpSpLocks noChangeAspect="1"/>
            </p:cNvGrpSpPr>
            <p:nvPr/>
          </p:nvGrpSpPr>
          <p:grpSpPr>
            <a:xfrm>
              <a:off x="323528" y="5085184"/>
              <a:ext cx="1512000" cy="1440000"/>
              <a:chOff x="2411760" y="1412776"/>
              <a:chExt cx="3780000" cy="3600000"/>
            </a:xfrm>
          </p:grpSpPr>
          <p:sp>
            <p:nvSpPr>
              <p:cNvPr id="8" name="Cube 7"/>
              <p:cNvSpPr>
                <a:spLocks noChangeAspect="1"/>
              </p:cNvSpPr>
              <p:nvPr/>
            </p:nvSpPr>
            <p:spPr>
              <a:xfrm>
                <a:off x="2411760" y="1412776"/>
                <a:ext cx="3780000" cy="3600000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rot="10800000">
                <a:off x="3347866" y="1412776"/>
                <a:ext cx="1944214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430810" y="1418109"/>
                <a:ext cx="3744416" cy="864096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n 10"/>
            <p:cNvSpPr/>
            <p:nvPr/>
          </p:nvSpPr>
          <p:spPr>
            <a:xfrm>
              <a:off x="2915816" y="5085184"/>
              <a:ext cx="1368152" cy="1440160"/>
            </a:xfrm>
            <a:prstGeom prst="can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3671900" y="5887085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807804" y="5966236"/>
              <a:ext cx="108012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350245" y="5085184"/>
              <a:ext cx="429667" cy="329087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59832" y="5157192"/>
              <a:ext cx="1152128" cy="17792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ircular Arrow 19">
            <a:extLst>
              <a:ext uri="{FF2B5EF4-FFF2-40B4-BE49-F238E27FC236}">
                <a16:creationId xmlns:a16="http://schemas.microsoft.com/office/drawing/2014/main" id="{1CE62DF3-5105-47C4-8468-150E51FD554A}"/>
              </a:ext>
            </a:extLst>
          </p:cNvPr>
          <p:cNvSpPr/>
          <p:nvPr/>
        </p:nvSpPr>
        <p:spPr>
          <a:xfrm rot="16200000">
            <a:off x="3499652" y="1700809"/>
            <a:ext cx="864096" cy="1008112"/>
          </a:xfrm>
          <a:prstGeom prst="circularArrow">
            <a:avLst>
              <a:gd name="adj1" fmla="val 6869"/>
              <a:gd name="adj2" fmla="val 1142319"/>
              <a:gd name="adj3" fmla="val 20388686"/>
              <a:gd name="adj4" fmla="val 16178228"/>
              <a:gd name="adj5" fmla="val 12500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6" name="Circular Arrow 19">
            <a:extLst>
              <a:ext uri="{FF2B5EF4-FFF2-40B4-BE49-F238E27FC236}">
                <a16:creationId xmlns:a16="http://schemas.microsoft.com/office/drawing/2014/main" id="{6419E14C-5CF5-43C7-A484-AD8D1074CB8E}"/>
              </a:ext>
            </a:extLst>
          </p:cNvPr>
          <p:cNvSpPr/>
          <p:nvPr/>
        </p:nvSpPr>
        <p:spPr>
          <a:xfrm rot="5400000" flipH="1">
            <a:off x="6158297" y="2204864"/>
            <a:ext cx="864096" cy="1008112"/>
          </a:xfrm>
          <a:prstGeom prst="circularArrow">
            <a:avLst>
              <a:gd name="adj1" fmla="val 6869"/>
              <a:gd name="adj2" fmla="val 1142319"/>
              <a:gd name="adj3" fmla="val 20388686"/>
              <a:gd name="adj4" fmla="val 16178228"/>
              <a:gd name="adj5" fmla="val 12500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9F65A0-05EC-4ADC-ADA2-29163275D555}"/>
              </a:ext>
            </a:extLst>
          </p:cNvPr>
          <p:cNvCxnSpPr>
            <a:cxnSpLocks/>
          </p:cNvCxnSpPr>
          <p:nvPr/>
        </p:nvCxnSpPr>
        <p:spPr>
          <a:xfrm>
            <a:off x="5300411" y="1601693"/>
            <a:ext cx="1226119" cy="1244377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CA6C6E-7167-474E-A86E-03E8E02D3259}"/>
              </a:ext>
            </a:extLst>
          </p:cNvPr>
          <p:cNvCxnSpPr>
            <a:cxnSpLocks/>
          </p:cNvCxnSpPr>
          <p:nvPr/>
        </p:nvCxnSpPr>
        <p:spPr>
          <a:xfrm flipH="1">
            <a:off x="5295052" y="1601693"/>
            <a:ext cx="1239680" cy="1236873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/>
          </p:cNvSpPr>
          <p:nvPr/>
        </p:nvSpPr>
        <p:spPr>
          <a:xfrm rot="5400000">
            <a:off x="5292080" y="1592936"/>
            <a:ext cx="1260000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40" name="Circular Arrow 19">
            <a:extLst>
              <a:ext uri="{FF2B5EF4-FFF2-40B4-BE49-F238E27FC236}">
                <a16:creationId xmlns:a16="http://schemas.microsoft.com/office/drawing/2014/main" id="{EBFAA65E-C691-4AAD-8C4B-2362FEF9B064}"/>
              </a:ext>
            </a:extLst>
          </p:cNvPr>
          <p:cNvSpPr/>
          <p:nvPr/>
        </p:nvSpPr>
        <p:spPr>
          <a:xfrm rot="16200000" flipH="1" flipV="1">
            <a:off x="4916082" y="3632265"/>
            <a:ext cx="864096" cy="1008112"/>
          </a:xfrm>
          <a:prstGeom prst="circularArrow">
            <a:avLst>
              <a:gd name="adj1" fmla="val 6869"/>
              <a:gd name="adj2" fmla="val 1142319"/>
              <a:gd name="adj3" fmla="val 20388686"/>
              <a:gd name="adj4" fmla="val 16178228"/>
              <a:gd name="adj5" fmla="val 12500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41" name="Circular Arrow 19">
            <a:extLst>
              <a:ext uri="{FF2B5EF4-FFF2-40B4-BE49-F238E27FC236}">
                <a16:creationId xmlns:a16="http://schemas.microsoft.com/office/drawing/2014/main" id="{16986A75-AE21-4B1A-B659-7CE2F336BDE2}"/>
              </a:ext>
            </a:extLst>
          </p:cNvPr>
          <p:cNvSpPr/>
          <p:nvPr/>
        </p:nvSpPr>
        <p:spPr>
          <a:xfrm rot="5400000" flipV="1">
            <a:off x="3593967" y="3645024"/>
            <a:ext cx="864096" cy="1008112"/>
          </a:xfrm>
          <a:prstGeom prst="circularArrow">
            <a:avLst>
              <a:gd name="adj1" fmla="val 6869"/>
              <a:gd name="adj2" fmla="val 1142319"/>
              <a:gd name="adj3" fmla="val 20388686"/>
              <a:gd name="adj4" fmla="val 16178228"/>
              <a:gd name="adj5" fmla="val 12500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42" name="Circular Arrow 19">
            <a:extLst>
              <a:ext uri="{FF2B5EF4-FFF2-40B4-BE49-F238E27FC236}">
                <a16:creationId xmlns:a16="http://schemas.microsoft.com/office/drawing/2014/main" id="{017C97A5-7DFB-466D-8B74-E12FED5C2EC0}"/>
              </a:ext>
            </a:extLst>
          </p:cNvPr>
          <p:cNvSpPr/>
          <p:nvPr/>
        </p:nvSpPr>
        <p:spPr>
          <a:xfrm rot="16200000" flipH="1" flipV="1">
            <a:off x="6252612" y="4221088"/>
            <a:ext cx="864096" cy="1008112"/>
          </a:xfrm>
          <a:prstGeom prst="circularArrow">
            <a:avLst>
              <a:gd name="adj1" fmla="val 6869"/>
              <a:gd name="adj2" fmla="val 1142319"/>
              <a:gd name="adj3" fmla="val 20388686"/>
              <a:gd name="adj4" fmla="val 16178228"/>
              <a:gd name="adj5" fmla="val 12500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CDB33-15BA-4A87-8866-BC033B6C5D6F}"/>
              </a:ext>
            </a:extLst>
          </p:cNvPr>
          <p:cNvCxnSpPr>
            <a:cxnSpLocks/>
          </p:cNvCxnSpPr>
          <p:nvPr/>
        </p:nvCxnSpPr>
        <p:spPr>
          <a:xfrm>
            <a:off x="4059818" y="4100941"/>
            <a:ext cx="1226119" cy="1244377"/>
          </a:xfrm>
          <a:prstGeom prst="line">
            <a:avLst/>
          </a:prstGeom>
          <a:ln w="25400" cmpd="sng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CFC307-C8ED-4E2A-8D12-AA2478ED6B54}"/>
              </a:ext>
            </a:extLst>
          </p:cNvPr>
          <p:cNvCxnSpPr>
            <a:cxnSpLocks/>
          </p:cNvCxnSpPr>
          <p:nvPr/>
        </p:nvCxnSpPr>
        <p:spPr>
          <a:xfrm flipH="1">
            <a:off x="4054459" y="4100941"/>
            <a:ext cx="1239680" cy="1236873"/>
          </a:xfrm>
          <a:prstGeom prst="line">
            <a:avLst/>
          </a:prstGeom>
          <a:ln w="25400" cmpd="sng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40407" y="4086913"/>
            <a:ext cx="1260000" cy="1260000"/>
          </a:xfrm>
          <a:prstGeom prst="rect">
            <a:avLst/>
          </a:prstGeom>
          <a:solidFill>
            <a:srgbClr val="F3F9F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46BF03-8E31-4442-B616-1A7F62A00F4C}"/>
              </a:ext>
            </a:extLst>
          </p:cNvPr>
          <p:cNvSpPr/>
          <p:nvPr/>
        </p:nvSpPr>
        <p:spPr>
          <a:xfrm>
            <a:off x="4420214" y="2378119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N0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FC816B-45AF-40EF-A94A-198C7D094A87}"/>
              </a:ext>
            </a:extLst>
          </p:cNvPr>
          <p:cNvSpPr/>
          <p:nvPr/>
        </p:nvSpPr>
        <p:spPr>
          <a:xfrm>
            <a:off x="4426626" y="406476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S0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EA0CEF-BBF8-41AD-B605-61CEA483E41B}"/>
              </a:ext>
            </a:extLst>
          </p:cNvPr>
          <p:cNvSpPr/>
          <p:nvPr/>
        </p:nvSpPr>
        <p:spPr>
          <a:xfrm>
            <a:off x="3154422" y="2396087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N3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047587-F3EE-4341-9230-EBAC60E11F67}"/>
              </a:ext>
            </a:extLst>
          </p:cNvPr>
          <p:cNvSpPr/>
          <p:nvPr/>
        </p:nvSpPr>
        <p:spPr>
          <a:xfrm>
            <a:off x="3160834" y="408272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S3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474747-F65B-4FA0-B29A-2CC24122F0B8}"/>
              </a:ext>
            </a:extLst>
          </p:cNvPr>
          <p:cNvSpPr/>
          <p:nvPr/>
        </p:nvSpPr>
        <p:spPr>
          <a:xfrm>
            <a:off x="6958291" y="2396087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N2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8F483D-D9EA-4B83-8706-C40D14DFCD18}"/>
              </a:ext>
            </a:extLst>
          </p:cNvPr>
          <p:cNvSpPr/>
          <p:nvPr/>
        </p:nvSpPr>
        <p:spPr>
          <a:xfrm>
            <a:off x="6964703" y="408272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S2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39D559-58BD-4638-8EF2-A2D230DB877F}"/>
              </a:ext>
            </a:extLst>
          </p:cNvPr>
          <p:cNvSpPr/>
          <p:nvPr/>
        </p:nvSpPr>
        <p:spPr>
          <a:xfrm>
            <a:off x="5669351" y="2394147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N1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F9ACFF-B877-4CAB-B37B-687735178290}"/>
              </a:ext>
            </a:extLst>
          </p:cNvPr>
          <p:cNvSpPr/>
          <p:nvPr/>
        </p:nvSpPr>
        <p:spPr>
          <a:xfrm>
            <a:off x="5675763" y="408078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solidFill>
                  <a:srgbClr val="002060"/>
                </a:solidFill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33180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5" grpId="1" animBg="1"/>
      <p:bldP spid="26" grpId="0" animBg="1"/>
      <p:bldP spid="26" grpId="1" animBg="1"/>
      <p:bldP spid="16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17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LCR_Dar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1132</Words>
  <Application>Microsoft Office PowerPoint</Application>
  <PresentationFormat>On-screen Show (4:3)</PresentationFormat>
  <Paragraphs>533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Lucida Sans</vt:lpstr>
      <vt:lpstr>Wingdings</vt:lpstr>
      <vt:lpstr>LCR_Dark</vt:lpstr>
      <vt:lpstr>The rHEALPix  Discrete Global Grid System    Robert Gibb Informatics Science Leader</vt:lpstr>
      <vt:lpstr>Introduction – Ideal vs Standard</vt:lpstr>
      <vt:lpstr>HEALPix DGGS History</vt:lpstr>
      <vt:lpstr>HEALPix—cube as rhombic dodecahedron</vt:lpstr>
      <vt:lpstr>Face-Cell tessellation alternatives</vt:lpstr>
      <vt:lpstr>Face-Cell tessellation alternatives</vt:lpstr>
      <vt:lpstr>HEALPix to rHEALPix—rearranging the cube</vt:lpstr>
      <vt:lpstr>rHEALPix &amp; HEALPix interleaved</vt:lpstr>
      <vt:lpstr>rHEALpix—rearranged cube</vt:lpstr>
      <vt:lpstr>rHEALPix–recursive tessellation</vt:lpstr>
      <vt:lpstr>Nominal cell dimensions</vt:lpstr>
      <vt:lpstr>Nominal cell dimensions</vt:lpstr>
      <vt:lpstr>rHEALPix–cube projection on ellipsoid</vt:lpstr>
      <vt:lpstr>PowerPoint Presentation</vt:lpstr>
      <vt:lpstr>PowerPoint Presentation</vt:lpstr>
      <vt:lpstr>PowerPoint Presentation</vt:lpstr>
      <vt:lpstr>PowerPoint Presentation</vt:lpstr>
      <vt:lpstr>rHEALpix—Relational Geometry in IDs</vt:lpstr>
      <vt:lpstr>rHEALpix—Relational Geometry in IDs</vt:lpstr>
      <vt:lpstr>rHEALpix—Relational Geometry in IDs</vt:lpstr>
      <vt:lpstr>rHEALpix—Relational Geometry in IDs</vt:lpstr>
      <vt:lpstr>rHEALpix—Relational Geometry in IDs</vt:lpstr>
      <vt:lpstr>rHEALpix—Relational Geometry in IDs</vt:lpstr>
      <vt:lpstr>Conclusion–rHEALPix &amp; the Standard</vt:lpstr>
      <vt:lpstr>Acknowledgments</vt:lpstr>
    </vt:vector>
  </TitlesOfParts>
  <Company>Landcare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LINZ - Landcare Research Workshop 2015-08-15</dc:title>
  <dc:creator>Robert Gibb</dc:creator>
  <cp:lastModifiedBy>Robert Gibb</cp:lastModifiedBy>
  <cp:revision>194</cp:revision>
  <dcterms:created xsi:type="dcterms:W3CDTF">2015-08-05T02:42:51Z</dcterms:created>
  <dcterms:modified xsi:type="dcterms:W3CDTF">2017-07-22T06:00:39Z</dcterms:modified>
</cp:coreProperties>
</file>