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5" r:id="rId1"/>
  </p:sldMasterIdLst>
  <p:notesMasterIdLst>
    <p:notesMasterId r:id="rId21"/>
  </p:notes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71" r:id="rId12"/>
    <p:sldId id="272" r:id="rId13"/>
    <p:sldId id="273" r:id="rId14"/>
    <p:sldId id="274" r:id="rId15"/>
    <p:sldId id="275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AA79D-20FA-4F2E-8DCE-F4D290D64D63}" type="datetimeFigureOut">
              <a:rPr lang="en-IN" smtClean="0"/>
              <a:t>04-03-2016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958CF-1EF0-4715-9530-5A9A6DDD2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30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AD55-4A94-442A-B321-A3CC2F2CCE9A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43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3E81-8789-4AB5-8215-A82C2E7A71C5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1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4D1D-7B84-4911-AFC0-7776F6470E04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48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07A3-42D1-4121-AF6A-CB7DC640DE6A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8480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5468-1ACE-487F-840D-688BBC7BA11F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8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94E0-F644-4747-86DE-E2A1184A5155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42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3FC7-40CB-40E5-A68B-FEAE48E3856E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9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F86E-F041-47BB-8F2A-FD7435EE5497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39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ECC0-462F-43A2-966E-31F1F2DBADB1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88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5D86-6B83-492C-9995-88791584A1E5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CC2F-89B8-4EA5-A5C5-EE739D899306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8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7A39-B810-4992-A0F6-00325802BCE2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0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7BA1-D479-49F6-B912-FBD64ACC28EE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1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206D-1FFB-4B84-BA97-C7BBA9A5E75A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0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E453-8B2F-4CBB-9F1F-7C6C2C334939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2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A94A-8E53-487D-A273-F4E65E3252F4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8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4D9B-0E62-4F17-B179-6F297EAF1A5E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0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03EFD-B02B-476F-91B0-486689F07B4E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1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57749"/>
            <a:ext cx="8825658" cy="2521524"/>
          </a:xfrm>
        </p:spPr>
        <p:txBody>
          <a:bodyPr>
            <a:normAutofit/>
          </a:bodyPr>
          <a:lstStyle/>
          <a:p>
            <a:pPr algn="l"/>
            <a:r>
              <a:rPr lang="en-GB" sz="5200" dirty="0"/>
              <a:t>A Novel Parallel Search Technique for Optimization</a:t>
            </a:r>
            <a:endParaRPr lang="en-IN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5500" y="4558146"/>
            <a:ext cx="8825658" cy="1787236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IN" sz="2800" dirty="0"/>
              <a:t>					Manaar Alam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IN" sz="2800" dirty="0"/>
              <a:t>					Soumyajit Chatterjee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IN" sz="2800" dirty="0"/>
              <a:t>					Haider Banka</a:t>
            </a:r>
          </a:p>
        </p:txBody>
      </p:sp>
    </p:spTree>
    <p:extLst>
      <p:ext uri="{BB962C8B-B14F-4D97-AF65-F5344CB8AC3E}">
        <p14:creationId xmlns:p14="http://schemas.microsoft.com/office/powerpoint/2010/main" val="294124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2620369" y="1608374"/>
                <a:ext cx="7629099" cy="5038085"/>
              </a:xfrm>
            </p:spPr>
            <p:txBody>
              <a:bodyPr>
                <a:noAutofit/>
              </a:bodyPr>
              <a:lstStyle/>
              <a:p>
                <a:pPr marL="360000" indent="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600" dirty="0"/>
                  <a:t>   Generate a random string of length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1600" dirty="0"/>
                  <a:t> and store it in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pPr marL="360000" indent="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600" dirty="0"/>
                  <a:t>   Generate a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1600" dirty="0"/>
                  <a:t> of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sz="1600" dirty="0"/>
                  <a:t> distinct solutions by RLC </a:t>
                </a:r>
                <a:r>
                  <a:rPr lang="en-IN" sz="1600" dirty="0"/>
                  <a:t>operator from </a:t>
                </a:r>
                <a14:m>
                  <m:oMath xmlns:m="http://schemas.openxmlformats.org/officeDocument/2006/math">
                    <m:r>
                      <a:rPr lang="en-I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sz="1600" dirty="0"/>
                  <a:t>.</a:t>
                </a:r>
              </a:p>
              <a:p>
                <a:pPr marL="360000" indent="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600" dirty="0"/>
                  <a:t>   Find best string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1600" dirty="0"/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pPr marL="360000" indent="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600" dirty="0"/>
                  <a:t>   If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1600" dirty="0"/>
                  <a:t> is better than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/>
                  <a:t> then exchange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pPr marL="360000" indent="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600" dirty="0"/>
                  <a:t>   Generate a set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1600" dirty="0"/>
                  <a:t> of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1600" dirty="0"/>
                  <a:t> distinct solutions from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/>
                  <a:t> by Flip </a:t>
                </a:r>
                <a:r>
                  <a:rPr lang="en-IN" sz="1600" dirty="0"/>
                  <a:t>Operator.</a:t>
                </a:r>
              </a:p>
              <a:p>
                <a:pPr marL="360000" indent="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600" dirty="0"/>
                  <a:t>   Find best string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1600" dirty="0"/>
                  <a:t> from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pPr marL="360000" indent="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600" dirty="0"/>
                  <a:t>   If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1600" dirty="0"/>
                  <a:t> is better than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/>
                  <a:t> then exchange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pPr marL="360000" indent="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IN" sz="1600" dirty="0"/>
                  <a:t>   </a:t>
                </a:r>
                <a:r>
                  <a:rPr lang="en-IN" sz="1600" b="1" dirty="0"/>
                  <a:t>repeat</a:t>
                </a:r>
              </a:p>
              <a:p>
                <a:pPr marL="360000" indent="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600" dirty="0"/>
                  <a:t>         Generate a random string of length </a:t>
                </a:r>
                <a14:m>
                  <m:oMath xmlns:m="http://schemas.openxmlformats.org/officeDocument/2006/math">
                    <m:r>
                      <a:rPr lang="en-GB" sz="16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1600" dirty="0"/>
                  <a:t> and store it in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pPr marL="360000" indent="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600" dirty="0"/>
                  <a:t>       Generate a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1600" dirty="0"/>
                  <a:t> of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sz="1600" dirty="0"/>
                  <a:t> distinct solutions by RLC </a:t>
                </a:r>
                <a:r>
                  <a:rPr lang="en-IN" sz="1600" dirty="0"/>
                  <a:t>operator from </a:t>
                </a:r>
                <a14:m>
                  <m:oMath xmlns:m="http://schemas.openxmlformats.org/officeDocument/2006/math">
                    <m:r>
                      <a:rPr lang="en-I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sz="1600" dirty="0"/>
                  <a:t>.</a:t>
                </a:r>
              </a:p>
              <a:p>
                <a:pPr marL="360000" indent="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600" dirty="0"/>
                  <a:t>       Find best string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1600" dirty="0"/>
                  <a:t> and store it in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pPr marL="360000" indent="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600" dirty="0"/>
                  <a:t>       If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1600" dirty="0"/>
                  <a:t> is better than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/>
                  <a:t> then exchange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pPr marL="360000" indent="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600" dirty="0"/>
                  <a:t>       Generate a set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1600" dirty="0"/>
                  <a:t> of </a:t>
                </a:r>
                <a14:m>
                  <m:oMath xmlns:m="http://schemas.openxmlformats.org/officeDocument/2006/math">
                    <m:r>
                      <a:rPr lang="en-GB" sz="16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1600" dirty="0"/>
                  <a:t> distinct solutions from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/>
                  <a:t> by Flip </a:t>
                </a:r>
                <a:r>
                  <a:rPr lang="en-IN" sz="1600" dirty="0"/>
                  <a:t>Operator.</a:t>
                </a:r>
              </a:p>
              <a:p>
                <a:pPr marL="360000" indent="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600" dirty="0"/>
                  <a:t>       Find best string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1600" dirty="0"/>
                  <a:t> from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pPr marL="360000" indent="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600" dirty="0"/>
                  <a:t>       If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1600" dirty="0"/>
                  <a:t> is better than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/>
                  <a:t> then exchange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pPr marL="360000" indent="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600" dirty="0"/>
                  <a:t> </a:t>
                </a:r>
                <a:r>
                  <a:rPr lang="en-GB" sz="1600" b="1" dirty="0"/>
                  <a:t>until</a:t>
                </a:r>
                <a:r>
                  <a:rPr lang="en-GB" sz="1600" dirty="0"/>
                  <a:t> (maximum number of generations is reached)</a:t>
                </a:r>
              </a:p>
              <a:p>
                <a:pPr marL="360000" indent="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IN" sz="1600" dirty="0"/>
                  <a:t> Post process Results.</a:t>
                </a:r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0369" y="1608374"/>
                <a:ext cx="7629099" cy="5038085"/>
              </a:xfrm>
              <a:blipFill>
                <a:blip r:embed="rId2"/>
                <a:stretch>
                  <a:fillRect t="-121" b="-23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74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14375" lvl="1" indent="0" algn="just">
              <a:buNone/>
            </a:pPr>
            <a:r>
              <a:rPr lang="en-GB" sz="1600" dirty="0"/>
              <a:t>This algorithm is compared with different meta-heuristic algorithms mentioned previously such as Genetic Algorithm, Particle Swarm Optimization and Cuckoo Search for a single objective optimization benchmark functions. The analysis is shown in the following tables. </a:t>
            </a:r>
          </a:p>
          <a:p>
            <a:pPr marL="714375" lvl="1" indent="0" algn="just">
              <a:buNone/>
            </a:pPr>
            <a:endParaRPr lang="en-GB" sz="1600" dirty="0"/>
          </a:p>
          <a:p>
            <a:pPr marL="714375" lvl="1" indent="0" algn="just" defTabSz="850900">
              <a:buNone/>
            </a:pPr>
            <a:r>
              <a:rPr lang="en-US" sz="1600" dirty="0"/>
              <a:t>Table 1 :  Shows different </a:t>
            </a:r>
            <a:r>
              <a:rPr lang="en-US" sz="1600" dirty="0" err="1"/>
              <a:t>uni</a:t>
            </a:r>
            <a:r>
              <a:rPr lang="en-US" sz="1600" dirty="0"/>
              <a:t>-modal benchmark functions used for analysis with their optimal values </a:t>
            </a:r>
          </a:p>
          <a:p>
            <a:pPr marL="714375" lvl="1" indent="0" algn="just" defTabSz="850900">
              <a:buNone/>
            </a:pPr>
            <a:r>
              <a:rPr lang="en-US" sz="1600" dirty="0"/>
              <a:t>                 for different meta-heuristic algorithms.</a:t>
            </a:r>
          </a:p>
          <a:p>
            <a:pPr marL="714375" lvl="1" indent="0" algn="just" defTabSz="850900">
              <a:buNone/>
            </a:pPr>
            <a:r>
              <a:rPr lang="en-US" sz="1600" dirty="0"/>
              <a:t>Table 2 :  Shows the approximate number of iteration each algorithm takes to converge to the optimal </a:t>
            </a:r>
          </a:p>
          <a:p>
            <a:pPr marL="714375" lvl="1" indent="0" algn="just" defTabSz="850900">
              <a:buNone/>
            </a:pPr>
            <a:r>
              <a:rPr lang="en-US" sz="1600" dirty="0"/>
              <a:t>                 solution for the </a:t>
            </a:r>
            <a:r>
              <a:rPr lang="en-US" sz="1600" dirty="0" err="1"/>
              <a:t>uni</a:t>
            </a:r>
            <a:r>
              <a:rPr lang="en-US" sz="1600" dirty="0"/>
              <a:t>-modal functions.</a:t>
            </a:r>
          </a:p>
          <a:p>
            <a:pPr marL="714375" lvl="1" indent="0" algn="just" defTabSz="850900">
              <a:buNone/>
            </a:pPr>
            <a:r>
              <a:rPr lang="en-US" sz="1600" dirty="0"/>
              <a:t>Table 3 :  Shows different multi-modal benchmark functions used for analysis with their optimal values </a:t>
            </a:r>
          </a:p>
          <a:p>
            <a:pPr marL="714375" lvl="1" indent="0" algn="just" defTabSz="850900">
              <a:buNone/>
            </a:pPr>
            <a:r>
              <a:rPr lang="en-US" sz="1600" dirty="0"/>
              <a:t>                 for different meta-heuristic algorithms.</a:t>
            </a:r>
          </a:p>
          <a:p>
            <a:pPr marL="714375" lvl="1" indent="0" algn="just" defTabSz="850900">
              <a:buNone/>
            </a:pPr>
            <a:r>
              <a:rPr lang="en-US" sz="1600" dirty="0"/>
              <a:t>Table 4 :  Shows the approximate number of iteration each algorithm takes to converge to the optimal </a:t>
            </a:r>
          </a:p>
          <a:p>
            <a:pPr marL="714375" lvl="1" indent="0" algn="just" defTabSz="850900">
              <a:buNone/>
            </a:pPr>
            <a:r>
              <a:rPr lang="en-US" sz="1600" dirty="0"/>
              <a:t>                 solution for the multi-modal functions.</a:t>
            </a:r>
          </a:p>
        </p:txBody>
      </p:sp>
    </p:spTree>
    <p:extLst>
      <p:ext uri="{BB962C8B-B14F-4D97-AF65-F5344CB8AC3E}">
        <p14:creationId xmlns:p14="http://schemas.microsoft.com/office/powerpoint/2010/main" val="71154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78781892"/>
                  </p:ext>
                </p:extLst>
              </p:nvPr>
            </p:nvGraphicFramePr>
            <p:xfrm>
              <a:off x="1714260" y="2095500"/>
              <a:ext cx="8752827" cy="3298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1755">
                      <a:extLst>
                        <a:ext uri="{9D8B030D-6E8A-4147-A177-3AD203B41FA5}">
                          <a16:colId xmlns:a16="http://schemas.microsoft.com/office/drawing/2014/main" val="1264739148"/>
                        </a:ext>
                      </a:extLst>
                    </a:gridCol>
                    <a:gridCol w="931687">
                      <a:extLst>
                        <a:ext uri="{9D8B030D-6E8A-4147-A177-3AD203B41FA5}">
                          <a16:colId xmlns:a16="http://schemas.microsoft.com/office/drawing/2014/main" val="4161965346"/>
                        </a:ext>
                      </a:extLst>
                    </a:gridCol>
                    <a:gridCol w="1303161">
                      <a:extLst>
                        <a:ext uri="{9D8B030D-6E8A-4147-A177-3AD203B41FA5}">
                          <a16:colId xmlns:a16="http://schemas.microsoft.com/office/drawing/2014/main" val="1225730342"/>
                        </a:ext>
                      </a:extLst>
                    </a:gridCol>
                    <a:gridCol w="1055511">
                      <a:extLst>
                        <a:ext uri="{9D8B030D-6E8A-4147-A177-3AD203B41FA5}">
                          <a16:colId xmlns:a16="http://schemas.microsoft.com/office/drawing/2014/main" val="541738116"/>
                        </a:ext>
                      </a:extLst>
                    </a:gridCol>
                    <a:gridCol w="1055511">
                      <a:extLst>
                        <a:ext uri="{9D8B030D-6E8A-4147-A177-3AD203B41FA5}">
                          <a16:colId xmlns:a16="http://schemas.microsoft.com/office/drawing/2014/main" val="364097682"/>
                        </a:ext>
                      </a:extLst>
                    </a:gridCol>
                    <a:gridCol w="1145202">
                      <a:extLst>
                        <a:ext uri="{9D8B030D-6E8A-4147-A177-3AD203B41FA5}">
                          <a16:colId xmlns:a16="http://schemas.microsoft.com/office/drawing/2014/main" val="12988794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 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GA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PSO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CS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Proposed Algorithm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2854691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(Ackley Function 2)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−200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−0.02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Sup>
                                          <m:sSubSup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-200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-199.46985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-200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-200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-200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273011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(Powell Sum)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I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N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0.32560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55762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(Rotated Ellipse)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+13</m:t>
                                </m:r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3.12820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3705093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IN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Zirilli</a:t>
                          </a:r>
                          <a:r>
                            <a:rPr lang="en-IN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or </a:t>
                          </a:r>
                          <a:r>
                            <a:rPr lang="en-IN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Aluffi-Pentini’s</a:t>
                          </a:r>
                          <a:r>
                            <a:rPr lang="en-IN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+0.1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+0.5</m:t>
                                </m:r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-0.3523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-0.34879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-0.35238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-0.35238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-0.35238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19316476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78781892"/>
                  </p:ext>
                </p:extLst>
              </p:nvPr>
            </p:nvGraphicFramePr>
            <p:xfrm>
              <a:off x="1714260" y="2095500"/>
              <a:ext cx="8752827" cy="3298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1755">
                      <a:extLst>
                        <a:ext uri="{9D8B030D-6E8A-4147-A177-3AD203B41FA5}">
                          <a16:colId xmlns:a16="http://schemas.microsoft.com/office/drawing/2014/main" val="1264739148"/>
                        </a:ext>
                      </a:extLst>
                    </a:gridCol>
                    <a:gridCol w="931687">
                      <a:extLst>
                        <a:ext uri="{9D8B030D-6E8A-4147-A177-3AD203B41FA5}">
                          <a16:colId xmlns:a16="http://schemas.microsoft.com/office/drawing/2014/main" val="4161965346"/>
                        </a:ext>
                      </a:extLst>
                    </a:gridCol>
                    <a:gridCol w="1303161">
                      <a:extLst>
                        <a:ext uri="{9D8B030D-6E8A-4147-A177-3AD203B41FA5}">
                          <a16:colId xmlns:a16="http://schemas.microsoft.com/office/drawing/2014/main" val="1225730342"/>
                        </a:ext>
                      </a:extLst>
                    </a:gridCol>
                    <a:gridCol w="1055511">
                      <a:extLst>
                        <a:ext uri="{9D8B030D-6E8A-4147-A177-3AD203B41FA5}">
                          <a16:colId xmlns:a16="http://schemas.microsoft.com/office/drawing/2014/main" val="541738116"/>
                        </a:ext>
                      </a:extLst>
                    </a:gridCol>
                    <a:gridCol w="1055511">
                      <a:extLst>
                        <a:ext uri="{9D8B030D-6E8A-4147-A177-3AD203B41FA5}">
                          <a16:colId xmlns:a16="http://schemas.microsoft.com/office/drawing/2014/main" val="364097682"/>
                        </a:ext>
                      </a:extLst>
                    </a:gridCol>
                    <a:gridCol w="1145202">
                      <a:extLst>
                        <a:ext uri="{9D8B030D-6E8A-4147-A177-3AD203B41FA5}">
                          <a16:colId xmlns:a16="http://schemas.microsoft.com/office/drawing/2014/main" val="1298879463"/>
                        </a:ext>
                      </a:extLst>
                    </a:gridCol>
                  </a:tblGrid>
                  <a:tr h="560832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 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887" marR="53887" marT="0" marB="0" anchor="ctr">
                        <a:blipFill>
                          <a:blip r:embed="rId2"/>
                          <a:stretch>
                            <a:fillRect l="-353289" t="-7609" r="-49539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GA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PSO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CS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Proposed Algorithm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2854691809"/>
                      </a:ext>
                    </a:extLst>
                  </a:tr>
                  <a:tr h="7682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887" marR="53887" marT="0" marB="0" anchor="ctr">
                        <a:blipFill>
                          <a:blip r:embed="rId2"/>
                          <a:stretch>
                            <a:fillRect l="-187" t="-78571" r="-168843" b="-2650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-200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-199.46985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-200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-200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-200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273011611"/>
                      </a:ext>
                    </a:extLst>
                  </a:tr>
                  <a:tr h="8357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887" marR="53887" marT="0" marB="0" anchor="ctr">
                        <a:blipFill>
                          <a:blip r:embed="rId2"/>
                          <a:stretch>
                            <a:fillRect l="-187" t="-163043" r="-168843" b="-1420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0.32560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55762783"/>
                      </a:ext>
                    </a:extLst>
                  </a:tr>
                  <a:tr h="5811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887" marR="53887" marT="0" marB="0" anchor="ctr">
                        <a:blipFill>
                          <a:blip r:embed="rId2"/>
                          <a:stretch>
                            <a:fillRect l="-187" t="-382105" r="-168843" b="-10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3.12820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3705093965"/>
                      </a:ext>
                    </a:extLst>
                  </a:tr>
                  <a:tr h="5523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887" marR="53887" marT="0" marB="0" anchor="ctr">
                        <a:blipFill>
                          <a:blip r:embed="rId2"/>
                          <a:stretch>
                            <a:fillRect l="-187" t="-503297" r="-168843" b="-10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-0.3523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-0.34879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-0.35238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-0.35238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-0.35238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19316476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3785139" y="5553460"/>
            <a:ext cx="461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Table 1 : Analysis for </a:t>
            </a:r>
            <a:r>
              <a:rPr lang="en-IN" dirty="0" err="1"/>
              <a:t>Uni</a:t>
            </a:r>
            <a:r>
              <a:rPr lang="en-IN" dirty="0"/>
              <a:t>-Modal Functions</a:t>
            </a:r>
          </a:p>
        </p:txBody>
      </p:sp>
    </p:spTree>
    <p:extLst>
      <p:ext uri="{BB962C8B-B14F-4D97-AF65-F5344CB8AC3E}">
        <p14:creationId xmlns:p14="http://schemas.microsoft.com/office/powerpoint/2010/main" val="3422726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92802177"/>
                  </p:ext>
                </p:extLst>
              </p:nvPr>
            </p:nvGraphicFramePr>
            <p:xfrm>
              <a:off x="2871034" y="2095500"/>
              <a:ext cx="6439279" cy="3298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1755">
                      <a:extLst>
                        <a:ext uri="{9D8B030D-6E8A-4147-A177-3AD203B41FA5}">
                          <a16:colId xmlns:a16="http://schemas.microsoft.com/office/drawing/2014/main" val="1264739148"/>
                        </a:ext>
                      </a:extLst>
                    </a:gridCol>
                    <a:gridCol w="907874">
                      <a:extLst>
                        <a:ext uri="{9D8B030D-6E8A-4147-A177-3AD203B41FA5}">
                          <a16:colId xmlns:a16="http://schemas.microsoft.com/office/drawing/2014/main" val="1225730342"/>
                        </a:ext>
                      </a:extLst>
                    </a:gridCol>
                    <a:gridCol w="574499">
                      <a:extLst>
                        <a:ext uri="{9D8B030D-6E8A-4147-A177-3AD203B41FA5}">
                          <a16:colId xmlns:a16="http://schemas.microsoft.com/office/drawing/2014/main" val="541738116"/>
                        </a:ext>
                      </a:extLst>
                    </a:gridCol>
                    <a:gridCol w="536399">
                      <a:extLst>
                        <a:ext uri="{9D8B030D-6E8A-4147-A177-3AD203B41FA5}">
                          <a16:colId xmlns:a16="http://schemas.microsoft.com/office/drawing/2014/main" val="364097682"/>
                        </a:ext>
                      </a:extLst>
                    </a:gridCol>
                    <a:gridCol w="1158752">
                      <a:extLst>
                        <a:ext uri="{9D8B030D-6E8A-4147-A177-3AD203B41FA5}">
                          <a16:colId xmlns:a16="http://schemas.microsoft.com/office/drawing/2014/main" val="12988794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 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GA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PSO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CS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Proposed Algorithm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2854691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(Ackley Function 2)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−200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−0.02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Sup>
                                          <m:sSubSup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94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463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41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273011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(Powell Sum)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I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N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334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114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494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37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55762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(Rotated Ellipse)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+13</m:t>
                                </m:r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4224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706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35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3705093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IN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Zirilli</a:t>
                          </a:r>
                          <a:r>
                            <a:rPr lang="en-IN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or </a:t>
                          </a:r>
                          <a:r>
                            <a:rPr lang="en-IN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Aluffi-Pentini’s</a:t>
                          </a:r>
                          <a:r>
                            <a:rPr lang="en-IN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+0.1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+0.5</m:t>
                                </m:r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118108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53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251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30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19316476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92802177"/>
                  </p:ext>
                </p:extLst>
              </p:nvPr>
            </p:nvGraphicFramePr>
            <p:xfrm>
              <a:off x="2871034" y="2095500"/>
              <a:ext cx="6439279" cy="3298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1755">
                      <a:extLst>
                        <a:ext uri="{9D8B030D-6E8A-4147-A177-3AD203B41FA5}">
                          <a16:colId xmlns:a16="http://schemas.microsoft.com/office/drawing/2014/main" val="1264739148"/>
                        </a:ext>
                      </a:extLst>
                    </a:gridCol>
                    <a:gridCol w="907874">
                      <a:extLst>
                        <a:ext uri="{9D8B030D-6E8A-4147-A177-3AD203B41FA5}">
                          <a16:colId xmlns:a16="http://schemas.microsoft.com/office/drawing/2014/main" val="1225730342"/>
                        </a:ext>
                      </a:extLst>
                    </a:gridCol>
                    <a:gridCol w="574499">
                      <a:extLst>
                        <a:ext uri="{9D8B030D-6E8A-4147-A177-3AD203B41FA5}">
                          <a16:colId xmlns:a16="http://schemas.microsoft.com/office/drawing/2014/main" val="541738116"/>
                        </a:ext>
                      </a:extLst>
                    </a:gridCol>
                    <a:gridCol w="536399">
                      <a:extLst>
                        <a:ext uri="{9D8B030D-6E8A-4147-A177-3AD203B41FA5}">
                          <a16:colId xmlns:a16="http://schemas.microsoft.com/office/drawing/2014/main" val="364097682"/>
                        </a:ext>
                      </a:extLst>
                    </a:gridCol>
                    <a:gridCol w="1158752">
                      <a:extLst>
                        <a:ext uri="{9D8B030D-6E8A-4147-A177-3AD203B41FA5}">
                          <a16:colId xmlns:a16="http://schemas.microsoft.com/office/drawing/2014/main" val="1298879463"/>
                        </a:ext>
                      </a:extLst>
                    </a:gridCol>
                  </a:tblGrid>
                  <a:tr h="560832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 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GA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PSO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CS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Proposed Algorithm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2854691809"/>
                      </a:ext>
                    </a:extLst>
                  </a:tr>
                  <a:tr h="7682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887" marR="53887" marT="0" marB="0" anchor="ctr">
                        <a:blipFill>
                          <a:blip r:embed="rId2"/>
                          <a:stretch>
                            <a:fillRect l="-187" t="-78571" r="-98134" b="-2650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94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463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41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273011611"/>
                      </a:ext>
                    </a:extLst>
                  </a:tr>
                  <a:tr h="8357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887" marR="53887" marT="0" marB="0" anchor="ctr">
                        <a:blipFill>
                          <a:blip r:embed="rId2"/>
                          <a:stretch>
                            <a:fillRect l="-187" t="-163043" r="-98134" b="-1420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334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114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494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37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55762783"/>
                      </a:ext>
                    </a:extLst>
                  </a:tr>
                  <a:tr h="5811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887" marR="53887" marT="0" marB="0" anchor="ctr">
                        <a:blipFill>
                          <a:blip r:embed="rId2"/>
                          <a:stretch>
                            <a:fillRect l="-187" t="-382105" r="-98134" b="-10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4224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706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35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3705093965"/>
                      </a:ext>
                    </a:extLst>
                  </a:tr>
                  <a:tr h="5523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887" marR="53887" marT="0" marB="0" anchor="ctr">
                        <a:blipFill>
                          <a:blip r:embed="rId2"/>
                          <a:stretch>
                            <a:fillRect l="-187" t="-503297" r="-98134" b="-10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118108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53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251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30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19316476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3717108" y="5553460"/>
            <a:ext cx="474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Table 2 : Approximate Number of Iterations</a:t>
            </a:r>
          </a:p>
        </p:txBody>
      </p:sp>
    </p:spTree>
    <p:extLst>
      <p:ext uri="{BB962C8B-B14F-4D97-AF65-F5344CB8AC3E}">
        <p14:creationId xmlns:p14="http://schemas.microsoft.com/office/powerpoint/2010/main" val="252032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3591542"/>
                  </p:ext>
                </p:extLst>
              </p:nvPr>
            </p:nvGraphicFramePr>
            <p:xfrm>
              <a:off x="911238" y="2094539"/>
              <a:ext cx="10356318" cy="34784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45953">
                      <a:extLst>
                        <a:ext uri="{9D8B030D-6E8A-4147-A177-3AD203B41FA5}">
                          <a16:colId xmlns:a16="http://schemas.microsoft.com/office/drawing/2014/main" val="1264739148"/>
                        </a:ext>
                      </a:extLst>
                    </a:gridCol>
                    <a:gridCol w="1179337">
                      <a:extLst>
                        <a:ext uri="{9D8B030D-6E8A-4147-A177-3AD203B41FA5}">
                          <a16:colId xmlns:a16="http://schemas.microsoft.com/office/drawing/2014/main" val="4161965346"/>
                        </a:ext>
                      </a:extLst>
                    </a:gridCol>
                    <a:gridCol w="1055511">
                      <a:extLst>
                        <a:ext uri="{9D8B030D-6E8A-4147-A177-3AD203B41FA5}">
                          <a16:colId xmlns:a16="http://schemas.microsoft.com/office/drawing/2014/main" val="1225730342"/>
                        </a:ext>
                      </a:extLst>
                    </a:gridCol>
                    <a:gridCol w="1055511">
                      <a:extLst>
                        <a:ext uri="{9D8B030D-6E8A-4147-A177-3AD203B41FA5}">
                          <a16:colId xmlns:a16="http://schemas.microsoft.com/office/drawing/2014/main" val="541738116"/>
                        </a:ext>
                      </a:extLst>
                    </a:gridCol>
                    <a:gridCol w="1055511">
                      <a:extLst>
                        <a:ext uri="{9D8B030D-6E8A-4147-A177-3AD203B41FA5}">
                          <a16:colId xmlns:a16="http://schemas.microsoft.com/office/drawing/2014/main" val="364097682"/>
                        </a:ext>
                      </a:extLst>
                    </a:gridCol>
                    <a:gridCol w="1164495">
                      <a:extLst>
                        <a:ext uri="{9D8B030D-6E8A-4147-A177-3AD203B41FA5}">
                          <a16:colId xmlns:a16="http://schemas.microsoft.com/office/drawing/2014/main" val="1298879463"/>
                        </a:ext>
                      </a:extLst>
                    </a:gridCol>
                  </a:tblGrid>
                  <a:tr h="551135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 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GA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PSO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CS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Proposed Algorithm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2854691809"/>
                      </a:ext>
                    </a:extLst>
                  </a:tr>
                  <a:tr h="7960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(</a:t>
                          </a:r>
                          <a:r>
                            <a:rPr lang="en-IN" dirty="0" err="1"/>
                            <a:t>Adjiman</a:t>
                          </a:r>
                          <a:r>
                            <a:rPr lang="en-IN" dirty="0"/>
                            <a:t>)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-2.02181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-2.01771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-2.02181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-2.02181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-2.02181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273011611"/>
                      </a:ext>
                    </a:extLst>
                  </a:tr>
                  <a:tr h="573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(Bartels Conn)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1.54162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55762783"/>
                      </a:ext>
                    </a:extLst>
                  </a:tr>
                  <a:tr h="5427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(</a:t>
                          </a:r>
                          <a:r>
                            <a:rPr lang="en-IN" dirty="0" err="1"/>
                            <a:t>Bohachevsky</a:t>
                          </a:r>
                          <a:r>
                            <a:rPr lang="en-IN" dirty="0"/>
                            <a:t>)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−0.3</m:t>
                                </m:r>
                                <m:func>
                                  <m:func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sSub>
                                          <m:sSub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−0.</m:t>
                                </m:r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func>
                                  <m:func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sSub>
                                          <m:sSub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+0.7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0.08336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3705093965"/>
                      </a:ext>
                    </a:extLst>
                  </a:tr>
                  <a:tr h="539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(Cross-in-Tray)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−0.0001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IN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sin</m:t>
                                                </m:r>
                                              </m:fName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I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IN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IN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IN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</m:func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b="0" i="0" smtClean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I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I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100 − </m:t>
                                                    </m:r>
                                                    <m:f>
                                                      <m:fPr>
                                                        <m:ctrlPr>
                                                          <a:rPr lang="en-IN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ad>
                                                          <m:radPr>
                                                            <m:degHide m:val="on"/>
                                                            <m:ctrlPr>
                                                              <a:rPr lang="en-IN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radPr>
                                                          <m:deg/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en-IN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en-IN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𝑥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IN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en-IN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  <m:r>
                                                              <a:rPr lang="en-IN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+</m:t>
                                                            </m:r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en-IN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en-IN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𝑥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IN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en-IN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rad>
                                                      </m:num>
                                                      <m:den>
                                                        <m:r>
                                                          <a:rPr lang="en-IN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𝜋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0.1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-2.062612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-2.06257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-2.06261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-2.06261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-2.06261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19316476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3591542"/>
                  </p:ext>
                </p:extLst>
              </p:nvPr>
            </p:nvGraphicFramePr>
            <p:xfrm>
              <a:off x="911238" y="2094539"/>
              <a:ext cx="10356318" cy="34687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45953">
                      <a:extLst>
                        <a:ext uri="{9D8B030D-6E8A-4147-A177-3AD203B41FA5}">
                          <a16:colId xmlns:a16="http://schemas.microsoft.com/office/drawing/2014/main" val="1264739148"/>
                        </a:ext>
                      </a:extLst>
                    </a:gridCol>
                    <a:gridCol w="1179337">
                      <a:extLst>
                        <a:ext uri="{9D8B030D-6E8A-4147-A177-3AD203B41FA5}">
                          <a16:colId xmlns:a16="http://schemas.microsoft.com/office/drawing/2014/main" val="4161965346"/>
                        </a:ext>
                      </a:extLst>
                    </a:gridCol>
                    <a:gridCol w="1055511">
                      <a:extLst>
                        <a:ext uri="{9D8B030D-6E8A-4147-A177-3AD203B41FA5}">
                          <a16:colId xmlns:a16="http://schemas.microsoft.com/office/drawing/2014/main" val="1225730342"/>
                        </a:ext>
                      </a:extLst>
                    </a:gridCol>
                    <a:gridCol w="1055511">
                      <a:extLst>
                        <a:ext uri="{9D8B030D-6E8A-4147-A177-3AD203B41FA5}">
                          <a16:colId xmlns:a16="http://schemas.microsoft.com/office/drawing/2014/main" val="541738116"/>
                        </a:ext>
                      </a:extLst>
                    </a:gridCol>
                    <a:gridCol w="1055511">
                      <a:extLst>
                        <a:ext uri="{9D8B030D-6E8A-4147-A177-3AD203B41FA5}">
                          <a16:colId xmlns:a16="http://schemas.microsoft.com/office/drawing/2014/main" val="364097682"/>
                        </a:ext>
                      </a:extLst>
                    </a:gridCol>
                    <a:gridCol w="1164495">
                      <a:extLst>
                        <a:ext uri="{9D8B030D-6E8A-4147-A177-3AD203B41FA5}">
                          <a16:colId xmlns:a16="http://schemas.microsoft.com/office/drawing/2014/main" val="1298879463"/>
                        </a:ext>
                      </a:extLst>
                    </a:gridCol>
                  </a:tblGrid>
                  <a:tr h="551135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 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887" marR="53887" marT="0" marB="0" anchor="ctr">
                        <a:blipFill>
                          <a:blip r:embed="rId2"/>
                          <a:stretch>
                            <a:fillRect l="-410309" t="-6593" r="-368557" b="-5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GA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PSO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CS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Proposed Algorithm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2854691809"/>
                      </a:ext>
                    </a:extLst>
                  </a:tr>
                  <a:tr h="8100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887" marR="53887" marT="0" marB="0" anchor="ctr">
                        <a:blipFill>
                          <a:blip r:embed="rId2"/>
                          <a:stretch>
                            <a:fillRect l="-126" t="-72932" r="-114340" b="-261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-2.02181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-2.01771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-2.02181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-2.02181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-2.02181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273011611"/>
                      </a:ext>
                    </a:extLst>
                  </a:tr>
                  <a:tr h="583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887" marR="53887" marT="0" marB="0" anchor="ctr">
                        <a:blipFill>
                          <a:blip r:embed="rId2"/>
                          <a:stretch>
                            <a:fillRect l="-126" t="-239583" r="-114340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1.54162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55762783"/>
                      </a:ext>
                    </a:extLst>
                  </a:tr>
                  <a:tr h="5523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887" marR="53887" marT="0" marB="0" anchor="ctr">
                        <a:blipFill>
                          <a:blip r:embed="rId2"/>
                          <a:stretch>
                            <a:fillRect l="-126" t="-362222" r="-114340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0.08336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3705093965"/>
                      </a:ext>
                    </a:extLst>
                  </a:tr>
                  <a:tr h="9712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887" marR="53887" marT="0" marB="0" anchor="ctr">
                        <a:blipFill>
                          <a:blip r:embed="rId2"/>
                          <a:stretch>
                            <a:fillRect l="-126" t="-260000" r="-114340" b="-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-2.062612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-2.06257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-2.06261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-2.06261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-2.06261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19316476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3695371" y="5721928"/>
            <a:ext cx="479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Table 3 : Analysis for Multi-Modal Functions</a:t>
            </a:r>
          </a:p>
        </p:txBody>
      </p:sp>
    </p:spTree>
    <p:extLst>
      <p:ext uri="{BB962C8B-B14F-4D97-AF65-F5344CB8AC3E}">
        <p14:creationId xmlns:p14="http://schemas.microsoft.com/office/powerpoint/2010/main" val="3204512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63044314"/>
                  </p:ext>
                </p:extLst>
              </p:nvPr>
            </p:nvGraphicFramePr>
            <p:xfrm>
              <a:off x="2207296" y="2110473"/>
              <a:ext cx="7766753" cy="34784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45953">
                      <a:extLst>
                        <a:ext uri="{9D8B030D-6E8A-4147-A177-3AD203B41FA5}">
                          <a16:colId xmlns:a16="http://schemas.microsoft.com/office/drawing/2014/main" val="1264739148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1225730342"/>
                        </a:ext>
                      </a:extLst>
                    </a:gridCol>
                    <a:gridCol w="574499">
                      <a:extLst>
                        <a:ext uri="{9D8B030D-6E8A-4147-A177-3AD203B41FA5}">
                          <a16:colId xmlns:a16="http://schemas.microsoft.com/office/drawing/2014/main" val="541738116"/>
                        </a:ext>
                      </a:extLst>
                    </a:gridCol>
                    <a:gridCol w="536399">
                      <a:extLst>
                        <a:ext uri="{9D8B030D-6E8A-4147-A177-3AD203B41FA5}">
                          <a16:colId xmlns:a16="http://schemas.microsoft.com/office/drawing/2014/main" val="364097682"/>
                        </a:ext>
                      </a:extLst>
                    </a:gridCol>
                    <a:gridCol w="1149678">
                      <a:extLst>
                        <a:ext uri="{9D8B030D-6E8A-4147-A177-3AD203B41FA5}">
                          <a16:colId xmlns:a16="http://schemas.microsoft.com/office/drawing/2014/main" val="12988794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 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GA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PSO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CS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Proposed Algorithm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2854691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(</a:t>
                          </a:r>
                          <a:r>
                            <a:rPr lang="en-IN" dirty="0" err="1"/>
                            <a:t>Adjiman</a:t>
                          </a:r>
                          <a:r>
                            <a:rPr lang="en-IN" dirty="0"/>
                            <a:t>)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1037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51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156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30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273011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(Bartels Conn)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5870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102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404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36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55762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(</a:t>
                          </a:r>
                          <a:r>
                            <a:rPr lang="en-IN" dirty="0" err="1"/>
                            <a:t>Bohachevsky</a:t>
                          </a:r>
                          <a:r>
                            <a:rPr lang="en-IN" dirty="0"/>
                            <a:t>)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−0.3</m:t>
                                </m:r>
                                <m:func>
                                  <m:func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sSub>
                                          <m:sSub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−0.</m:t>
                                </m:r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func>
                                  <m:func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sSub>
                                          <m:sSub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+0.7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1980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58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277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27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3705093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(Cross-in-Tray)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−0.0001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IN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sin</m:t>
                                                </m:r>
                                              </m:fName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I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IN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IN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IN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</m:func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b="0" i="0" smtClean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I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I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100 − </m:t>
                                                    </m:r>
                                                    <m:f>
                                                      <m:fPr>
                                                        <m:ctrlPr>
                                                          <a:rPr lang="en-IN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ad>
                                                          <m:radPr>
                                                            <m:degHide m:val="on"/>
                                                            <m:ctrlPr>
                                                              <a:rPr lang="en-IN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radPr>
                                                          <m:deg/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en-IN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en-IN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𝑥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IN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en-IN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  <m:r>
                                                              <a:rPr lang="en-IN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+</m:t>
                                                            </m:r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en-IN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en-IN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𝑥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IN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en-IN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rad>
                                                      </m:num>
                                                      <m:den>
                                                        <m:r>
                                                          <a:rPr lang="en-IN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𝜋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0.1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1002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46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423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28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19316476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63044314"/>
                  </p:ext>
                </p:extLst>
              </p:nvPr>
            </p:nvGraphicFramePr>
            <p:xfrm>
              <a:off x="2207296" y="2110473"/>
              <a:ext cx="7766753" cy="34784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45953">
                      <a:extLst>
                        <a:ext uri="{9D8B030D-6E8A-4147-A177-3AD203B41FA5}">
                          <a16:colId xmlns:a16="http://schemas.microsoft.com/office/drawing/2014/main" val="1264739148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1225730342"/>
                        </a:ext>
                      </a:extLst>
                    </a:gridCol>
                    <a:gridCol w="574499">
                      <a:extLst>
                        <a:ext uri="{9D8B030D-6E8A-4147-A177-3AD203B41FA5}">
                          <a16:colId xmlns:a16="http://schemas.microsoft.com/office/drawing/2014/main" val="541738116"/>
                        </a:ext>
                      </a:extLst>
                    </a:gridCol>
                    <a:gridCol w="536399">
                      <a:extLst>
                        <a:ext uri="{9D8B030D-6E8A-4147-A177-3AD203B41FA5}">
                          <a16:colId xmlns:a16="http://schemas.microsoft.com/office/drawing/2014/main" val="364097682"/>
                        </a:ext>
                      </a:extLst>
                    </a:gridCol>
                    <a:gridCol w="1149678">
                      <a:extLst>
                        <a:ext uri="{9D8B030D-6E8A-4147-A177-3AD203B41FA5}">
                          <a16:colId xmlns:a16="http://schemas.microsoft.com/office/drawing/2014/main" val="1298879463"/>
                        </a:ext>
                      </a:extLst>
                    </a:gridCol>
                  </a:tblGrid>
                  <a:tr h="560832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 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GA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PSO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CS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Proposed Algorithm</a:t>
                          </a:r>
                          <a:endParaRPr lang="en-GB" sz="16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2854691809"/>
                      </a:ext>
                    </a:extLst>
                  </a:tr>
                  <a:tr h="8100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887" marR="53887" marT="0" marB="0" anchor="ctr">
                        <a:blipFill>
                          <a:blip r:embed="rId2"/>
                          <a:stretch>
                            <a:fillRect l="-126" t="-74436" r="-60678" b="-261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1037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51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156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30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273011611"/>
                      </a:ext>
                    </a:extLst>
                  </a:tr>
                  <a:tr h="583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887" marR="53887" marT="0" marB="0" anchor="ctr">
                        <a:blipFill>
                          <a:blip r:embed="rId2"/>
                          <a:stretch>
                            <a:fillRect l="-126" t="-241667" r="-60678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5870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102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404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36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55762783"/>
                      </a:ext>
                    </a:extLst>
                  </a:tr>
                  <a:tr h="5523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887" marR="53887" marT="0" marB="0" anchor="ctr">
                        <a:blipFill>
                          <a:blip r:embed="rId2"/>
                          <a:stretch>
                            <a:fillRect l="-126" t="-360440" r="-60678" b="-1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1980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58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277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27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3705093965"/>
                      </a:ext>
                    </a:extLst>
                  </a:tr>
                  <a:tr h="9712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887" marR="53887" marT="0" marB="0" anchor="ctr">
                        <a:blipFill>
                          <a:blip r:embed="rId2"/>
                          <a:stretch>
                            <a:fillRect l="-126" t="-263522" r="-60678" b="-1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1002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46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423</a:t>
                          </a:r>
                        </a:p>
                      </a:txBody>
                      <a:tcPr marL="53887" marR="53887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28</a:t>
                          </a:r>
                        </a:p>
                      </a:txBody>
                      <a:tcPr marL="53887" marR="53887" marT="0" marB="0" anchor="ctr"/>
                    </a:tc>
                    <a:extLst>
                      <a:ext uri="{0D108BD9-81ED-4DB2-BD59-A6C34878D82A}">
                        <a16:rowId xmlns:a16="http://schemas.microsoft.com/office/drawing/2014/main" val="19316476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3717107" y="5763492"/>
            <a:ext cx="474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Table 4 : Approximate Number of Iterations</a:t>
            </a:r>
          </a:p>
        </p:txBody>
      </p:sp>
    </p:spTree>
    <p:extLst>
      <p:ext uri="{BB962C8B-B14F-4D97-AF65-F5344CB8AC3E}">
        <p14:creationId xmlns:p14="http://schemas.microsoft.com/office/powerpoint/2010/main" val="403816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results depict and prove that this algorithm quickly converges as it avoids repeated evaluations of duplicate points.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The precision of results show that the algorithm produces better results as it tries to search the search space exhaustively in parallel fashion.</a:t>
            </a:r>
          </a:p>
        </p:txBody>
      </p:sp>
    </p:spTree>
    <p:extLst>
      <p:ext uri="{BB962C8B-B14F-4D97-AF65-F5344CB8AC3E}">
        <p14:creationId xmlns:p14="http://schemas.microsoft.com/office/powerpoint/2010/main" val="1232833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The authors are thankful to </a:t>
            </a:r>
            <a:r>
              <a:rPr lang="en-GB" b="1" dirty="0" err="1"/>
              <a:t>Prof.</a:t>
            </a:r>
            <a:r>
              <a:rPr lang="en-GB" b="1" dirty="0"/>
              <a:t> C. A. Murthy</a:t>
            </a:r>
            <a:r>
              <a:rPr lang="en-GB" dirty="0"/>
              <a:t>, Indian Statistical Institute, Kolkata for his valuable contributions </a:t>
            </a:r>
            <a:r>
              <a:rPr lang="en-IN" dirty="0"/>
              <a:t>towards the paper.</a:t>
            </a:r>
          </a:p>
        </p:txBody>
      </p:sp>
    </p:spTree>
    <p:extLst>
      <p:ext uri="{BB962C8B-B14F-4D97-AF65-F5344CB8AC3E}">
        <p14:creationId xmlns:p14="http://schemas.microsoft.com/office/powerpoint/2010/main" val="1448651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34836"/>
            <a:ext cx="10353762" cy="41563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/>
              <a:t>[1]     Goldberg, D.E., Genetic Algorithms, Pearson Education, 2006.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/>
              <a:t>[2]     Russell </a:t>
            </a:r>
            <a:r>
              <a:rPr lang="en-GB" sz="1600" dirty="0" err="1"/>
              <a:t>Eberhart</a:t>
            </a:r>
            <a:r>
              <a:rPr lang="en-GB" sz="1600" dirty="0"/>
              <a:t>, James Kennedy, A New Optimizer Using Particle Swarm Theory, 1995.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/>
              <a:t>[3]     Xin-She Yang and </a:t>
            </a:r>
            <a:r>
              <a:rPr lang="en-GB" sz="1600" dirty="0" err="1"/>
              <a:t>Suash</a:t>
            </a:r>
            <a:r>
              <a:rPr lang="en-GB" sz="1600" dirty="0"/>
              <a:t> Deb, Cuckoo Search via </a:t>
            </a:r>
            <a:r>
              <a:rPr lang="en-GB" sz="1600" dirty="0" err="1"/>
              <a:t>L´evy</a:t>
            </a:r>
            <a:r>
              <a:rPr lang="en-GB" sz="1600" dirty="0"/>
              <a:t> Flights, In Proceedings of World Congress 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/>
              <a:t>          Nature and Biologically Inspired Computing (</a:t>
            </a:r>
            <a:r>
              <a:rPr lang="en-GB" sz="1600" dirty="0" err="1"/>
              <a:t>NaBIC</a:t>
            </a:r>
            <a:r>
              <a:rPr lang="en-GB" sz="1600" dirty="0"/>
              <a:t> 2009), India, IEEE Publications, USA, pp 210-214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/>
              <a:t>          2009.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/>
              <a:t>[4]     B. </a:t>
            </a:r>
            <a:r>
              <a:rPr lang="en-GB" sz="1600" dirty="0" err="1"/>
              <a:t>Brey</a:t>
            </a:r>
            <a:r>
              <a:rPr lang="en-GB" sz="1600" dirty="0"/>
              <a:t>, Intel microprocessors : 8086/8088,80186,80286,80386, and 80486 architecture, programming,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/>
              <a:t>          and interfacing., New Delhi: Prentice Hall, 1995.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/>
              <a:t>[5]     </a:t>
            </a:r>
            <a:r>
              <a:rPr lang="en-GB" sz="1600" dirty="0" err="1"/>
              <a:t>Momin</a:t>
            </a:r>
            <a:r>
              <a:rPr lang="en-GB" sz="1600" dirty="0"/>
              <a:t> Jamil and Xin-She Yang, A literature survey of benchmark functions for global optimisation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/>
              <a:t>          problems, Int. J. Mathematical Modelling and Numerical Optimisation, Vol. 4, No. 2, 2013.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/>
              <a:t>[6]     Xin-She Yang, Nature-Inspired Optimization Algorithms, Elsevier, First Edition, 2014.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/>
              <a:t>[7]     S.N. </a:t>
            </a:r>
            <a:r>
              <a:rPr lang="en-GB" sz="1600" dirty="0" err="1"/>
              <a:t>Sivanandam</a:t>
            </a:r>
            <a:r>
              <a:rPr lang="en-GB" sz="1600" dirty="0"/>
              <a:t> and S.N. Deepa, Introduction to Genetic Algorithms, Springer, 2008.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/>
              <a:t>[8]     Kwang Y. Lee and Jong-Bae Park, Application of Particle Swarm Optimization to Economic Dispatch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/>
              <a:t>          Problem: Advantages and Disadvantages, IEEE, 2006.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/>
              <a:t>[9]     Riccardo </a:t>
            </a:r>
            <a:r>
              <a:rPr lang="en-GB" sz="1600" dirty="0" err="1"/>
              <a:t>Poli</a:t>
            </a:r>
            <a:r>
              <a:rPr lang="en-GB" sz="1600" dirty="0"/>
              <a:t>, Analysis of the Publications on the Applications of Particle Swarm Optimization, Journal of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/>
              <a:t>          Artificial Evolution and Applications, Vol. 2008, Article No. 3, Jan 2008.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/>
              <a:t>[10]   Xin-She Yang, Cuckoo Search and Firefly Algorithm: Theory and Applications, Springer, 2014.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/>
              <a:t>[11]   S. Walton, </a:t>
            </a:r>
            <a:r>
              <a:rPr lang="en-GB" sz="1600" dirty="0" err="1"/>
              <a:t>O.Hassan</a:t>
            </a:r>
            <a:r>
              <a:rPr lang="en-GB" sz="1600" dirty="0"/>
              <a:t>, K. Morgan and M.R. Brown Modified cuckoo search: A new gradient free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/>
              <a:t>          optimisation algorithm, Chaos, Solitons and Fractals, Elsevier, Vol. 44, Issue 9, pp- 710-718 Sept. 2011.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9443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408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existing meta-heuristic optimization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b="1" u="sng" dirty="0"/>
              <a:t>Genetic Algorithm:</a:t>
            </a:r>
            <a:r>
              <a:rPr lang="en-IN" dirty="0"/>
              <a:t> One of the most renowned meta-heuristic which is based on the Darwin’s theory of evolution, which imitates the process of natural selection and the natural phenomenon of survival of the fittest, in their artificial forms.</a:t>
            </a:r>
          </a:p>
          <a:p>
            <a:pPr lvl="1" algn="just"/>
            <a:endParaRPr lang="en-IN" dirty="0"/>
          </a:p>
          <a:p>
            <a:pPr algn="just"/>
            <a:r>
              <a:rPr lang="en-IN" b="1" u="sng" dirty="0"/>
              <a:t>Particle Swarm Optimization:</a:t>
            </a:r>
            <a:r>
              <a:rPr lang="en-IN" dirty="0"/>
              <a:t> A meta-heuristic approach which works on the principle of social interaction and behaviour of particles in a swarm. It considers the experience obtained by the particle using self-introspection and by gaining experience from the social interaction within the flock. </a:t>
            </a:r>
          </a:p>
          <a:p>
            <a:pPr lvl="1" algn="just"/>
            <a:endParaRPr lang="en-IN" dirty="0"/>
          </a:p>
          <a:p>
            <a:pPr algn="just"/>
            <a:r>
              <a:rPr lang="en-IN" b="1" u="sng" dirty="0"/>
              <a:t>Cuckoo Search:</a:t>
            </a:r>
            <a:r>
              <a:rPr lang="en-IN" dirty="0"/>
              <a:t> This also another kind of meta-heuristic algorithm which imitates the Brood Parasitism, shown by some species of Cuckoos,  in its artificial form. Combined with the power of </a:t>
            </a:r>
            <a:r>
              <a:rPr lang="en-IN" dirty="0" err="1"/>
              <a:t>Lévy</a:t>
            </a:r>
            <a:r>
              <a:rPr lang="en-IN" dirty="0"/>
              <a:t> flights, Cuckoo search emerges as one of the strong meta-heuristics.</a:t>
            </a:r>
          </a:p>
        </p:txBody>
      </p:sp>
    </p:spTree>
    <p:extLst>
      <p:ext uri="{BB962C8B-B14F-4D97-AF65-F5344CB8AC3E}">
        <p14:creationId xmlns:p14="http://schemas.microsoft.com/office/powerpoint/2010/main" val="67559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IN" dirty="0"/>
              <a:t>Previous Meta-Heuristic optimization algorithms have some issues –</a:t>
            </a:r>
          </a:p>
          <a:p>
            <a:pPr algn="just"/>
            <a:r>
              <a:rPr lang="en-IN" b="1" u="sng" dirty="0"/>
              <a:t>Tunable Parameter:</a:t>
            </a:r>
            <a:r>
              <a:rPr lang="en-IN" dirty="0"/>
              <a:t> These are a set of user-defined parameters required by the meta-heuristic algorithms to produce desirable results. E.g.: Crossover probability of GA, Inertial weight in PSO and New Nest probability in CS. But assigning proper values to these is itself a tough task.</a:t>
            </a:r>
          </a:p>
          <a:p>
            <a:pPr lvl="1" algn="just"/>
            <a:endParaRPr lang="en-IN" dirty="0"/>
          </a:p>
          <a:p>
            <a:pPr algn="just"/>
            <a:r>
              <a:rPr lang="en-IN" b="1" u="sng" dirty="0"/>
              <a:t>Skipping of many points in the Search Space:</a:t>
            </a:r>
            <a:r>
              <a:rPr lang="en-IN" dirty="0"/>
              <a:t>  These algorithms usually have a tendency to jump to new points and while performing so most of the times these algorithms leave an appreciable part of the search space unexplored.</a:t>
            </a:r>
          </a:p>
          <a:p>
            <a:pPr lvl="1" algn="just"/>
            <a:endParaRPr lang="en-IN" dirty="0"/>
          </a:p>
          <a:p>
            <a:pPr algn="just"/>
            <a:r>
              <a:rPr lang="en-IN" b="1" u="sng" dirty="0"/>
              <a:t>Evaluation of duplicate points:</a:t>
            </a:r>
            <a:r>
              <a:rPr lang="en-IN" dirty="0"/>
              <a:t> The general approach followed by these algorithms pull towards a specific set of solutions, but while performing these, most of the times these algorithms evaluate the same set of solution points again and again.</a:t>
            </a:r>
          </a:p>
        </p:txBody>
      </p:sp>
    </p:spTree>
    <p:extLst>
      <p:ext uri="{BB962C8B-B14F-4D97-AF65-F5344CB8AC3E}">
        <p14:creationId xmlns:p14="http://schemas.microsoft.com/office/powerpoint/2010/main" val="197858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The proposed algorithm tries to eradicate the issues discussed in the previous slide.</a:t>
            </a:r>
          </a:p>
          <a:p>
            <a:pPr algn="just"/>
            <a:r>
              <a:rPr lang="en-IN" dirty="0"/>
              <a:t>First of all, this approach has a very few number of tunable parameters.</a:t>
            </a:r>
          </a:p>
          <a:p>
            <a:pPr algn="just"/>
            <a:r>
              <a:rPr lang="en-IN" dirty="0"/>
              <a:t>This approach introduces two of its niche operators named: Rotate Left and Complement (RLC) and Flip Operator.</a:t>
            </a:r>
          </a:p>
          <a:p>
            <a:pPr algn="just"/>
            <a:r>
              <a:rPr lang="en-IN" dirty="0"/>
              <a:t>The first operator is meant to explore the search space exhaustively, yet maintaining the virtue of parallelism. The second operator is meant to introduce variations in the solutions.</a:t>
            </a:r>
          </a:p>
          <a:p>
            <a:pPr algn="just"/>
            <a:r>
              <a:rPr lang="en-IN" dirty="0"/>
              <a:t>With these two parameters the algorithm increases its features of exploration and exploitation, while removing the backdrops of evaluating duplicate points repeatedly and leaving parts of search space completely untouched.</a:t>
            </a:r>
          </a:p>
        </p:txBody>
      </p:sp>
    </p:spTree>
    <p:extLst>
      <p:ext uri="{BB962C8B-B14F-4D97-AF65-F5344CB8AC3E}">
        <p14:creationId xmlns:p14="http://schemas.microsoft.com/office/powerpoint/2010/main" val="157579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Representation of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 binary string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/>
                  <a:t> of length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dirty="0"/>
                  <a:t> is used to represent a real value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in the search space.</a:t>
                </a:r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 algn="ctr">
                  <a:buNone/>
                </a:pPr>
                <a:r>
                  <a:rPr lang="en-I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/>
                  <a:t> maps to real value x in the search space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The mapping function is an Injection but not a Bijection.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3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13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 used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Rotate Left Complement (RLC)</a:t>
                </a:r>
              </a:p>
              <a:p>
                <a:pPr lvl="1"/>
                <a:r>
                  <a:rPr lang="en-IN" dirty="0"/>
                  <a:t>Used for Generating distinct solution points.</a:t>
                </a:r>
              </a:p>
              <a:p>
                <a:pPr lvl="1"/>
                <a:r>
                  <a:rPr lang="en-GB" dirty="0"/>
                  <a:t>For a binary string of length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/>
                  <a:t> fetch the most significant bit,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/>
                  <a:t>, rotate the string to the left and put the complement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/>
                  <a:t>, in the least significant position.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3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550892" y="3843142"/>
            <a:ext cx="3408015" cy="129223"/>
            <a:chOff x="1849247" y="2921000"/>
            <a:chExt cx="3408015" cy="276999"/>
          </a:xfrm>
        </p:grpSpPr>
        <p:sp>
          <p:nvSpPr>
            <p:cNvPr id="5" name="Rectangle 32"/>
            <p:cNvSpPr>
              <a:spLocks noChangeArrowheads="1"/>
            </p:cNvSpPr>
            <p:nvPr/>
          </p:nvSpPr>
          <p:spPr bwMode="auto">
            <a:xfrm>
              <a:off x="1849247" y="2921000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" name="Rectangle 33"/>
            <p:cNvSpPr>
              <a:spLocks noChangeArrowheads="1"/>
            </p:cNvSpPr>
            <p:nvPr/>
          </p:nvSpPr>
          <p:spPr bwMode="auto">
            <a:xfrm>
              <a:off x="3489135" y="2921000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5129022" y="2921000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50892" y="4214617"/>
            <a:ext cx="3408015" cy="129223"/>
            <a:chOff x="1849247" y="3292475"/>
            <a:chExt cx="3408015" cy="276999"/>
          </a:xfrm>
        </p:grpSpPr>
        <p:sp>
          <p:nvSpPr>
            <p:cNvPr id="9" name="Rectangle 35"/>
            <p:cNvSpPr>
              <a:spLocks noChangeArrowheads="1"/>
            </p:cNvSpPr>
            <p:nvPr/>
          </p:nvSpPr>
          <p:spPr bwMode="auto">
            <a:xfrm>
              <a:off x="1849247" y="3292475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0" name="Rectangle 36"/>
            <p:cNvSpPr>
              <a:spLocks noChangeArrowheads="1"/>
            </p:cNvSpPr>
            <p:nvPr/>
          </p:nvSpPr>
          <p:spPr bwMode="auto">
            <a:xfrm>
              <a:off x="3489135" y="3292475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Rectangle 37"/>
            <p:cNvSpPr>
              <a:spLocks noChangeArrowheads="1"/>
            </p:cNvSpPr>
            <p:nvPr/>
          </p:nvSpPr>
          <p:spPr bwMode="auto">
            <a:xfrm>
              <a:off x="5129022" y="3292475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50892" y="4586092"/>
            <a:ext cx="3408015" cy="129223"/>
            <a:chOff x="1849247" y="3663950"/>
            <a:chExt cx="3408015" cy="276999"/>
          </a:xfrm>
        </p:grpSpPr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1849247" y="3663950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4" name="Rectangle 39"/>
            <p:cNvSpPr>
              <a:spLocks noChangeArrowheads="1"/>
            </p:cNvSpPr>
            <p:nvPr/>
          </p:nvSpPr>
          <p:spPr bwMode="auto">
            <a:xfrm>
              <a:off x="3489135" y="3663950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5" name="Rectangle 40"/>
            <p:cNvSpPr>
              <a:spLocks noChangeArrowheads="1"/>
            </p:cNvSpPr>
            <p:nvPr/>
          </p:nvSpPr>
          <p:spPr bwMode="auto">
            <a:xfrm>
              <a:off x="5129022" y="3663950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50892" y="4959154"/>
            <a:ext cx="3408015" cy="129223"/>
            <a:chOff x="1849247" y="4037012"/>
            <a:chExt cx="3408015" cy="276999"/>
          </a:xfrm>
        </p:grpSpPr>
        <p:sp>
          <p:nvSpPr>
            <p:cNvPr id="17" name="Rectangle 41"/>
            <p:cNvSpPr>
              <a:spLocks noChangeArrowheads="1"/>
            </p:cNvSpPr>
            <p:nvPr/>
          </p:nvSpPr>
          <p:spPr bwMode="auto">
            <a:xfrm>
              <a:off x="1849247" y="4037012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8" name="Rectangle 42"/>
            <p:cNvSpPr>
              <a:spLocks noChangeArrowheads="1"/>
            </p:cNvSpPr>
            <p:nvPr/>
          </p:nvSpPr>
          <p:spPr bwMode="auto">
            <a:xfrm>
              <a:off x="3489135" y="4037012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9" name="Rectangle 43"/>
            <p:cNvSpPr>
              <a:spLocks noChangeArrowheads="1"/>
            </p:cNvSpPr>
            <p:nvPr/>
          </p:nvSpPr>
          <p:spPr bwMode="auto">
            <a:xfrm>
              <a:off x="5129022" y="4037012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50892" y="5327454"/>
            <a:ext cx="3408015" cy="129223"/>
            <a:chOff x="1849247" y="4405312"/>
            <a:chExt cx="3408015" cy="276999"/>
          </a:xfrm>
        </p:grpSpPr>
        <p:sp>
          <p:nvSpPr>
            <p:cNvPr id="21" name="Rectangle 44"/>
            <p:cNvSpPr>
              <a:spLocks noChangeArrowheads="1"/>
            </p:cNvSpPr>
            <p:nvPr/>
          </p:nvSpPr>
          <p:spPr bwMode="auto">
            <a:xfrm>
              <a:off x="1849247" y="4405312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2" name="Rectangle 45"/>
            <p:cNvSpPr>
              <a:spLocks noChangeArrowheads="1"/>
            </p:cNvSpPr>
            <p:nvPr/>
          </p:nvSpPr>
          <p:spPr bwMode="auto">
            <a:xfrm>
              <a:off x="3489135" y="4405312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3" name="Rectangle 46"/>
            <p:cNvSpPr>
              <a:spLocks noChangeArrowheads="1"/>
            </p:cNvSpPr>
            <p:nvPr/>
          </p:nvSpPr>
          <p:spPr bwMode="auto">
            <a:xfrm>
              <a:off x="5129022" y="4405312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50892" y="5698929"/>
            <a:ext cx="3408015" cy="129223"/>
            <a:chOff x="1849247" y="4776787"/>
            <a:chExt cx="3408015" cy="276999"/>
          </a:xfrm>
        </p:grpSpPr>
        <p:sp>
          <p:nvSpPr>
            <p:cNvPr id="25" name="Rectangle 47"/>
            <p:cNvSpPr>
              <a:spLocks noChangeArrowheads="1"/>
            </p:cNvSpPr>
            <p:nvPr/>
          </p:nvSpPr>
          <p:spPr bwMode="auto">
            <a:xfrm>
              <a:off x="1849247" y="4776787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6" name="Rectangle 48"/>
            <p:cNvSpPr>
              <a:spLocks noChangeArrowheads="1"/>
            </p:cNvSpPr>
            <p:nvPr/>
          </p:nvSpPr>
          <p:spPr bwMode="auto">
            <a:xfrm>
              <a:off x="3489135" y="4776787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7" name="Rectangle 49"/>
            <p:cNvSpPr>
              <a:spLocks noChangeArrowheads="1"/>
            </p:cNvSpPr>
            <p:nvPr/>
          </p:nvSpPr>
          <p:spPr bwMode="auto">
            <a:xfrm>
              <a:off x="5129022" y="4776787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637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 used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IN" dirty="0"/>
                  <a:t>Rotate Left Complement (RLC)</a:t>
                </a:r>
              </a:p>
              <a:p>
                <a:pPr lvl="1" algn="just"/>
                <a:r>
                  <a:rPr lang="en-GB" dirty="0"/>
                  <a:t>Using RLC operator, in general at most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GB" dirty="0"/>
                  <a:t> distinct binary strings can be generated from a binary string of length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/>
                  <a:t>. </a:t>
                </a:r>
              </a:p>
              <a:p>
                <a:pPr lvl="1" algn="just"/>
                <a:r>
                  <a:rPr lang="en-GB" dirty="0"/>
                  <a:t>At most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GB" dirty="0"/>
                  <a:t> distinct search points can be explored, in a search 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GB" dirty="0"/>
                  <a:t>, from a single search point.</a:t>
                </a:r>
              </a:p>
              <a:p>
                <a:pPr lvl="1" algn="just"/>
                <a:r>
                  <a:rPr lang="en-GB" dirty="0"/>
                  <a:t>The main property of RLC operator is that if 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is generated from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using RLC operator,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will never be equal.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330" r="-8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57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 used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Rotate Left Complement (RLC)</a:t>
                </a:r>
              </a:p>
              <a:p>
                <a:pPr lvl="1"/>
                <a:r>
                  <a:rPr lang="en-IN" u="sng" dirty="0"/>
                  <a:t>Issue</a:t>
                </a:r>
              </a:p>
              <a:p>
                <a:pPr lvl="2"/>
                <a:r>
                  <a:rPr lang="en-GB" dirty="0"/>
                  <a:t>There can be one situation when 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generated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by applying RLC operator twice, may be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-</a:t>
                </a:r>
              </a:p>
              <a:p>
                <a:pPr lvl="2"/>
                <a:endParaRPr lang="en-IN" dirty="0"/>
              </a:p>
              <a:p>
                <a:pPr lvl="2"/>
                <a:endParaRPr lang="en-IN" dirty="0"/>
              </a:p>
              <a:p>
                <a:pPr lvl="2"/>
                <a:endParaRPr lang="en-IN" dirty="0"/>
              </a:p>
              <a:p>
                <a:pPr lvl="2"/>
                <a:endParaRPr lang="en-IN" dirty="0"/>
              </a:p>
              <a:p>
                <a:pPr lvl="2"/>
                <a:r>
                  <a:rPr lang="en-GB" dirty="0"/>
                  <a:t>To come out from this situation, the next, another operator is introduced for incorporating variations within the solutions.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3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550892" y="3843141"/>
            <a:ext cx="3408015" cy="276999"/>
            <a:chOff x="1849247" y="2921000"/>
            <a:chExt cx="3408015" cy="593768"/>
          </a:xfrm>
        </p:grpSpPr>
        <p:sp>
          <p:nvSpPr>
            <p:cNvPr id="5" name="Rectangle 32"/>
            <p:cNvSpPr>
              <a:spLocks noChangeArrowheads="1"/>
            </p:cNvSpPr>
            <p:nvPr/>
          </p:nvSpPr>
          <p:spPr bwMode="auto">
            <a:xfrm>
              <a:off x="1849247" y="2921000"/>
              <a:ext cx="128240" cy="593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/>
                <a:t>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33"/>
            <p:cNvSpPr>
              <a:spLocks noChangeArrowheads="1"/>
            </p:cNvSpPr>
            <p:nvPr/>
          </p:nvSpPr>
          <p:spPr bwMode="auto">
            <a:xfrm>
              <a:off x="3489135" y="2921000"/>
              <a:ext cx="128240" cy="593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/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5129022" y="2921000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50892" y="4214616"/>
            <a:ext cx="3408015" cy="276999"/>
            <a:chOff x="1849247" y="3292475"/>
            <a:chExt cx="3408015" cy="593768"/>
          </a:xfrm>
        </p:grpSpPr>
        <p:sp>
          <p:nvSpPr>
            <p:cNvPr id="9" name="Rectangle 35"/>
            <p:cNvSpPr>
              <a:spLocks noChangeArrowheads="1"/>
            </p:cNvSpPr>
            <p:nvPr/>
          </p:nvSpPr>
          <p:spPr bwMode="auto">
            <a:xfrm>
              <a:off x="1849247" y="3292475"/>
              <a:ext cx="128240" cy="593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/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36"/>
            <p:cNvSpPr>
              <a:spLocks noChangeArrowheads="1"/>
            </p:cNvSpPr>
            <p:nvPr/>
          </p:nvSpPr>
          <p:spPr bwMode="auto">
            <a:xfrm>
              <a:off x="3489135" y="3292475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Rectangle 37"/>
            <p:cNvSpPr>
              <a:spLocks noChangeArrowheads="1"/>
            </p:cNvSpPr>
            <p:nvPr/>
          </p:nvSpPr>
          <p:spPr bwMode="auto">
            <a:xfrm>
              <a:off x="5129022" y="3292475"/>
              <a:ext cx="128240" cy="593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/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50892" y="4586091"/>
            <a:ext cx="3408015" cy="276999"/>
            <a:chOff x="1849247" y="3663950"/>
            <a:chExt cx="3408015" cy="593768"/>
          </a:xfrm>
        </p:grpSpPr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1849247" y="3663950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4" name="Rectangle 39"/>
            <p:cNvSpPr>
              <a:spLocks noChangeArrowheads="1"/>
            </p:cNvSpPr>
            <p:nvPr/>
          </p:nvSpPr>
          <p:spPr bwMode="auto">
            <a:xfrm>
              <a:off x="3489135" y="3663950"/>
              <a:ext cx="128240" cy="593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/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40"/>
            <p:cNvSpPr>
              <a:spLocks noChangeArrowheads="1"/>
            </p:cNvSpPr>
            <p:nvPr/>
          </p:nvSpPr>
          <p:spPr bwMode="auto">
            <a:xfrm>
              <a:off x="5129022" y="3663950"/>
              <a:ext cx="128240" cy="593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/>
                <a:t>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492836" y="4159173"/>
            <a:ext cx="126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Duplicate</a:t>
            </a:r>
          </a:p>
        </p:txBody>
      </p:sp>
      <p:cxnSp>
        <p:nvCxnSpPr>
          <p:cNvPr id="18" name="Curved Connector 17"/>
          <p:cNvCxnSpPr>
            <a:stCxn id="16" idx="0"/>
          </p:cNvCxnSpPr>
          <p:nvPr/>
        </p:nvCxnSpPr>
        <p:spPr>
          <a:xfrm rot="16200000" flipV="1">
            <a:off x="8499878" y="3535832"/>
            <a:ext cx="186809" cy="105987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6" idx="2"/>
          </p:cNvCxnSpPr>
          <p:nvPr/>
        </p:nvCxnSpPr>
        <p:spPr>
          <a:xfrm rot="5400000">
            <a:off x="8502167" y="4103538"/>
            <a:ext cx="196085" cy="104601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89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 used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Flip Operator</a:t>
                </a:r>
              </a:p>
              <a:p>
                <a:pPr lvl="1"/>
                <a:r>
                  <a:rPr lang="en-IN" dirty="0"/>
                  <a:t>Incorporates more variation within the solutions.</a:t>
                </a:r>
              </a:p>
              <a:p>
                <a:pPr lvl="1"/>
                <a:r>
                  <a:rPr lang="en-GB" dirty="0"/>
                  <a:t>For a binary string of length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/>
                  <a:t> replace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by its complement, i.e.,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dirty="0"/>
                  <a:t>, one by one to generate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/>
                  <a:t> distinct binary strings. </a:t>
                </a:r>
                <a:endParaRPr lang="en-IN" dirty="0"/>
              </a:p>
              <a:p>
                <a:pPr lvl="1"/>
                <a:endParaRPr lang="en-IN" dirty="0"/>
              </a:p>
              <a:p>
                <a:pPr lvl="1"/>
                <a:endParaRPr lang="en-IN" dirty="0"/>
              </a:p>
              <a:p>
                <a:pPr lvl="1"/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pPr lvl="1"/>
                <a:r>
                  <a:rPr lang="en-GB" dirty="0"/>
                  <a:t>This operator provides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/>
                  <a:t> new binary strings of length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/>
                  <a:t> from the old string.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990" b="-19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641871" y="3863108"/>
            <a:ext cx="3408015" cy="276999"/>
            <a:chOff x="1849247" y="2921000"/>
            <a:chExt cx="3408015" cy="276999"/>
          </a:xfrm>
        </p:grpSpPr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1849247" y="2921000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/>
                <a:t>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33"/>
            <p:cNvSpPr>
              <a:spLocks noChangeArrowheads="1"/>
            </p:cNvSpPr>
            <p:nvPr/>
          </p:nvSpPr>
          <p:spPr bwMode="auto">
            <a:xfrm>
              <a:off x="3489135" y="2921000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/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>
              <a:off x="5129022" y="2921000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41871" y="4234584"/>
            <a:ext cx="3408015" cy="276999"/>
            <a:chOff x="1849247" y="2921000"/>
            <a:chExt cx="3408015" cy="276999"/>
          </a:xfrm>
        </p:grpSpPr>
        <p:sp>
          <p:nvSpPr>
            <p:cNvPr id="11" name="Rectangle 32"/>
            <p:cNvSpPr>
              <a:spLocks noChangeArrowheads="1"/>
            </p:cNvSpPr>
            <p:nvPr/>
          </p:nvSpPr>
          <p:spPr bwMode="auto">
            <a:xfrm>
              <a:off x="1849247" y="2921000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u="sng" dirty="0"/>
                <a:t>0</a:t>
              </a:r>
              <a:endParaRPr kumimoji="0" lang="en-US" altLang="en-US" sz="1800" b="1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33"/>
            <p:cNvSpPr>
              <a:spLocks noChangeArrowheads="1"/>
            </p:cNvSpPr>
            <p:nvPr/>
          </p:nvSpPr>
          <p:spPr bwMode="auto">
            <a:xfrm>
              <a:off x="3489135" y="2921000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/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34"/>
            <p:cNvSpPr>
              <a:spLocks noChangeArrowheads="1"/>
            </p:cNvSpPr>
            <p:nvPr/>
          </p:nvSpPr>
          <p:spPr bwMode="auto">
            <a:xfrm>
              <a:off x="5129022" y="2921000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1871" y="4605660"/>
            <a:ext cx="3408015" cy="276999"/>
            <a:chOff x="1849247" y="2921000"/>
            <a:chExt cx="3408015" cy="276999"/>
          </a:xfrm>
        </p:grpSpPr>
        <p:sp>
          <p:nvSpPr>
            <p:cNvPr id="15" name="Rectangle 32"/>
            <p:cNvSpPr>
              <a:spLocks noChangeArrowheads="1"/>
            </p:cNvSpPr>
            <p:nvPr/>
          </p:nvSpPr>
          <p:spPr bwMode="auto">
            <a:xfrm>
              <a:off x="1849247" y="2921000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/>
                <a:t>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3489135" y="2921000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u="sng" dirty="0"/>
                <a:t>1</a:t>
              </a:r>
              <a:endParaRPr kumimoji="0" lang="en-US" altLang="en-US" sz="1800" b="1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5129022" y="2921000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41871" y="4979121"/>
            <a:ext cx="3408015" cy="276999"/>
            <a:chOff x="1849247" y="2921000"/>
            <a:chExt cx="3408015" cy="276999"/>
          </a:xfrm>
        </p:grpSpPr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1849247" y="2921000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/>
                <a:t>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3489135" y="2921000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/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5129022" y="2921000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sng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757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374</TotalTime>
  <Words>1543</Words>
  <Application>Microsoft Office PowerPoint</Application>
  <PresentationFormat>Widescreen</PresentationFormat>
  <Paragraphs>289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Calibri</vt:lpstr>
      <vt:lpstr>Cambria Math</vt:lpstr>
      <vt:lpstr>Rockwell</vt:lpstr>
      <vt:lpstr>Times New Roman</vt:lpstr>
      <vt:lpstr>Damask</vt:lpstr>
      <vt:lpstr>A Novel Parallel Search Technique for Optimization</vt:lpstr>
      <vt:lpstr>Some existing meta-heuristic optimization algorithm</vt:lpstr>
      <vt:lpstr>Motivation</vt:lpstr>
      <vt:lpstr>Proposed technique</vt:lpstr>
      <vt:lpstr>Representation of solution</vt:lpstr>
      <vt:lpstr>Operators used</vt:lpstr>
      <vt:lpstr>Operators used</vt:lpstr>
      <vt:lpstr>Operators used</vt:lpstr>
      <vt:lpstr>Operators used</vt:lpstr>
      <vt:lpstr>Algorithm</vt:lpstr>
      <vt:lpstr>Results and analysis</vt:lpstr>
      <vt:lpstr>Results and analysis</vt:lpstr>
      <vt:lpstr>Results and analysis</vt:lpstr>
      <vt:lpstr>Results and analysis</vt:lpstr>
      <vt:lpstr>Results and analysis</vt:lpstr>
      <vt:lpstr>Conclusion</vt:lpstr>
      <vt:lpstr>Acknowledgement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Parallel Search Technique for Optimization</dc:title>
  <dc:creator>Manaar Alam</dc:creator>
  <cp:lastModifiedBy>Manaar Alam</cp:lastModifiedBy>
  <cp:revision>118</cp:revision>
  <dcterms:created xsi:type="dcterms:W3CDTF">2016-02-29T17:32:50Z</dcterms:created>
  <dcterms:modified xsi:type="dcterms:W3CDTF">2016-03-04T06:26:10Z</dcterms:modified>
</cp:coreProperties>
</file>