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handoutMasterIdLst>
    <p:handoutMasterId r:id="rId19"/>
  </p:handoutMasterIdLst>
  <p:sldIdLst>
    <p:sldId id="256" r:id="rId2"/>
    <p:sldId id="311" r:id="rId3"/>
    <p:sldId id="297" r:id="rId4"/>
    <p:sldId id="312" r:id="rId5"/>
    <p:sldId id="298" r:id="rId6"/>
    <p:sldId id="266" r:id="rId7"/>
    <p:sldId id="258" r:id="rId8"/>
    <p:sldId id="301" r:id="rId9"/>
    <p:sldId id="305" r:id="rId10"/>
    <p:sldId id="260" r:id="rId11"/>
    <p:sldId id="261" r:id="rId12"/>
    <p:sldId id="314" r:id="rId13"/>
    <p:sldId id="263" r:id="rId14"/>
    <p:sldId id="306" r:id="rId15"/>
    <p:sldId id="313" r:id="rId16"/>
    <p:sldId id="277" r:id="rId17"/>
  </p:sldIdLst>
  <p:sldSz cx="12192000" cy="6858000"/>
  <p:notesSz cx="6858000" cy="9199563"/>
  <p:defaultTextStyle>
    <a:defPPr>
      <a:defRPr lang="en-US"/>
    </a:defPPr>
    <a:lvl1pPr algn="l" rtl="0" eaLnBrk="0" fontAlgn="base" hangingPunct="0">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9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3300"/>
    <a:srgbClr val="321900"/>
    <a:srgbClr val="FFFFFF"/>
    <a:srgbClr val="336600"/>
    <a:srgbClr val="66FF66"/>
    <a:srgbClr val="008000"/>
    <a:srgbClr val="005A00"/>
    <a:srgbClr val="1F3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0594" autoAdjust="0"/>
  </p:normalViewPr>
  <p:slideViewPr>
    <p:cSldViewPr snapToGrid="0">
      <p:cViewPr varScale="1">
        <p:scale>
          <a:sx n="105" d="100"/>
          <a:sy n="105" d="100"/>
        </p:scale>
        <p:origin x="114" y="18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66"/>
    </p:cViewPr>
  </p:sorterViewPr>
  <p:notesViewPr>
    <p:cSldViewPr snapToGrid="0">
      <p:cViewPr>
        <p:scale>
          <a:sx n="75" d="100"/>
          <a:sy n="75" d="100"/>
        </p:scale>
        <p:origin x="-2004" y="66"/>
      </p:cViewPr>
      <p:guideLst>
        <p:guide orient="horz" pos="2897"/>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p:cNvPr>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b="0" i="1">
                <a:latin typeface="Arial" charset="0"/>
                <a:cs typeface="+mn-cs"/>
              </a:defRPr>
            </a:lvl1pPr>
          </a:lstStyle>
          <a:p>
            <a:pPr>
              <a:defRPr/>
            </a:pPr>
            <a:endParaRPr lang="en-US"/>
          </a:p>
        </p:txBody>
      </p:sp>
      <p:sp>
        <p:nvSpPr>
          <p:cNvPr id="3075" name="Rectangle 3">
            <a:extLst/>
          </p:cNvPr>
          <p:cNvSpPr>
            <a:spLocks noGrp="1" noChangeArrowheads="1"/>
          </p:cNvSpPr>
          <p:nvPr>
            <p:ph type="dt" sz="quarter" idx="1"/>
          </p:nvPr>
        </p:nvSpPr>
        <p:spPr bwMode="auto">
          <a:xfrm>
            <a:off x="3886200" y="0"/>
            <a:ext cx="2971800"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latin typeface="Arial" charset="0"/>
                <a:cs typeface="+mn-cs"/>
              </a:defRPr>
            </a:lvl1pPr>
          </a:lstStyle>
          <a:p>
            <a:pPr>
              <a:defRPr/>
            </a:pPr>
            <a:endParaRPr lang="en-US"/>
          </a:p>
        </p:txBody>
      </p:sp>
      <p:sp>
        <p:nvSpPr>
          <p:cNvPr id="3076" name="Rectangle 4">
            <a:extLst/>
          </p:cNvPr>
          <p:cNvSpPr>
            <a:spLocks noGrp="1" noChangeArrowheads="1"/>
          </p:cNvSpPr>
          <p:nvPr>
            <p:ph type="ftr" sz="quarter" idx="2"/>
          </p:nvPr>
        </p:nvSpPr>
        <p:spPr bwMode="auto">
          <a:xfrm>
            <a:off x="0" y="8739188"/>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b="0" i="1">
                <a:latin typeface="Arial" charset="0"/>
                <a:cs typeface="+mn-cs"/>
              </a:defRPr>
            </a:lvl1pPr>
          </a:lstStyle>
          <a:p>
            <a:pPr>
              <a:defRPr/>
            </a:pPr>
            <a:endParaRPr lang="en-US"/>
          </a:p>
        </p:txBody>
      </p:sp>
      <p:sp>
        <p:nvSpPr>
          <p:cNvPr id="3077" name="Rectangle 5">
            <a:extLst/>
          </p:cNvPr>
          <p:cNvSpPr>
            <a:spLocks noGrp="1" noChangeArrowheads="1"/>
          </p:cNvSpPr>
          <p:nvPr>
            <p:ph type="sldNum" sz="quarter" idx="3"/>
          </p:nvPr>
        </p:nvSpPr>
        <p:spPr bwMode="auto">
          <a:xfrm>
            <a:off x="3886200" y="8739188"/>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b="0" i="1"/>
            </a:lvl1pPr>
          </a:lstStyle>
          <a:p>
            <a:pPr>
              <a:defRPr/>
            </a:pPr>
            <a:fld id="{7F614B1A-71B6-40C6-9825-BB427B4BED0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p:cNvPr>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eaLnBrk="0" hangingPunct="0">
              <a:defRPr sz="1000" b="0" i="1">
                <a:latin typeface="Arial" charset="0"/>
                <a:cs typeface="+mn-cs"/>
              </a:defRPr>
            </a:lvl1pPr>
          </a:lstStyle>
          <a:p>
            <a:pPr>
              <a:defRPr/>
            </a:pPr>
            <a:endParaRPr lang="en-US"/>
          </a:p>
        </p:txBody>
      </p:sp>
      <p:sp>
        <p:nvSpPr>
          <p:cNvPr id="2051" name="Rectangle 3">
            <a:extLst/>
          </p:cNvPr>
          <p:cNvSpPr>
            <a:spLocks noGrp="1" noChangeArrowheads="1"/>
          </p:cNvSpPr>
          <p:nvPr>
            <p:ph type="dt" idx="1"/>
          </p:nvPr>
        </p:nvSpPr>
        <p:spPr bwMode="auto">
          <a:xfrm>
            <a:off x="3886200" y="0"/>
            <a:ext cx="2971800" cy="460375"/>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defRPr sz="1000" b="0" i="1">
                <a:latin typeface="Arial" charset="0"/>
                <a:cs typeface="+mn-cs"/>
              </a:defRPr>
            </a:lvl1pPr>
          </a:lstStyle>
          <a:p>
            <a:pPr>
              <a:defRPr/>
            </a:pPr>
            <a:endParaRPr lang="en-US"/>
          </a:p>
        </p:txBody>
      </p:sp>
      <p:sp>
        <p:nvSpPr>
          <p:cNvPr id="2052" name="Rectangle 4">
            <a:extLst/>
          </p:cNvPr>
          <p:cNvSpPr>
            <a:spLocks noGrp="1" noChangeArrowheads="1"/>
          </p:cNvSpPr>
          <p:nvPr>
            <p:ph type="ftr" sz="quarter" idx="4"/>
          </p:nvPr>
        </p:nvSpPr>
        <p:spPr bwMode="auto">
          <a:xfrm>
            <a:off x="0" y="8739188"/>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eaLnBrk="0" hangingPunct="0">
              <a:defRPr sz="1000" b="0" i="1">
                <a:latin typeface="Arial" charset="0"/>
                <a:cs typeface="+mn-cs"/>
              </a:defRPr>
            </a:lvl1pPr>
          </a:lstStyle>
          <a:p>
            <a:pPr>
              <a:defRPr/>
            </a:pPr>
            <a:endParaRPr lang="en-US"/>
          </a:p>
        </p:txBody>
      </p:sp>
      <p:sp>
        <p:nvSpPr>
          <p:cNvPr id="2053" name="Rectangle 5">
            <a:extLst/>
          </p:cNvPr>
          <p:cNvSpPr>
            <a:spLocks noGrp="1" noChangeArrowheads="1"/>
          </p:cNvSpPr>
          <p:nvPr>
            <p:ph type="sldNum" sz="quarter" idx="5"/>
          </p:nvPr>
        </p:nvSpPr>
        <p:spPr bwMode="auto">
          <a:xfrm>
            <a:off x="3886200" y="8739188"/>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b="0" i="1"/>
            </a:lvl1pPr>
          </a:lstStyle>
          <a:p>
            <a:pPr>
              <a:defRPr/>
            </a:pPr>
            <a:fld id="{1EBCB9F4-87C4-4616-B96E-63A804523839}" type="slidenum">
              <a:rPr lang="en-US" altLang="en-US"/>
              <a:pPr>
                <a:defRPr/>
              </a:pPr>
              <a:t>‹#›</a:t>
            </a:fld>
            <a:endParaRPr lang="en-US" altLang="en-US"/>
          </a:p>
        </p:txBody>
      </p:sp>
      <p:sp>
        <p:nvSpPr>
          <p:cNvPr id="2054" name="Rectangle 6">
            <a:extLst/>
          </p:cNvPr>
          <p:cNvSpPr>
            <a:spLocks noGrp="1" noChangeArrowheads="1"/>
          </p:cNvSpPr>
          <p:nvPr>
            <p:ph type="body" sz="quarter" idx="3"/>
          </p:nvPr>
        </p:nvSpPr>
        <p:spPr bwMode="auto">
          <a:xfrm>
            <a:off x="914400" y="4370388"/>
            <a:ext cx="5029200" cy="4138612"/>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5" name="Rectangle 7"/>
          <p:cNvSpPr>
            <a:spLocks noGrp="1" noRot="1" noChangeAspect="1" noChangeArrowheads="1" noTextEdit="1"/>
          </p:cNvSpPr>
          <p:nvPr>
            <p:ph type="sldImg" idx="2"/>
          </p:nvPr>
        </p:nvSpPr>
        <p:spPr bwMode="auto">
          <a:xfrm>
            <a:off x="363538" y="690563"/>
            <a:ext cx="6132512" cy="34496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938E6C5-C376-44BA-B195-C6ACEDB90F29}" type="slidenum">
              <a:rPr lang="en-US" altLang="en-US" sz="1000" smtClean="0"/>
              <a:pPr>
                <a:spcBef>
                  <a:spcPct val="0"/>
                </a:spcBef>
              </a:pPr>
              <a:t>1</a:t>
            </a:fld>
            <a:endParaRPr lang="en-US" altLang="en-US" sz="1000"/>
          </a:p>
        </p:txBody>
      </p:sp>
      <p:sp>
        <p:nvSpPr>
          <p:cNvPr id="5123" name="Rectangle 2"/>
          <p:cNvSpPr>
            <a:spLocks noGrp="1" noRot="1" noChangeAspect="1" noChangeArrowheads="1" noTextEdit="1"/>
          </p:cNvSpPr>
          <p:nvPr>
            <p:ph type="sldImg"/>
          </p:nvPr>
        </p:nvSpPr>
        <p:spPr>
          <a:ln cap="flat"/>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slide guide is available in the following file:</a:t>
            </a:r>
          </a:p>
          <a:p>
            <a:endParaRPr lang="en-US" altLang="en-US">
              <a:latin typeface="Arial" panose="020B0604020202020204" pitchFamily="34" charset="0"/>
            </a:endParaRPr>
          </a:p>
          <a:p>
            <a:r>
              <a:rPr lang="en-US" altLang="en-US">
                <a:latin typeface="Arial" panose="020B0604020202020204" pitchFamily="34" charset="0"/>
              </a:rPr>
              <a:t>LDSlidesV21.1.ppt	Slide guide for light detail on a dark background.</a:t>
            </a:r>
          </a:p>
          <a:p>
            <a:endParaRPr lang="en-US" altLang="en-US">
              <a:latin typeface="Arial" panose="020B0604020202020204" pitchFamily="34" charset="0"/>
            </a:endParaRPr>
          </a:p>
          <a:p>
            <a:r>
              <a:rPr lang="en-US" altLang="en-US">
                <a:latin typeface="Arial" panose="020B0604020202020204" pitchFamily="34" charset="0"/>
              </a:rPr>
              <a:t>Note:   We have saved this presentation in the older 2003 format, because PowerPoint 2003, 2007 through 2016 can read it.</a:t>
            </a:r>
          </a:p>
          <a:p>
            <a:r>
              <a:rPr lang="en-US" altLang="en-US" b="1">
                <a:solidFill>
                  <a:srgbClr val="FF0000"/>
                </a:solidFill>
                <a:latin typeface="Arial" panose="020B0604020202020204" pitchFamily="34" charset="0"/>
              </a:rPr>
              <a:t>For this year’s test conference we will use PowerPoint (Office) 2016 in our projection computers.</a:t>
            </a:r>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FED64F4-381E-4171-93D7-097E73A25968}" type="slidenum">
              <a:rPr lang="en-US" altLang="en-US" sz="1000" smtClean="0"/>
              <a:pPr>
                <a:spcBef>
                  <a:spcPct val="0"/>
                </a:spcBef>
              </a:pPr>
              <a:t>10</a:t>
            </a:fld>
            <a:endParaRPr lang="en-US" altLang="en-US" sz="1000"/>
          </a:p>
        </p:txBody>
      </p:sp>
      <p:sp>
        <p:nvSpPr>
          <p:cNvPr id="23555" name="Rectangle 2"/>
          <p:cNvSpPr>
            <a:spLocks noGrp="1" noRot="1" noChangeAspect="1" noChangeArrowheads="1" noTextEdit="1"/>
          </p:cNvSpPr>
          <p:nvPr>
            <p:ph type="sldImg"/>
          </p:nvPr>
        </p:nvSpPr>
        <p:spPr>
          <a:ln cap="flat"/>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Let your slides highlight your talk, not be a substitute for what you have to say.  You, the speaker, deliver the message and let your slides augment your talk.</a:t>
            </a:r>
          </a:p>
          <a:p>
            <a:endParaRPr lang="en-US" altLang="en-US">
              <a:latin typeface="Arial" panose="020B0604020202020204" pitchFamily="34" charset="0"/>
            </a:endParaRPr>
          </a:p>
          <a:p>
            <a:r>
              <a:rPr lang="en-US" altLang="en-US">
                <a:latin typeface="Arial" panose="020B0604020202020204" pitchFamily="34" charset="0"/>
              </a:rPr>
              <a:t>Use fonts that do not have a burred appearance or look like antique “computer characters”.  Arial and Helvetica fonts are two fonts that project well.  If you use other fonts, we suggest you project them electronically to get a feel for what your audience will see.</a:t>
            </a:r>
          </a:p>
          <a:p>
            <a:endParaRPr lang="en-US" altLang="en-US">
              <a:latin typeface="Arial" panose="020B0604020202020204" pitchFamily="34" charset="0"/>
            </a:endParaRPr>
          </a:p>
          <a:p>
            <a:r>
              <a:rPr lang="en-US" altLang="en-US">
                <a:latin typeface="Arial" panose="020B0604020202020204" pitchFamily="34" charset="0"/>
              </a:rPr>
              <a:t>36 point titles with 28 point supportive text are visible from the rear of the session room.  Smaller fonts may be visible at the front of the session room or on your monitor, but are difficult to read from the rear half of the session room.</a:t>
            </a:r>
          </a:p>
          <a:p>
            <a:endParaRPr lang="en-US" altLang="en-US">
              <a:latin typeface="Arial" panose="020B0604020202020204" pitchFamily="34" charset="0"/>
            </a:endParaRPr>
          </a:p>
          <a:p>
            <a:r>
              <a:rPr lang="en-US" altLang="en-US">
                <a:latin typeface="Arial" panose="020B0604020202020204" pitchFamily="34" charset="0"/>
              </a:rPr>
              <a:t>Make your text large enough that your audience instantly reads your message.  If they have to concentrate to read your slides they will be concentrating on the screen, not on what you are saying.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063DEB-604E-42B6-ABD8-E09CE85AB335}" type="slidenum">
              <a:rPr lang="en-US" altLang="en-US" sz="1000" smtClean="0"/>
              <a:pPr>
                <a:spcBef>
                  <a:spcPct val="0"/>
                </a:spcBef>
              </a:pPr>
              <a:t>11</a:t>
            </a:fld>
            <a:endParaRPr lang="en-US" altLang="en-US" sz="1000"/>
          </a:p>
        </p:txBody>
      </p:sp>
      <p:sp>
        <p:nvSpPr>
          <p:cNvPr id="25603" name="Rectangle 2"/>
          <p:cNvSpPr>
            <a:spLocks noGrp="1" noRot="1" noChangeAspect="1" noChangeArrowheads="1" noTextEdit="1"/>
          </p:cNvSpPr>
          <p:nvPr>
            <p:ph type="sldImg"/>
          </p:nvPr>
        </p:nvSpPr>
        <p:spPr>
          <a:ln cap="flat"/>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Your first slide must be the title slide.  Your company or university logo may appear on this, and </a:t>
            </a:r>
            <a:r>
              <a:rPr lang="en-US" altLang="en-US" b="1">
                <a:latin typeface="Arial" panose="020B0604020202020204" pitchFamily="34" charset="0"/>
              </a:rPr>
              <a:t>only this</a:t>
            </a:r>
            <a:r>
              <a:rPr lang="en-US" altLang="en-US">
                <a:latin typeface="Arial" panose="020B0604020202020204" pitchFamily="34" charset="0"/>
              </a:rPr>
              <a:t> slide.</a:t>
            </a:r>
          </a:p>
          <a:p>
            <a:endParaRPr lang="en-US" altLang="en-US">
              <a:latin typeface="Arial" panose="020B0604020202020204" pitchFamily="34" charset="0"/>
            </a:endParaRPr>
          </a:p>
          <a:p>
            <a:r>
              <a:rPr lang="en-US" altLang="en-US">
                <a:latin typeface="Arial" panose="020B0604020202020204" pitchFamily="34" charset="0"/>
              </a:rPr>
              <a:t>Next, have one slide that states the purpose of the work described in your paper.  Describe the big picture of why you did the work, not the detailed technical objectives your work accomplished.</a:t>
            </a:r>
          </a:p>
          <a:p>
            <a:endParaRPr lang="en-US" altLang="en-US">
              <a:latin typeface="Arial" panose="020B0604020202020204" pitchFamily="34" charset="0"/>
            </a:endParaRPr>
          </a:p>
          <a:p>
            <a:r>
              <a:rPr lang="en-US" altLang="en-US">
                <a:latin typeface="Arial" panose="020B0604020202020204" pitchFamily="34" charset="0"/>
              </a:rPr>
              <a:t>Outline the high points of the presentation you are giving.  Don’t include the title, purpose or conclusion in your outline.</a:t>
            </a:r>
          </a:p>
          <a:p>
            <a:endParaRPr lang="en-US" altLang="en-US">
              <a:latin typeface="Arial" panose="020B0604020202020204" pitchFamily="34" charset="0"/>
            </a:endParaRPr>
          </a:p>
          <a:p>
            <a:r>
              <a:rPr lang="en-US" altLang="en-US">
                <a:latin typeface="Arial" panose="020B0604020202020204" pitchFamily="34" charset="0"/>
              </a:rPr>
              <a:t>After the outline of your talk come the slides that detail your presentation.  Most speakers will use between 11 and 21 slides.</a:t>
            </a:r>
          </a:p>
          <a:p>
            <a:endParaRPr lang="en-US" altLang="en-US">
              <a:latin typeface="Arial" panose="020B0604020202020204" pitchFamily="34" charset="0"/>
            </a:endParaRPr>
          </a:p>
          <a:p>
            <a:r>
              <a:rPr lang="en-US" altLang="en-US">
                <a:latin typeface="Arial" panose="020B0604020202020204" pitchFamily="34" charset="0"/>
              </a:rPr>
              <a:t>Finally, have one or two slides that conclude your talk.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F9226C-A43A-47B1-8AE8-EA6837214E6B}" type="slidenum">
              <a:rPr lang="en-US" altLang="en-US" sz="1000"/>
              <a:pPr>
                <a:spcBef>
                  <a:spcPct val="0"/>
                </a:spcBef>
              </a:pPr>
              <a:t>12</a:t>
            </a:fld>
            <a:endParaRPr lang="en-US" altLang="en-US" sz="1000"/>
          </a:p>
        </p:txBody>
      </p:sp>
      <p:sp>
        <p:nvSpPr>
          <p:cNvPr id="58371" name="Rectangle 2"/>
          <p:cNvSpPr>
            <a:spLocks noGrp="1" noRot="1" noChangeAspect="1" noChangeArrowheads="1" noTextEdit="1"/>
          </p:cNvSpPr>
          <p:nvPr>
            <p:ph type="sldImg"/>
          </p:nvPr>
        </p:nvSpPr>
        <p:spPr>
          <a:ln cap="flat"/>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If you use a transition effect between phrases or lines, the transition should be instantaneous.  Focus your audience on the current line or phrase.</a:t>
            </a:r>
          </a:p>
          <a:p>
            <a:endParaRPr lang="en-US" altLang="en-US">
              <a:latin typeface="Arial" panose="020B0604020202020204" pitchFamily="34" charset="0"/>
            </a:endParaRPr>
          </a:p>
          <a:p>
            <a:r>
              <a:rPr lang="en-US" altLang="en-US">
                <a:latin typeface="Arial" panose="020B0604020202020204" pitchFamily="34" charset="0"/>
              </a:rPr>
              <a:t>In this slide we use an effect that is rapid and not distracting:  The current line is highlighted, and previous lines are shown in a faded color.  This is one effective technique, but certainly not the only way to present your ideas.  Use what you are comfortable with, and be consistent in your use of effects.</a:t>
            </a:r>
          </a:p>
          <a:p>
            <a:endParaRPr lang="en-US" altLang="en-US">
              <a:latin typeface="Arial" panose="020B0604020202020204" pitchFamily="34" charset="0"/>
            </a:endParaRPr>
          </a:p>
          <a:p>
            <a:r>
              <a:rPr lang="en-US" altLang="en-US">
                <a:latin typeface="Arial" panose="020B0604020202020204" pitchFamily="34" charset="0"/>
              </a:rPr>
              <a:t>It is especially distracting when the next phrases move onto the slide from seemingly random directions.  The result is that the audience concentrates on the slides, rather than on what the speaker is saying.</a:t>
            </a:r>
          </a:p>
          <a:p>
            <a:endParaRPr lang="en-US" altLang="en-US">
              <a:latin typeface="Arial" panose="020B0604020202020204" pitchFamily="34" charset="0"/>
            </a:endParaRPr>
          </a:p>
        </p:txBody>
      </p:sp>
    </p:spTree>
    <p:extLst>
      <p:ext uri="{BB962C8B-B14F-4D97-AF65-F5344CB8AC3E}">
        <p14:creationId xmlns:p14="http://schemas.microsoft.com/office/powerpoint/2010/main" val="550650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A5824D8-98FC-4E43-BCDC-6A023936B8F6}" type="slidenum">
              <a:rPr lang="en-US" altLang="en-US" sz="1000" smtClean="0"/>
              <a:pPr>
                <a:spcBef>
                  <a:spcPct val="0"/>
                </a:spcBef>
              </a:pPr>
              <a:t>13</a:t>
            </a:fld>
            <a:endParaRPr lang="en-US" altLang="en-US" sz="1000"/>
          </a:p>
        </p:txBody>
      </p:sp>
      <p:sp>
        <p:nvSpPr>
          <p:cNvPr id="29699" name="Rectangle 2"/>
          <p:cNvSpPr>
            <a:spLocks noGrp="1" noRot="1" noChangeAspect="1" noChangeArrowheads="1" noTextEdit="1"/>
          </p:cNvSpPr>
          <p:nvPr>
            <p:ph type="sldImg"/>
          </p:nvPr>
        </p:nvSpPr>
        <p:spPr>
          <a:ln cap="flat"/>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High visual contrast is very important.  If your slides are difficult to read, then the audience will concentrate on reading them and not concentrate on what you have to say.</a:t>
            </a:r>
          </a:p>
          <a:p>
            <a:endParaRPr lang="en-US" altLang="en-US">
              <a:latin typeface="Arial" panose="020B0604020202020204" pitchFamily="34" charset="0"/>
            </a:endParaRPr>
          </a:p>
          <a:p>
            <a:r>
              <a:rPr lang="en-US" altLang="en-US">
                <a:latin typeface="Arial" panose="020B0604020202020204" pitchFamily="34" charset="0"/>
              </a:rPr>
              <a:t>We suggest a few tried and proven color schemes that will produce highly visible visual aids.</a:t>
            </a:r>
          </a:p>
          <a:p>
            <a:endParaRPr lang="en-US" altLang="en-US">
              <a:latin typeface="Arial" panose="020B0604020202020204" pitchFamily="34" charset="0"/>
            </a:endParaRPr>
          </a:p>
          <a:p>
            <a:r>
              <a:rPr lang="en-US" altLang="en-US">
                <a:latin typeface="Arial" panose="020B0604020202020204" pitchFamily="34" charset="0"/>
              </a:rPr>
              <a:t>Every year a few authors ignore warnings about red, orange and light blue.  Each year there are negative attendee comments about the authors who use these color schemes.</a:t>
            </a:r>
          </a:p>
          <a:p>
            <a:endParaRPr lang="en-US" altLang="en-US">
              <a:latin typeface="Arial" panose="020B0604020202020204" pitchFamily="34" charset="0"/>
            </a:endParaRPr>
          </a:p>
          <a:p>
            <a:r>
              <a:rPr lang="en-US" altLang="en-US">
                <a:latin typeface="Arial" panose="020B0604020202020204" pitchFamily="34" charset="0"/>
              </a:rPr>
              <a:t>Colors that look good on computer monitors do not necessarily project well.  The best advice is:  </a:t>
            </a:r>
            <a:r>
              <a:rPr lang="en-US" altLang="en-US" b="1">
                <a:solidFill>
                  <a:schemeClr val="hlink"/>
                </a:solidFill>
                <a:latin typeface="Arial" panose="020B0604020202020204" pitchFamily="34" charset="0"/>
              </a:rPr>
              <a:t>Do not use red, orange or blue slide lettering under any circumstances.</a:t>
            </a:r>
            <a:r>
              <a:rPr lang="en-US" altLang="en-US">
                <a:latin typeface="Arial" panose="020B0604020202020204" pitchFamily="34" charset="0"/>
              </a:rPr>
              <a:t>  Other colors, including medium greens or browns are also a common problem.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A90AA4-2168-4D83-B1DA-B286368A9447}" type="slidenum">
              <a:rPr lang="en-US" altLang="en-US" sz="1000" smtClean="0"/>
              <a:pPr>
                <a:spcBef>
                  <a:spcPct val="0"/>
                </a:spcBef>
              </a:pPr>
              <a:t>14</a:t>
            </a:fld>
            <a:endParaRPr lang="en-US" altLang="en-US" sz="10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931995-9915-433D-BEFE-0613D72815FE}" type="slidenum">
              <a:rPr lang="en-US" altLang="en-US" sz="1000" smtClean="0"/>
              <a:pPr>
                <a:spcBef>
                  <a:spcPct val="0"/>
                </a:spcBef>
              </a:pPr>
              <a:t>15</a:t>
            </a:fld>
            <a:endParaRPr lang="en-US" altLang="en-US" sz="10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5F2B7B-17DC-4056-BE99-9E8B8595FBC2}" type="slidenum">
              <a:rPr lang="en-US" altLang="en-US" sz="1000" smtClean="0"/>
              <a:pPr>
                <a:spcBef>
                  <a:spcPct val="0"/>
                </a:spcBef>
              </a:pPr>
              <a:t>16</a:t>
            </a:fld>
            <a:endParaRPr lang="en-US" altLang="en-US" sz="1000"/>
          </a:p>
        </p:txBody>
      </p:sp>
      <p:sp>
        <p:nvSpPr>
          <p:cNvPr id="35843" name="Rectangle 2"/>
          <p:cNvSpPr>
            <a:spLocks noGrp="1" noRot="1" noChangeAspect="1" noChangeArrowheads="1" noTextEdit="1"/>
          </p:cNvSpPr>
          <p:nvPr>
            <p:ph type="sldImg"/>
          </p:nvPr>
        </p:nvSpPr>
        <p:spPr>
          <a:ln cap="flat"/>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Contact your topic coordinator if you have any questions.  Please route any comments on this  slide guide to artdowney@cruzio.com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0AC567E-21A2-4048-BCC9-2273004053DE}" type="slidenum">
              <a:rPr lang="en-US" altLang="en-US" sz="1000" smtClean="0"/>
              <a:pPr>
                <a:spcBef>
                  <a:spcPct val="0"/>
                </a:spcBef>
              </a:pPr>
              <a:t>2</a:t>
            </a:fld>
            <a:endParaRPr lang="en-US" altLang="en-US" sz="1000"/>
          </a:p>
        </p:txBody>
      </p:sp>
      <p:sp>
        <p:nvSpPr>
          <p:cNvPr id="7171" name="Rectangle 2"/>
          <p:cNvSpPr>
            <a:spLocks noGrp="1" noRot="1" noChangeAspect="1" noChangeArrowheads="1" noTextEdit="1"/>
          </p:cNvSpPr>
          <p:nvPr>
            <p:ph type="sldImg"/>
          </p:nvPr>
        </p:nvSpPr>
        <p:spPr>
          <a:ln cap="flat"/>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purpose of this presentation is threefold:</a:t>
            </a:r>
          </a:p>
          <a:p>
            <a:endParaRPr lang="en-US" altLang="en-US">
              <a:latin typeface="Arial" panose="020B0604020202020204" pitchFamily="34" charset="0"/>
            </a:endParaRPr>
          </a:p>
          <a:p>
            <a:r>
              <a:rPr lang="en-US" altLang="en-US">
                <a:latin typeface="Arial" panose="020B0604020202020204" pitchFamily="34" charset="0"/>
              </a:rPr>
              <a:t>1.  It documents standards which must be met and guidelines for good practice.</a:t>
            </a:r>
          </a:p>
          <a:p>
            <a:endParaRPr lang="en-US" altLang="en-US">
              <a:latin typeface="Arial" panose="020B0604020202020204" pitchFamily="34" charset="0"/>
            </a:endParaRPr>
          </a:p>
          <a:p>
            <a:r>
              <a:rPr lang="en-US" altLang="en-US">
                <a:latin typeface="Arial" panose="020B0604020202020204" pitchFamily="34" charset="0"/>
              </a:rPr>
              <a:t>2.  This presentation follows the standards and guidelines that it contains.  With the obvious exception of the “Bad examples” portion, the slide guide is an example of a presentation that conforms to both standards and guidelines.</a:t>
            </a:r>
          </a:p>
          <a:p>
            <a:endParaRPr lang="en-US" altLang="en-US">
              <a:latin typeface="Arial" panose="020B0604020202020204" pitchFamily="34" charset="0"/>
            </a:endParaRPr>
          </a:p>
          <a:p>
            <a:r>
              <a:rPr lang="en-US" altLang="en-US">
                <a:latin typeface="Arial" panose="020B0604020202020204" pitchFamily="34" charset="0"/>
              </a:rPr>
              <a:t>3. This presentation may be used as a starting point for your own ITC slides.  Simply replace the text and diagrams that you see here with your own information.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633252-1EC5-466B-9135-2824C665A096}" type="slidenum">
              <a:rPr lang="en-US" altLang="en-US" sz="1000" smtClean="0"/>
              <a:pPr>
                <a:spcBef>
                  <a:spcPct val="0"/>
                </a:spcBef>
              </a:pPr>
              <a:t>3</a:t>
            </a:fld>
            <a:endParaRPr lang="en-US" altLang="en-US" sz="1000"/>
          </a:p>
        </p:txBody>
      </p:sp>
      <p:sp>
        <p:nvSpPr>
          <p:cNvPr id="9219" name="Rectangle 2"/>
          <p:cNvSpPr>
            <a:spLocks noGrp="1" noRot="1" noChangeAspect="1" noChangeArrowheads="1" noTextEdit="1"/>
          </p:cNvSpPr>
          <p:nvPr>
            <p:ph type="sldImg"/>
          </p:nvPr>
        </p:nvSpPr>
        <p:spPr>
          <a:ln cap="flat"/>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Outline slide is an outline for the major areas of your presentation -- what you’re going to talk about.  You should not include the title, introduction or conclusion in your outline.  Just highlight the major areas of your talk.</a:t>
            </a:r>
          </a:p>
          <a:p>
            <a:endParaRPr lang="en-US" altLang="en-US">
              <a:latin typeface="Arial" panose="020B0604020202020204" pitchFamily="34" charset="0"/>
            </a:endParaRPr>
          </a:p>
          <a:p>
            <a:r>
              <a:rPr lang="en-US" altLang="en-US">
                <a:latin typeface="Arial" panose="020B0604020202020204" pitchFamily="34" charset="0"/>
              </a:rPr>
              <a:t>The outline slide you are seeing is an outline for our ITC presentation guide.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2EA891-927D-4E73-A9BA-F9AD0A9D7297}" type="slidenum">
              <a:rPr lang="en-US" altLang="en-US" sz="1000" smtClean="0"/>
              <a:pPr>
                <a:spcBef>
                  <a:spcPct val="0"/>
                </a:spcBef>
              </a:pPr>
              <a:t>4</a:t>
            </a:fld>
            <a:endParaRPr lang="en-US" altLang="en-US" sz="1000"/>
          </a:p>
        </p:txBody>
      </p:sp>
      <p:sp>
        <p:nvSpPr>
          <p:cNvPr id="11267" name="Rectangle 2"/>
          <p:cNvSpPr>
            <a:spLocks noGrp="1" noRot="1" noChangeAspect="1" noChangeArrowheads="1" noTextEdit="1"/>
          </p:cNvSpPr>
          <p:nvPr>
            <p:ph type="sldImg"/>
          </p:nvPr>
        </p:nvSpPr>
        <p:spPr>
          <a:ln cap="flat"/>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DE69072-4CD2-4A46-AA77-6E29F94FC002}" type="slidenum">
              <a:rPr lang="en-US" altLang="en-US" sz="1000" smtClean="0"/>
              <a:pPr>
                <a:spcBef>
                  <a:spcPct val="0"/>
                </a:spcBef>
              </a:pPr>
              <a:t>5</a:t>
            </a:fld>
            <a:endParaRPr lang="en-US" altLang="en-US" sz="1000"/>
          </a:p>
        </p:txBody>
      </p:sp>
      <p:sp>
        <p:nvSpPr>
          <p:cNvPr id="13315" name="Rectangle 2"/>
          <p:cNvSpPr>
            <a:spLocks noGrp="1" noRot="1" noChangeAspect="1" noChangeArrowheads="1" noTextEdit="1"/>
          </p:cNvSpPr>
          <p:nvPr>
            <p:ph type="sldImg"/>
          </p:nvPr>
        </p:nvSpPr>
        <p:spPr>
          <a:ln cap="flat"/>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word “standard” in this document refers to a mandatory requirement or practice.  Failure to follow all ITC standards for visual presentation can result in your presentation being dropped from the ITC program.</a:t>
            </a:r>
          </a:p>
          <a:p>
            <a:endParaRPr lang="en-US" altLang="en-US">
              <a:latin typeface="Arial" panose="020B0604020202020204" pitchFamily="34" charset="0"/>
            </a:endParaRPr>
          </a:p>
          <a:p>
            <a:r>
              <a:rPr lang="en-US" altLang="en-US">
                <a:latin typeface="Arial" panose="020B0604020202020204" pitchFamily="34" charset="0"/>
              </a:rPr>
              <a:t>A “guideline” is a strongly suggested good practice that you should follow unless you see a compelling reason otherwise.  The guidelines we present result from ITC’s experience with hundreds of successful and unsuccessful visual presentations at past conferences.</a:t>
            </a:r>
          </a:p>
          <a:p>
            <a:endParaRPr lang="en-US" altLang="en-US">
              <a:latin typeface="Arial" panose="020B0604020202020204" pitchFamily="34" charset="0"/>
            </a:endParaRPr>
          </a:p>
          <a:p>
            <a:r>
              <a:rPr lang="en-US" altLang="en-US">
                <a:latin typeface="Arial" panose="020B0604020202020204" pitchFamily="34" charset="0"/>
              </a:rPr>
              <a:t>In order to distinguish between standards and guidelines, we show standards in a special font:</a:t>
            </a:r>
          </a:p>
          <a:p>
            <a:r>
              <a:rPr lang="en-US" altLang="en-US">
                <a:latin typeface="Arial" panose="020B0604020202020204" pitchFamily="34" charset="0"/>
              </a:rPr>
              <a:t>	Standards appear with white italic text.</a:t>
            </a:r>
          </a:p>
          <a:p>
            <a:r>
              <a:rPr lang="en-US" altLang="en-US">
                <a:latin typeface="Arial" panose="020B0604020202020204" pitchFamily="34" charset="0"/>
              </a:rPr>
              <a:t>	Guidelines are displayed with ordinary yellow text</a:t>
            </a:r>
            <a:endParaRPr lang="en-US" altLang="en-US">
              <a:solidFill>
                <a:schemeClr val="hlink"/>
              </a:solidFill>
              <a:latin typeface="Arial" panose="020B0604020202020204" pitchFamily="34" charset="0"/>
            </a:endParaRPr>
          </a:p>
          <a:p>
            <a:endParaRPr lang="en-US" altLang="en-US">
              <a:solidFill>
                <a:schemeClr val="hlink"/>
              </a:solidFill>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7D67A0-3FEF-405D-B11D-F927B99D522D}" type="slidenum">
              <a:rPr lang="en-US" altLang="en-US" sz="1000" smtClean="0"/>
              <a:pPr>
                <a:spcBef>
                  <a:spcPct val="0"/>
                </a:spcBef>
              </a:pPr>
              <a:t>6</a:t>
            </a:fld>
            <a:endParaRPr lang="en-US" altLang="en-US" sz="1000"/>
          </a:p>
        </p:txBody>
      </p:sp>
      <p:sp>
        <p:nvSpPr>
          <p:cNvPr id="15363" name="Rectangle 2"/>
          <p:cNvSpPr>
            <a:spLocks noGrp="1" noRot="1" noChangeAspect="1" noChangeArrowheads="1" noTextEdit="1"/>
          </p:cNvSpPr>
          <p:nvPr>
            <p:ph type="sldImg"/>
          </p:nvPr>
        </p:nvSpPr>
        <p:spPr>
          <a:ln cap="flat"/>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ITC requires one file per presentation, and uses an internal file naming convention to ensure that the correct visuals will appear when you begin your presentation.  We do not have the resources to support customized file setups for each author.</a:t>
            </a:r>
          </a:p>
          <a:p>
            <a:endParaRPr lang="en-US" altLang="en-US">
              <a:latin typeface="Arial" panose="020B0604020202020204" pitchFamily="34" charset="0"/>
            </a:endParaRPr>
          </a:p>
          <a:p>
            <a:r>
              <a:rPr lang="en-US" altLang="en-US">
                <a:latin typeface="Arial" panose="020B0604020202020204" pitchFamily="34" charset="0"/>
              </a:rPr>
              <a:t>When uploaded, the site automatically assigns an algorithmic file name, based on log number, date and time.</a:t>
            </a:r>
          </a:p>
          <a:p>
            <a:endParaRPr lang="en-US" altLang="en-US">
              <a:latin typeface="Arial" panose="020B0604020202020204" pitchFamily="34" charset="0"/>
            </a:endParaRPr>
          </a:p>
          <a:p>
            <a:r>
              <a:rPr lang="en-US" altLang="en-US">
                <a:latin typeface="Arial" panose="020B0604020202020204" pitchFamily="34" charset="0"/>
              </a:rPr>
              <a:t>Prior to the conference, presentation files are renamed according to the assigned session and speaker number, and the extent changed to “.pps or .ppsx” so that the presentation automatically comes up in slide show mode at the start of your presentation.</a:t>
            </a:r>
          </a:p>
          <a:p>
            <a:endParaRPr lang="en-US" altLang="en-US">
              <a:latin typeface="Arial" panose="020B0604020202020204" pitchFamily="34" charset="0"/>
            </a:endParaRPr>
          </a:p>
          <a:p>
            <a:r>
              <a:rPr lang="en-US" altLang="en-US">
                <a:latin typeface="Arial" panose="020B0604020202020204" pitchFamily="34" charset="0"/>
              </a:rPr>
              <a:t>The file naming convention is “Session #”.”Speaker #”.ppsx.  For example, if you are the third speaker in session 24 your slide file will be named “24.3.ppsx”.  Another example:  the first lecture series presentation in Lecture 2 would be named L2.1.ppsx.</a:t>
            </a:r>
          </a:p>
          <a:p>
            <a:r>
              <a:rPr lang="en-US" altLang="en-US">
                <a:latin typeface="Arial" panose="020B0604020202020204" pitchFamily="34" charset="0"/>
              </a:rPr>
              <a:t>You can obtain your session and speaker numbers from your topic coordinator.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32BF16-2809-40F7-94F7-35DB347D2E6E}" type="slidenum">
              <a:rPr lang="en-US" altLang="en-US" sz="1000" smtClean="0"/>
              <a:pPr>
                <a:spcBef>
                  <a:spcPct val="0"/>
                </a:spcBef>
              </a:pPr>
              <a:t>7</a:t>
            </a:fld>
            <a:endParaRPr lang="en-US" altLang="en-US" sz="1000"/>
          </a:p>
        </p:txBody>
      </p:sp>
      <p:sp>
        <p:nvSpPr>
          <p:cNvPr id="17411" name="Rectangle 2"/>
          <p:cNvSpPr>
            <a:spLocks noGrp="1" noRot="1" noChangeAspect="1" noChangeArrowheads="1" noTextEdit="1"/>
          </p:cNvSpPr>
          <p:nvPr>
            <p:ph type="sldImg"/>
          </p:nvPr>
        </p:nvSpPr>
        <p:spPr>
          <a:ln cap="flat"/>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ITC supplies the projection computer for your session and pre loads  your visual presentation on its hard disk.  You should design your presentation keeping in mind the fact that the projection computer may have low  end specifications.</a:t>
            </a:r>
          </a:p>
          <a:p>
            <a:r>
              <a:rPr lang="en-US" altLang="en-US">
                <a:latin typeface="Arial" panose="020B0604020202020204" pitchFamily="34" charset="0"/>
              </a:rPr>
              <a:t>The projection computer will use the Windows 10 operating system.  Slides will be projected with Microsoft Office </a:t>
            </a:r>
            <a:r>
              <a:rPr lang="en-US" altLang="en-US" b="1">
                <a:latin typeface="Arial" panose="020B0604020202020204" pitchFamily="34" charset="0"/>
              </a:rPr>
              <a:t>PowerPoint</a:t>
            </a:r>
            <a:r>
              <a:rPr lang="en-US" altLang="en-US">
                <a:latin typeface="Arial" panose="020B0604020202020204" pitchFamily="34" charset="0"/>
              </a:rPr>
              <a:t>, version 2016</a:t>
            </a:r>
            <a:r>
              <a:rPr lang="en-US" altLang="en-US" b="1">
                <a:latin typeface="Arial" panose="020B0604020202020204" pitchFamily="34" charset="0"/>
              </a:rPr>
              <a:t>.</a:t>
            </a:r>
            <a:endParaRPr lang="en-US" altLang="en-US">
              <a:latin typeface="Arial" panose="020B0604020202020204" pitchFamily="34" charset="0"/>
            </a:endParaRPr>
          </a:p>
          <a:p>
            <a:r>
              <a:rPr lang="en-US" altLang="en-US">
                <a:latin typeface="Arial" panose="020B0604020202020204" pitchFamily="34" charset="0"/>
              </a:rPr>
              <a:t> </a:t>
            </a:r>
          </a:p>
          <a:p>
            <a:endParaRPr lang="en-US" altLang="en-US">
              <a:latin typeface="Arial" panose="020B0604020202020204" pitchFamily="34" charset="0"/>
            </a:endParaRPr>
          </a:p>
          <a:p>
            <a:r>
              <a:rPr lang="en-US" altLang="en-US" b="1">
                <a:solidFill>
                  <a:srgbClr val="BE0000"/>
                </a:solidFill>
                <a:latin typeface="Arial" panose="020B0604020202020204" pitchFamily="34" charset="0"/>
              </a:rPr>
              <a:t>Note that it will not be possible to make changes to your presentation at ITC.</a:t>
            </a:r>
            <a:r>
              <a:rPr lang="en-US" altLang="en-US">
                <a:latin typeface="Arial" panose="020B0604020202020204" pitchFamily="34" charset="0"/>
              </a:rPr>
              <a:t>  Your PowerPoint presentation will be preloaded onto the hard disk of several presentation computers, and changes after preloading will not be permitted.</a:t>
            </a:r>
          </a:p>
        </p:txBody>
      </p:sp>
      <p:sp>
        <p:nvSpPr>
          <p:cNvPr id="17413" name="Rectangle 4"/>
          <p:cNvSpPr>
            <a:spLocks noChangeArrowheads="1"/>
          </p:cNvSpPr>
          <p:nvPr/>
        </p:nvSpPr>
        <p:spPr bwMode="auto">
          <a:xfrm>
            <a:off x="685800" y="5867400"/>
            <a:ext cx="5334000" cy="1447800"/>
          </a:xfrm>
          <a:prstGeom prst="rect">
            <a:avLst/>
          </a:prstGeom>
          <a:noFill/>
          <a:ln w="152400">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endParaRPr lang="en-US" altLang="en-US" sz="28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9AA795-AB09-44D4-A069-2C91441193F0}" type="slidenum">
              <a:rPr lang="en-US" altLang="en-US" sz="1000" smtClean="0"/>
              <a:pPr>
                <a:spcBef>
                  <a:spcPct val="0"/>
                </a:spcBef>
              </a:pPr>
              <a:t>8</a:t>
            </a:fld>
            <a:endParaRPr lang="en-US" altLang="en-US" sz="100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838200" y="4114800"/>
            <a:ext cx="5105400" cy="4468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It’s OK if you develop your presentation with an different version of PowerPoint, but be aware that your file will be projected with PowerPoint 2016 for review and for presentation at ITC.</a:t>
            </a:r>
          </a:p>
          <a:p>
            <a:endParaRPr lang="en-US" altLang="en-US">
              <a:latin typeface="Arial" panose="020B0604020202020204" pitchFamily="34" charset="0"/>
            </a:endParaRPr>
          </a:p>
          <a:p>
            <a:r>
              <a:rPr lang="en-US" altLang="en-US">
                <a:latin typeface="Arial" panose="020B0604020202020204" pitchFamily="34" charset="0"/>
              </a:rPr>
              <a:t>In the electronic presentations at previous conferences we experienced problems with presentations developed with other PowerPoint versions, especially those which were developed on Macintosh computers.</a:t>
            </a:r>
          </a:p>
          <a:p>
            <a:endParaRPr lang="en-US" altLang="en-US">
              <a:latin typeface="Arial" panose="020B0604020202020204" pitchFamily="34" charset="0"/>
            </a:endParaRPr>
          </a:p>
          <a:p>
            <a:r>
              <a:rPr lang="en-US" altLang="en-US" b="1">
                <a:solidFill>
                  <a:schemeClr val="hlink"/>
                </a:solidFill>
                <a:latin typeface="Arial" panose="020B0604020202020204" pitchFamily="34" charset="0"/>
              </a:rPr>
              <a:t>We strongly urge you to develop your presentation on a PC with Windows 10 and PowerPoint 2016</a:t>
            </a:r>
            <a:r>
              <a:rPr lang="en-US" altLang="en-US">
                <a:latin typeface="Arial" panose="020B0604020202020204" pitchFamily="34" charset="0"/>
              </a:rPr>
              <a:t>.  At previous conferences we saw numerous problems with bullets and animation effects:  what the author saw with an earlier version of PowerPoint is not the same as what projected at the conference.</a:t>
            </a:r>
          </a:p>
          <a:p>
            <a:endParaRPr lang="en-US" altLang="en-US">
              <a:latin typeface="Arial" panose="020B0604020202020204" pitchFamily="34" charset="0"/>
            </a:endParaRPr>
          </a:p>
          <a:p>
            <a:r>
              <a:rPr lang="en-US" altLang="en-US">
                <a:latin typeface="Arial" panose="020B0604020202020204" pitchFamily="34" charset="0"/>
              </a:rPr>
              <a:t>Versions of this template earlier than version 3.2 will project incorrectly.  If you are reading this statement, you’re OK.  If not, you may have problems.</a:t>
            </a:r>
          </a:p>
          <a:p>
            <a:endParaRPr lang="en-US" altLang="en-US">
              <a:latin typeface="Arial" panose="020B0604020202020204" pitchFamily="34" charset="0"/>
            </a:endParaRPr>
          </a:p>
          <a:p>
            <a:r>
              <a:rPr lang="en-US" altLang="en-US">
                <a:latin typeface="Arial" panose="020B0604020202020204" pitchFamily="34" charset="0"/>
              </a:rPr>
              <a:t>If you must use a different PowerPoint version, allow extra time for review  and problem correction</a:t>
            </a:r>
            <a:r>
              <a:rPr lang="en-US" altLang="en-US" b="1">
                <a:latin typeface="Arial" panose="020B0604020202020204" pitchFamily="34" charset="0"/>
              </a:rPr>
              <a:t>.   Test view the slides on a PC with PowerPoint 2016/Win 10</a:t>
            </a:r>
            <a:r>
              <a:rPr lang="en-US" altLang="en-US">
                <a:latin typeface="Arial" panose="020B0604020202020204" pitchFamily="34" charset="0"/>
              </a:rPr>
              <a:t> before you upload.  Be especially alert for unexpected color changes (such as yellow  text on a dark yellow background), bullet font changes and incorrect animation effects.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5BF9708-A5A4-403C-B98C-2D2461802945}" type="slidenum">
              <a:rPr lang="en-US" altLang="en-US" sz="1000" smtClean="0"/>
              <a:pPr>
                <a:spcBef>
                  <a:spcPct val="0"/>
                </a:spcBef>
              </a:pPr>
              <a:t>9</a:t>
            </a:fld>
            <a:endParaRPr lang="en-US" altLang="en-US" sz="1000"/>
          </a:p>
        </p:txBody>
      </p:sp>
      <p:sp>
        <p:nvSpPr>
          <p:cNvPr id="21507" name="Rectangle 2"/>
          <p:cNvSpPr>
            <a:spLocks noGrp="1" noRot="1" noChangeAspect="1" noChangeArrowheads="1" noTextEdit="1"/>
          </p:cNvSpPr>
          <p:nvPr>
            <p:ph type="sldImg"/>
          </p:nvPr>
        </p:nvSpPr>
        <p:spPr>
          <a:solidFill>
            <a:srgbClr val="FFFFFF"/>
          </a:solidFill>
          <a:ln/>
        </p:spPr>
      </p:sp>
      <p:sp>
        <p:nvSpPr>
          <p:cNvPr id="21508" name="Rectangle 3"/>
          <p:cNvSpPr>
            <a:spLocks noGrp="1" noChangeArrowheads="1"/>
          </p:cNvSpPr>
          <p:nvPr>
            <p:ph type="body" idx="1"/>
          </p:nvPr>
        </p:nvSpPr>
        <p:spPr>
          <a:xfrm>
            <a:off x="876300" y="4279900"/>
            <a:ext cx="5105400" cy="46228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fonts on the computer where you prepare your presentation will not necessarily all be present on ITC projection computers.  During recent conferences, some authors were surprised to discover that bullet fonts and scientific character fonts displayed differently when loaded on the conference presentation computers.</a:t>
            </a:r>
          </a:p>
          <a:p>
            <a:endParaRPr lang="en-US" altLang="en-US">
              <a:latin typeface="Arial" panose="020B0604020202020204" pitchFamily="34" charset="0"/>
            </a:endParaRPr>
          </a:p>
          <a:p>
            <a:r>
              <a:rPr lang="en-US" altLang="en-US">
                <a:latin typeface="Arial" panose="020B0604020202020204" pitchFamily="34" charset="0"/>
              </a:rPr>
              <a:t>Problems were especially common with “Wingdings”, “MS Line Draw” and “Monotype Sorts” fonts.  Also, some Asian language fonts were problem sources.</a:t>
            </a:r>
          </a:p>
          <a:p>
            <a:endParaRPr lang="en-US" altLang="en-US">
              <a:latin typeface="Arial" panose="020B0604020202020204" pitchFamily="34" charset="0"/>
            </a:endParaRPr>
          </a:p>
          <a:p>
            <a:r>
              <a:rPr lang="en-US" altLang="en-US">
                <a:latin typeface="Arial" panose="020B0604020202020204" pitchFamily="34" charset="0"/>
              </a:rPr>
              <a:t>If your presentation has special fonts, you can include the fonts in your upload by selecting “Save-&gt;Embed Fonts In the File”/”Embed all Characters” from the dialog box that appears when the “Office-&gt;PowerPoint Options…” menu is selected.</a:t>
            </a:r>
          </a:p>
          <a:p>
            <a:endParaRPr lang="en-US" altLang="en-US" b="1">
              <a:solidFill>
                <a:srgbClr val="FF5008"/>
              </a:solidFill>
              <a:latin typeface="Arial" panose="020B0604020202020204" pitchFamily="34" charset="0"/>
            </a:endParaRPr>
          </a:p>
          <a:p>
            <a:r>
              <a:rPr lang="en-US" altLang="en-US" b="1">
                <a:solidFill>
                  <a:srgbClr val="FF5008"/>
                </a:solidFill>
                <a:latin typeface="Arial" panose="020B0604020202020204" pitchFamily="34" charset="0"/>
              </a:rPr>
              <a:t>Note:</a:t>
            </a:r>
            <a:r>
              <a:rPr lang="en-US" altLang="en-US">
                <a:latin typeface="Arial" panose="020B0604020202020204" pitchFamily="34" charset="0"/>
              </a:rPr>
              <a:t>  Use of this option increases the size of your presentation file by as much as 5X.  Large presentation files take a long time to upload.  Use embedded fonts only if necessary.</a:t>
            </a:r>
          </a:p>
        </p:txBody>
      </p:sp>
      <p:pic>
        <p:nvPicPr>
          <p:cNvPr id="2150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6756400"/>
            <a:ext cx="25908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a:extLst/>
          </p:cNvPr>
          <p:cNvSpPr/>
          <p:nvPr/>
        </p:nvSpPr>
        <p:spPr>
          <a:xfrm>
            <a:off x="2151063" y="7724775"/>
            <a:ext cx="2017712" cy="6000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
            <a:extLst/>
          </p:cNvPr>
          <p:cNvSpPr>
            <a:spLocks noGrp="1" noChangeArrowheads="1"/>
          </p:cNvSpPr>
          <p:nvPr>
            <p:ph type="sldNum" sz="quarter" idx="12"/>
          </p:nvPr>
        </p:nvSpPr>
        <p:spPr>
          <a:ln/>
        </p:spPr>
        <p:txBody>
          <a:bodyPr/>
          <a:lstStyle>
            <a:lvl1pPr>
              <a:defRPr/>
            </a:lvl1pPr>
          </a:lstStyle>
          <a:p>
            <a:pPr>
              <a:defRPr/>
            </a:pPr>
            <a:fld id="{E2D7925D-0326-4B5D-99B4-823B8424B40C}" type="slidenum">
              <a:rPr lang="en-US" altLang="en-US"/>
              <a:pPr>
                <a:defRPr/>
              </a:pPr>
              <a:t>‹#›</a:t>
            </a:fld>
            <a:endParaRPr lang="en-US" altLang="en-US"/>
          </a:p>
        </p:txBody>
      </p:sp>
    </p:spTree>
    <p:extLst>
      <p:ext uri="{BB962C8B-B14F-4D97-AF65-F5344CB8AC3E}">
        <p14:creationId xmlns:p14="http://schemas.microsoft.com/office/powerpoint/2010/main" val="1300926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
            <a:extLst/>
          </p:cNvPr>
          <p:cNvSpPr>
            <a:spLocks noGrp="1" noChangeArrowheads="1"/>
          </p:cNvSpPr>
          <p:nvPr>
            <p:ph type="sldNum" sz="quarter" idx="12"/>
          </p:nvPr>
        </p:nvSpPr>
        <p:spPr>
          <a:ln/>
        </p:spPr>
        <p:txBody>
          <a:bodyPr/>
          <a:lstStyle>
            <a:lvl1pPr>
              <a:defRPr/>
            </a:lvl1pPr>
          </a:lstStyle>
          <a:p>
            <a:pPr>
              <a:defRPr/>
            </a:pPr>
            <a:fld id="{268C9E3C-1991-40B6-BC79-1BDF7717E1C6}" type="slidenum">
              <a:rPr lang="en-US" altLang="en-US"/>
              <a:pPr>
                <a:defRPr/>
              </a:pPr>
              <a:t>‹#›</a:t>
            </a:fld>
            <a:endParaRPr lang="en-US" altLang="en-US"/>
          </a:p>
        </p:txBody>
      </p:sp>
    </p:spTree>
    <p:extLst>
      <p:ext uri="{BB962C8B-B14F-4D97-AF65-F5344CB8AC3E}">
        <p14:creationId xmlns:p14="http://schemas.microsoft.com/office/powerpoint/2010/main" val="1177557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28600"/>
            <a:ext cx="2590800" cy="59197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28600"/>
            <a:ext cx="7569200" cy="5919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
            <a:extLst/>
          </p:cNvPr>
          <p:cNvSpPr>
            <a:spLocks noGrp="1" noChangeArrowheads="1"/>
          </p:cNvSpPr>
          <p:nvPr>
            <p:ph type="sldNum" sz="quarter" idx="12"/>
          </p:nvPr>
        </p:nvSpPr>
        <p:spPr>
          <a:ln/>
        </p:spPr>
        <p:txBody>
          <a:bodyPr/>
          <a:lstStyle>
            <a:lvl1pPr>
              <a:defRPr/>
            </a:lvl1pPr>
          </a:lstStyle>
          <a:p>
            <a:pPr>
              <a:defRPr/>
            </a:pPr>
            <a:fld id="{2C4739B5-DEBD-45A3-8BD1-C13FF6DA2C81}" type="slidenum">
              <a:rPr lang="en-US" altLang="en-US"/>
              <a:pPr>
                <a:defRPr/>
              </a:pPr>
              <a:t>‹#›</a:t>
            </a:fld>
            <a:endParaRPr lang="en-US" altLang="en-US"/>
          </a:p>
        </p:txBody>
      </p:sp>
    </p:spTree>
    <p:extLst>
      <p:ext uri="{BB962C8B-B14F-4D97-AF65-F5344CB8AC3E}">
        <p14:creationId xmlns:p14="http://schemas.microsoft.com/office/powerpoint/2010/main" val="1214925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lgn="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
            <a:extLst/>
          </p:cNvPr>
          <p:cNvSpPr>
            <a:spLocks noGrp="1" noChangeArrowheads="1"/>
          </p:cNvSpPr>
          <p:nvPr>
            <p:ph type="sldNum" sz="quarter" idx="12"/>
          </p:nvPr>
        </p:nvSpPr>
        <p:spPr>
          <a:ln/>
        </p:spPr>
        <p:txBody>
          <a:bodyPr/>
          <a:lstStyle>
            <a:lvl1pPr>
              <a:defRPr/>
            </a:lvl1pPr>
          </a:lstStyle>
          <a:p>
            <a:pPr>
              <a:defRPr/>
            </a:pPr>
            <a:fld id="{D1CE618A-9A85-463A-8084-F42A23C1BD28}" type="slidenum">
              <a:rPr lang="en-US" altLang="en-US"/>
              <a:pPr>
                <a:defRPr/>
              </a:pPr>
              <a:t>‹#›</a:t>
            </a:fld>
            <a:endParaRPr lang="en-US" altLang="en-US"/>
          </a:p>
        </p:txBody>
      </p:sp>
    </p:spTree>
    <p:extLst>
      <p:ext uri="{BB962C8B-B14F-4D97-AF65-F5344CB8AC3E}">
        <p14:creationId xmlns:p14="http://schemas.microsoft.com/office/powerpoint/2010/main" val="308697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4">
            <a:extLst/>
          </p:cNvPr>
          <p:cNvSpPr>
            <a:spLocks noGrp="1" noChangeArrowheads="1"/>
          </p:cNvSpPr>
          <p:nvPr>
            <p:ph type="sldNum" sz="quarter" idx="12"/>
          </p:nvPr>
        </p:nvSpPr>
        <p:spPr>
          <a:ln/>
        </p:spPr>
        <p:txBody>
          <a:bodyPr/>
          <a:lstStyle>
            <a:lvl1pPr>
              <a:defRPr/>
            </a:lvl1pPr>
          </a:lstStyle>
          <a:p>
            <a:pPr>
              <a:defRPr/>
            </a:pPr>
            <a:fld id="{EDF38833-9875-4B6D-A5E6-19EBB9C8B385}" type="slidenum">
              <a:rPr lang="en-US" altLang="en-US"/>
              <a:pPr>
                <a:defRPr/>
              </a:pPr>
              <a:t>‹#›</a:t>
            </a:fld>
            <a:endParaRPr lang="en-US" altLang="en-US"/>
          </a:p>
        </p:txBody>
      </p:sp>
    </p:spTree>
    <p:extLst>
      <p:ext uri="{BB962C8B-B14F-4D97-AF65-F5344CB8AC3E}">
        <p14:creationId xmlns:p14="http://schemas.microsoft.com/office/powerpoint/2010/main" val="2400995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219200"/>
            <a:ext cx="5080000"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080000"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
            <a:extLst/>
          </p:cNvPr>
          <p:cNvSpPr>
            <a:spLocks noGrp="1" noChangeArrowheads="1"/>
          </p:cNvSpPr>
          <p:nvPr>
            <p:ph type="sldNum" sz="quarter" idx="12"/>
          </p:nvPr>
        </p:nvSpPr>
        <p:spPr>
          <a:ln/>
        </p:spPr>
        <p:txBody>
          <a:bodyPr/>
          <a:lstStyle>
            <a:lvl1pPr>
              <a:defRPr/>
            </a:lvl1pPr>
          </a:lstStyle>
          <a:p>
            <a:pPr>
              <a:defRPr/>
            </a:pPr>
            <a:fld id="{C5273F7F-9908-4DD2-9EE1-45CC79ACD378}" type="slidenum">
              <a:rPr lang="en-US" altLang="en-US"/>
              <a:pPr>
                <a:defRPr/>
              </a:pPr>
              <a:t>‹#›</a:t>
            </a:fld>
            <a:endParaRPr lang="en-US" altLang="en-US"/>
          </a:p>
        </p:txBody>
      </p:sp>
    </p:spTree>
    <p:extLst>
      <p:ext uri="{BB962C8B-B14F-4D97-AF65-F5344CB8AC3E}">
        <p14:creationId xmlns:p14="http://schemas.microsoft.com/office/powerpoint/2010/main" val="124787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4">
            <a:extLst/>
          </p:cNvPr>
          <p:cNvSpPr>
            <a:spLocks noGrp="1" noChangeArrowheads="1"/>
          </p:cNvSpPr>
          <p:nvPr>
            <p:ph type="sldNum" sz="quarter" idx="12"/>
          </p:nvPr>
        </p:nvSpPr>
        <p:spPr>
          <a:ln/>
        </p:spPr>
        <p:txBody>
          <a:bodyPr/>
          <a:lstStyle>
            <a:lvl1pPr>
              <a:defRPr/>
            </a:lvl1pPr>
          </a:lstStyle>
          <a:p>
            <a:pPr>
              <a:defRPr/>
            </a:pPr>
            <a:fld id="{A4063A48-70FB-4211-8F73-CFB5AB7766F3}" type="slidenum">
              <a:rPr lang="en-US" altLang="en-US"/>
              <a:pPr>
                <a:defRPr/>
              </a:pPr>
              <a:t>‹#›</a:t>
            </a:fld>
            <a:endParaRPr lang="en-US" altLang="en-US"/>
          </a:p>
        </p:txBody>
      </p:sp>
    </p:spTree>
    <p:extLst>
      <p:ext uri="{BB962C8B-B14F-4D97-AF65-F5344CB8AC3E}">
        <p14:creationId xmlns:p14="http://schemas.microsoft.com/office/powerpoint/2010/main" val="1116268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4">
            <a:extLst/>
          </p:cNvPr>
          <p:cNvSpPr>
            <a:spLocks noGrp="1" noChangeArrowheads="1"/>
          </p:cNvSpPr>
          <p:nvPr>
            <p:ph type="sldNum" sz="quarter" idx="12"/>
          </p:nvPr>
        </p:nvSpPr>
        <p:spPr>
          <a:ln/>
        </p:spPr>
        <p:txBody>
          <a:bodyPr/>
          <a:lstStyle>
            <a:lvl1pPr>
              <a:defRPr/>
            </a:lvl1pPr>
          </a:lstStyle>
          <a:p>
            <a:pPr>
              <a:defRPr/>
            </a:pPr>
            <a:fld id="{05E85603-CB72-410E-A636-7703A3E2F9CA}" type="slidenum">
              <a:rPr lang="en-US" altLang="en-US"/>
              <a:pPr>
                <a:defRPr/>
              </a:pPr>
              <a:t>‹#›</a:t>
            </a:fld>
            <a:endParaRPr lang="en-US" altLang="en-US"/>
          </a:p>
        </p:txBody>
      </p:sp>
    </p:spTree>
    <p:extLst>
      <p:ext uri="{BB962C8B-B14F-4D97-AF65-F5344CB8AC3E}">
        <p14:creationId xmlns:p14="http://schemas.microsoft.com/office/powerpoint/2010/main" val="141773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4">
            <a:extLst/>
          </p:cNvPr>
          <p:cNvSpPr>
            <a:spLocks noGrp="1" noChangeArrowheads="1"/>
          </p:cNvSpPr>
          <p:nvPr>
            <p:ph type="sldNum" sz="quarter" idx="12"/>
          </p:nvPr>
        </p:nvSpPr>
        <p:spPr>
          <a:ln/>
        </p:spPr>
        <p:txBody>
          <a:bodyPr/>
          <a:lstStyle>
            <a:lvl1pPr>
              <a:defRPr/>
            </a:lvl1pPr>
          </a:lstStyle>
          <a:p>
            <a:pPr>
              <a:defRPr/>
            </a:pPr>
            <a:fld id="{28E6F2ED-CC51-485B-8855-CBAD2446CB9E}" type="slidenum">
              <a:rPr lang="en-US" altLang="en-US"/>
              <a:pPr>
                <a:defRPr/>
              </a:pPr>
              <a:t>‹#›</a:t>
            </a:fld>
            <a:endParaRPr lang="en-US" altLang="en-US"/>
          </a:p>
        </p:txBody>
      </p:sp>
    </p:spTree>
    <p:extLst>
      <p:ext uri="{BB962C8B-B14F-4D97-AF65-F5344CB8AC3E}">
        <p14:creationId xmlns:p14="http://schemas.microsoft.com/office/powerpoint/2010/main" val="391419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
            <a:extLst/>
          </p:cNvPr>
          <p:cNvSpPr>
            <a:spLocks noGrp="1" noChangeArrowheads="1"/>
          </p:cNvSpPr>
          <p:nvPr>
            <p:ph type="sldNum" sz="quarter" idx="12"/>
          </p:nvPr>
        </p:nvSpPr>
        <p:spPr>
          <a:ln/>
        </p:spPr>
        <p:txBody>
          <a:bodyPr/>
          <a:lstStyle>
            <a:lvl1pPr>
              <a:defRPr/>
            </a:lvl1pPr>
          </a:lstStyle>
          <a:p>
            <a:pPr>
              <a:defRPr/>
            </a:pPr>
            <a:fld id="{8287DC4B-39C2-4AD3-8E5E-840AD4BD9247}" type="slidenum">
              <a:rPr lang="en-US" altLang="en-US"/>
              <a:pPr>
                <a:defRPr/>
              </a:pPr>
              <a:t>‹#›</a:t>
            </a:fld>
            <a:endParaRPr lang="en-US" altLang="en-US"/>
          </a:p>
        </p:txBody>
      </p:sp>
    </p:spTree>
    <p:extLst>
      <p:ext uri="{BB962C8B-B14F-4D97-AF65-F5344CB8AC3E}">
        <p14:creationId xmlns:p14="http://schemas.microsoft.com/office/powerpoint/2010/main" val="4084125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
            <a:extLst/>
          </p:cNvPr>
          <p:cNvSpPr>
            <a:spLocks noGrp="1" noChangeArrowheads="1"/>
          </p:cNvSpPr>
          <p:nvPr>
            <p:ph type="sldNum" sz="quarter" idx="12"/>
          </p:nvPr>
        </p:nvSpPr>
        <p:spPr>
          <a:ln/>
        </p:spPr>
        <p:txBody>
          <a:bodyPr/>
          <a:lstStyle>
            <a:lvl1pPr>
              <a:defRPr/>
            </a:lvl1pPr>
          </a:lstStyle>
          <a:p>
            <a:pPr>
              <a:defRPr/>
            </a:pPr>
            <a:fld id="{A87D06F7-37B9-45D1-8A9B-FEFD8B8AB171}" type="slidenum">
              <a:rPr lang="en-US" altLang="en-US"/>
              <a:pPr>
                <a:defRPr/>
              </a:pPr>
              <a:t>‹#›</a:t>
            </a:fld>
            <a:endParaRPr lang="en-US" altLang="en-US"/>
          </a:p>
        </p:txBody>
      </p:sp>
    </p:spTree>
    <p:extLst>
      <p:ext uri="{BB962C8B-B14F-4D97-AF65-F5344CB8AC3E}">
        <p14:creationId xmlns:p14="http://schemas.microsoft.com/office/powerpoint/2010/main" val="2797717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10E34"/>
            </a:gs>
            <a:gs pos="100000">
              <a:srgbClr val="0330AF"/>
            </a:gs>
          </a:gsLst>
          <a:lin ang="5400000" scaled="1"/>
        </a:gradFill>
        <a:effectLst/>
      </p:bgPr>
    </p:bg>
    <p:spTree>
      <p:nvGrpSpPr>
        <p:cNvPr id="1" name=""/>
        <p:cNvGrpSpPr/>
        <p:nvPr/>
      </p:nvGrpSpPr>
      <p:grpSpPr>
        <a:xfrm>
          <a:off x="0" y="0"/>
          <a:ext cx="0" cy="0"/>
          <a:chOff x="0" y="0"/>
          <a:chExt cx="0" cy="0"/>
        </a:xfrm>
      </p:grpSpPr>
      <p:sp>
        <p:nvSpPr>
          <p:cNvPr id="1026" name="Rectangle 2">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400" b="0">
                <a:latin typeface="Arial" charset="0"/>
                <a:cs typeface="+mn-cs"/>
              </a:defRPr>
            </a:lvl1pPr>
          </a:lstStyle>
          <a:p>
            <a:pPr>
              <a:defRPr/>
            </a:pPr>
            <a:endParaRPr lang="en-US"/>
          </a:p>
        </p:txBody>
      </p:sp>
      <p:sp>
        <p:nvSpPr>
          <p:cNvPr id="1027" name="Rectangle 3">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1400" b="0">
                <a:latin typeface="Arial" charset="0"/>
                <a:cs typeface="+mn-cs"/>
              </a:defRPr>
            </a:lvl1pPr>
          </a:lstStyle>
          <a:p>
            <a:pPr>
              <a:defRPr/>
            </a:pPr>
            <a:endParaRPr lang="en-US"/>
          </a:p>
        </p:txBody>
      </p:sp>
      <p:sp>
        <p:nvSpPr>
          <p:cNvPr id="1028" name="Rectangle 4">
            <a:extLst/>
          </p:cNvPr>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vl1pPr>
          </a:lstStyle>
          <a:p>
            <a:pPr>
              <a:defRPr/>
            </a:pPr>
            <a:fld id="{BB11C891-C1ED-4A24-994E-526422D6AA82}" type="slidenum">
              <a:rPr lang="en-US" altLang="en-US"/>
              <a:pPr>
                <a:defRPr/>
              </a:pPr>
              <a:t>‹#›</a:t>
            </a:fld>
            <a:endParaRPr lang="en-US" altLang="en-US"/>
          </a:p>
        </p:txBody>
      </p:sp>
      <p:sp>
        <p:nvSpPr>
          <p:cNvPr id="1029" name="Rectangle 5"/>
          <p:cNvSpPr>
            <a:spLocks noGrp="1" noChangeArrowheads="1"/>
          </p:cNvSpPr>
          <p:nvPr>
            <p:ph type="title"/>
          </p:nvPr>
        </p:nvSpPr>
        <p:spPr bwMode="auto">
          <a:xfrm>
            <a:off x="914400" y="228600"/>
            <a:ext cx="10363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en-US" altLang="en-US"/>
              <a:t>T</a:t>
            </a:r>
          </a:p>
        </p:txBody>
      </p:sp>
      <p:sp>
        <p:nvSpPr>
          <p:cNvPr id="1030" name="Rectangle 6"/>
          <p:cNvSpPr>
            <a:spLocks noGrp="1" noChangeArrowheads="1"/>
          </p:cNvSpPr>
          <p:nvPr>
            <p:ph type="body" idx="1"/>
          </p:nvPr>
        </p:nvSpPr>
        <p:spPr bwMode="auto">
          <a:xfrm>
            <a:off x="914400" y="1219200"/>
            <a:ext cx="103632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600" b="1">
          <a:solidFill>
            <a:srgbClr val="FAFD00"/>
          </a:solidFill>
          <a:latin typeface="+mj-lt"/>
          <a:ea typeface="+mj-ea"/>
          <a:cs typeface="+mj-cs"/>
        </a:defRPr>
      </a:lvl1pPr>
      <a:lvl2pPr algn="l" rtl="0" eaLnBrk="0" fontAlgn="base" hangingPunct="0">
        <a:spcBef>
          <a:spcPct val="0"/>
        </a:spcBef>
        <a:spcAft>
          <a:spcPct val="0"/>
        </a:spcAft>
        <a:defRPr sz="3600" b="1">
          <a:solidFill>
            <a:srgbClr val="FAFD00"/>
          </a:solidFill>
          <a:latin typeface="Arial" charset="0"/>
        </a:defRPr>
      </a:lvl2pPr>
      <a:lvl3pPr algn="l" rtl="0" eaLnBrk="0" fontAlgn="base" hangingPunct="0">
        <a:spcBef>
          <a:spcPct val="0"/>
        </a:spcBef>
        <a:spcAft>
          <a:spcPct val="0"/>
        </a:spcAft>
        <a:defRPr sz="3600" b="1">
          <a:solidFill>
            <a:srgbClr val="FAFD00"/>
          </a:solidFill>
          <a:latin typeface="Arial" charset="0"/>
        </a:defRPr>
      </a:lvl3pPr>
      <a:lvl4pPr algn="l" rtl="0" eaLnBrk="0" fontAlgn="base" hangingPunct="0">
        <a:spcBef>
          <a:spcPct val="0"/>
        </a:spcBef>
        <a:spcAft>
          <a:spcPct val="0"/>
        </a:spcAft>
        <a:defRPr sz="3600" b="1">
          <a:solidFill>
            <a:srgbClr val="FAFD00"/>
          </a:solidFill>
          <a:latin typeface="Arial" charset="0"/>
        </a:defRPr>
      </a:lvl4pPr>
      <a:lvl5pPr algn="l" rtl="0" eaLnBrk="0" fontAlgn="base" hangingPunct="0">
        <a:spcBef>
          <a:spcPct val="0"/>
        </a:spcBef>
        <a:spcAft>
          <a:spcPct val="0"/>
        </a:spcAft>
        <a:defRPr sz="3600" b="1">
          <a:solidFill>
            <a:srgbClr val="FAFD00"/>
          </a:solidFill>
          <a:latin typeface="Arial" charset="0"/>
        </a:defRPr>
      </a:lvl5pPr>
      <a:lvl6pPr marL="457200" algn="l" rtl="0" fontAlgn="base">
        <a:spcBef>
          <a:spcPct val="0"/>
        </a:spcBef>
        <a:spcAft>
          <a:spcPct val="0"/>
        </a:spcAft>
        <a:defRPr sz="3600" b="1">
          <a:solidFill>
            <a:srgbClr val="FAFD00"/>
          </a:solidFill>
          <a:latin typeface="Arial" charset="0"/>
        </a:defRPr>
      </a:lvl6pPr>
      <a:lvl7pPr marL="914400" algn="l" rtl="0" fontAlgn="base">
        <a:spcBef>
          <a:spcPct val="0"/>
        </a:spcBef>
        <a:spcAft>
          <a:spcPct val="0"/>
        </a:spcAft>
        <a:defRPr sz="3600" b="1">
          <a:solidFill>
            <a:srgbClr val="FAFD00"/>
          </a:solidFill>
          <a:latin typeface="Arial" charset="0"/>
        </a:defRPr>
      </a:lvl7pPr>
      <a:lvl8pPr marL="1371600" algn="l" rtl="0" fontAlgn="base">
        <a:spcBef>
          <a:spcPct val="0"/>
        </a:spcBef>
        <a:spcAft>
          <a:spcPct val="0"/>
        </a:spcAft>
        <a:defRPr sz="3600" b="1">
          <a:solidFill>
            <a:srgbClr val="FAFD00"/>
          </a:solidFill>
          <a:latin typeface="Arial" charset="0"/>
        </a:defRPr>
      </a:lvl8pPr>
      <a:lvl9pPr marL="1828800" algn="l" rtl="0" fontAlgn="base">
        <a:spcBef>
          <a:spcPct val="0"/>
        </a:spcBef>
        <a:spcAft>
          <a:spcPct val="0"/>
        </a:spcAft>
        <a:defRPr sz="3600" b="1">
          <a:solidFill>
            <a:srgbClr val="FAFD00"/>
          </a:solidFill>
          <a:latin typeface="Arial" charset="0"/>
        </a:defRPr>
      </a:lvl9pPr>
    </p:titleStyle>
    <p:bodyStyle>
      <a:lvl1pPr marL="342900" indent="-342900" algn="l" rtl="0" eaLnBrk="0" fontAlgn="base" hangingPunct="0">
        <a:lnSpc>
          <a:spcPct val="125000"/>
        </a:lnSpc>
        <a:spcBef>
          <a:spcPct val="20000"/>
        </a:spcBef>
        <a:spcAft>
          <a:spcPct val="0"/>
        </a:spcAft>
        <a:buClr>
          <a:srgbClr val="FAFD00"/>
        </a:buClr>
        <a:buChar char="•"/>
        <a:defRPr sz="2800">
          <a:solidFill>
            <a:srgbClr val="FAFD00"/>
          </a:solidFill>
          <a:latin typeface="+mn-lt"/>
          <a:ea typeface="+mn-ea"/>
          <a:cs typeface="+mn-cs"/>
        </a:defRPr>
      </a:lvl1pPr>
      <a:lvl2pPr marL="742950" indent="-285750" algn="l" rtl="0" eaLnBrk="0" fontAlgn="base" hangingPunct="0">
        <a:spcBef>
          <a:spcPct val="20000"/>
        </a:spcBef>
        <a:spcAft>
          <a:spcPct val="0"/>
        </a:spcAft>
        <a:buClr>
          <a:srgbClr val="FAFD00"/>
        </a:buClr>
        <a:buChar char="–"/>
        <a:defRPr sz="2800">
          <a:solidFill>
            <a:srgbClr val="FAFD00"/>
          </a:solidFill>
          <a:latin typeface="+mn-lt"/>
        </a:defRPr>
      </a:lvl2pPr>
      <a:lvl3pPr marL="1143000" indent="-228600" algn="l" rtl="0" eaLnBrk="0" fontAlgn="base" hangingPunct="0">
        <a:spcBef>
          <a:spcPct val="20000"/>
        </a:spcBef>
        <a:spcAft>
          <a:spcPct val="0"/>
        </a:spcAft>
        <a:buClr>
          <a:srgbClr val="FAFD00"/>
        </a:buClr>
        <a:buChar char="•"/>
        <a:defRPr sz="2400">
          <a:solidFill>
            <a:srgbClr val="FAFD00"/>
          </a:solidFill>
          <a:latin typeface="+mn-lt"/>
        </a:defRPr>
      </a:lvl3pPr>
      <a:lvl4pPr marL="1600200" indent="-228600" algn="l" rtl="0" eaLnBrk="0" fontAlgn="base" hangingPunct="0">
        <a:spcBef>
          <a:spcPct val="20000"/>
        </a:spcBef>
        <a:spcAft>
          <a:spcPct val="0"/>
        </a:spcAft>
        <a:buClr>
          <a:srgbClr val="FAFD00"/>
        </a:buClr>
        <a:buChar char="–"/>
        <a:defRPr sz="2000">
          <a:solidFill>
            <a:srgbClr val="FAFD00"/>
          </a:solidFill>
          <a:latin typeface="+mn-lt"/>
        </a:defRPr>
      </a:lvl4pPr>
      <a:lvl5pPr marL="2057400" indent="-228600" algn="l" rtl="0" eaLnBrk="0" fontAlgn="base" hangingPunct="0">
        <a:spcBef>
          <a:spcPct val="20000"/>
        </a:spcBef>
        <a:spcAft>
          <a:spcPct val="0"/>
        </a:spcAft>
        <a:buClr>
          <a:srgbClr val="FAFD00"/>
        </a:buClr>
        <a:buChar char="•"/>
        <a:defRPr sz="2000">
          <a:solidFill>
            <a:srgbClr val="FAFD00"/>
          </a:solidFill>
          <a:latin typeface="+mn-lt"/>
        </a:defRPr>
      </a:lvl5pPr>
      <a:lvl6pPr marL="2514600" indent="-228600" algn="l" rtl="0" fontAlgn="base">
        <a:spcBef>
          <a:spcPct val="20000"/>
        </a:spcBef>
        <a:spcAft>
          <a:spcPct val="0"/>
        </a:spcAft>
        <a:buClr>
          <a:srgbClr val="FAFD00"/>
        </a:buClr>
        <a:buChar char="•"/>
        <a:defRPr sz="2000">
          <a:solidFill>
            <a:srgbClr val="FAFD00"/>
          </a:solidFill>
          <a:latin typeface="+mn-lt"/>
        </a:defRPr>
      </a:lvl6pPr>
      <a:lvl7pPr marL="2971800" indent="-228600" algn="l" rtl="0" fontAlgn="base">
        <a:spcBef>
          <a:spcPct val="20000"/>
        </a:spcBef>
        <a:spcAft>
          <a:spcPct val="0"/>
        </a:spcAft>
        <a:buClr>
          <a:srgbClr val="FAFD00"/>
        </a:buClr>
        <a:buChar char="•"/>
        <a:defRPr sz="2000">
          <a:solidFill>
            <a:srgbClr val="FAFD00"/>
          </a:solidFill>
          <a:latin typeface="+mn-lt"/>
        </a:defRPr>
      </a:lvl7pPr>
      <a:lvl8pPr marL="3429000" indent="-228600" algn="l" rtl="0" fontAlgn="base">
        <a:spcBef>
          <a:spcPct val="20000"/>
        </a:spcBef>
        <a:spcAft>
          <a:spcPct val="0"/>
        </a:spcAft>
        <a:buClr>
          <a:srgbClr val="FAFD00"/>
        </a:buClr>
        <a:buChar char="•"/>
        <a:defRPr sz="2000">
          <a:solidFill>
            <a:srgbClr val="FAFD00"/>
          </a:solidFill>
          <a:latin typeface="+mn-lt"/>
        </a:defRPr>
      </a:lvl8pPr>
      <a:lvl9pPr marL="3886200" indent="-228600" algn="l" rtl="0" fontAlgn="base">
        <a:spcBef>
          <a:spcPct val="20000"/>
        </a:spcBef>
        <a:spcAft>
          <a:spcPct val="0"/>
        </a:spcAft>
        <a:buClr>
          <a:srgbClr val="FAFD00"/>
        </a:buClr>
        <a:buChar char="•"/>
        <a:defRPr sz="2000">
          <a:solidFill>
            <a:srgbClr val="FAFD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95400" y="1406525"/>
            <a:ext cx="9588500" cy="1444625"/>
          </a:xfrm>
        </p:spPr>
        <p:txBody>
          <a:bodyPr/>
          <a:lstStyle/>
          <a:p>
            <a:pPr algn="ctr"/>
            <a:r>
              <a:rPr lang="en-US" altLang="en-US"/>
              <a:t>Deep Learning based Diagnostics for Rowhammer Protection of DRAM Chips</a:t>
            </a:r>
          </a:p>
        </p:txBody>
      </p:sp>
      <p:sp>
        <p:nvSpPr>
          <p:cNvPr id="4099" name="Rectangle 3"/>
          <p:cNvSpPr>
            <a:spLocks noGrp="1" noChangeArrowheads="1"/>
          </p:cNvSpPr>
          <p:nvPr>
            <p:ph type="subTitle" idx="1"/>
          </p:nvPr>
        </p:nvSpPr>
        <p:spPr>
          <a:xfrm>
            <a:off x="2332038" y="3105150"/>
            <a:ext cx="7905750" cy="2994025"/>
          </a:xfrm>
        </p:spPr>
        <p:txBody>
          <a:bodyPr/>
          <a:lstStyle/>
          <a:p>
            <a:r>
              <a:rPr lang="en-US" altLang="en-US" b="1">
                <a:solidFill>
                  <a:srgbClr val="FFFFFF"/>
                </a:solidFill>
              </a:rPr>
              <a:t>Anirban Chakraborty, Manaar Alam and </a:t>
            </a:r>
            <a:r>
              <a:rPr lang="en-US" altLang="en-US" b="1" u="sng">
                <a:solidFill>
                  <a:srgbClr val="FFFFFF"/>
                </a:solidFill>
              </a:rPr>
              <a:t>Debdeep Mukhopadhyay</a:t>
            </a:r>
          </a:p>
          <a:p>
            <a:r>
              <a:rPr lang="en-US" altLang="en-US" b="1">
                <a:solidFill>
                  <a:srgbClr val="FFFFFF"/>
                </a:solidFill>
              </a:rPr>
              <a:t>Indian Institute of Technology, Kharagpur</a:t>
            </a:r>
          </a:p>
          <a:p>
            <a:endParaRPr lang="en-US" altLang="en-US" b="1">
              <a:solidFill>
                <a:srgbClr val="FFFFFF"/>
              </a:solidFill>
            </a:endParaRPr>
          </a:p>
          <a:p>
            <a:r>
              <a:rPr lang="en-US" altLang="en-US" b="1">
                <a:solidFill>
                  <a:srgbClr val="FFFFFF"/>
                </a:solidFill>
              </a:rPr>
              <a:t>2019 Asian Test Symposium</a:t>
            </a:r>
            <a:endParaRPr lang="en-US" altLang="en-US"/>
          </a:p>
        </p:txBody>
      </p:sp>
      <p:sp>
        <p:nvSpPr>
          <p:cNvPr id="4100" name="Rectangle 4"/>
          <p:cNvSpPr>
            <a:spLocks noChangeArrowheads="1"/>
          </p:cNvSpPr>
          <p:nvPr/>
        </p:nvSpPr>
        <p:spPr bwMode="auto">
          <a:xfrm>
            <a:off x="11079163" y="6503988"/>
            <a:ext cx="11763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US" altLang="en-US" sz="1000">
                <a:solidFill>
                  <a:srgbClr val="FFFFFF"/>
                </a:solidFill>
              </a:rPr>
              <a:t>12/12/19</a:t>
            </a:r>
          </a:p>
          <a:p>
            <a:pPr>
              <a:lnSpc>
                <a:spcPct val="100000"/>
              </a:lnSpc>
              <a:spcBef>
                <a:spcPct val="0"/>
              </a:spcBef>
              <a:buClrTx/>
              <a:buFontTx/>
              <a:buNone/>
            </a:pPr>
            <a:endParaRPr lang="en-US" altLang="en-US" sz="1000">
              <a:solidFill>
                <a:srgbClr val="FFFFFF"/>
              </a:solidFill>
            </a:endParaRPr>
          </a:p>
          <a:p>
            <a:pPr>
              <a:lnSpc>
                <a:spcPct val="100000"/>
              </a:lnSpc>
              <a:spcBef>
                <a:spcPct val="0"/>
              </a:spcBef>
              <a:buClrTx/>
              <a:buFontTx/>
              <a:buNone/>
            </a:pPr>
            <a:endParaRPr lang="en-US" altLang="en-US" sz="1000">
              <a:solidFill>
                <a:srgbClr val="FFFFFF"/>
              </a:solidFill>
            </a:endParaRPr>
          </a:p>
          <a:p>
            <a:pPr>
              <a:lnSpc>
                <a:spcPct val="100000"/>
              </a:lnSpc>
              <a:spcBef>
                <a:spcPct val="0"/>
              </a:spcBef>
              <a:buClrTx/>
              <a:buFontTx/>
              <a:buNone/>
            </a:pPr>
            <a:endParaRPr lang="en-US" altLang="en-US" sz="1000">
              <a:solidFill>
                <a:srgbClr val="FFFFFF"/>
              </a:solidFill>
            </a:endParaRPr>
          </a:p>
        </p:txBody>
      </p:sp>
      <p:pic>
        <p:nvPicPr>
          <p:cNvPr id="4101"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954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933113" y="0"/>
            <a:ext cx="1258887"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Overview of our Approach</a:t>
            </a:r>
          </a:p>
        </p:txBody>
      </p:sp>
      <p:sp>
        <p:nvSpPr>
          <p:cNvPr id="22531" name="TextBox 12"/>
          <p:cNvSpPr txBox="1">
            <a:spLocks noChangeArrowheads="1"/>
          </p:cNvSpPr>
          <p:nvPr/>
        </p:nvSpPr>
        <p:spPr bwMode="auto">
          <a:xfrm>
            <a:off x="1216025" y="2911475"/>
            <a:ext cx="4379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800" b="1">
                <a:solidFill>
                  <a:schemeClr val="tx1"/>
                </a:solidFill>
                <a:latin typeface="Arial" panose="020B0604020202020204" pitchFamily="34" charset="0"/>
                <a:cs typeface="Arial" panose="020B0604020202020204" pitchFamily="34" charset="0"/>
              </a:defRPr>
            </a:lvl1pPr>
            <a:lvl2pPr marL="742950" indent="-285750">
              <a:defRPr sz="2800" b="1">
                <a:solidFill>
                  <a:schemeClr val="tx1"/>
                </a:solidFill>
                <a:latin typeface="Arial" panose="020B0604020202020204" pitchFamily="34" charset="0"/>
                <a:cs typeface="Arial" panose="020B0604020202020204" pitchFamily="34" charset="0"/>
              </a:defRPr>
            </a:lvl2pPr>
            <a:lvl3pPr marL="1143000" indent="-228600">
              <a:defRPr sz="2800" b="1">
                <a:solidFill>
                  <a:schemeClr val="tx1"/>
                </a:solidFill>
                <a:latin typeface="Arial" panose="020B0604020202020204" pitchFamily="34" charset="0"/>
                <a:cs typeface="Arial" panose="020B0604020202020204" pitchFamily="34" charset="0"/>
              </a:defRPr>
            </a:lvl3pPr>
            <a:lvl4pPr marL="1600200" indent="-228600">
              <a:defRPr sz="2800" b="1">
                <a:solidFill>
                  <a:schemeClr val="tx1"/>
                </a:solidFill>
                <a:latin typeface="Arial" panose="020B0604020202020204" pitchFamily="34" charset="0"/>
                <a:cs typeface="Arial" panose="020B0604020202020204" pitchFamily="34" charset="0"/>
              </a:defRPr>
            </a:lvl4pPr>
            <a:lvl5pPr marL="2057400" indent="-22860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endParaRPr lang="en-IN" altLang="en-US">
              <a:solidFill>
                <a:srgbClr val="FFFF00"/>
              </a:solidFill>
            </a:endParaRPr>
          </a:p>
        </p:txBody>
      </p:sp>
      <p:pic>
        <p:nvPicPr>
          <p:cNvPr id="22532"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1625" y="1096963"/>
            <a:ext cx="7232650" cy="515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ounded Rectangle 15"/>
          <p:cNvSpPr/>
          <p:nvPr/>
        </p:nvSpPr>
        <p:spPr bwMode="auto">
          <a:xfrm>
            <a:off x="8040688" y="1739900"/>
            <a:ext cx="3846512" cy="646113"/>
          </a:xfrm>
          <a:prstGeom prst="roundRect">
            <a:avLst/>
          </a:prstGeom>
          <a:noFill/>
          <a:ln w="28575" cap="flat" cmpd="sng" algn="ctr">
            <a:solidFill>
              <a:schemeClr val="accent6"/>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lstStyle/>
          <a:p>
            <a:pPr algn="ctr" eaLnBrk="1" hangingPunct="1">
              <a:defRPr/>
            </a:pPr>
            <a:r>
              <a:rPr lang="en-IN" dirty="0">
                <a:solidFill>
                  <a:srgbClr val="FFFF00"/>
                </a:solidFill>
              </a:rPr>
              <a:t>Five Step Approach</a:t>
            </a:r>
          </a:p>
        </p:txBody>
      </p:sp>
      <p:sp>
        <p:nvSpPr>
          <p:cNvPr id="17" name="Rounded Rectangle 16"/>
          <p:cNvSpPr/>
          <p:nvPr/>
        </p:nvSpPr>
        <p:spPr bwMode="auto">
          <a:xfrm>
            <a:off x="8040688" y="3051175"/>
            <a:ext cx="3867150" cy="2803525"/>
          </a:xfrm>
          <a:prstGeom prst="round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lstStyle/>
          <a:p>
            <a:pPr marL="514350" indent="-514350" eaLnBrk="1" hangingPunct="1">
              <a:buFont typeface="+mj-lt"/>
              <a:buAutoNum type="arabicPeriod"/>
              <a:defRPr/>
            </a:pPr>
            <a:r>
              <a:rPr lang="en-IN" dirty="0">
                <a:solidFill>
                  <a:srgbClr val="FFFF00"/>
                </a:solidFill>
              </a:rPr>
              <a:t>Access</a:t>
            </a:r>
          </a:p>
          <a:p>
            <a:pPr marL="514350" indent="-514350" eaLnBrk="1" hangingPunct="1">
              <a:buFont typeface="+mj-lt"/>
              <a:buAutoNum type="arabicPeriod"/>
              <a:defRPr/>
            </a:pPr>
            <a:r>
              <a:rPr lang="en-IN" dirty="0">
                <a:solidFill>
                  <a:srgbClr val="FFFF00"/>
                </a:solidFill>
              </a:rPr>
              <a:t>Address Map</a:t>
            </a:r>
          </a:p>
          <a:p>
            <a:pPr marL="514350" indent="-514350" eaLnBrk="1" hangingPunct="1">
              <a:buFont typeface="+mj-lt"/>
              <a:buAutoNum type="arabicPeriod"/>
              <a:defRPr/>
            </a:pPr>
            <a:r>
              <a:rPr lang="en-IN" dirty="0">
                <a:solidFill>
                  <a:srgbClr val="FFFF00"/>
                </a:solidFill>
              </a:rPr>
              <a:t>Access Map</a:t>
            </a:r>
          </a:p>
          <a:p>
            <a:pPr marL="514350" indent="-514350" eaLnBrk="1" hangingPunct="1">
              <a:buFont typeface="+mj-lt"/>
              <a:buAutoNum type="arabicPeriod"/>
              <a:defRPr/>
            </a:pPr>
            <a:r>
              <a:rPr lang="en-IN" dirty="0">
                <a:solidFill>
                  <a:srgbClr val="FFFF00"/>
                </a:solidFill>
              </a:rPr>
              <a:t>Data Preparation</a:t>
            </a:r>
          </a:p>
          <a:p>
            <a:pPr marL="514350" indent="-514350" eaLnBrk="1" hangingPunct="1">
              <a:buFont typeface="+mj-lt"/>
              <a:buAutoNum type="arabicPeriod"/>
              <a:defRPr/>
            </a:pPr>
            <a:r>
              <a:rPr lang="en-IN" dirty="0">
                <a:solidFill>
                  <a:srgbClr val="FFFF00"/>
                </a:solidFill>
              </a:rPr>
              <a:t>Authorization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Profiler: Generating Access Patterns</a:t>
            </a:r>
          </a:p>
        </p:txBody>
      </p:sp>
      <p:pic>
        <p:nvPicPr>
          <p:cNvPr id="2457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6475" y="1027113"/>
            <a:ext cx="10144125"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Box 3"/>
          <p:cNvSpPr txBox="1">
            <a:spLocks noChangeArrowheads="1"/>
          </p:cNvSpPr>
          <p:nvPr/>
        </p:nvSpPr>
        <p:spPr bwMode="auto">
          <a:xfrm>
            <a:off x="1222375" y="5197475"/>
            <a:ext cx="98393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800" b="1">
                <a:solidFill>
                  <a:schemeClr val="tx1"/>
                </a:solidFill>
                <a:latin typeface="Arial" panose="020B0604020202020204" pitchFamily="34" charset="0"/>
                <a:cs typeface="Arial" panose="020B0604020202020204" pitchFamily="34" charset="0"/>
              </a:defRPr>
            </a:lvl1pPr>
            <a:lvl2pPr marL="742950" indent="-285750">
              <a:defRPr sz="2800" b="1">
                <a:solidFill>
                  <a:schemeClr val="tx1"/>
                </a:solidFill>
                <a:latin typeface="Arial" panose="020B0604020202020204" pitchFamily="34" charset="0"/>
                <a:cs typeface="Arial" panose="020B0604020202020204" pitchFamily="34" charset="0"/>
              </a:defRPr>
            </a:lvl2pPr>
            <a:lvl3pPr marL="1143000" indent="-228600">
              <a:defRPr sz="2800" b="1">
                <a:solidFill>
                  <a:schemeClr val="tx1"/>
                </a:solidFill>
                <a:latin typeface="Arial" panose="020B0604020202020204" pitchFamily="34" charset="0"/>
                <a:cs typeface="Arial" panose="020B0604020202020204" pitchFamily="34" charset="0"/>
              </a:defRPr>
            </a:lvl3pPr>
            <a:lvl4pPr marL="1600200" indent="-228600">
              <a:defRPr sz="2800" b="1">
                <a:solidFill>
                  <a:schemeClr val="tx1"/>
                </a:solidFill>
                <a:latin typeface="Arial" panose="020B0604020202020204" pitchFamily="34" charset="0"/>
                <a:cs typeface="Arial" panose="020B0604020202020204" pitchFamily="34" charset="0"/>
              </a:defRPr>
            </a:lvl4pPr>
            <a:lvl5pPr marL="2057400" indent="-22860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IN" altLang="en-US">
                <a:solidFill>
                  <a:srgbClr val="FFFF00"/>
                </a:solidFill>
              </a:rPr>
              <a:t>Identification of a probable Adversary</a:t>
            </a:r>
          </a:p>
          <a:p>
            <a:pPr>
              <a:buFont typeface="Arial" panose="020B0604020202020204" pitchFamily="34" charset="0"/>
              <a:buChar char="•"/>
            </a:pPr>
            <a:r>
              <a:rPr lang="en-IN" altLang="en-US">
                <a:solidFill>
                  <a:srgbClr val="FFFF00"/>
                </a:solidFill>
              </a:rPr>
              <a:t>Generation of Access Patterns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t>Address Map and Data Preparation</a:t>
            </a:r>
          </a:p>
        </p:txBody>
      </p:sp>
      <mc:AlternateContent xmlns:mc="http://schemas.openxmlformats.org/markup-compatibility/2006" xmlns:a14="http://schemas.microsoft.com/office/drawing/2010/main">
        <mc:Choice Requires="a14">
          <p:sp>
            <p:nvSpPr>
              <p:cNvPr id="70659" name="Rectangle 3"/>
              <p:cNvSpPr>
                <a:spLocks noGrp="1" noChangeArrowheads="1"/>
              </p:cNvSpPr>
              <p:nvPr>
                <p:ph type="body" idx="1"/>
              </p:nvPr>
            </p:nvSpPr>
            <p:spPr>
              <a:xfrm>
                <a:off x="728283" y="1295400"/>
                <a:ext cx="10754315" cy="4929188"/>
              </a:xfrm>
            </p:spPr>
            <p:txBody>
              <a:bodyPr/>
              <a:lstStyle/>
              <a:p>
                <a:r>
                  <a:rPr lang="en-US" altLang="en-US" dirty="0"/>
                  <a:t>The virtual addresses collected from the adversarial process is translated into actual physical addresses</a:t>
                </a:r>
              </a:p>
              <a:p>
                <a:r>
                  <a:rPr lang="en-US" altLang="en-US" dirty="0"/>
                  <a:t>Map the physical addresses to actual locations in DRAM in terms of ranks, banks and rows</a:t>
                </a:r>
              </a:p>
              <a:p>
                <a:r>
                  <a:rPr lang="en-US" altLang="en-US" dirty="0"/>
                  <a:t>Prepare a 3-D matrix of size </a:t>
                </a:r>
                <a14:m>
                  <m:oMath xmlns:m="http://schemas.openxmlformats.org/officeDocument/2006/math">
                    <m:r>
                      <a:rPr lang="en-IN" altLang="en-US" b="0" i="1" smtClean="0">
                        <a:latin typeface="Cambria Math" panose="02040503050406030204" pitchFamily="18" charset="0"/>
                      </a:rPr>
                      <m:t>𝑚</m:t>
                    </m:r>
                    <m:r>
                      <a:rPr lang="en-IN" altLang="en-US" b="0" i="1" smtClean="0">
                        <a:latin typeface="Cambria Math" panose="02040503050406030204" pitchFamily="18" charset="0"/>
                      </a:rPr>
                      <m:t>×</m:t>
                    </m:r>
                    <m:r>
                      <a:rPr lang="en-IN" altLang="en-US" b="0" i="1" smtClean="0">
                        <a:latin typeface="Cambria Math" panose="02040503050406030204" pitchFamily="18" charset="0"/>
                      </a:rPr>
                      <m:t>𝑛</m:t>
                    </m:r>
                    <m:r>
                      <a:rPr lang="en-IN" altLang="en-US" b="0" i="1" smtClean="0">
                        <a:latin typeface="Cambria Math" panose="02040503050406030204" pitchFamily="18" charset="0"/>
                      </a:rPr>
                      <m:t>×2</m:t>
                    </m:r>
                  </m:oMath>
                </a14:m>
                <a:r>
                  <a:rPr lang="en-US" altLang="en-US" dirty="0"/>
                  <a:t> where each address is identified by its bank number </a:t>
                </a:r>
                <a14:m>
                  <m:oMath xmlns:m="http://schemas.openxmlformats.org/officeDocument/2006/math">
                    <m:sSub>
                      <m:sSubPr>
                        <m:ctrlPr>
                          <a:rPr lang="en-IN" altLang="en-US" b="0" i="1" smtClean="0">
                            <a:latin typeface="Cambria Math" panose="02040503050406030204" pitchFamily="18" charset="0"/>
                          </a:rPr>
                        </m:ctrlPr>
                      </m:sSubPr>
                      <m:e>
                        <m:r>
                          <a:rPr lang="en-IN" altLang="en-US" b="0" i="1" smtClean="0">
                            <a:latin typeface="Cambria Math" panose="02040503050406030204" pitchFamily="18" charset="0"/>
                          </a:rPr>
                          <m:t>𝑏</m:t>
                        </m:r>
                      </m:e>
                      <m:sub>
                        <m:r>
                          <a:rPr lang="en-IN" altLang="en-US" b="0" i="1" smtClean="0">
                            <a:latin typeface="Cambria Math" panose="02040503050406030204" pitchFamily="18" charset="0"/>
                          </a:rPr>
                          <m:t>𝑖</m:t>
                        </m:r>
                      </m:sub>
                    </m:sSub>
                  </m:oMath>
                </a14:m>
                <a:r>
                  <a:rPr lang="en-US" altLang="en-US" dirty="0"/>
                  <a:t> and row number </a:t>
                </a:r>
                <a14:m>
                  <m:oMath xmlns:m="http://schemas.openxmlformats.org/officeDocument/2006/math">
                    <m:sSub>
                      <m:sSubPr>
                        <m:ctrlPr>
                          <a:rPr lang="en-IN" altLang="en-US" b="0" i="1" smtClean="0">
                            <a:latin typeface="Cambria Math" panose="02040503050406030204" pitchFamily="18" charset="0"/>
                          </a:rPr>
                        </m:ctrlPr>
                      </m:sSubPr>
                      <m:e>
                        <m:r>
                          <a:rPr lang="en-IN" altLang="en-US" b="0" i="1" smtClean="0">
                            <a:latin typeface="Cambria Math" panose="02040503050406030204" pitchFamily="18" charset="0"/>
                          </a:rPr>
                          <m:t>𝑟</m:t>
                        </m:r>
                      </m:e>
                      <m:sub>
                        <m:r>
                          <a:rPr lang="en-IN" altLang="en-US" b="0" i="1" smtClean="0">
                            <a:latin typeface="Cambria Math" panose="02040503050406030204" pitchFamily="18" charset="0"/>
                          </a:rPr>
                          <m:t>𝑖</m:t>
                        </m:r>
                      </m:sub>
                    </m:sSub>
                  </m:oMath>
                </a14:m>
                <a:endParaRPr lang="en-US" altLang="en-US" dirty="0"/>
              </a:p>
              <a:p>
                <a:r>
                  <a:rPr lang="en-US" altLang="en-US" dirty="0"/>
                  <a:t>The dataset is then fed to the analyzer</a:t>
                </a:r>
              </a:p>
            </p:txBody>
          </p:sp>
        </mc:Choice>
        <mc:Fallback xmlns="">
          <p:sp>
            <p:nvSpPr>
              <p:cNvPr id="70659" name="Rectangle 3"/>
              <p:cNvSpPr>
                <a:spLocks noGrp="1" noRot="1" noChangeAspect="1" noMove="1" noResize="1" noEditPoints="1" noAdjustHandles="1" noChangeArrowheads="1" noChangeShapeType="1" noTextEdit="1"/>
              </p:cNvSpPr>
              <p:nvPr>
                <p:ph type="body" idx="1"/>
              </p:nvPr>
            </p:nvSpPr>
            <p:spPr>
              <a:xfrm>
                <a:off x="728283" y="1295400"/>
                <a:ext cx="10754315" cy="4929188"/>
              </a:xfrm>
              <a:blipFill>
                <a:blip r:embed="rId3"/>
                <a:stretch>
                  <a:fillRect r="-340"/>
                </a:stretch>
              </a:blipFill>
            </p:spPr>
            <p:txBody>
              <a:bodyPr/>
              <a:lstStyle/>
              <a:p>
                <a:r>
                  <a:rPr lang="en-IN">
                    <a:noFill/>
                  </a:rPr>
                  <a:t> </a:t>
                </a:r>
              </a:p>
            </p:txBody>
          </p:sp>
        </mc:Fallback>
      </mc:AlternateContent>
    </p:spTree>
    <p:extLst>
      <p:ext uri="{BB962C8B-B14F-4D97-AF65-F5344CB8AC3E}">
        <p14:creationId xmlns:p14="http://schemas.microsoft.com/office/powerpoint/2010/main" val="1913376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5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0659">
                                            <p:txEl>
                                              <p:pRg st="0" end="0"/>
                                            </p:txEl>
                                          </p:spTgt>
                                        </p:tgtEl>
                                        <p:attrNameLst>
                                          <p:attrName>ppt_c</p:attrName>
                                        </p:attrNameLst>
                                      </p:cBhvr>
                                      <p:to>
                                        <a:srgbClr val="FF990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65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0659">
                                            <p:txEl>
                                              <p:pRg st="1" end="1"/>
                                            </p:txEl>
                                          </p:spTgt>
                                        </p:tgtEl>
                                        <p:attrNameLst>
                                          <p:attrName>ppt_c</p:attrName>
                                        </p:attrNameLst>
                                      </p:cBhvr>
                                      <p:to>
                                        <a:srgbClr val="FF990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65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0659">
                                            <p:txEl>
                                              <p:pRg st="2" end="2"/>
                                            </p:txEl>
                                          </p:spTgt>
                                        </p:tgtEl>
                                        <p:attrNameLst>
                                          <p:attrName>ppt_c</p:attrName>
                                        </p:attrNameLst>
                                      </p:cBhvr>
                                      <p:to>
                                        <a:srgbClr val="FF990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65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0659">
                                            <p:txEl>
                                              <p:pRg st="3" end="3"/>
                                            </p:txEl>
                                          </p:spTgt>
                                        </p:tgtEl>
                                        <p:attrNameLst>
                                          <p:attrName>ppt_c</p:attrName>
                                        </p:attrNameLst>
                                      </p:cBhvr>
                                      <p:to>
                                        <a:srgbClr val="FF99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uiExpand="1" build="p" bldLvl="3"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Analyzer: Determining Rowhammer Process</a:t>
            </a:r>
          </a:p>
        </p:txBody>
      </p:sp>
      <p:sp>
        <p:nvSpPr>
          <p:cNvPr id="4" name="Rounded Rectangle 3"/>
          <p:cNvSpPr/>
          <p:nvPr/>
        </p:nvSpPr>
        <p:spPr bwMode="auto">
          <a:xfrm>
            <a:off x="914400" y="1527175"/>
            <a:ext cx="4821238" cy="4943475"/>
          </a:xfrm>
          <a:prstGeom prst="roundRect">
            <a:avLst/>
          </a:prstGeom>
          <a:noFill/>
          <a:ln w="28575" cap="flat" cmpd="sng" algn="ctr">
            <a:solidFill>
              <a:schemeClr val="accent6">
                <a:lumMod val="40000"/>
                <a:lumOff val="6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lstStyle/>
          <a:p>
            <a:pPr eaLnBrk="1" hangingPunct="1">
              <a:defRPr/>
            </a:pPr>
            <a:endParaRPr lang="en-IN">
              <a:solidFill>
                <a:schemeClr val="tx1"/>
              </a:solidFill>
            </a:endParaRPr>
          </a:p>
        </p:txBody>
      </p:sp>
      <p:sp>
        <p:nvSpPr>
          <p:cNvPr id="7" name="Rounded Rectangle 6"/>
          <p:cNvSpPr/>
          <p:nvPr/>
        </p:nvSpPr>
        <p:spPr bwMode="auto">
          <a:xfrm>
            <a:off x="6470650" y="1527175"/>
            <a:ext cx="4899025" cy="4943475"/>
          </a:xfrm>
          <a:prstGeom prst="roundRect">
            <a:avLst/>
          </a:prstGeom>
          <a:noFill/>
          <a:ln w="28575" cap="flat" cmpd="sng" algn="ctr">
            <a:solidFill>
              <a:schemeClr val="accent6">
                <a:lumMod val="40000"/>
                <a:lumOff val="6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a:lstStyle/>
          <a:p>
            <a:pPr eaLnBrk="1" hangingPunct="1">
              <a:defRPr/>
            </a:pPr>
            <a:endParaRPr lang="en-IN">
              <a:solidFill>
                <a:schemeClr val="tx1"/>
              </a:solidFill>
            </a:endParaRPr>
          </a:p>
        </p:txBody>
      </p:sp>
      <p:cxnSp>
        <p:nvCxnSpPr>
          <p:cNvPr id="6" name="Straight Connector 5"/>
          <p:cNvCxnSpPr/>
          <p:nvPr/>
        </p:nvCxnSpPr>
        <p:spPr bwMode="auto">
          <a:xfrm flipV="1">
            <a:off x="914400" y="2336800"/>
            <a:ext cx="4830763" cy="9525"/>
          </a:xfrm>
          <a:prstGeom prst="line">
            <a:avLst/>
          </a:prstGeom>
          <a:solidFill>
            <a:schemeClr val="accent1"/>
          </a:solidFill>
          <a:ln w="28575" cap="flat" cmpd="sng" algn="ctr">
            <a:solidFill>
              <a:schemeClr val="accent2">
                <a:lumMod val="40000"/>
                <a:lumOff val="60000"/>
              </a:schemeClr>
            </a:solidFill>
            <a:prstDash val="lgDash"/>
            <a:round/>
            <a:headEnd type="none" w="sm" len="sm"/>
            <a:tailEnd type="none" w="sm" len="sm"/>
          </a:ln>
          <a:effectLst/>
        </p:spPr>
      </p:cxnSp>
      <p:cxnSp>
        <p:nvCxnSpPr>
          <p:cNvPr id="10" name="Straight Connector 9"/>
          <p:cNvCxnSpPr/>
          <p:nvPr/>
        </p:nvCxnSpPr>
        <p:spPr bwMode="auto">
          <a:xfrm flipV="1">
            <a:off x="6500813" y="2352675"/>
            <a:ext cx="4829175" cy="11113"/>
          </a:xfrm>
          <a:prstGeom prst="line">
            <a:avLst/>
          </a:prstGeom>
          <a:solidFill>
            <a:schemeClr val="accent1"/>
          </a:solidFill>
          <a:ln w="28575" cap="flat" cmpd="sng" algn="ctr">
            <a:solidFill>
              <a:schemeClr val="accent2">
                <a:lumMod val="40000"/>
                <a:lumOff val="60000"/>
              </a:schemeClr>
            </a:solidFill>
            <a:prstDash val="lgDash"/>
            <a:round/>
            <a:headEnd type="none" w="sm" len="sm"/>
            <a:tailEnd type="none" w="sm" len="sm"/>
          </a:ln>
          <a:effectLst/>
        </p:spPr>
      </p:cxnSp>
      <p:sp>
        <p:nvSpPr>
          <p:cNvPr id="28679" name="TextBox 7"/>
          <p:cNvSpPr txBox="1">
            <a:spLocks noChangeArrowheads="1"/>
          </p:cNvSpPr>
          <p:nvPr/>
        </p:nvSpPr>
        <p:spPr bwMode="auto">
          <a:xfrm>
            <a:off x="1397000" y="1717675"/>
            <a:ext cx="3856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cs typeface="Arial" panose="020B0604020202020204" pitchFamily="34" charset="0"/>
              </a:defRPr>
            </a:lvl1pPr>
            <a:lvl2pPr marL="742950" indent="-285750">
              <a:defRPr sz="2800" b="1">
                <a:solidFill>
                  <a:schemeClr val="tx1"/>
                </a:solidFill>
                <a:latin typeface="Arial" panose="020B0604020202020204" pitchFamily="34" charset="0"/>
                <a:cs typeface="Arial" panose="020B0604020202020204" pitchFamily="34" charset="0"/>
              </a:defRPr>
            </a:lvl2pPr>
            <a:lvl3pPr marL="1143000" indent="-228600">
              <a:defRPr sz="2800" b="1">
                <a:solidFill>
                  <a:schemeClr val="tx1"/>
                </a:solidFill>
                <a:latin typeface="Arial" panose="020B0604020202020204" pitchFamily="34" charset="0"/>
                <a:cs typeface="Arial" panose="020B0604020202020204" pitchFamily="34" charset="0"/>
              </a:defRPr>
            </a:lvl3pPr>
            <a:lvl4pPr marL="1600200" indent="-228600">
              <a:defRPr sz="2800" b="1">
                <a:solidFill>
                  <a:schemeClr val="tx1"/>
                </a:solidFill>
                <a:latin typeface="Arial" panose="020B0604020202020204" pitchFamily="34" charset="0"/>
                <a:cs typeface="Arial" panose="020B0604020202020204" pitchFamily="34" charset="0"/>
              </a:defRPr>
            </a:lvl4pPr>
            <a:lvl5pPr marL="2057400" indent="-22860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a:r>
              <a:rPr lang="en-IN" altLang="en-US">
                <a:solidFill>
                  <a:srgbClr val="FFFF00"/>
                </a:solidFill>
              </a:rPr>
              <a:t>Offline Phase</a:t>
            </a:r>
          </a:p>
        </p:txBody>
      </p:sp>
      <p:sp>
        <p:nvSpPr>
          <p:cNvPr id="28680" name="TextBox 11"/>
          <p:cNvSpPr txBox="1">
            <a:spLocks noChangeArrowheads="1"/>
          </p:cNvSpPr>
          <p:nvPr/>
        </p:nvSpPr>
        <p:spPr bwMode="auto">
          <a:xfrm>
            <a:off x="6986588" y="1717675"/>
            <a:ext cx="3857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cs typeface="Arial" panose="020B0604020202020204" pitchFamily="34" charset="0"/>
              </a:defRPr>
            </a:lvl1pPr>
            <a:lvl2pPr marL="742950" indent="-285750">
              <a:defRPr sz="2800" b="1">
                <a:solidFill>
                  <a:schemeClr val="tx1"/>
                </a:solidFill>
                <a:latin typeface="Arial" panose="020B0604020202020204" pitchFamily="34" charset="0"/>
                <a:cs typeface="Arial" panose="020B0604020202020204" pitchFamily="34" charset="0"/>
              </a:defRPr>
            </a:lvl2pPr>
            <a:lvl3pPr marL="1143000" indent="-228600">
              <a:defRPr sz="2800" b="1">
                <a:solidFill>
                  <a:schemeClr val="tx1"/>
                </a:solidFill>
                <a:latin typeface="Arial" panose="020B0604020202020204" pitchFamily="34" charset="0"/>
                <a:cs typeface="Arial" panose="020B0604020202020204" pitchFamily="34" charset="0"/>
              </a:defRPr>
            </a:lvl3pPr>
            <a:lvl4pPr marL="1600200" indent="-228600">
              <a:defRPr sz="2800" b="1">
                <a:solidFill>
                  <a:schemeClr val="tx1"/>
                </a:solidFill>
                <a:latin typeface="Arial" panose="020B0604020202020204" pitchFamily="34" charset="0"/>
                <a:cs typeface="Arial" panose="020B0604020202020204" pitchFamily="34" charset="0"/>
              </a:defRPr>
            </a:lvl4pPr>
            <a:lvl5pPr marL="2057400" indent="-22860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a:r>
              <a:rPr lang="en-IN" altLang="en-US">
                <a:solidFill>
                  <a:srgbClr val="FFFF00"/>
                </a:solidFill>
              </a:rPr>
              <a:t>Online Phase</a:t>
            </a:r>
          </a:p>
        </p:txBody>
      </p:sp>
      <p:sp>
        <p:nvSpPr>
          <p:cNvPr id="28681" name="TextBox 8"/>
          <p:cNvSpPr txBox="1">
            <a:spLocks noChangeArrowheads="1"/>
          </p:cNvSpPr>
          <p:nvPr/>
        </p:nvSpPr>
        <p:spPr bwMode="auto">
          <a:xfrm>
            <a:off x="1155700" y="2840038"/>
            <a:ext cx="4338638"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800" b="1">
                <a:solidFill>
                  <a:schemeClr val="tx1"/>
                </a:solidFill>
                <a:latin typeface="Arial" panose="020B0604020202020204" pitchFamily="34" charset="0"/>
                <a:cs typeface="Arial" panose="020B0604020202020204" pitchFamily="34" charset="0"/>
              </a:defRPr>
            </a:lvl1pPr>
            <a:lvl2pPr marL="742950" indent="-285750">
              <a:defRPr sz="2800" b="1">
                <a:solidFill>
                  <a:schemeClr val="tx1"/>
                </a:solidFill>
                <a:latin typeface="Arial" panose="020B0604020202020204" pitchFamily="34" charset="0"/>
                <a:cs typeface="Arial" panose="020B0604020202020204" pitchFamily="34" charset="0"/>
              </a:defRPr>
            </a:lvl2pPr>
            <a:lvl3pPr marL="1143000" indent="-228600">
              <a:defRPr sz="2800" b="1">
                <a:solidFill>
                  <a:schemeClr val="tx1"/>
                </a:solidFill>
                <a:latin typeface="Arial" panose="020B0604020202020204" pitchFamily="34" charset="0"/>
                <a:cs typeface="Arial" panose="020B0604020202020204" pitchFamily="34" charset="0"/>
              </a:defRPr>
            </a:lvl3pPr>
            <a:lvl4pPr marL="1600200" indent="-228600">
              <a:defRPr sz="2800" b="1">
                <a:solidFill>
                  <a:schemeClr val="tx1"/>
                </a:solidFill>
                <a:latin typeface="Arial" panose="020B0604020202020204" pitchFamily="34" charset="0"/>
                <a:cs typeface="Arial" panose="020B0604020202020204" pitchFamily="34" charset="0"/>
              </a:defRPr>
            </a:lvl4pPr>
            <a:lvl5pPr marL="2057400" indent="-22860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IN" altLang="en-US" b="0">
                <a:solidFill>
                  <a:srgbClr val="FFFF00"/>
                </a:solidFill>
              </a:rPr>
              <a:t>Obtains data for both benign and malicious patterns</a:t>
            </a:r>
          </a:p>
          <a:p>
            <a:pPr>
              <a:buFont typeface="Arial" panose="020B0604020202020204" pitchFamily="34" charset="0"/>
              <a:buChar char="•"/>
            </a:pPr>
            <a:endParaRPr lang="en-IN" altLang="en-US" b="0">
              <a:solidFill>
                <a:srgbClr val="FFFF00"/>
              </a:solidFill>
            </a:endParaRPr>
          </a:p>
          <a:p>
            <a:pPr>
              <a:buFont typeface="Arial" panose="020B0604020202020204" pitchFamily="34" charset="0"/>
              <a:buChar char="•"/>
            </a:pPr>
            <a:r>
              <a:rPr lang="en-IN" altLang="en-US" b="0">
                <a:solidFill>
                  <a:srgbClr val="FFFF00"/>
                </a:solidFill>
              </a:rPr>
              <a:t>Trains a CNN to differentiate patterns that induce bit flips</a:t>
            </a:r>
          </a:p>
        </p:txBody>
      </p:sp>
      <p:sp>
        <p:nvSpPr>
          <p:cNvPr id="28682" name="TextBox 13"/>
          <p:cNvSpPr txBox="1">
            <a:spLocks noChangeArrowheads="1"/>
          </p:cNvSpPr>
          <p:nvPr/>
        </p:nvSpPr>
        <p:spPr bwMode="auto">
          <a:xfrm>
            <a:off x="6746875" y="2840038"/>
            <a:ext cx="43370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800" b="1">
                <a:solidFill>
                  <a:schemeClr val="tx1"/>
                </a:solidFill>
                <a:latin typeface="Arial" panose="020B0604020202020204" pitchFamily="34" charset="0"/>
                <a:cs typeface="Arial" panose="020B0604020202020204" pitchFamily="34" charset="0"/>
              </a:defRPr>
            </a:lvl1pPr>
            <a:lvl2pPr marL="742950" indent="-285750">
              <a:defRPr sz="2800" b="1">
                <a:solidFill>
                  <a:schemeClr val="tx1"/>
                </a:solidFill>
                <a:latin typeface="Arial" panose="020B0604020202020204" pitchFamily="34" charset="0"/>
                <a:cs typeface="Arial" panose="020B0604020202020204" pitchFamily="34" charset="0"/>
              </a:defRPr>
            </a:lvl2pPr>
            <a:lvl3pPr marL="1143000" indent="-228600">
              <a:defRPr sz="2800" b="1">
                <a:solidFill>
                  <a:schemeClr val="tx1"/>
                </a:solidFill>
                <a:latin typeface="Arial" panose="020B0604020202020204" pitchFamily="34" charset="0"/>
                <a:cs typeface="Arial" panose="020B0604020202020204" pitchFamily="34" charset="0"/>
              </a:defRPr>
            </a:lvl3pPr>
            <a:lvl4pPr marL="1600200" indent="-228600">
              <a:defRPr sz="2800" b="1">
                <a:solidFill>
                  <a:schemeClr val="tx1"/>
                </a:solidFill>
                <a:latin typeface="Arial" panose="020B0604020202020204" pitchFamily="34" charset="0"/>
                <a:cs typeface="Arial" panose="020B0604020202020204" pitchFamily="34" charset="0"/>
              </a:defRPr>
            </a:lvl4pPr>
            <a:lvl5pPr marL="2057400" indent="-22860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IN" altLang="en-US" b="0">
                <a:solidFill>
                  <a:srgbClr val="FFFF00"/>
                </a:solidFill>
              </a:rPr>
              <a:t>Obtains access pattern for unknown process</a:t>
            </a:r>
          </a:p>
          <a:p>
            <a:pPr>
              <a:buFont typeface="Arial" panose="020B0604020202020204" pitchFamily="34" charset="0"/>
              <a:buChar char="•"/>
            </a:pPr>
            <a:endParaRPr lang="en-IN" altLang="en-US" b="0">
              <a:solidFill>
                <a:srgbClr val="FFFF00"/>
              </a:solidFill>
            </a:endParaRPr>
          </a:p>
          <a:p>
            <a:pPr>
              <a:buFont typeface="Arial" panose="020B0604020202020204" pitchFamily="34" charset="0"/>
              <a:buChar char="•"/>
            </a:pPr>
            <a:r>
              <a:rPr lang="en-IN" altLang="en-US" b="0">
                <a:solidFill>
                  <a:srgbClr val="FFFF00"/>
                </a:solidFill>
              </a:rPr>
              <a:t>Uses the already trained CNN to classify the process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Experimental Setup and Details</a:t>
            </a:r>
          </a:p>
        </p:txBody>
      </p:sp>
      <p:sp>
        <p:nvSpPr>
          <p:cNvPr id="3" name="TextBox 2"/>
          <p:cNvSpPr txBox="1">
            <a:spLocks noRot="1" noChangeAspect="1" noMove="1" noResize="1" noEditPoints="1" noAdjustHandles="1" noChangeArrowheads="1" noChangeShapeType="1" noTextEdit="1"/>
          </p:cNvSpPr>
          <p:nvPr/>
        </p:nvSpPr>
        <p:spPr>
          <a:xfrm>
            <a:off x="877956" y="1172817"/>
            <a:ext cx="10436087" cy="5334281"/>
          </a:xfrm>
          <a:prstGeom prst="rect">
            <a:avLst/>
          </a:prstGeom>
          <a:blipFill>
            <a:blip r:embed="rId3"/>
            <a:stretch>
              <a:fillRect l="-1051" t="-1143" r="-818" b="-2057"/>
            </a:stretch>
          </a:blipFill>
        </p:spPr>
        <p:txBody>
          <a:bodyPr/>
          <a:lstStyle/>
          <a:p>
            <a:r>
              <a:rPr lang="en-IN">
                <a:noFill/>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Experimental Results</a:t>
            </a:r>
            <a:endParaRPr lang="en-US" altLang="en-US" sz="3200"/>
          </a:p>
        </p:txBody>
      </p:sp>
      <p:pic>
        <p:nvPicPr>
          <p:cNvPr id="3277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2588" y="1250950"/>
            <a:ext cx="682942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TextBox 3"/>
          <p:cNvSpPr txBox="1">
            <a:spLocks noChangeArrowheads="1"/>
          </p:cNvSpPr>
          <p:nvPr/>
        </p:nvSpPr>
        <p:spPr bwMode="auto">
          <a:xfrm>
            <a:off x="7523163" y="1385888"/>
            <a:ext cx="4432300"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800" b="1">
                <a:solidFill>
                  <a:schemeClr val="tx1"/>
                </a:solidFill>
                <a:latin typeface="Arial" panose="020B0604020202020204" pitchFamily="34" charset="0"/>
                <a:cs typeface="Arial" panose="020B0604020202020204" pitchFamily="34" charset="0"/>
              </a:defRPr>
            </a:lvl1pPr>
            <a:lvl2pPr marL="742950" indent="-285750">
              <a:defRPr sz="2800" b="1">
                <a:solidFill>
                  <a:schemeClr val="tx1"/>
                </a:solidFill>
                <a:latin typeface="Arial" panose="020B0604020202020204" pitchFamily="34" charset="0"/>
                <a:cs typeface="Arial" panose="020B0604020202020204" pitchFamily="34" charset="0"/>
              </a:defRPr>
            </a:lvl2pPr>
            <a:lvl3pPr marL="1143000" indent="-228600">
              <a:defRPr sz="2800" b="1">
                <a:solidFill>
                  <a:schemeClr val="tx1"/>
                </a:solidFill>
                <a:latin typeface="Arial" panose="020B0604020202020204" pitchFamily="34" charset="0"/>
                <a:cs typeface="Arial" panose="020B0604020202020204" pitchFamily="34" charset="0"/>
              </a:defRPr>
            </a:lvl3pPr>
            <a:lvl4pPr marL="1600200" indent="-228600">
              <a:defRPr sz="2800" b="1">
                <a:solidFill>
                  <a:schemeClr val="tx1"/>
                </a:solidFill>
                <a:latin typeface="Arial" panose="020B0604020202020204" pitchFamily="34" charset="0"/>
                <a:cs typeface="Arial" panose="020B0604020202020204" pitchFamily="34" charset="0"/>
              </a:defRPr>
            </a:lvl4pPr>
            <a:lvl5pPr marL="2057400" indent="-22860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n-IN" altLang="en-US" b="0">
                <a:solidFill>
                  <a:srgbClr val="FFFF00"/>
                </a:solidFill>
              </a:rPr>
              <a:t>Training loss and Validation loss are decreasing with each iteration</a:t>
            </a:r>
          </a:p>
          <a:p>
            <a:pPr>
              <a:buFont typeface="Arial" panose="020B0604020202020204" pitchFamily="34" charset="0"/>
              <a:buChar char="•"/>
            </a:pPr>
            <a:endParaRPr lang="en-IN" altLang="en-US" sz="1400" b="0">
              <a:solidFill>
                <a:srgbClr val="FFFF00"/>
              </a:solidFill>
            </a:endParaRPr>
          </a:p>
          <a:p>
            <a:pPr>
              <a:buFont typeface="Arial" panose="020B0604020202020204" pitchFamily="34" charset="0"/>
              <a:buChar char="•"/>
            </a:pPr>
            <a:r>
              <a:rPr lang="en-IN" altLang="en-US" b="0">
                <a:solidFill>
                  <a:srgbClr val="FFFF00"/>
                </a:solidFill>
              </a:rPr>
              <a:t>74.94% Average accuracy obtained from K-fold Cross Validation</a:t>
            </a:r>
          </a:p>
          <a:p>
            <a:pPr>
              <a:buFont typeface="Arial" panose="020B0604020202020204" pitchFamily="34" charset="0"/>
              <a:buChar char="•"/>
            </a:pPr>
            <a:endParaRPr lang="en-IN" altLang="en-US" sz="1400" b="0">
              <a:solidFill>
                <a:srgbClr val="FFFF00"/>
              </a:solidFill>
            </a:endParaRPr>
          </a:p>
          <a:p>
            <a:pPr>
              <a:buFont typeface="Arial" panose="020B0604020202020204" pitchFamily="34" charset="0"/>
              <a:buChar char="•"/>
            </a:pPr>
            <a:r>
              <a:rPr lang="en-IN" altLang="en-US" b="0">
                <a:solidFill>
                  <a:srgbClr val="FFFF00"/>
                </a:solidFill>
              </a:rPr>
              <a:t>Overall detection time  1.512 secs</a:t>
            </a:r>
          </a:p>
        </p:txBody>
      </p:sp>
      <p:sp>
        <p:nvSpPr>
          <p:cNvPr id="32773" name="TextBox 4"/>
          <p:cNvSpPr txBox="1">
            <a:spLocks noChangeArrowheads="1"/>
          </p:cNvSpPr>
          <p:nvPr/>
        </p:nvSpPr>
        <p:spPr bwMode="auto">
          <a:xfrm>
            <a:off x="369888" y="5943600"/>
            <a:ext cx="684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cs typeface="Arial" panose="020B0604020202020204" pitchFamily="34" charset="0"/>
              </a:defRPr>
            </a:lvl1pPr>
            <a:lvl2pPr marL="742950" indent="-285750">
              <a:defRPr sz="2800" b="1">
                <a:solidFill>
                  <a:schemeClr val="tx1"/>
                </a:solidFill>
                <a:latin typeface="Arial" panose="020B0604020202020204" pitchFamily="34" charset="0"/>
                <a:cs typeface="Arial" panose="020B0604020202020204" pitchFamily="34" charset="0"/>
              </a:defRPr>
            </a:lvl2pPr>
            <a:lvl3pPr marL="1143000" indent="-228600">
              <a:defRPr sz="2800" b="1">
                <a:solidFill>
                  <a:schemeClr val="tx1"/>
                </a:solidFill>
                <a:latin typeface="Arial" panose="020B0604020202020204" pitchFamily="34" charset="0"/>
                <a:cs typeface="Arial" panose="020B0604020202020204" pitchFamily="34" charset="0"/>
              </a:defRPr>
            </a:lvl3pPr>
            <a:lvl4pPr marL="1600200" indent="-228600">
              <a:defRPr sz="2800" b="1">
                <a:solidFill>
                  <a:schemeClr val="tx1"/>
                </a:solidFill>
                <a:latin typeface="Arial" panose="020B0604020202020204" pitchFamily="34" charset="0"/>
                <a:cs typeface="Arial" panose="020B0604020202020204" pitchFamily="34" charset="0"/>
              </a:defRPr>
            </a:lvl4pPr>
            <a:lvl5pPr marL="2057400" indent="-22860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r>
              <a:rPr lang="en-IN" altLang="en-US" sz="2400" b="0">
                <a:solidFill>
                  <a:srgbClr val="FFFF00"/>
                </a:solidFill>
              </a:rPr>
              <a:t>Training and validation loss of CNN while training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Conclusion</a:t>
            </a:r>
          </a:p>
        </p:txBody>
      </p:sp>
      <p:sp>
        <p:nvSpPr>
          <p:cNvPr id="34819" name="Rectangle 3"/>
          <p:cNvSpPr>
            <a:spLocks noGrp="1" noChangeArrowheads="1"/>
          </p:cNvSpPr>
          <p:nvPr>
            <p:ph type="body" idx="1"/>
          </p:nvPr>
        </p:nvSpPr>
        <p:spPr>
          <a:xfrm>
            <a:off x="914400" y="1219200"/>
            <a:ext cx="10436225" cy="5102225"/>
          </a:xfrm>
        </p:spPr>
        <p:txBody>
          <a:bodyPr/>
          <a:lstStyle/>
          <a:p>
            <a:r>
              <a:rPr lang="en-US" altLang="en-US"/>
              <a:t>Rowhammer – a serious security concern</a:t>
            </a:r>
            <a:endParaRPr lang="en-US" altLang="en-US" sz="800"/>
          </a:p>
          <a:p>
            <a:r>
              <a:rPr lang="en-US" altLang="en-US"/>
              <a:t>Available countermeasures not suitable for existing systems</a:t>
            </a:r>
            <a:endParaRPr lang="en-US" altLang="en-US" sz="1000"/>
          </a:p>
          <a:p>
            <a:r>
              <a:rPr lang="en-US" altLang="en-US"/>
              <a:t>We propose a Deep Learning based detection methodology</a:t>
            </a:r>
            <a:endParaRPr lang="en-US" altLang="en-US" sz="1000"/>
          </a:p>
          <a:p>
            <a:r>
              <a:rPr lang="en-US" altLang="en-US"/>
              <a:t>Does not require any hardware or kernel-level modification</a:t>
            </a:r>
            <a:endParaRPr lang="en-US" altLang="en-US" sz="1000"/>
          </a:p>
          <a:p>
            <a:r>
              <a:rPr lang="en-US" altLang="en-US"/>
              <a:t>Can detect a probable Rowhammer attack before its successful completion with considerably high accuracy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Purpose</a:t>
            </a:r>
          </a:p>
        </p:txBody>
      </p:sp>
      <p:sp>
        <p:nvSpPr>
          <p:cNvPr id="6147" name="Rectangle 3"/>
          <p:cNvSpPr>
            <a:spLocks noGrp="1" noChangeArrowheads="1"/>
          </p:cNvSpPr>
          <p:nvPr>
            <p:ph type="body" idx="1"/>
          </p:nvPr>
        </p:nvSpPr>
        <p:spPr>
          <a:xfrm>
            <a:off x="914400" y="1349375"/>
            <a:ext cx="10363200" cy="4929188"/>
          </a:xfrm>
        </p:spPr>
        <p:txBody>
          <a:bodyPr/>
          <a:lstStyle/>
          <a:p>
            <a:r>
              <a:rPr lang="en-US" altLang="en-US">
                <a:solidFill>
                  <a:srgbClr val="FFFFFF"/>
                </a:solidFill>
              </a:rPr>
              <a:t>Threat</a:t>
            </a:r>
            <a:r>
              <a:rPr lang="en-US" altLang="en-US"/>
              <a:t>: The Rowhammer Bug</a:t>
            </a:r>
          </a:p>
          <a:p>
            <a:r>
              <a:rPr lang="en-US" altLang="en-US">
                <a:solidFill>
                  <a:srgbClr val="FFFFFF"/>
                </a:solidFill>
              </a:rPr>
              <a:t>Motivation</a:t>
            </a:r>
            <a:r>
              <a:rPr lang="en-US" altLang="en-US"/>
              <a:t>: Immediate and long-term solution</a:t>
            </a:r>
          </a:p>
          <a:p>
            <a:pPr lvl="1"/>
            <a:r>
              <a:rPr lang="en-US" altLang="en-US"/>
              <a:t> Available countermeasures are not sufficient</a:t>
            </a:r>
          </a:p>
          <a:p>
            <a:pPr lvl="1"/>
            <a:r>
              <a:rPr lang="en-US" altLang="en-US"/>
              <a:t> Requires considerable changes in existing hardware and kernel modules</a:t>
            </a:r>
          </a:p>
          <a:p>
            <a:r>
              <a:rPr lang="en-US" altLang="en-US">
                <a:solidFill>
                  <a:srgbClr val="FFFFFF"/>
                </a:solidFill>
              </a:rPr>
              <a:t>Objective</a:t>
            </a:r>
            <a:r>
              <a:rPr lang="en-US" altLang="en-US"/>
              <a:t>: An online detection mechanism for Rowhammer attacks on existing vulnerable systems</a:t>
            </a:r>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Outline</a:t>
            </a:r>
          </a:p>
        </p:txBody>
      </p:sp>
      <p:sp>
        <p:nvSpPr>
          <p:cNvPr id="8195" name="Rectangle 3"/>
          <p:cNvSpPr>
            <a:spLocks noGrp="1" noChangeArrowheads="1"/>
          </p:cNvSpPr>
          <p:nvPr>
            <p:ph type="body" idx="1"/>
          </p:nvPr>
        </p:nvSpPr>
        <p:spPr/>
        <p:txBody>
          <a:bodyPr/>
          <a:lstStyle/>
          <a:p>
            <a:r>
              <a:rPr lang="en-US" altLang="en-US"/>
              <a:t>DRAM Architecture</a:t>
            </a:r>
          </a:p>
          <a:p>
            <a:r>
              <a:rPr lang="en-US" altLang="en-US"/>
              <a:t>Rowhammer – An Introduction</a:t>
            </a:r>
          </a:p>
          <a:p>
            <a:r>
              <a:rPr lang="en-US" altLang="en-US"/>
              <a:t>Convolutional Neural Network</a:t>
            </a:r>
          </a:p>
          <a:p>
            <a:r>
              <a:rPr lang="en-US" altLang="en-US"/>
              <a:t>Our Approach – Online detection tool</a:t>
            </a:r>
          </a:p>
          <a:p>
            <a:r>
              <a:rPr lang="en-US" altLang="en-US"/>
              <a:t>Profiler and Analyzer</a:t>
            </a:r>
          </a:p>
          <a:p>
            <a:r>
              <a:rPr lang="en-US" altLang="en-US"/>
              <a:t>Experimental Setup and Results</a:t>
            </a:r>
          </a:p>
          <a:p>
            <a:r>
              <a:rPr lang="en-US" altLang="en-US"/>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DRAM Organization</a:t>
            </a:r>
          </a:p>
        </p:txBody>
      </p:sp>
      <p:pic>
        <p:nvPicPr>
          <p:cNvPr id="1024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45100" y="1044575"/>
            <a:ext cx="6619875"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5245100" y="5676900"/>
            <a:ext cx="6619875" cy="461963"/>
          </a:xfrm>
          <a:prstGeom prst="rect">
            <a:avLst/>
          </a:prstGeom>
          <a:noFill/>
        </p:spPr>
        <p:txBody>
          <a:bodyPr>
            <a:spAutoFit/>
          </a:bodyPr>
          <a:lstStyle/>
          <a:p>
            <a:pPr algn="ctr">
              <a:defRPr/>
            </a:pPr>
            <a:r>
              <a:rPr lang="en-IN" sz="2400" b="0" dirty="0">
                <a:solidFill>
                  <a:srgbClr val="FAFD00"/>
                </a:solidFill>
                <a:latin typeface="+mj-lt"/>
                <a:ea typeface="+mj-ea"/>
                <a:cs typeface="+mj-cs"/>
              </a:rPr>
              <a:t>A simplified DRAM system (DIMM) structure</a:t>
            </a:r>
          </a:p>
        </p:txBody>
      </p:sp>
      <p:sp>
        <p:nvSpPr>
          <p:cNvPr id="10245" name="TextBox 9"/>
          <p:cNvSpPr txBox="1">
            <a:spLocks noChangeArrowheads="1"/>
          </p:cNvSpPr>
          <p:nvPr/>
        </p:nvSpPr>
        <p:spPr bwMode="auto">
          <a:xfrm>
            <a:off x="712788" y="1466850"/>
            <a:ext cx="3979862"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pPr>
            <a:r>
              <a:rPr lang="en-IN" altLang="en-US" b="0">
                <a:solidFill>
                  <a:srgbClr val="FFFF00"/>
                </a:solidFill>
              </a:rPr>
              <a:t>DIMM is divided into ranks which is further subdivided into banks</a:t>
            </a:r>
          </a:p>
          <a:p>
            <a:pPr>
              <a:lnSpc>
                <a:spcPct val="100000"/>
              </a:lnSpc>
              <a:spcBef>
                <a:spcPct val="0"/>
              </a:spcBef>
              <a:buClrTx/>
            </a:pPr>
            <a:endParaRPr lang="en-IN" altLang="en-US" b="0">
              <a:solidFill>
                <a:srgbClr val="FFFF00"/>
              </a:solidFill>
            </a:endParaRPr>
          </a:p>
          <a:p>
            <a:pPr>
              <a:lnSpc>
                <a:spcPct val="100000"/>
              </a:lnSpc>
              <a:spcBef>
                <a:spcPct val="0"/>
              </a:spcBef>
              <a:buClrTx/>
            </a:pPr>
            <a:r>
              <a:rPr lang="en-IN" altLang="en-US" b="0">
                <a:solidFill>
                  <a:srgbClr val="FFFF00"/>
                </a:solidFill>
              </a:rPr>
              <a:t>Banks contain memory cells arranged in rows and columns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125" name="Straight Connector 124"/>
          <p:cNvCxnSpPr/>
          <p:nvPr/>
        </p:nvCxnSpPr>
        <p:spPr bwMode="auto">
          <a:xfrm>
            <a:off x="2760663" y="1276350"/>
            <a:ext cx="22225" cy="214947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126" name="Straight Connector 125"/>
          <p:cNvCxnSpPr/>
          <p:nvPr/>
        </p:nvCxnSpPr>
        <p:spPr bwMode="auto">
          <a:xfrm>
            <a:off x="3232150" y="1270000"/>
            <a:ext cx="3175" cy="2197100"/>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127" name="Straight Connector 126"/>
          <p:cNvCxnSpPr/>
          <p:nvPr/>
        </p:nvCxnSpPr>
        <p:spPr bwMode="auto">
          <a:xfrm>
            <a:off x="3694113" y="1249363"/>
            <a:ext cx="3175" cy="2368550"/>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128" name="Straight Connector 127"/>
          <p:cNvCxnSpPr/>
          <p:nvPr/>
        </p:nvCxnSpPr>
        <p:spPr bwMode="auto">
          <a:xfrm>
            <a:off x="4167188" y="1276350"/>
            <a:ext cx="3175" cy="2341563"/>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124" name="Straight Connector 123"/>
          <p:cNvCxnSpPr/>
          <p:nvPr/>
        </p:nvCxnSpPr>
        <p:spPr bwMode="auto">
          <a:xfrm flipH="1">
            <a:off x="2281238" y="1276350"/>
            <a:ext cx="6350" cy="2179638"/>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12295" name="Rectangle 2"/>
          <p:cNvSpPr>
            <a:spLocks noGrp="1" noChangeArrowheads="1"/>
          </p:cNvSpPr>
          <p:nvPr>
            <p:ph type="title"/>
          </p:nvPr>
        </p:nvSpPr>
        <p:spPr/>
        <p:txBody>
          <a:bodyPr/>
          <a:lstStyle/>
          <a:p>
            <a:r>
              <a:rPr lang="en-US" altLang="en-US"/>
              <a:t>Reading and Writing into DRAM cells</a:t>
            </a:r>
          </a:p>
        </p:txBody>
      </p:sp>
      <p:sp>
        <p:nvSpPr>
          <p:cNvPr id="12296" name="Rounded Rectangle 2"/>
          <p:cNvSpPr>
            <a:spLocks noChangeArrowheads="1"/>
          </p:cNvSpPr>
          <p:nvPr/>
        </p:nvSpPr>
        <p:spPr bwMode="auto">
          <a:xfrm>
            <a:off x="1155700" y="1116013"/>
            <a:ext cx="4179888" cy="2663825"/>
          </a:xfrm>
          <a:prstGeom prst="roundRect">
            <a:avLst>
              <a:gd name="adj" fmla="val 16667"/>
            </a:avLst>
          </a:prstGeom>
          <a:noFill/>
          <a:ln w="12700" algn="ctr">
            <a:solidFill>
              <a:srgbClr val="FFFF00"/>
            </a:solidFill>
            <a:prstDash val="lg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77" name="Straight Connector 76"/>
          <p:cNvCxnSpPr/>
          <p:nvPr/>
        </p:nvCxnSpPr>
        <p:spPr bwMode="auto">
          <a:xfrm>
            <a:off x="1824038" y="1276350"/>
            <a:ext cx="4762" cy="2209800"/>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81" name="Straight Connector 80"/>
          <p:cNvCxnSpPr/>
          <p:nvPr/>
        </p:nvCxnSpPr>
        <p:spPr bwMode="auto">
          <a:xfrm>
            <a:off x="1397000" y="1652588"/>
            <a:ext cx="3084513" cy="349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12299" name="Rounded Rectangle 3"/>
          <p:cNvSpPr>
            <a:spLocks noChangeArrowheads="1"/>
          </p:cNvSpPr>
          <p:nvPr/>
        </p:nvSpPr>
        <p:spPr bwMode="auto">
          <a:xfrm>
            <a:off x="1668463" y="1527175"/>
            <a:ext cx="311150" cy="250825"/>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00" name="Rounded Rectangle 83"/>
          <p:cNvSpPr>
            <a:spLocks noChangeArrowheads="1"/>
          </p:cNvSpPr>
          <p:nvPr/>
        </p:nvSpPr>
        <p:spPr bwMode="auto">
          <a:xfrm>
            <a:off x="2135188" y="1538288"/>
            <a:ext cx="311150" cy="252412"/>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01" name="Rounded Rectangle 84"/>
          <p:cNvSpPr>
            <a:spLocks noChangeArrowheads="1"/>
          </p:cNvSpPr>
          <p:nvPr/>
        </p:nvSpPr>
        <p:spPr bwMode="auto">
          <a:xfrm>
            <a:off x="2601913" y="1538288"/>
            <a:ext cx="312737" cy="252412"/>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02" name="Rounded Rectangle 85"/>
          <p:cNvSpPr>
            <a:spLocks noChangeArrowheads="1"/>
          </p:cNvSpPr>
          <p:nvPr/>
        </p:nvSpPr>
        <p:spPr bwMode="auto">
          <a:xfrm>
            <a:off x="3070225" y="1538288"/>
            <a:ext cx="311150" cy="252412"/>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03" name="Rounded Rectangle 86"/>
          <p:cNvSpPr>
            <a:spLocks noChangeArrowheads="1"/>
          </p:cNvSpPr>
          <p:nvPr/>
        </p:nvSpPr>
        <p:spPr bwMode="auto">
          <a:xfrm>
            <a:off x="3536950" y="1538288"/>
            <a:ext cx="311150" cy="252412"/>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04" name="Rounded Rectangle 87"/>
          <p:cNvSpPr>
            <a:spLocks noChangeArrowheads="1"/>
          </p:cNvSpPr>
          <p:nvPr/>
        </p:nvSpPr>
        <p:spPr bwMode="auto">
          <a:xfrm>
            <a:off x="4003675" y="1541463"/>
            <a:ext cx="312738" cy="250825"/>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92" name="Straight Connector 91"/>
          <p:cNvCxnSpPr/>
          <p:nvPr/>
        </p:nvCxnSpPr>
        <p:spPr bwMode="auto">
          <a:xfrm>
            <a:off x="1401763" y="2055813"/>
            <a:ext cx="3079750" cy="349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12306" name="Rounded Rectangle 92"/>
          <p:cNvSpPr>
            <a:spLocks noChangeArrowheads="1"/>
          </p:cNvSpPr>
          <p:nvPr/>
        </p:nvSpPr>
        <p:spPr bwMode="auto">
          <a:xfrm>
            <a:off x="1673225" y="1930400"/>
            <a:ext cx="311150" cy="250825"/>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07" name="Rounded Rectangle 93"/>
          <p:cNvSpPr>
            <a:spLocks noChangeArrowheads="1"/>
          </p:cNvSpPr>
          <p:nvPr/>
        </p:nvSpPr>
        <p:spPr bwMode="auto">
          <a:xfrm>
            <a:off x="2139950" y="1941513"/>
            <a:ext cx="311150" cy="250825"/>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08" name="Rounded Rectangle 94"/>
          <p:cNvSpPr>
            <a:spLocks noChangeArrowheads="1"/>
          </p:cNvSpPr>
          <p:nvPr/>
        </p:nvSpPr>
        <p:spPr bwMode="auto">
          <a:xfrm>
            <a:off x="2608263" y="1941513"/>
            <a:ext cx="311150" cy="250825"/>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09" name="Rounded Rectangle 95"/>
          <p:cNvSpPr>
            <a:spLocks noChangeArrowheads="1"/>
          </p:cNvSpPr>
          <p:nvPr/>
        </p:nvSpPr>
        <p:spPr bwMode="auto">
          <a:xfrm>
            <a:off x="3074988" y="1941513"/>
            <a:ext cx="311150" cy="250825"/>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10" name="Rounded Rectangle 96"/>
          <p:cNvSpPr>
            <a:spLocks noChangeArrowheads="1"/>
          </p:cNvSpPr>
          <p:nvPr/>
        </p:nvSpPr>
        <p:spPr bwMode="auto">
          <a:xfrm>
            <a:off x="3541713" y="1941513"/>
            <a:ext cx="311150" cy="250825"/>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11" name="Rounded Rectangle 97"/>
          <p:cNvSpPr>
            <a:spLocks noChangeArrowheads="1"/>
          </p:cNvSpPr>
          <p:nvPr/>
        </p:nvSpPr>
        <p:spPr bwMode="auto">
          <a:xfrm>
            <a:off x="4010025" y="1943100"/>
            <a:ext cx="311150" cy="252413"/>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100" name="Straight Connector 99"/>
          <p:cNvCxnSpPr/>
          <p:nvPr/>
        </p:nvCxnSpPr>
        <p:spPr bwMode="auto">
          <a:xfrm>
            <a:off x="1397000" y="2459038"/>
            <a:ext cx="3084513" cy="12700"/>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12313" name="Rounded Rectangle 100"/>
          <p:cNvSpPr>
            <a:spLocks noChangeArrowheads="1"/>
          </p:cNvSpPr>
          <p:nvPr/>
        </p:nvSpPr>
        <p:spPr bwMode="auto">
          <a:xfrm>
            <a:off x="1668463" y="2333625"/>
            <a:ext cx="311150" cy="250825"/>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14" name="Rounded Rectangle 101"/>
          <p:cNvSpPr>
            <a:spLocks noChangeArrowheads="1"/>
          </p:cNvSpPr>
          <p:nvPr/>
        </p:nvSpPr>
        <p:spPr bwMode="auto">
          <a:xfrm>
            <a:off x="2135188" y="2344738"/>
            <a:ext cx="311150" cy="250825"/>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15" name="Rounded Rectangle 102"/>
          <p:cNvSpPr>
            <a:spLocks noChangeArrowheads="1"/>
          </p:cNvSpPr>
          <p:nvPr/>
        </p:nvSpPr>
        <p:spPr bwMode="auto">
          <a:xfrm>
            <a:off x="2601913" y="2344738"/>
            <a:ext cx="312737" cy="250825"/>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16" name="Rounded Rectangle 103"/>
          <p:cNvSpPr>
            <a:spLocks noChangeArrowheads="1"/>
          </p:cNvSpPr>
          <p:nvPr/>
        </p:nvSpPr>
        <p:spPr bwMode="auto">
          <a:xfrm>
            <a:off x="3070225" y="2344738"/>
            <a:ext cx="311150" cy="250825"/>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17" name="Rounded Rectangle 104"/>
          <p:cNvSpPr>
            <a:spLocks noChangeArrowheads="1"/>
          </p:cNvSpPr>
          <p:nvPr/>
        </p:nvSpPr>
        <p:spPr bwMode="auto">
          <a:xfrm>
            <a:off x="3536950" y="2344738"/>
            <a:ext cx="311150" cy="250825"/>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18" name="Rounded Rectangle 105"/>
          <p:cNvSpPr>
            <a:spLocks noChangeArrowheads="1"/>
          </p:cNvSpPr>
          <p:nvPr/>
        </p:nvSpPr>
        <p:spPr bwMode="auto">
          <a:xfrm>
            <a:off x="4003675" y="2346325"/>
            <a:ext cx="312738" cy="250825"/>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108" name="Straight Connector 107"/>
          <p:cNvCxnSpPr/>
          <p:nvPr/>
        </p:nvCxnSpPr>
        <p:spPr bwMode="auto">
          <a:xfrm>
            <a:off x="1397000" y="2871788"/>
            <a:ext cx="3084513" cy="1587"/>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12320" name="Rounded Rectangle 108"/>
          <p:cNvSpPr>
            <a:spLocks noChangeArrowheads="1"/>
          </p:cNvSpPr>
          <p:nvPr/>
        </p:nvSpPr>
        <p:spPr bwMode="auto">
          <a:xfrm>
            <a:off x="1668463" y="2746375"/>
            <a:ext cx="311150" cy="250825"/>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21" name="Rounded Rectangle 109"/>
          <p:cNvSpPr>
            <a:spLocks noChangeArrowheads="1"/>
          </p:cNvSpPr>
          <p:nvPr/>
        </p:nvSpPr>
        <p:spPr bwMode="auto">
          <a:xfrm>
            <a:off x="2135188" y="2757488"/>
            <a:ext cx="311150" cy="252412"/>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22" name="Rounded Rectangle 110"/>
          <p:cNvSpPr>
            <a:spLocks noChangeArrowheads="1"/>
          </p:cNvSpPr>
          <p:nvPr/>
        </p:nvSpPr>
        <p:spPr bwMode="auto">
          <a:xfrm>
            <a:off x="2601913" y="2757488"/>
            <a:ext cx="312737" cy="252412"/>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23" name="Rounded Rectangle 111"/>
          <p:cNvSpPr>
            <a:spLocks noChangeArrowheads="1"/>
          </p:cNvSpPr>
          <p:nvPr/>
        </p:nvSpPr>
        <p:spPr bwMode="auto">
          <a:xfrm>
            <a:off x="3070225" y="2757488"/>
            <a:ext cx="311150" cy="252412"/>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24" name="Rounded Rectangle 112"/>
          <p:cNvSpPr>
            <a:spLocks noChangeArrowheads="1"/>
          </p:cNvSpPr>
          <p:nvPr/>
        </p:nvSpPr>
        <p:spPr bwMode="auto">
          <a:xfrm>
            <a:off x="3536950" y="2757488"/>
            <a:ext cx="311150" cy="252412"/>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25" name="Rounded Rectangle 113"/>
          <p:cNvSpPr>
            <a:spLocks noChangeArrowheads="1"/>
          </p:cNvSpPr>
          <p:nvPr/>
        </p:nvSpPr>
        <p:spPr bwMode="auto">
          <a:xfrm>
            <a:off x="4003675" y="2760663"/>
            <a:ext cx="312738" cy="250825"/>
          </a:xfrm>
          <a:prstGeom prst="roundRect">
            <a:avLst>
              <a:gd name="adj" fmla="val 16667"/>
            </a:avLst>
          </a:prstGeom>
          <a:solidFill>
            <a:srgbClr val="96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26" name="Rounded Rectangle 129"/>
          <p:cNvSpPr>
            <a:spLocks noChangeArrowheads="1"/>
          </p:cNvSpPr>
          <p:nvPr/>
        </p:nvSpPr>
        <p:spPr bwMode="auto">
          <a:xfrm>
            <a:off x="1530350" y="3281363"/>
            <a:ext cx="2951163" cy="336550"/>
          </a:xfrm>
          <a:prstGeom prst="roundRect">
            <a:avLst>
              <a:gd name="adj" fmla="val 16667"/>
            </a:avLst>
          </a:prstGeom>
          <a:solidFill>
            <a:srgbClr val="96FFFF"/>
          </a:solidFill>
          <a:ln w="12700" algn="ctr">
            <a:solidFill>
              <a:srgbClr val="0070C0"/>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eaLnBrk="1" hangingPunct="1">
              <a:lnSpc>
                <a:spcPct val="100000"/>
              </a:lnSpc>
              <a:spcBef>
                <a:spcPct val="0"/>
              </a:spcBef>
              <a:buClrTx/>
              <a:buFontTx/>
              <a:buNone/>
            </a:pPr>
            <a:r>
              <a:rPr lang="en-IN" altLang="en-US" sz="1600">
                <a:solidFill>
                  <a:srgbClr val="002060"/>
                </a:solidFill>
              </a:rPr>
              <a:t>Row buffer</a:t>
            </a:r>
          </a:p>
        </p:txBody>
      </p:sp>
      <p:sp>
        <p:nvSpPr>
          <p:cNvPr id="12327" name="TextBox 153"/>
          <p:cNvSpPr txBox="1">
            <a:spLocks noChangeArrowheads="1"/>
          </p:cNvSpPr>
          <p:nvPr/>
        </p:nvSpPr>
        <p:spPr bwMode="auto">
          <a:xfrm>
            <a:off x="4535488" y="1557338"/>
            <a:ext cx="6477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IN" altLang="en-US" sz="1100">
                <a:solidFill>
                  <a:srgbClr val="FFFF00"/>
                </a:solidFill>
              </a:rPr>
              <a:t>Row 3</a:t>
            </a:r>
          </a:p>
        </p:txBody>
      </p:sp>
      <p:sp>
        <p:nvSpPr>
          <p:cNvPr id="12328" name="TextBox 186"/>
          <p:cNvSpPr txBox="1">
            <a:spLocks noChangeArrowheads="1"/>
          </p:cNvSpPr>
          <p:nvPr/>
        </p:nvSpPr>
        <p:spPr bwMode="auto">
          <a:xfrm>
            <a:off x="4524375" y="1971675"/>
            <a:ext cx="6461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IN" altLang="en-US" sz="1100">
                <a:solidFill>
                  <a:srgbClr val="FFFF00"/>
                </a:solidFill>
              </a:rPr>
              <a:t>Row 2</a:t>
            </a:r>
          </a:p>
        </p:txBody>
      </p:sp>
      <p:sp>
        <p:nvSpPr>
          <p:cNvPr id="12329" name="TextBox 187"/>
          <p:cNvSpPr txBox="1">
            <a:spLocks noChangeArrowheads="1"/>
          </p:cNvSpPr>
          <p:nvPr/>
        </p:nvSpPr>
        <p:spPr bwMode="auto">
          <a:xfrm>
            <a:off x="4527550" y="2343150"/>
            <a:ext cx="6461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IN" altLang="en-US" sz="1100">
                <a:solidFill>
                  <a:srgbClr val="FFFF00"/>
                </a:solidFill>
              </a:rPr>
              <a:t>Row 1</a:t>
            </a:r>
          </a:p>
        </p:txBody>
      </p:sp>
      <p:sp>
        <p:nvSpPr>
          <p:cNvPr id="12330" name="TextBox 188"/>
          <p:cNvSpPr txBox="1">
            <a:spLocks noChangeArrowheads="1"/>
          </p:cNvSpPr>
          <p:nvPr/>
        </p:nvSpPr>
        <p:spPr bwMode="auto">
          <a:xfrm>
            <a:off x="4527550" y="2751138"/>
            <a:ext cx="6461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IN" altLang="en-US" sz="1100">
                <a:solidFill>
                  <a:srgbClr val="FFFF00"/>
                </a:solidFill>
              </a:rPr>
              <a:t>Row 0</a:t>
            </a:r>
          </a:p>
        </p:txBody>
      </p:sp>
      <p:pic>
        <p:nvPicPr>
          <p:cNvPr id="12331" name="Picture 15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04113" y="1171575"/>
            <a:ext cx="3227387" cy="256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32" name="Rounded Rectangle 190"/>
          <p:cNvSpPr>
            <a:spLocks noChangeArrowheads="1"/>
          </p:cNvSpPr>
          <p:nvPr/>
        </p:nvSpPr>
        <p:spPr bwMode="auto">
          <a:xfrm>
            <a:off x="6921500" y="1116013"/>
            <a:ext cx="4179888" cy="2663825"/>
          </a:xfrm>
          <a:prstGeom prst="roundRect">
            <a:avLst>
              <a:gd name="adj" fmla="val 16667"/>
            </a:avLst>
          </a:prstGeom>
          <a:noFill/>
          <a:ln w="12700" algn="ctr">
            <a:solidFill>
              <a:srgbClr val="FFFF00"/>
            </a:solidFill>
            <a:prstDash val="lg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2333" name="TextBox 155"/>
          <p:cNvSpPr txBox="1">
            <a:spLocks noChangeArrowheads="1"/>
          </p:cNvSpPr>
          <p:nvPr/>
        </p:nvSpPr>
        <p:spPr bwMode="auto">
          <a:xfrm>
            <a:off x="449263" y="4843463"/>
            <a:ext cx="11293475"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pPr>
            <a:r>
              <a:rPr lang="en-IN" altLang="en-US" b="0">
                <a:solidFill>
                  <a:srgbClr val="FFFF00"/>
                </a:solidFill>
              </a:rPr>
              <a:t>Reading and writing is done through row buffer</a:t>
            </a:r>
          </a:p>
          <a:p>
            <a:pPr>
              <a:lnSpc>
                <a:spcPct val="100000"/>
              </a:lnSpc>
              <a:spcBef>
                <a:spcPct val="0"/>
              </a:spcBef>
              <a:buClrTx/>
            </a:pPr>
            <a:r>
              <a:rPr lang="en-IN" altLang="en-US" b="0">
                <a:solidFill>
                  <a:srgbClr val="FFFF00"/>
                </a:solidFill>
              </a:rPr>
              <a:t>Three steps – opening row, read/write to cell, closing row</a:t>
            </a:r>
          </a:p>
          <a:p>
            <a:pPr>
              <a:lnSpc>
                <a:spcPct val="100000"/>
              </a:lnSpc>
              <a:spcBef>
                <a:spcPct val="0"/>
              </a:spcBef>
              <a:buClrTx/>
            </a:pPr>
            <a:r>
              <a:rPr lang="en-IN" altLang="en-US" b="0">
                <a:solidFill>
                  <a:srgbClr val="FFFF00"/>
                </a:solidFill>
              </a:rPr>
              <a:t>Charge in cells decay – Needs refreshing every 64ms</a:t>
            </a:r>
          </a:p>
        </p:txBody>
      </p:sp>
      <p:sp>
        <p:nvSpPr>
          <p:cNvPr id="12334" name="TextBox 156"/>
          <p:cNvSpPr txBox="1">
            <a:spLocks noChangeArrowheads="1"/>
          </p:cNvSpPr>
          <p:nvPr/>
        </p:nvSpPr>
        <p:spPr bwMode="auto">
          <a:xfrm>
            <a:off x="1423988" y="3857625"/>
            <a:ext cx="36433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a:lnSpc>
                <a:spcPct val="100000"/>
              </a:lnSpc>
              <a:spcBef>
                <a:spcPct val="0"/>
              </a:spcBef>
              <a:buClrTx/>
              <a:buFontTx/>
              <a:buNone/>
            </a:pPr>
            <a:r>
              <a:rPr lang="en-IN" altLang="en-US" sz="2400" b="0">
                <a:solidFill>
                  <a:srgbClr val="FFFF00"/>
                </a:solidFill>
              </a:rPr>
              <a:t>Inside a DRAM bank</a:t>
            </a:r>
          </a:p>
        </p:txBody>
      </p:sp>
      <p:sp>
        <p:nvSpPr>
          <p:cNvPr id="12335" name="TextBox 193"/>
          <p:cNvSpPr txBox="1">
            <a:spLocks noChangeArrowheads="1"/>
          </p:cNvSpPr>
          <p:nvPr/>
        </p:nvSpPr>
        <p:spPr bwMode="auto">
          <a:xfrm>
            <a:off x="7296150" y="3846513"/>
            <a:ext cx="3643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a:lnSpc>
                <a:spcPct val="100000"/>
              </a:lnSpc>
              <a:spcBef>
                <a:spcPct val="0"/>
              </a:spcBef>
              <a:buClrTx/>
              <a:buFontTx/>
              <a:buNone/>
            </a:pPr>
            <a:r>
              <a:rPr lang="en-IN" altLang="en-US" sz="2400" b="0">
                <a:solidFill>
                  <a:srgbClr val="FFFF00"/>
                </a:solidFill>
              </a:rPr>
              <a:t>A typical memory cell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The Rowhammer bug</a:t>
            </a:r>
          </a:p>
        </p:txBody>
      </p:sp>
      <p:sp>
        <p:nvSpPr>
          <p:cNvPr id="14339" name="TextBox 1"/>
          <p:cNvSpPr txBox="1">
            <a:spLocks noChangeArrowheads="1"/>
          </p:cNvSpPr>
          <p:nvPr/>
        </p:nvSpPr>
        <p:spPr bwMode="auto">
          <a:xfrm>
            <a:off x="835025" y="1919288"/>
            <a:ext cx="108712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pPr>
            <a:r>
              <a:rPr lang="en-IN" altLang="en-US" b="0">
                <a:solidFill>
                  <a:srgbClr val="FFFF00"/>
                </a:solidFill>
              </a:rPr>
              <a:t>Repeated activation of DRAM rows lead to loss of charge in neighbouring cells</a:t>
            </a:r>
          </a:p>
          <a:p>
            <a:pPr>
              <a:lnSpc>
                <a:spcPct val="100000"/>
              </a:lnSpc>
              <a:spcBef>
                <a:spcPct val="0"/>
              </a:spcBef>
              <a:buClrTx/>
            </a:pPr>
            <a:endParaRPr lang="en-IN" altLang="en-US" sz="2000" b="0">
              <a:solidFill>
                <a:srgbClr val="FFFF00"/>
              </a:solidFill>
            </a:endParaRPr>
          </a:p>
          <a:p>
            <a:pPr>
              <a:lnSpc>
                <a:spcPct val="100000"/>
              </a:lnSpc>
              <a:spcBef>
                <a:spcPct val="0"/>
              </a:spcBef>
              <a:buClrTx/>
            </a:pPr>
            <a:r>
              <a:rPr lang="en-IN" altLang="en-US" b="0">
                <a:solidFill>
                  <a:srgbClr val="FFFF00"/>
                </a:solidFill>
              </a:rPr>
              <a:t>Due to loss in charge, a bit value stored might get flipped</a:t>
            </a:r>
          </a:p>
          <a:p>
            <a:pPr>
              <a:lnSpc>
                <a:spcPct val="100000"/>
              </a:lnSpc>
              <a:spcBef>
                <a:spcPct val="0"/>
              </a:spcBef>
              <a:buClrTx/>
            </a:pPr>
            <a:endParaRPr lang="en-IN" altLang="en-US" sz="2000" b="0">
              <a:solidFill>
                <a:srgbClr val="FFFF00"/>
              </a:solidFill>
            </a:endParaRPr>
          </a:p>
          <a:p>
            <a:pPr>
              <a:lnSpc>
                <a:spcPct val="100000"/>
              </a:lnSpc>
              <a:spcBef>
                <a:spcPct val="0"/>
              </a:spcBef>
              <a:buClrTx/>
            </a:pPr>
            <a:r>
              <a:rPr lang="en-IN" altLang="en-US" b="0">
                <a:solidFill>
                  <a:srgbClr val="FFFF00"/>
                </a:solidFill>
              </a:rPr>
              <a:t>Must be activated with high frequency, much larger than the automatic refresh rate of 64ms</a:t>
            </a:r>
          </a:p>
          <a:p>
            <a:pPr>
              <a:lnSpc>
                <a:spcPct val="100000"/>
              </a:lnSpc>
              <a:spcBef>
                <a:spcPct val="0"/>
              </a:spcBef>
              <a:buClrTx/>
            </a:pPr>
            <a:endParaRPr lang="en-IN" altLang="en-US" sz="2000" b="0">
              <a:solidFill>
                <a:srgbClr val="FFFF00"/>
              </a:solidFill>
            </a:endParaRPr>
          </a:p>
          <a:p>
            <a:pPr>
              <a:lnSpc>
                <a:spcPct val="100000"/>
              </a:lnSpc>
              <a:spcBef>
                <a:spcPct val="0"/>
              </a:spcBef>
              <a:buClrTx/>
            </a:pPr>
            <a:r>
              <a:rPr lang="en-IN" altLang="en-US" b="0">
                <a:solidFill>
                  <a:srgbClr val="FFFF00"/>
                </a:solidFill>
              </a:rPr>
              <a:t>A large number of DDR3 and DDR4 DRAMs are vulnerable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114" name="Straight Connector 113"/>
          <p:cNvCxnSpPr/>
          <p:nvPr/>
        </p:nvCxnSpPr>
        <p:spPr bwMode="auto">
          <a:xfrm>
            <a:off x="3798888" y="3268663"/>
            <a:ext cx="1587500" cy="23812"/>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74" name="Straight Connector 73"/>
          <p:cNvCxnSpPr/>
          <p:nvPr/>
        </p:nvCxnSpPr>
        <p:spPr bwMode="auto">
          <a:xfrm>
            <a:off x="839788" y="3252788"/>
            <a:ext cx="1587500" cy="23812"/>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16388" name="Rectangle 2"/>
          <p:cNvSpPr>
            <a:spLocks noGrp="1" noChangeArrowheads="1"/>
          </p:cNvSpPr>
          <p:nvPr>
            <p:ph type="title"/>
          </p:nvPr>
        </p:nvSpPr>
        <p:spPr>
          <a:xfrm>
            <a:off x="444500" y="166688"/>
            <a:ext cx="10363200" cy="609600"/>
          </a:xfrm>
        </p:spPr>
        <p:txBody>
          <a:bodyPr/>
          <a:lstStyle/>
          <a:p>
            <a:r>
              <a:rPr lang="en-US" altLang="en-US"/>
              <a:t>How to Rowhammer?</a:t>
            </a:r>
          </a:p>
        </p:txBody>
      </p:sp>
      <p:cxnSp>
        <p:nvCxnSpPr>
          <p:cNvPr id="5" name="Straight Connector 4"/>
          <p:cNvCxnSpPr/>
          <p:nvPr/>
        </p:nvCxnSpPr>
        <p:spPr bwMode="auto">
          <a:xfrm flipH="1">
            <a:off x="1787525" y="1246188"/>
            <a:ext cx="9525" cy="2173287"/>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6" name="Straight Connector 5"/>
          <p:cNvCxnSpPr/>
          <p:nvPr/>
        </p:nvCxnSpPr>
        <p:spPr bwMode="auto">
          <a:xfrm>
            <a:off x="2166938" y="1222375"/>
            <a:ext cx="3175" cy="2197100"/>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9" name="Straight Connector 8"/>
          <p:cNvCxnSpPr/>
          <p:nvPr/>
        </p:nvCxnSpPr>
        <p:spPr bwMode="auto">
          <a:xfrm flipH="1">
            <a:off x="1457325" y="1238250"/>
            <a:ext cx="7938" cy="2181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10" name="Rounded Rectangle 9"/>
          <p:cNvSpPr>
            <a:spLocks noChangeArrowheads="1"/>
          </p:cNvSpPr>
          <p:nvPr/>
        </p:nvSpPr>
        <p:spPr bwMode="auto">
          <a:xfrm>
            <a:off x="582613" y="1019175"/>
            <a:ext cx="2428875" cy="2663825"/>
          </a:xfrm>
          <a:prstGeom prst="roundRect">
            <a:avLst>
              <a:gd name="adj" fmla="val 16667"/>
            </a:avLst>
          </a:prstGeom>
          <a:noFill/>
          <a:ln w="12700" algn="ctr">
            <a:solidFill>
              <a:srgbClr val="FFFF00"/>
            </a:solidFill>
            <a:prstDash val="lg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11" name="Straight Connector 10"/>
          <p:cNvCxnSpPr/>
          <p:nvPr/>
        </p:nvCxnSpPr>
        <p:spPr bwMode="auto">
          <a:xfrm>
            <a:off x="1100138" y="1246188"/>
            <a:ext cx="6350" cy="2173287"/>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12" name="Straight Connector 11"/>
          <p:cNvCxnSpPr/>
          <p:nvPr/>
        </p:nvCxnSpPr>
        <p:spPr bwMode="auto">
          <a:xfrm>
            <a:off x="844550" y="1635125"/>
            <a:ext cx="1587500" cy="22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40" name="Rounded Rectangle 39"/>
          <p:cNvSpPr>
            <a:spLocks noChangeArrowheads="1"/>
          </p:cNvSpPr>
          <p:nvPr/>
        </p:nvSpPr>
        <p:spPr bwMode="auto">
          <a:xfrm>
            <a:off x="733425" y="3092450"/>
            <a:ext cx="1789113" cy="336550"/>
          </a:xfrm>
          <a:prstGeom prst="roundRect">
            <a:avLst>
              <a:gd name="adj" fmla="val 16667"/>
            </a:avLst>
          </a:prstGeom>
          <a:solidFill>
            <a:srgbClr val="96FFFF"/>
          </a:solidFill>
          <a:ln w="12700" algn="ctr">
            <a:solidFill>
              <a:srgbClr val="0070C0"/>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eaLnBrk="1" hangingPunct="1">
              <a:lnSpc>
                <a:spcPct val="100000"/>
              </a:lnSpc>
              <a:spcBef>
                <a:spcPct val="0"/>
              </a:spcBef>
              <a:buClrTx/>
              <a:buFontTx/>
              <a:buNone/>
            </a:pPr>
            <a:endParaRPr lang="en-IN" altLang="en-US" sz="1600">
              <a:solidFill>
                <a:srgbClr val="002060"/>
              </a:solidFill>
            </a:endParaRPr>
          </a:p>
        </p:txBody>
      </p:sp>
      <p:sp>
        <p:nvSpPr>
          <p:cNvPr id="41" name="TextBox 40"/>
          <p:cNvSpPr txBox="1">
            <a:spLocks noChangeArrowheads="1"/>
          </p:cNvSpPr>
          <p:nvPr/>
        </p:nvSpPr>
        <p:spPr bwMode="auto">
          <a:xfrm>
            <a:off x="2498725" y="1441450"/>
            <a:ext cx="5048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IN" altLang="en-US" sz="1100">
                <a:solidFill>
                  <a:srgbClr val="FFFF00"/>
                </a:solidFill>
              </a:rPr>
              <a:t>Row i-1</a:t>
            </a:r>
          </a:p>
        </p:txBody>
      </p:sp>
      <p:sp>
        <p:nvSpPr>
          <p:cNvPr id="42" name="TextBox 41"/>
          <p:cNvSpPr txBox="1">
            <a:spLocks noChangeArrowheads="1"/>
          </p:cNvSpPr>
          <p:nvPr/>
        </p:nvSpPr>
        <p:spPr bwMode="auto">
          <a:xfrm>
            <a:off x="2466975" y="1838325"/>
            <a:ext cx="6461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IN" altLang="en-US" sz="1100">
                <a:solidFill>
                  <a:srgbClr val="FFFF00"/>
                </a:solidFill>
              </a:rPr>
              <a:t>Row i</a:t>
            </a:r>
          </a:p>
        </p:txBody>
      </p:sp>
      <p:sp>
        <p:nvSpPr>
          <p:cNvPr id="43" name="TextBox 42"/>
          <p:cNvSpPr txBox="1">
            <a:spLocks noChangeArrowheads="1"/>
          </p:cNvSpPr>
          <p:nvPr/>
        </p:nvSpPr>
        <p:spPr bwMode="auto">
          <a:xfrm>
            <a:off x="2474913" y="2090738"/>
            <a:ext cx="64611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IN" altLang="en-US" sz="1100">
                <a:solidFill>
                  <a:srgbClr val="FFFF00"/>
                </a:solidFill>
              </a:rPr>
              <a:t>Row i+1</a:t>
            </a:r>
          </a:p>
        </p:txBody>
      </p:sp>
      <p:sp>
        <p:nvSpPr>
          <p:cNvPr id="3" name="Oval 2"/>
          <p:cNvSpPr>
            <a:spLocks noChangeArrowheads="1"/>
          </p:cNvSpPr>
          <p:nvPr/>
        </p:nvSpPr>
        <p:spPr bwMode="auto">
          <a:xfrm>
            <a:off x="969963" y="1508125"/>
            <a:ext cx="269875" cy="239713"/>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46" name="Oval 45"/>
          <p:cNvSpPr>
            <a:spLocks noChangeArrowheads="1"/>
          </p:cNvSpPr>
          <p:nvPr/>
        </p:nvSpPr>
        <p:spPr bwMode="auto">
          <a:xfrm>
            <a:off x="1322388" y="1508125"/>
            <a:ext cx="269875" cy="239713"/>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47" name="Oval 46"/>
          <p:cNvSpPr>
            <a:spLocks noChangeArrowheads="1"/>
          </p:cNvSpPr>
          <p:nvPr/>
        </p:nvSpPr>
        <p:spPr bwMode="auto">
          <a:xfrm>
            <a:off x="1666875" y="1517650"/>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49" name="Oval 48"/>
          <p:cNvSpPr>
            <a:spLocks noChangeArrowheads="1"/>
          </p:cNvSpPr>
          <p:nvPr/>
        </p:nvSpPr>
        <p:spPr bwMode="auto">
          <a:xfrm>
            <a:off x="2030413" y="1514475"/>
            <a:ext cx="269875" cy="239713"/>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54" name="Straight Connector 53"/>
          <p:cNvCxnSpPr/>
          <p:nvPr/>
        </p:nvCxnSpPr>
        <p:spPr bwMode="auto">
          <a:xfrm>
            <a:off x="844550" y="1939925"/>
            <a:ext cx="1587500" cy="22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55" name="Oval 54"/>
          <p:cNvSpPr>
            <a:spLocks noChangeArrowheads="1"/>
          </p:cNvSpPr>
          <p:nvPr/>
        </p:nvSpPr>
        <p:spPr bwMode="auto">
          <a:xfrm>
            <a:off x="969963" y="1812925"/>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56" name="Oval 55"/>
          <p:cNvSpPr>
            <a:spLocks noChangeArrowheads="1"/>
          </p:cNvSpPr>
          <p:nvPr/>
        </p:nvSpPr>
        <p:spPr bwMode="auto">
          <a:xfrm>
            <a:off x="1322388" y="1812925"/>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57" name="Oval 56"/>
          <p:cNvSpPr>
            <a:spLocks noChangeArrowheads="1"/>
          </p:cNvSpPr>
          <p:nvPr/>
        </p:nvSpPr>
        <p:spPr bwMode="auto">
          <a:xfrm>
            <a:off x="1666875" y="1824038"/>
            <a:ext cx="269875" cy="239712"/>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58" name="Oval 57"/>
          <p:cNvSpPr>
            <a:spLocks noChangeArrowheads="1"/>
          </p:cNvSpPr>
          <p:nvPr/>
        </p:nvSpPr>
        <p:spPr bwMode="auto">
          <a:xfrm>
            <a:off x="2030413" y="1819275"/>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59" name="Straight Connector 58"/>
          <p:cNvCxnSpPr/>
          <p:nvPr/>
        </p:nvCxnSpPr>
        <p:spPr bwMode="auto">
          <a:xfrm>
            <a:off x="844550" y="2227263"/>
            <a:ext cx="1587500" cy="22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60" name="Oval 59"/>
          <p:cNvSpPr>
            <a:spLocks noChangeArrowheads="1"/>
          </p:cNvSpPr>
          <p:nvPr/>
        </p:nvSpPr>
        <p:spPr bwMode="auto">
          <a:xfrm>
            <a:off x="969963" y="2100263"/>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61" name="Oval 60"/>
          <p:cNvSpPr>
            <a:spLocks noChangeArrowheads="1"/>
          </p:cNvSpPr>
          <p:nvPr/>
        </p:nvSpPr>
        <p:spPr bwMode="auto">
          <a:xfrm>
            <a:off x="1322388" y="2100263"/>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62" name="Oval 61"/>
          <p:cNvSpPr>
            <a:spLocks noChangeArrowheads="1"/>
          </p:cNvSpPr>
          <p:nvPr/>
        </p:nvSpPr>
        <p:spPr bwMode="auto">
          <a:xfrm>
            <a:off x="1666875" y="2111375"/>
            <a:ext cx="269875" cy="239713"/>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63" name="Oval 62"/>
          <p:cNvSpPr>
            <a:spLocks noChangeArrowheads="1"/>
          </p:cNvSpPr>
          <p:nvPr/>
        </p:nvSpPr>
        <p:spPr bwMode="auto">
          <a:xfrm>
            <a:off x="2030413" y="2106613"/>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64" name="Straight Connector 63"/>
          <p:cNvCxnSpPr/>
          <p:nvPr/>
        </p:nvCxnSpPr>
        <p:spPr bwMode="auto">
          <a:xfrm>
            <a:off x="839788" y="2540000"/>
            <a:ext cx="1587500" cy="22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65" name="Oval 64"/>
          <p:cNvSpPr>
            <a:spLocks noChangeArrowheads="1"/>
          </p:cNvSpPr>
          <p:nvPr/>
        </p:nvSpPr>
        <p:spPr bwMode="auto">
          <a:xfrm>
            <a:off x="965200" y="2413000"/>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66" name="Oval 65"/>
          <p:cNvSpPr>
            <a:spLocks noChangeArrowheads="1"/>
          </p:cNvSpPr>
          <p:nvPr/>
        </p:nvSpPr>
        <p:spPr bwMode="auto">
          <a:xfrm>
            <a:off x="1319213" y="2413000"/>
            <a:ext cx="268287"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67" name="Oval 66"/>
          <p:cNvSpPr>
            <a:spLocks noChangeArrowheads="1"/>
          </p:cNvSpPr>
          <p:nvPr/>
        </p:nvSpPr>
        <p:spPr bwMode="auto">
          <a:xfrm>
            <a:off x="1662113" y="2424113"/>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68" name="Oval 67"/>
          <p:cNvSpPr>
            <a:spLocks noChangeArrowheads="1"/>
          </p:cNvSpPr>
          <p:nvPr/>
        </p:nvSpPr>
        <p:spPr bwMode="auto">
          <a:xfrm>
            <a:off x="2025650" y="2419350"/>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69" name="Straight Connector 68"/>
          <p:cNvCxnSpPr/>
          <p:nvPr/>
        </p:nvCxnSpPr>
        <p:spPr bwMode="auto">
          <a:xfrm>
            <a:off x="839788" y="2851150"/>
            <a:ext cx="1587500" cy="23813"/>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70" name="Oval 69"/>
          <p:cNvSpPr>
            <a:spLocks noChangeArrowheads="1"/>
          </p:cNvSpPr>
          <p:nvPr/>
        </p:nvSpPr>
        <p:spPr bwMode="auto">
          <a:xfrm>
            <a:off x="965200" y="2725738"/>
            <a:ext cx="269875" cy="239712"/>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71" name="Oval 70"/>
          <p:cNvSpPr>
            <a:spLocks noChangeArrowheads="1"/>
          </p:cNvSpPr>
          <p:nvPr/>
        </p:nvSpPr>
        <p:spPr bwMode="auto">
          <a:xfrm>
            <a:off x="1319213" y="2725738"/>
            <a:ext cx="268287" cy="239712"/>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72" name="Oval 71"/>
          <p:cNvSpPr>
            <a:spLocks noChangeArrowheads="1"/>
          </p:cNvSpPr>
          <p:nvPr/>
        </p:nvSpPr>
        <p:spPr bwMode="auto">
          <a:xfrm>
            <a:off x="1662113" y="2735263"/>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73" name="Oval 72"/>
          <p:cNvSpPr>
            <a:spLocks noChangeArrowheads="1"/>
          </p:cNvSpPr>
          <p:nvPr/>
        </p:nvSpPr>
        <p:spPr bwMode="auto">
          <a:xfrm>
            <a:off x="2025650" y="2732088"/>
            <a:ext cx="269875" cy="239712"/>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75" name="Oval 74"/>
          <p:cNvSpPr>
            <a:spLocks noChangeArrowheads="1"/>
          </p:cNvSpPr>
          <p:nvPr/>
        </p:nvSpPr>
        <p:spPr bwMode="auto">
          <a:xfrm>
            <a:off x="965200" y="3127375"/>
            <a:ext cx="269875" cy="239713"/>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76" name="Oval 75"/>
          <p:cNvSpPr>
            <a:spLocks noChangeArrowheads="1"/>
          </p:cNvSpPr>
          <p:nvPr/>
        </p:nvSpPr>
        <p:spPr bwMode="auto">
          <a:xfrm>
            <a:off x="1319213" y="3127375"/>
            <a:ext cx="268287" cy="239713"/>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77" name="Oval 76"/>
          <p:cNvSpPr>
            <a:spLocks noChangeArrowheads="1"/>
          </p:cNvSpPr>
          <p:nvPr/>
        </p:nvSpPr>
        <p:spPr bwMode="auto">
          <a:xfrm>
            <a:off x="1662113" y="3136900"/>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78" name="Oval 77"/>
          <p:cNvSpPr>
            <a:spLocks noChangeArrowheads="1"/>
          </p:cNvSpPr>
          <p:nvPr/>
        </p:nvSpPr>
        <p:spPr bwMode="auto">
          <a:xfrm>
            <a:off x="2025650" y="3133725"/>
            <a:ext cx="269875" cy="239713"/>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80" name="Straight Connector 79"/>
          <p:cNvCxnSpPr/>
          <p:nvPr/>
        </p:nvCxnSpPr>
        <p:spPr bwMode="auto">
          <a:xfrm flipH="1">
            <a:off x="4745038" y="1262063"/>
            <a:ext cx="11112" cy="2173287"/>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81" name="Straight Connector 80"/>
          <p:cNvCxnSpPr/>
          <p:nvPr/>
        </p:nvCxnSpPr>
        <p:spPr bwMode="auto">
          <a:xfrm>
            <a:off x="5126038" y="1238250"/>
            <a:ext cx="3175" cy="2197100"/>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82" name="Straight Connector 81"/>
          <p:cNvCxnSpPr/>
          <p:nvPr/>
        </p:nvCxnSpPr>
        <p:spPr bwMode="auto">
          <a:xfrm flipH="1">
            <a:off x="4416425" y="1254125"/>
            <a:ext cx="6350" cy="2181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83" name="Rounded Rectangle 82"/>
          <p:cNvSpPr>
            <a:spLocks noChangeArrowheads="1"/>
          </p:cNvSpPr>
          <p:nvPr/>
        </p:nvSpPr>
        <p:spPr bwMode="auto">
          <a:xfrm>
            <a:off x="3540125" y="1035050"/>
            <a:ext cx="2430463" cy="2663825"/>
          </a:xfrm>
          <a:prstGeom prst="roundRect">
            <a:avLst>
              <a:gd name="adj" fmla="val 16667"/>
            </a:avLst>
          </a:prstGeom>
          <a:noFill/>
          <a:ln w="12700" algn="ctr">
            <a:solidFill>
              <a:srgbClr val="FFFF00"/>
            </a:solidFill>
            <a:prstDash val="lg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84" name="Straight Connector 83"/>
          <p:cNvCxnSpPr/>
          <p:nvPr/>
        </p:nvCxnSpPr>
        <p:spPr bwMode="auto">
          <a:xfrm>
            <a:off x="4059238" y="1262063"/>
            <a:ext cx="6350" cy="2173287"/>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85" name="Straight Connector 84"/>
          <p:cNvCxnSpPr/>
          <p:nvPr/>
        </p:nvCxnSpPr>
        <p:spPr bwMode="auto">
          <a:xfrm>
            <a:off x="3802063" y="1651000"/>
            <a:ext cx="1589087" cy="22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86" name="Rounded Rectangle 85"/>
          <p:cNvSpPr>
            <a:spLocks noChangeArrowheads="1"/>
          </p:cNvSpPr>
          <p:nvPr/>
        </p:nvSpPr>
        <p:spPr bwMode="auto">
          <a:xfrm>
            <a:off x="3692525" y="3108325"/>
            <a:ext cx="1787525" cy="336550"/>
          </a:xfrm>
          <a:prstGeom prst="roundRect">
            <a:avLst>
              <a:gd name="adj" fmla="val 16667"/>
            </a:avLst>
          </a:prstGeom>
          <a:solidFill>
            <a:srgbClr val="96FFFF"/>
          </a:solidFill>
          <a:ln w="12700" algn="ctr">
            <a:solidFill>
              <a:srgbClr val="0070C0"/>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eaLnBrk="1" hangingPunct="1">
              <a:lnSpc>
                <a:spcPct val="100000"/>
              </a:lnSpc>
              <a:spcBef>
                <a:spcPct val="0"/>
              </a:spcBef>
              <a:buClrTx/>
              <a:buFontTx/>
              <a:buNone/>
            </a:pPr>
            <a:endParaRPr lang="en-IN" altLang="en-US" sz="1600">
              <a:solidFill>
                <a:srgbClr val="002060"/>
              </a:solidFill>
            </a:endParaRPr>
          </a:p>
        </p:txBody>
      </p:sp>
      <p:sp>
        <p:nvSpPr>
          <p:cNvPr id="87" name="TextBox 86"/>
          <p:cNvSpPr txBox="1">
            <a:spLocks noChangeArrowheads="1"/>
          </p:cNvSpPr>
          <p:nvPr/>
        </p:nvSpPr>
        <p:spPr bwMode="auto">
          <a:xfrm>
            <a:off x="5457825" y="1457325"/>
            <a:ext cx="5032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IN" altLang="en-US" sz="1100">
                <a:solidFill>
                  <a:srgbClr val="FFFF00"/>
                </a:solidFill>
              </a:rPr>
              <a:t>Row i-1</a:t>
            </a:r>
          </a:p>
        </p:txBody>
      </p:sp>
      <p:sp>
        <p:nvSpPr>
          <p:cNvPr id="88" name="TextBox 87"/>
          <p:cNvSpPr txBox="1">
            <a:spLocks noChangeArrowheads="1"/>
          </p:cNvSpPr>
          <p:nvPr/>
        </p:nvSpPr>
        <p:spPr bwMode="auto">
          <a:xfrm>
            <a:off x="5426075" y="1854200"/>
            <a:ext cx="6461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IN" altLang="en-US" sz="1100">
                <a:solidFill>
                  <a:srgbClr val="FFFF00"/>
                </a:solidFill>
              </a:rPr>
              <a:t>Row i</a:t>
            </a:r>
          </a:p>
        </p:txBody>
      </p:sp>
      <p:sp>
        <p:nvSpPr>
          <p:cNvPr id="89" name="TextBox 88"/>
          <p:cNvSpPr txBox="1">
            <a:spLocks noChangeArrowheads="1"/>
          </p:cNvSpPr>
          <p:nvPr/>
        </p:nvSpPr>
        <p:spPr bwMode="auto">
          <a:xfrm>
            <a:off x="5434013" y="2106613"/>
            <a:ext cx="64611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IN" altLang="en-US" sz="1100">
                <a:solidFill>
                  <a:srgbClr val="FFFF00"/>
                </a:solidFill>
              </a:rPr>
              <a:t>Row i+1</a:t>
            </a:r>
          </a:p>
        </p:txBody>
      </p:sp>
      <p:sp>
        <p:nvSpPr>
          <p:cNvPr id="90" name="Oval 89"/>
          <p:cNvSpPr>
            <a:spLocks noChangeArrowheads="1"/>
          </p:cNvSpPr>
          <p:nvPr/>
        </p:nvSpPr>
        <p:spPr bwMode="auto">
          <a:xfrm>
            <a:off x="3929063" y="1524000"/>
            <a:ext cx="268287" cy="239713"/>
          </a:xfrm>
          <a:prstGeom prst="ellipse">
            <a:avLst/>
          </a:prstGeom>
          <a:solidFill>
            <a:srgbClr val="00B05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91" name="Oval 90"/>
          <p:cNvSpPr>
            <a:spLocks noChangeArrowheads="1"/>
          </p:cNvSpPr>
          <p:nvPr/>
        </p:nvSpPr>
        <p:spPr bwMode="auto">
          <a:xfrm>
            <a:off x="4281488" y="1524000"/>
            <a:ext cx="269875" cy="239713"/>
          </a:xfrm>
          <a:prstGeom prst="ellipse">
            <a:avLst/>
          </a:prstGeom>
          <a:solidFill>
            <a:srgbClr val="00B05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92" name="Oval 91"/>
          <p:cNvSpPr>
            <a:spLocks noChangeArrowheads="1"/>
          </p:cNvSpPr>
          <p:nvPr/>
        </p:nvSpPr>
        <p:spPr bwMode="auto">
          <a:xfrm>
            <a:off x="4624388" y="1533525"/>
            <a:ext cx="269875" cy="241300"/>
          </a:xfrm>
          <a:prstGeom prst="ellipse">
            <a:avLst/>
          </a:prstGeom>
          <a:solidFill>
            <a:srgbClr val="00B05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93" name="Oval 92"/>
          <p:cNvSpPr>
            <a:spLocks noChangeArrowheads="1"/>
          </p:cNvSpPr>
          <p:nvPr/>
        </p:nvSpPr>
        <p:spPr bwMode="auto">
          <a:xfrm>
            <a:off x="4989513" y="1530350"/>
            <a:ext cx="269875" cy="239713"/>
          </a:xfrm>
          <a:prstGeom prst="ellipse">
            <a:avLst/>
          </a:prstGeom>
          <a:solidFill>
            <a:srgbClr val="00B05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94" name="Straight Connector 93"/>
          <p:cNvCxnSpPr/>
          <p:nvPr/>
        </p:nvCxnSpPr>
        <p:spPr bwMode="auto">
          <a:xfrm>
            <a:off x="3802063" y="1955800"/>
            <a:ext cx="1589087" cy="22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95" name="Oval 94"/>
          <p:cNvSpPr>
            <a:spLocks noChangeArrowheads="1"/>
          </p:cNvSpPr>
          <p:nvPr/>
        </p:nvSpPr>
        <p:spPr bwMode="auto">
          <a:xfrm>
            <a:off x="3929063" y="1828800"/>
            <a:ext cx="268287"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96" name="Oval 95"/>
          <p:cNvSpPr>
            <a:spLocks noChangeArrowheads="1"/>
          </p:cNvSpPr>
          <p:nvPr/>
        </p:nvSpPr>
        <p:spPr bwMode="auto">
          <a:xfrm>
            <a:off x="4281488" y="1828800"/>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97" name="Oval 96"/>
          <p:cNvSpPr>
            <a:spLocks noChangeArrowheads="1"/>
          </p:cNvSpPr>
          <p:nvPr/>
        </p:nvSpPr>
        <p:spPr bwMode="auto">
          <a:xfrm>
            <a:off x="4624388" y="1839913"/>
            <a:ext cx="269875" cy="239712"/>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98" name="Oval 97"/>
          <p:cNvSpPr>
            <a:spLocks noChangeArrowheads="1"/>
          </p:cNvSpPr>
          <p:nvPr/>
        </p:nvSpPr>
        <p:spPr bwMode="auto">
          <a:xfrm>
            <a:off x="4989513" y="1835150"/>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99" name="Straight Connector 98"/>
          <p:cNvCxnSpPr/>
          <p:nvPr/>
        </p:nvCxnSpPr>
        <p:spPr bwMode="auto">
          <a:xfrm>
            <a:off x="3802063" y="2243138"/>
            <a:ext cx="1589087" cy="22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100" name="Oval 99"/>
          <p:cNvSpPr>
            <a:spLocks noChangeArrowheads="1"/>
          </p:cNvSpPr>
          <p:nvPr/>
        </p:nvSpPr>
        <p:spPr bwMode="auto">
          <a:xfrm>
            <a:off x="3929063" y="2116138"/>
            <a:ext cx="268287"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01" name="Oval 100"/>
          <p:cNvSpPr>
            <a:spLocks noChangeArrowheads="1"/>
          </p:cNvSpPr>
          <p:nvPr/>
        </p:nvSpPr>
        <p:spPr bwMode="auto">
          <a:xfrm>
            <a:off x="4281488" y="2116138"/>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02" name="Oval 101"/>
          <p:cNvSpPr>
            <a:spLocks noChangeArrowheads="1"/>
          </p:cNvSpPr>
          <p:nvPr/>
        </p:nvSpPr>
        <p:spPr bwMode="auto">
          <a:xfrm>
            <a:off x="4624388" y="2127250"/>
            <a:ext cx="269875" cy="239713"/>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03" name="Oval 102"/>
          <p:cNvSpPr>
            <a:spLocks noChangeArrowheads="1"/>
          </p:cNvSpPr>
          <p:nvPr/>
        </p:nvSpPr>
        <p:spPr bwMode="auto">
          <a:xfrm>
            <a:off x="4989513" y="2122488"/>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104" name="Straight Connector 103"/>
          <p:cNvCxnSpPr/>
          <p:nvPr/>
        </p:nvCxnSpPr>
        <p:spPr bwMode="auto">
          <a:xfrm>
            <a:off x="3798888" y="2555875"/>
            <a:ext cx="1587500" cy="23813"/>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105" name="Oval 104"/>
          <p:cNvSpPr>
            <a:spLocks noChangeArrowheads="1"/>
          </p:cNvSpPr>
          <p:nvPr/>
        </p:nvSpPr>
        <p:spPr bwMode="auto">
          <a:xfrm>
            <a:off x="3924300" y="2428875"/>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06" name="Oval 105"/>
          <p:cNvSpPr>
            <a:spLocks noChangeArrowheads="1"/>
          </p:cNvSpPr>
          <p:nvPr/>
        </p:nvSpPr>
        <p:spPr bwMode="auto">
          <a:xfrm>
            <a:off x="4276725" y="2428875"/>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07" name="Oval 106"/>
          <p:cNvSpPr>
            <a:spLocks noChangeArrowheads="1"/>
          </p:cNvSpPr>
          <p:nvPr/>
        </p:nvSpPr>
        <p:spPr bwMode="auto">
          <a:xfrm>
            <a:off x="4621213" y="2439988"/>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08" name="Oval 107"/>
          <p:cNvSpPr>
            <a:spLocks noChangeArrowheads="1"/>
          </p:cNvSpPr>
          <p:nvPr/>
        </p:nvSpPr>
        <p:spPr bwMode="auto">
          <a:xfrm>
            <a:off x="4984750" y="2435225"/>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109" name="Straight Connector 108"/>
          <p:cNvCxnSpPr/>
          <p:nvPr/>
        </p:nvCxnSpPr>
        <p:spPr bwMode="auto">
          <a:xfrm>
            <a:off x="3798888" y="2868613"/>
            <a:ext cx="1587500" cy="22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110" name="Oval 109"/>
          <p:cNvSpPr>
            <a:spLocks noChangeArrowheads="1"/>
          </p:cNvSpPr>
          <p:nvPr/>
        </p:nvSpPr>
        <p:spPr bwMode="auto">
          <a:xfrm>
            <a:off x="3924300" y="2741613"/>
            <a:ext cx="269875" cy="239712"/>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11" name="Oval 110"/>
          <p:cNvSpPr>
            <a:spLocks noChangeArrowheads="1"/>
          </p:cNvSpPr>
          <p:nvPr/>
        </p:nvSpPr>
        <p:spPr bwMode="auto">
          <a:xfrm>
            <a:off x="4276725" y="2741613"/>
            <a:ext cx="269875" cy="239712"/>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12" name="Oval 111"/>
          <p:cNvSpPr>
            <a:spLocks noChangeArrowheads="1"/>
          </p:cNvSpPr>
          <p:nvPr/>
        </p:nvSpPr>
        <p:spPr bwMode="auto">
          <a:xfrm>
            <a:off x="4621213" y="2751138"/>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13" name="Oval 112"/>
          <p:cNvSpPr>
            <a:spLocks noChangeArrowheads="1"/>
          </p:cNvSpPr>
          <p:nvPr/>
        </p:nvSpPr>
        <p:spPr bwMode="auto">
          <a:xfrm>
            <a:off x="4984750" y="2747963"/>
            <a:ext cx="269875" cy="239712"/>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15" name="Oval 114"/>
          <p:cNvSpPr>
            <a:spLocks noChangeArrowheads="1"/>
          </p:cNvSpPr>
          <p:nvPr/>
        </p:nvSpPr>
        <p:spPr bwMode="auto">
          <a:xfrm>
            <a:off x="3924300" y="3143250"/>
            <a:ext cx="269875" cy="239713"/>
          </a:xfrm>
          <a:prstGeom prst="ellipse">
            <a:avLst/>
          </a:prstGeom>
          <a:solidFill>
            <a:srgbClr val="00B05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16" name="Oval 115"/>
          <p:cNvSpPr>
            <a:spLocks noChangeArrowheads="1"/>
          </p:cNvSpPr>
          <p:nvPr/>
        </p:nvSpPr>
        <p:spPr bwMode="auto">
          <a:xfrm>
            <a:off x="4276725" y="3143250"/>
            <a:ext cx="269875" cy="239713"/>
          </a:xfrm>
          <a:prstGeom prst="ellipse">
            <a:avLst/>
          </a:prstGeom>
          <a:solidFill>
            <a:srgbClr val="00B05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17" name="Oval 116"/>
          <p:cNvSpPr>
            <a:spLocks noChangeArrowheads="1"/>
          </p:cNvSpPr>
          <p:nvPr/>
        </p:nvSpPr>
        <p:spPr bwMode="auto">
          <a:xfrm>
            <a:off x="4621213" y="3152775"/>
            <a:ext cx="269875" cy="241300"/>
          </a:xfrm>
          <a:prstGeom prst="ellipse">
            <a:avLst/>
          </a:prstGeom>
          <a:solidFill>
            <a:srgbClr val="00B05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118" name="Oval 117"/>
          <p:cNvSpPr>
            <a:spLocks noChangeArrowheads="1"/>
          </p:cNvSpPr>
          <p:nvPr/>
        </p:nvSpPr>
        <p:spPr bwMode="auto">
          <a:xfrm>
            <a:off x="4984750" y="3149600"/>
            <a:ext cx="269875" cy="239713"/>
          </a:xfrm>
          <a:prstGeom prst="ellipse">
            <a:avLst/>
          </a:prstGeom>
          <a:solidFill>
            <a:srgbClr val="00B05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236" name="Straight Connector 235"/>
          <p:cNvCxnSpPr/>
          <p:nvPr/>
        </p:nvCxnSpPr>
        <p:spPr bwMode="auto">
          <a:xfrm>
            <a:off x="6756400" y="3252788"/>
            <a:ext cx="1589088" cy="23812"/>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237" name="Straight Connector 236"/>
          <p:cNvCxnSpPr/>
          <p:nvPr/>
        </p:nvCxnSpPr>
        <p:spPr bwMode="auto">
          <a:xfrm flipH="1">
            <a:off x="7704138" y="1246188"/>
            <a:ext cx="9525" cy="2173287"/>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238" name="Straight Connector 237"/>
          <p:cNvCxnSpPr/>
          <p:nvPr/>
        </p:nvCxnSpPr>
        <p:spPr bwMode="auto">
          <a:xfrm>
            <a:off x="8085138" y="1222375"/>
            <a:ext cx="3175" cy="2197100"/>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239" name="Straight Connector 238"/>
          <p:cNvCxnSpPr/>
          <p:nvPr/>
        </p:nvCxnSpPr>
        <p:spPr bwMode="auto">
          <a:xfrm flipH="1">
            <a:off x="7375525" y="1238250"/>
            <a:ext cx="6350" cy="2181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240" name="Rounded Rectangle 239"/>
          <p:cNvSpPr>
            <a:spLocks noChangeArrowheads="1"/>
          </p:cNvSpPr>
          <p:nvPr/>
        </p:nvSpPr>
        <p:spPr bwMode="auto">
          <a:xfrm>
            <a:off x="6499225" y="1019175"/>
            <a:ext cx="2430463" cy="2663825"/>
          </a:xfrm>
          <a:prstGeom prst="roundRect">
            <a:avLst>
              <a:gd name="adj" fmla="val 16667"/>
            </a:avLst>
          </a:prstGeom>
          <a:noFill/>
          <a:ln w="12700" algn="ctr">
            <a:solidFill>
              <a:srgbClr val="FFFF00"/>
            </a:solidFill>
            <a:prstDash val="lg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241" name="Straight Connector 240"/>
          <p:cNvCxnSpPr/>
          <p:nvPr/>
        </p:nvCxnSpPr>
        <p:spPr bwMode="auto">
          <a:xfrm>
            <a:off x="7018338" y="1246188"/>
            <a:ext cx="4762" cy="2173287"/>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242" name="Straight Connector 241"/>
          <p:cNvCxnSpPr/>
          <p:nvPr/>
        </p:nvCxnSpPr>
        <p:spPr bwMode="auto">
          <a:xfrm>
            <a:off x="6761163" y="1635125"/>
            <a:ext cx="1587500" cy="22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243" name="Rounded Rectangle 242"/>
          <p:cNvSpPr>
            <a:spLocks noChangeArrowheads="1"/>
          </p:cNvSpPr>
          <p:nvPr/>
        </p:nvSpPr>
        <p:spPr bwMode="auto">
          <a:xfrm>
            <a:off x="6651625" y="3092450"/>
            <a:ext cx="1787525" cy="336550"/>
          </a:xfrm>
          <a:prstGeom prst="roundRect">
            <a:avLst>
              <a:gd name="adj" fmla="val 16667"/>
            </a:avLst>
          </a:prstGeom>
          <a:solidFill>
            <a:srgbClr val="96FFFF"/>
          </a:solidFill>
          <a:ln w="12700" algn="ctr">
            <a:solidFill>
              <a:srgbClr val="0070C0"/>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eaLnBrk="1" hangingPunct="1">
              <a:lnSpc>
                <a:spcPct val="100000"/>
              </a:lnSpc>
              <a:spcBef>
                <a:spcPct val="0"/>
              </a:spcBef>
              <a:buClrTx/>
              <a:buFontTx/>
              <a:buNone/>
            </a:pPr>
            <a:endParaRPr lang="en-IN" altLang="en-US" sz="1600">
              <a:solidFill>
                <a:srgbClr val="002060"/>
              </a:solidFill>
            </a:endParaRPr>
          </a:p>
        </p:txBody>
      </p:sp>
      <p:sp>
        <p:nvSpPr>
          <p:cNvPr id="244" name="TextBox 243"/>
          <p:cNvSpPr txBox="1">
            <a:spLocks noChangeArrowheads="1"/>
          </p:cNvSpPr>
          <p:nvPr/>
        </p:nvSpPr>
        <p:spPr bwMode="auto">
          <a:xfrm>
            <a:off x="8415338" y="1441450"/>
            <a:ext cx="5048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IN" altLang="en-US" sz="1100">
                <a:solidFill>
                  <a:srgbClr val="FFFF00"/>
                </a:solidFill>
              </a:rPr>
              <a:t>Row i-1</a:t>
            </a:r>
          </a:p>
        </p:txBody>
      </p:sp>
      <p:sp>
        <p:nvSpPr>
          <p:cNvPr id="245" name="TextBox 244"/>
          <p:cNvSpPr txBox="1">
            <a:spLocks noChangeArrowheads="1"/>
          </p:cNvSpPr>
          <p:nvPr/>
        </p:nvSpPr>
        <p:spPr bwMode="auto">
          <a:xfrm>
            <a:off x="8383588" y="1838325"/>
            <a:ext cx="6477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IN" altLang="en-US" sz="1100">
                <a:solidFill>
                  <a:srgbClr val="FFFF00"/>
                </a:solidFill>
              </a:rPr>
              <a:t>Row i</a:t>
            </a:r>
          </a:p>
        </p:txBody>
      </p:sp>
      <p:sp>
        <p:nvSpPr>
          <p:cNvPr id="246" name="TextBox 245"/>
          <p:cNvSpPr txBox="1">
            <a:spLocks noChangeArrowheads="1"/>
          </p:cNvSpPr>
          <p:nvPr/>
        </p:nvSpPr>
        <p:spPr bwMode="auto">
          <a:xfrm>
            <a:off x="8393113" y="2090738"/>
            <a:ext cx="64611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IN" altLang="en-US" sz="1100">
                <a:solidFill>
                  <a:srgbClr val="FFFF00"/>
                </a:solidFill>
              </a:rPr>
              <a:t>Row i+1</a:t>
            </a:r>
          </a:p>
        </p:txBody>
      </p:sp>
      <p:sp>
        <p:nvSpPr>
          <p:cNvPr id="247" name="Oval 246"/>
          <p:cNvSpPr>
            <a:spLocks noChangeArrowheads="1"/>
          </p:cNvSpPr>
          <p:nvPr/>
        </p:nvSpPr>
        <p:spPr bwMode="auto">
          <a:xfrm>
            <a:off x="6886575" y="1508125"/>
            <a:ext cx="269875" cy="239713"/>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248" name="Oval 247"/>
          <p:cNvSpPr>
            <a:spLocks noChangeArrowheads="1"/>
          </p:cNvSpPr>
          <p:nvPr/>
        </p:nvSpPr>
        <p:spPr bwMode="auto">
          <a:xfrm>
            <a:off x="7240588" y="1508125"/>
            <a:ext cx="269875" cy="239713"/>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249" name="Oval 248"/>
          <p:cNvSpPr>
            <a:spLocks noChangeArrowheads="1"/>
          </p:cNvSpPr>
          <p:nvPr/>
        </p:nvSpPr>
        <p:spPr bwMode="auto">
          <a:xfrm>
            <a:off x="7583488" y="1517650"/>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250" name="Oval 249"/>
          <p:cNvSpPr>
            <a:spLocks noChangeArrowheads="1"/>
          </p:cNvSpPr>
          <p:nvPr/>
        </p:nvSpPr>
        <p:spPr bwMode="auto">
          <a:xfrm>
            <a:off x="7947025" y="1514475"/>
            <a:ext cx="269875" cy="239713"/>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251" name="Straight Connector 250"/>
          <p:cNvCxnSpPr/>
          <p:nvPr/>
        </p:nvCxnSpPr>
        <p:spPr bwMode="auto">
          <a:xfrm>
            <a:off x="6761163" y="1939925"/>
            <a:ext cx="1587500" cy="22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252" name="Oval 251"/>
          <p:cNvSpPr>
            <a:spLocks noChangeArrowheads="1"/>
          </p:cNvSpPr>
          <p:nvPr/>
        </p:nvSpPr>
        <p:spPr bwMode="auto">
          <a:xfrm>
            <a:off x="6886575" y="1812925"/>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253" name="Oval 252"/>
          <p:cNvSpPr>
            <a:spLocks noChangeArrowheads="1"/>
          </p:cNvSpPr>
          <p:nvPr/>
        </p:nvSpPr>
        <p:spPr bwMode="auto">
          <a:xfrm>
            <a:off x="7240588" y="1812925"/>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254" name="Oval 253"/>
          <p:cNvSpPr>
            <a:spLocks noChangeArrowheads="1"/>
          </p:cNvSpPr>
          <p:nvPr/>
        </p:nvSpPr>
        <p:spPr bwMode="auto">
          <a:xfrm>
            <a:off x="7583488" y="1824038"/>
            <a:ext cx="269875" cy="239712"/>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255" name="Oval 254"/>
          <p:cNvSpPr>
            <a:spLocks noChangeArrowheads="1"/>
          </p:cNvSpPr>
          <p:nvPr/>
        </p:nvSpPr>
        <p:spPr bwMode="auto">
          <a:xfrm>
            <a:off x="7947025" y="1819275"/>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256" name="Straight Connector 255"/>
          <p:cNvCxnSpPr/>
          <p:nvPr/>
        </p:nvCxnSpPr>
        <p:spPr bwMode="auto">
          <a:xfrm>
            <a:off x="6761163" y="2227263"/>
            <a:ext cx="1587500" cy="22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257" name="Oval 256"/>
          <p:cNvSpPr>
            <a:spLocks noChangeArrowheads="1"/>
          </p:cNvSpPr>
          <p:nvPr/>
        </p:nvSpPr>
        <p:spPr bwMode="auto">
          <a:xfrm>
            <a:off x="6886575" y="2100263"/>
            <a:ext cx="269875" cy="241300"/>
          </a:xfrm>
          <a:prstGeom prst="ellipse">
            <a:avLst/>
          </a:prstGeom>
          <a:solidFill>
            <a:srgbClr val="FFFF0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258" name="Oval 257"/>
          <p:cNvSpPr>
            <a:spLocks noChangeArrowheads="1"/>
          </p:cNvSpPr>
          <p:nvPr/>
        </p:nvSpPr>
        <p:spPr bwMode="auto">
          <a:xfrm>
            <a:off x="7240588" y="2100263"/>
            <a:ext cx="269875" cy="241300"/>
          </a:xfrm>
          <a:prstGeom prst="ellipse">
            <a:avLst/>
          </a:prstGeom>
          <a:solidFill>
            <a:srgbClr val="FFFF0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259" name="Oval 258"/>
          <p:cNvSpPr>
            <a:spLocks noChangeArrowheads="1"/>
          </p:cNvSpPr>
          <p:nvPr/>
        </p:nvSpPr>
        <p:spPr bwMode="auto">
          <a:xfrm>
            <a:off x="7583488" y="2111375"/>
            <a:ext cx="269875" cy="239713"/>
          </a:xfrm>
          <a:prstGeom prst="ellipse">
            <a:avLst/>
          </a:prstGeom>
          <a:solidFill>
            <a:srgbClr val="FFFF0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260" name="Oval 259"/>
          <p:cNvSpPr>
            <a:spLocks noChangeArrowheads="1"/>
          </p:cNvSpPr>
          <p:nvPr/>
        </p:nvSpPr>
        <p:spPr bwMode="auto">
          <a:xfrm>
            <a:off x="7947025" y="2106613"/>
            <a:ext cx="269875" cy="241300"/>
          </a:xfrm>
          <a:prstGeom prst="ellipse">
            <a:avLst/>
          </a:prstGeom>
          <a:solidFill>
            <a:srgbClr val="FFFF0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261" name="Straight Connector 260"/>
          <p:cNvCxnSpPr/>
          <p:nvPr/>
        </p:nvCxnSpPr>
        <p:spPr bwMode="auto">
          <a:xfrm>
            <a:off x="6756400" y="2540000"/>
            <a:ext cx="1589088" cy="22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262" name="Oval 261"/>
          <p:cNvSpPr>
            <a:spLocks noChangeArrowheads="1"/>
          </p:cNvSpPr>
          <p:nvPr/>
        </p:nvSpPr>
        <p:spPr bwMode="auto">
          <a:xfrm>
            <a:off x="6883400" y="2413000"/>
            <a:ext cx="268288"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263" name="Oval 262"/>
          <p:cNvSpPr>
            <a:spLocks noChangeArrowheads="1"/>
          </p:cNvSpPr>
          <p:nvPr/>
        </p:nvSpPr>
        <p:spPr bwMode="auto">
          <a:xfrm>
            <a:off x="7235825" y="2413000"/>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264" name="Oval 263"/>
          <p:cNvSpPr>
            <a:spLocks noChangeArrowheads="1"/>
          </p:cNvSpPr>
          <p:nvPr/>
        </p:nvSpPr>
        <p:spPr bwMode="auto">
          <a:xfrm>
            <a:off x="7578725" y="2424113"/>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265" name="Oval 264"/>
          <p:cNvSpPr>
            <a:spLocks noChangeArrowheads="1"/>
          </p:cNvSpPr>
          <p:nvPr/>
        </p:nvSpPr>
        <p:spPr bwMode="auto">
          <a:xfrm>
            <a:off x="7943850" y="2419350"/>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266" name="Straight Connector 265"/>
          <p:cNvCxnSpPr/>
          <p:nvPr/>
        </p:nvCxnSpPr>
        <p:spPr bwMode="auto">
          <a:xfrm>
            <a:off x="6756400" y="2851150"/>
            <a:ext cx="1589088" cy="23813"/>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267" name="Oval 266"/>
          <p:cNvSpPr>
            <a:spLocks noChangeArrowheads="1"/>
          </p:cNvSpPr>
          <p:nvPr/>
        </p:nvSpPr>
        <p:spPr bwMode="auto">
          <a:xfrm>
            <a:off x="6883400" y="2725738"/>
            <a:ext cx="268288" cy="239712"/>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268" name="Oval 267"/>
          <p:cNvSpPr>
            <a:spLocks noChangeArrowheads="1"/>
          </p:cNvSpPr>
          <p:nvPr/>
        </p:nvSpPr>
        <p:spPr bwMode="auto">
          <a:xfrm>
            <a:off x="7235825" y="2725738"/>
            <a:ext cx="269875" cy="239712"/>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269" name="Oval 268"/>
          <p:cNvSpPr>
            <a:spLocks noChangeArrowheads="1"/>
          </p:cNvSpPr>
          <p:nvPr/>
        </p:nvSpPr>
        <p:spPr bwMode="auto">
          <a:xfrm>
            <a:off x="7578725" y="2735263"/>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270" name="Oval 269"/>
          <p:cNvSpPr>
            <a:spLocks noChangeArrowheads="1"/>
          </p:cNvSpPr>
          <p:nvPr/>
        </p:nvSpPr>
        <p:spPr bwMode="auto">
          <a:xfrm>
            <a:off x="7943850" y="2732088"/>
            <a:ext cx="269875" cy="239712"/>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271" name="Oval 270"/>
          <p:cNvSpPr>
            <a:spLocks noChangeArrowheads="1"/>
          </p:cNvSpPr>
          <p:nvPr/>
        </p:nvSpPr>
        <p:spPr bwMode="auto">
          <a:xfrm>
            <a:off x="6883400" y="3127375"/>
            <a:ext cx="268288" cy="239713"/>
          </a:xfrm>
          <a:prstGeom prst="ellipse">
            <a:avLst/>
          </a:prstGeom>
          <a:solidFill>
            <a:srgbClr val="FFFF0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272" name="Oval 271"/>
          <p:cNvSpPr>
            <a:spLocks noChangeArrowheads="1"/>
          </p:cNvSpPr>
          <p:nvPr/>
        </p:nvSpPr>
        <p:spPr bwMode="auto">
          <a:xfrm>
            <a:off x="7235825" y="3127375"/>
            <a:ext cx="269875" cy="239713"/>
          </a:xfrm>
          <a:prstGeom prst="ellipse">
            <a:avLst/>
          </a:prstGeom>
          <a:solidFill>
            <a:srgbClr val="FFFF0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273" name="Oval 272"/>
          <p:cNvSpPr>
            <a:spLocks noChangeArrowheads="1"/>
          </p:cNvSpPr>
          <p:nvPr/>
        </p:nvSpPr>
        <p:spPr bwMode="auto">
          <a:xfrm>
            <a:off x="7578725" y="3136900"/>
            <a:ext cx="269875" cy="241300"/>
          </a:xfrm>
          <a:prstGeom prst="ellipse">
            <a:avLst/>
          </a:prstGeom>
          <a:solidFill>
            <a:srgbClr val="FFFF0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274" name="Oval 273"/>
          <p:cNvSpPr>
            <a:spLocks noChangeArrowheads="1"/>
          </p:cNvSpPr>
          <p:nvPr/>
        </p:nvSpPr>
        <p:spPr bwMode="auto">
          <a:xfrm>
            <a:off x="7943850" y="3133725"/>
            <a:ext cx="269875" cy="239713"/>
          </a:xfrm>
          <a:prstGeom prst="ellipse">
            <a:avLst/>
          </a:prstGeom>
          <a:solidFill>
            <a:srgbClr val="FFFF0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314" name="Straight Connector 313"/>
          <p:cNvCxnSpPr/>
          <p:nvPr/>
        </p:nvCxnSpPr>
        <p:spPr bwMode="auto">
          <a:xfrm>
            <a:off x="9715500" y="3265488"/>
            <a:ext cx="1587500" cy="22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315" name="Straight Connector 314"/>
          <p:cNvCxnSpPr/>
          <p:nvPr/>
        </p:nvCxnSpPr>
        <p:spPr bwMode="auto">
          <a:xfrm flipH="1">
            <a:off x="10663238" y="1257300"/>
            <a:ext cx="9525" cy="2173288"/>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316" name="Straight Connector 315"/>
          <p:cNvCxnSpPr/>
          <p:nvPr/>
        </p:nvCxnSpPr>
        <p:spPr bwMode="auto">
          <a:xfrm>
            <a:off x="11044238" y="1233488"/>
            <a:ext cx="3175" cy="2197100"/>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317" name="Straight Connector 316"/>
          <p:cNvCxnSpPr/>
          <p:nvPr/>
        </p:nvCxnSpPr>
        <p:spPr bwMode="auto">
          <a:xfrm flipH="1">
            <a:off x="10333038" y="1249363"/>
            <a:ext cx="7937" cy="2181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318" name="Rounded Rectangle 317"/>
          <p:cNvSpPr>
            <a:spLocks noChangeArrowheads="1"/>
          </p:cNvSpPr>
          <p:nvPr/>
        </p:nvSpPr>
        <p:spPr bwMode="auto">
          <a:xfrm>
            <a:off x="9458325" y="1031875"/>
            <a:ext cx="2430463" cy="2663825"/>
          </a:xfrm>
          <a:prstGeom prst="roundRect">
            <a:avLst>
              <a:gd name="adj" fmla="val 16667"/>
            </a:avLst>
          </a:prstGeom>
          <a:noFill/>
          <a:ln w="12700" algn="ctr">
            <a:solidFill>
              <a:srgbClr val="FFFF00"/>
            </a:solidFill>
            <a:prstDash val="lgDash"/>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319" name="Straight Connector 318"/>
          <p:cNvCxnSpPr/>
          <p:nvPr/>
        </p:nvCxnSpPr>
        <p:spPr bwMode="auto">
          <a:xfrm>
            <a:off x="9975850" y="1257300"/>
            <a:ext cx="6350" cy="2173288"/>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cxnSp>
        <p:nvCxnSpPr>
          <p:cNvPr id="320" name="Straight Connector 319"/>
          <p:cNvCxnSpPr/>
          <p:nvPr/>
        </p:nvCxnSpPr>
        <p:spPr bwMode="auto">
          <a:xfrm>
            <a:off x="9720263" y="1646238"/>
            <a:ext cx="1587500" cy="22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321" name="Rounded Rectangle 320"/>
          <p:cNvSpPr>
            <a:spLocks noChangeArrowheads="1"/>
          </p:cNvSpPr>
          <p:nvPr/>
        </p:nvSpPr>
        <p:spPr bwMode="auto">
          <a:xfrm>
            <a:off x="9609138" y="3103563"/>
            <a:ext cx="1789112" cy="336550"/>
          </a:xfrm>
          <a:prstGeom prst="roundRect">
            <a:avLst>
              <a:gd name="adj" fmla="val 16667"/>
            </a:avLst>
          </a:prstGeom>
          <a:solidFill>
            <a:srgbClr val="96FFFF"/>
          </a:solidFill>
          <a:ln w="12700" algn="ctr">
            <a:solidFill>
              <a:srgbClr val="0070C0"/>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eaLnBrk="1" hangingPunct="1">
              <a:lnSpc>
                <a:spcPct val="100000"/>
              </a:lnSpc>
              <a:spcBef>
                <a:spcPct val="0"/>
              </a:spcBef>
              <a:buClrTx/>
              <a:buFontTx/>
              <a:buNone/>
            </a:pPr>
            <a:endParaRPr lang="en-IN" altLang="en-US" sz="1600">
              <a:solidFill>
                <a:srgbClr val="002060"/>
              </a:solidFill>
            </a:endParaRPr>
          </a:p>
        </p:txBody>
      </p:sp>
      <p:sp>
        <p:nvSpPr>
          <p:cNvPr id="322" name="TextBox 321"/>
          <p:cNvSpPr txBox="1">
            <a:spLocks noChangeArrowheads="1"/>
          </p:cNvSpPr>
          <p:nvPr/>
        </p:nvSpPr>
        <p:spPr bwMode="auto">
          <a:xfrm>
            <a:off x="11374438" y="1452563"/>
            <a:ext cx="5048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IN" altLang="en-US" sz="1100">
                <a:solidFill>
                  <a:srgbClr val="FFFF00"/>
                </a:solidFill>
              </a:rPr>
              <a:t>Row i-1</a:t>
            </a:r>
          </a:p>
        </p:txBody>
      </p:sp>
      <p:sp>
        <p:nvSpPr>
          <p:cNvPr id="323" name="TextBox 322"/>
          <p:cNvSpPr txBox="1">
            <a:spLocks noChangeArrowheads="1"/>
          </p:cNvSpPr>
          <p:nvPr/>
        </p:nvSpPr>
        <p:spPr bwMode="auto">
          <a:xfrm>
            <a:off x="11342688" y="1849438"/>
            <a:ext cx="6461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IN" altLang="en-US" sz="1100">
                <a:solidFill>
                  <a:srgbClr val="FFFF00"/>
                </a:solidFill>
              </a:rPr>
              <a:t>Row i</a:t>
            </a:r>
          </a:p>
        </p:txBody>
      </p:sp>
      <p:sp>
        <p:nvSpPr>
          <p:cNvPr id="324" name="TextBox 323"/>
          <p:cNvSpPr txBox="1">
            <a:spLocks noChangeArrowheads="1"/>
          </p:cNvSpPr>
          <p:nvPr/>
        </p:nvSpPr>
        <p:spPr bwMode="auto">
          <a:xfrm>
            <a:off x="11350625" y="2101850"/>
            <a:ext cx="6477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IN" altLang="en-US" sz="1100">
                <a:solidFill>
                  <a:srgbClr val="FFFF00"/>
                </a:solidFill>
              </a:rPr>
              <a:t>Row i+1</a:t>
            </a:r>
          </a:p>
        </p:txBody>
      </p:sp>
      <p:sp>
        <p:nvSpPr>
          <p:cNvPr id="325" name="Oval 324"/>
          <p:cNvSpPr>
            <a:spLocks noChangeArrowheads="1"/>
          </p:cNvSpPr>
          <p:nvPr/>
        </p:nvSpPr>
        <p:spPr bwMode="auto">
          <a:xfrm>
            <a:off x="9845675" y="1519238"/>
            <a:ext cx="269875" cy="241300"/>
          </a:xfrm>
          <a:prstGeom prst="ellipse">
            <a:avLst/>
          </a:prstGeom>
          <a:solidFill>
            <a:srgbClr val="00B05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326" name="Oval 325"/>
          <p:cNvSpPr>
            <a:spLocks noChangeArrowheads="1"/>
          </p:cNvSpPr>
          <p:nvPr/>
        </p:nvSpPr>
        <p:spPr bwMode="auto">
          <a:xfrm>
            <a:off x="10198100" y="1519238"/>
            <a:ext cx="269875" cy="241300"/>
          </a:xfrm>
          <a:prstGeom prst="ellipse">
            <a:avLst/>
          </a:prstGeom>
          <a:solidFill>
            <a:srgbClr val="00B05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327" name="Oval 326"/>
          <p:cNvSpPr>
            <a:spLocks noChangeArrowheads="1"/>
          </p:cNvSpPr>
          <p:nvPr/>
        </p:nvSpPr>
        <p:spPr bwMode="auto">
          <a:xfrm>
            <a:off x="10542588" y="1530350"/>
            <a:ext cx="269875" cy="239713"/>
          </a:xfrm>
          <a:prstGeom prst="ellipse">
            <a:avLst/>
          </a:prstGeom>
          <a:solidFill>
            <a:srgbClr val="00B05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328" name="Oval 327"/>
          <p:cNvSpPr>
            <a:spLocks noChangeArrowheads="1"/>
          </p:cNvSpPr>
          <p:nvPr/>
        </p:nvSpPr>
        <p:spPr bwMode="auto">
          <a:xfrm>
            <a:off x="10906125" y="1525588"/>
            <a:ext cx="269875" cy="241300"/>
          </a:xfrm>
          <a:prstGeom prst="ellipse">
            <a:avLst/>
          </a:prstGeom>
          <a:solidFill>
            <a:srgbClr val="00B05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329" name="Straight Connector 328"/>
          <p:cNvCxnSpPr/>
          <p:nvPr/>
        </p:nvCxnSpPr>
        <p:spPr bwMode="auto">
          <a:xfrm>
            <a:off x="9720263" y="1951038"/>
            <a:ext cx="1587500" cy="22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330" name="Oval 329"/>
          <p:cNvSpPr>
            <a:spLocks noChangeArrowheads="1"/>
          </p:cNvSpPr>
          <p:nvPr/>
        </p:nvSpPr>
        <p:spPr bwMode="auto">
          <a:xfrm>
            <a:off x="9845675" y="1824038"/>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331" name="Oval 330"/>
          <p:cNvSpPr>
            <a:spLocks noChangeArrowheads="1"/>
          </p:cNvSpPr>
          <p:nvPr/>
        </p:nvSpPr>
        <p:spPr bwMode="auto">
          <a:xfrm>
            <a:off x="10198100" y="1824038"/>
            <a:ext cx="269875" cy="241300"/>
          </a:xfrm>
          <a:prstGeom prst="ellipse">
            <a:avLst/>
          </a:prstGeom>
          <a:solidFill>
            <a:srgbClr val="FF000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332" name="Oval 331"/>
          <p:cNvSpPr>
            <a:spLocks noChangeArrowheads="1"/>
          </p:cNvSpPr>
          <p:nvPr/>
        </p:nvSpPr>
        <p:spPr bwMode="auto">
          <a:xfrm>
            <a:off x="10542588" y="1835150"/>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333" name="Oval 332"/>
          <p:cNvSpPr>
            <a:spLocks noChangeArrowheads="1"/>
          </p:cNvSpPr>
          <p:nvPr/>
        </p:nvSpPr>
        <p:spPr bwMode="auto">
          <a:xfrm>
            <a:off x="10906125" y="1830388"/>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334" name="Straight Connector 333"/>
          <p:cNvCxnSpPr/>
          <p:nvPr/>
        </p:nvCxnSpPr>
        <p:spPr bwMode="auto">
          <a:xfrm>
            <a:off x="9720263" y="2238375"/>
            <a:ext cx="1587500" cy="23813"/>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335" name="Oval 334"/>
          <p:cNvSpPr>
            <a:spLocks noChangeArrowheads="1"/>
          </p:cNvSpPr>
          <p:nvPr/>
        </p:nvSpPr>
        <p:spPr bwMode="auto">
          <a:xfrm>
            <a:off x="9845675" y="2111375"/>
            <a:ext cx="269875" cy="241300"/>
          </a:xfrm>
          <a:prstGeom prst="ellipse">
            <a:avLst/>
          </a:prstGeom>
          <a:solidFill>
            <a:srgbClr val="FFFF0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336" name="Oval 335"/>
          <p:cNvSpPr>
            <a:spLocks noChangeArrowheads="1"/>
          </p:cNvSpPr>
          <p:nvPr/>
        </p:nvSpPr>
        <p:spPr bwMode="auto">
          <a:xfrm>
            <a:off x="10198100" y="2111375"/>
            <a:ext cx="269875" cy="241300"/>
          </a:xfrm>
          <a:prstGeom prst="ellipse">
            <a:avLst/>
          </a:prstGeom>
          <a:solidFill>
            <a:srgbClr val="FFFF0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337" name="Oval 336"/>
          <p:cNvSpPr>
            <a:spLocks noChangeArrowheads="1"/>
          </p:cNvSpPr>
          <p:nvPr/>
        </p:nvSpPr>
        <p:spPr bwMode="auto">
          <a:xfrm>
            <a:off x="10542588" y="2122488"/>
            <a:ext cx="269875" cy="241300"/>
          </a:xfrm>
          <a:prstGeom prst="ellipse">
            <a:avLst/>
          </a:prstGeom>
          <a:solidFill>
            <a:srgbClr val="FFFF0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338" name="Oval 337"/>
          <p:cNvSpPr>
            <a:spLocks noChangeArrowheads="1"/>
          </p:cNvSpPr>
          <p:nvPr/>
        </p:nvSpPr>
        <p:spPr bwMode="auto">
          <a:xfrm>
            <a:off x="10906125" y="2117725"/>
            <a:ext cx="269875" cy="241300"/>
          </a:xfrm>
          <a:prstGeom prst="ellipse">
            <a:avLst/>
          </a:prstGeom>
          <a:solidFill>
            <a:srgbClr val="FFFF00"/>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339" name="Straight Connector 338"/>
          <p:cNvCxnSpPr/>
          <p:nvPr/>
        </p:nvCxnSpPr>
        <p:spPr bwMode="auto">
          <a:xfrm>
            <a:off x="9715500" y="2551113"/>
            <a:ext cx="1587500" cy="23812"/>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340" name="Oval 339"/>
          <p:cNvSpPr>
            <a:spLocks noChangeArrowheads="1"/>
          </p:cNvSpPr>
          <p:nvPr/>
        </p:nvSpPr>
        <p:spPr bwMode="auto">
          <a:xfrm>
            <a:off x="9840913" y="2425700"/>
            <a:ext cx="269875" cy="239713"/>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341" name="Oval 340"/>
          <p:cNvSpPr>
            <a:spLocks noChangeArrowheads="1"/>
          </p:cNvSpPr>
          <p:nvPr/>
        </p:nvSpPr>
        <p:spPr bwMode="auto">
          <a:xfrm>
            <a:off x="10194925" y="2425700"/>
            <a:ext cx="269875" cy="239713"/>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342" name="Oval 341"/>
          <p:cNvSpPr>
            <a:spLocks noChangeArrowheads="1"/>
          </p:cNvSpPr>
          <p:nvPr/>
        </p:nvSpPr>
        <p:spPr bwMode="auto">
          <a:xfrm>
            <a:off x="10537825" y="2435225"/>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343" name="Oval 342"/>
          <p:cNvSpPr>
            <a:spLocks noChangeArrowheads="1"/>
          </p:cNvSpPr>
          <p:nvPr/>
        </p:nvSpPr>
        <p:spPr bwMode="auto">
          <a:xfrm>
            <a:off x="10902950" y="2432050"/>
            <a:ext cx="268288" cy="239713"/>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cxnSp>
        <p:nvCxnSpPr>
          <p:cNvPr id="344" name="Straight Connector 343"/>
          <p:cNvCxnSpPr/>
          <p:nvPr/>
        </p:nvCxnSpPr>
        <p:spPr bwMode="auto">
          <a:xfrm>
            <a:off x="9715500" y="2863850"/>
            <a:ext cx="1587500" cy="22225"/>
          </a:xfrm>
          <a:prstGeom prst="line">
            <a:avLst/>
          </a:prstGeom>
          <a:solidFill>
            <a:schemeClr val="accent1"/>
          </a:solidFill>
          <a:ln w="28575" cap="flat" cmpd="sng" algn="ctr">
            <a:solidFill>
              <a:schemeClr val="bg1">
                <a:lumMod val="20000"/>
                <a:lumOff val="80000"/>
              </a:schemeClr>
            </a:solidFill>
            <a:prstDash val="solid"/>
            <a:round/>
            <a:headEnd type="none" w="sm" len="sm"/>
            <a:tailEnd type="none" w="sm" len="sm"/>
          </a:ln>
          <a:effectLst/>
        </p:spPr>
      </p:cxnSp>
      <p:sp>
        <p:nvSpPr>
          <p:cNvPr id="345" name="Oval 344"/>
          <p:cNvSpPr>
            <a:spLocks noChangeArrowheads="1"/>
          </p:cNvSpPr>
          <p:nvPr/>
        </p:nvSpPr>
        <p:spPr bwMode="auto">
          <a:xfrm>
            <a:off x="9840913" y="2736850"/>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346" name="Oval 345"/>
          <p:cNvSpPr>
            <a:spLocks noChangeArrowheads="1"/>
          </p:cNvSpPr>
          <p:nvPr/>
        </p:nvSpPr>
        <p:spPr bwMode="auto">
          <a:xfrm>
            <a:off x="10194925" y="2736850"/>
            <a:ext cx="269875"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347" name="Oval 346"/>
          <p:cNvSpPr>
            <a:spLocks noChangeArrowheads="1"/>
          </p:cNvSpPr>
          <p:nvPr/>
        </p:nvSpPr>
        <p:spPr bwMode="auto">
          <a:xfrm>
            <a:off x="10537825" y="2747963"/>
            <a:ext cx="269875" cy="239712"/>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348" name="Oval 347"/>
          <p:cNvSpPr>
            <a:spLocks noChangeArrowheads="1"/>
          </p:cNvSpPr>
          <p:nvPr/>
        </p:nvSpPr>
        <p:spPr bwMode="auto">
          <a:xfrm>
            <a:off x="10902950" y="2743200"/>
            <a:ext cx="268288" cy="241300"/>
          </a:xfrm>
          <a:prstGeom prst="ellipse">
            <a:avLst/>
          </a:prstGeom>
          <a:solidFill>
            <a:srgbClr val="E0FFFF"/>
          </a:solidFill>
          <a:ln w="12700" algn="ctr">
            <a:solidFill>
              <a:schemeClr val="tx1"/>
            </a:solidFill>
            <a:round/>
            <a:headEnd type="none" w="sm" len="sm"/>
            <a:tailEnd type="none" w="sm" len="sm"/>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1" hangingPunct="1">
              <a:lnSpc>
                <a:spcPct val="100000"/>
              </a:lnSpc>
              <a:spcBef>
                <a:spcPct val="0"/>
              </a:spcBef>
              <a:buClrTx/>
              <a:buFontTx/>
              <a:buNone/>
            </a:pPr>
            <a:endParaRPr lang="en-IN" altLang="en-US">
              <a:solidFill>
                <a:schemeClr val="tx1"/>
              </a:solidFill>
            </a:endParaRPr>
          </a:p>
        </p:txBody>
      </p:sp>
      <p:sp>
        <p:nvSpPr>
          <p:cNvPr id="349" name="Oval 348"/>
          <p:cNvSpPr/>
          <p:nvPr/>
        </p:nvSpPr>
        <p:spPr bwMode="auto">
          <a:xfrm>
            <a:off x="9840913" y="3138488"/>
            <a:ext cx="269875" cy="239712"/>
          </a:xfrm>
          <a:prstGeom prst="ellipse">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en-IN">
              <a:latin typeface="Arial" charset="0"/>
            </a:endParaRPr>
          </a:p>
        </p:txBody>
      </p:sp>
      <p:sp>
        <p:nvSpPr>
          <p:cNvPr id="350" name="Oval 349"/>
          <p:cNvSpPr/>
          <p:nvPr/>
        </p:nvSpPr>
        <p:spPr bwMode="auto">
          <a:xfrm>
            <a:off x="10194925" y="3138488"/>
            <a:ext cx="269875" cy="239712"/>
          </a:xfrm>
          <a:prstGeom prst="ellipse">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en-IN">
              <a:latin typeface="Arial" charset="0"/>
            </a:endParaRPr>
          </a:p>
        </p:txBody>
      </p:sp>
      <p:sp>
        <p:nvSpPr>
          <p:cNvPr id="351" name="Oval 350"/>
          <p:cNvSpPr/>
          <p:nvPr/>
        </p:nvSpPr>
        <p:spPr bwMode="auto">
          <a:xfrm>
            <a:off x="10537825" y="3149600"/>
            <a:ext cx="269875" cy="239713"/>
          </a:xfrm>
          <a:prstGeom prst="ellipse">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en-IN">
              <a:latin typeface="Arial" charset="0"/>
            </a:endParaRPr>
          </a:p>
        </p:txBody>
      </p:sp>
      <p:sp>
        <p:nvSpPr>
          <p:cNvPr id="352" name="Oval 351"/>
          <p:cNvSpPr/>
          <p:nvPr/>
        </p:nvSpPr>
        <p:spPr bwMode="auto">
          <a:xfrm>
            <a:off x="10902950" y="3144838"/>
            <a:ext cx="268288" cy="239712"/>
          </a:xfrm>
          <a:prstGeom prst="ellipse">
            <a:avLst/>
          </a:prstGeom>
          <a:solidFill>
            <a:schemeClr val="bg2">
              <a:lumMod val="20000"/>
              <a:lumOff val="80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en-IN">
              <a:latin typeface="Arial" charset="0"/>
            </a:endParaRPr>
          </a:p>
        </p:txBody>
      </p:sp>
      <p:pic>
        <p:nvPicPr>
          <p:cNvPr id="7175" name="Picture 717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975" y="4041775"/>
            <a:ext cx="631825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TextBox 7175"/>
          <p:cNvSpPr txBox="1">
            <a:spLocks noChangeArrowheads="1"/>
          </p:cNvSpPr>
          <p:nvPr/>
        </p:nvSpPr>
        <p:spPr bwMode="auto">
          <a:xfrm>
            <a:off x="6883400" y="5272088"/>
            <a:ext cx="5105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nSpc>
                <a:spcPct val="100000"/>
              </a:lnSpc>
              <a:spcBef>
                <a:spcPct val="0"/>
              </a:spcBef>
              <a:buClrTx/>
              <a:buFontTx/>
              <a:buNone/>
            </a:pPr>
            <a:r>
              <a:rPr lang="en-IN" altLang="en-US" sz="1800">
                <a:solidFill>
                  <a:srgbClr val="FFFF00"/>
                </a:solidFill>
              </a:rPr>
              <a:t>Kim et. al, Flipping bits in memory without accessing them: An experimental study of </a:t>
            </a:r>
          </a:p>
          <a:p>
            <a:pPr>
              <a:lnSpc>
                <a:spcPct val="100000"/>
              </a:lnSpc>
              <a:spcBef>
                <a:spcPct val="0"/>
              </a:spcBef>
              <a:buClrTx/>
              <a:buFontTx/>
              <a:buNone/>
            </a:pPr>
            <a:r>
              <a:rPr lang="en-IN" altLang="en-US" sz="1800">
                <a:solidFill>
                  <a:srgbClr val="FFFF00"/>
                </a:solidFill>
              </a:rPr>
              <a:t>DRAM disturbance errors, ISCA 14</a:t>
            </a:r>
            <a:r>
              <a:rPr lang="en-IN" altLang="en-US" sz="1800">
                <a:solidFill>
                  <a:schemeClr val="tx1"/>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11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8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9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9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0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0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0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03"/>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0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0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0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08"/>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0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1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1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1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13"/>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15"/>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1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1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18"/>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1" presetClass="entr" presetSubtype="0" fill="hold" nodeType="clickEffect">
                                  <p:stCondLst>
                                    <p:cond delay="0"/>
                                  </p:stCondLst>
                                  <p:childTnLst>
                                    <p:set>
                                      <p:cBhvr>
                                        <p:cTn id="166" dur="1" fill="hold">
                                          <p:stCondLst>
                                            <p:cond delay="0"/>
                                          </p:stCondLst>
                                        </p:cTn>
                                        <p:tgtEl>
                                          <p:spTgt spid="236"/>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37"/>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38"/>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39"/>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40"/>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41"/>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4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24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4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45"/>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246"/>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247"/>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248"/>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249"/>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250"/>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51"/>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252"/>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253"/>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254"/>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255"/>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56"/>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257"/>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258"/>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259"/>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260"/>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61"/>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262"/>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263"/>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264"/>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265"/>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66"/>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67"/>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268"/>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269"/>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270"/>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271"/>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272"/>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273"/>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274"/>
                                        </p:tgtEl>
                                        <p:attrNameLst>
                                          <p:attrName>style.visibility</p:attrName>
                                        </p:attrNameLst>
                                      </p:cBhvr>
                                      <p:to>
                                        <p:strVal val="visible"/>
                                      </p:to>
                                    </p:se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1" presetClass="entr" presetSubtype="0" fill="hold" nodeType="clickEffect">
                                  <p:stCondLst>
                                    <p:cond delay="0"/>
                                  </p:stCondLst>
                                  <p:childTnLst>
                                    <p:set>
                                      <p:cBhvr>
                                        <p:cTn id="246" dur="1" fill="hold">
                                          <p:stCondLst>
                                            <p:cond delay="0"/>
                                          </p:stCondLst>
                                        </p:cTn>
                                        <p:tgtEl>
                                          <p:spTgt spid="314"/>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315"/>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316"/>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317"/>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318"/>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319"/>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320"/>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321"/>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322"/>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323"/>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324"/>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325"/>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326"/>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327"/>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328"/>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329"/>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330"/>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331"/>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332"/>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333"/>
                                        </p:tgtEl>
                                        <p:attrNameLst>
                                          <p:attrName>style.visibility</p:attrName>
                                        </p:attrNameLst>
                                      </p:cBhvr>
                                      <p:to>
                                        <p:strVal val="visible"/>
                                      </p:to>
                                    </p:set>
                                  </p:childTnLst>
                                </p:cTn>
                              </p:par>
                              <p:par>
                                <p:cTn id="285" presetID="1" presetClass="entr" presetSubtype="0" fill="hold" nodeType="withEffect">
                                  <p:stCondLst>
                                    <p:cond delay="0"/>
                                  </p:stCondLst>
                                  <p:childTnLst>
                                    <p:set>
                                      <p:cBhvr>
                                        <p:cTn id="286" dur="1" fill="hold">
                                          <p:stCondLst>
                                            <p:cond delay="0"/>
                                          </p:stCondLst>
                                        </p:cTn>
                                        <p:tgtEl>
                                          <p:spTgt spid="334"/>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335"/>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336"/>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337"/>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338"/>
                                        </p:tgtEl>
                                        <p:attrNameLst>
                                          <p:attrName>style.visibility</p:attrName>
                                        </p:attrNameLst>
                                      </p:cBhvr>
                                      <p:to>
                                        <p:strVal val="visible"/>
                                      </p:to>
                                    </p:set>
                                  </p:childTnLst>
                                </p:cTn>
                              </p:par>
                              <p:par>
                                <p:cTn id="295" presetID="1" presetClass="entr" presetSubtype="0" fill="hold" nodeType="withEffect">
                                  <p:stCondLst>
                                    <p:cond delay="0"/>
                                  </p:stCondLst>
                                  <p:childTnLst>
                                    <p:set>
                                      <p:cBhvr>
                                        <p:cTn id="296" dur="1" fill="hold">
                                          <p:stCondLst>
                                            <p:cond delay="0"/>
                                          </p:stCondLst>
                                        </p:cTn>
                                        <p:tgtEl>
                                          <p:spTgt spid="339"/>
                                        </p:tgtEl>
                                        <p:attrNameLst>
                                          <p:attrName>style.visibility</p:attrName>
                                        </p:attrNameLst>
                                      </p:cBhvr>
                                      <p:to>
                                        <p:strVal val="visible"/>
                                      </p:to>
                                    </p:set>
                                  </p:childTnLst>
                                </p:cTn>
                              </p:par>
                              <p:par>
                                <p:cTn id="297" presetID="1" presetClass="entr" presetSubtype="0" fill="hold" grpId="0" nodeType="withEffect">
                                  <p:stCondLst>
                                    <p:cond delay="0"/>
                                  </p:stCondLst>
                                  <p:childTnLst>
                                    <p:set>
                                      <p:cBhvr>
                                        <p:cTn id="298" dur="1" fill="hold">
                                          <p:stCondLst>
                                            <p:cond delay="0"/>
                                          </p:stCondLst>
                                        </p:cTn>
                                        <p:tgtEl>
                                          <p:spTgt spid="340"/>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341"/>
                                        </p:tgtEl>
                                        <p:attrNameLst>
                                          <p:attrName>style.visibility</p:attrName>
                                        </p:attrNameLst>
                                      </p:cBhvr>
                                      <p:to>
                                        <p:strVal val="visible"/>
                                      </p:to>
                                    </p:set>
                                  </p:childTnLst>
                                </p:cTn>
                              </p:par>
                              <p:par>
                                <p:cTn id="301" presetID="1" presetClass="entr" presetSubtype="0" fill="hold" grpId="0" nodeType="withEffect">
                                  <p:stCondLst>
                                    <p:cond delay="0"/>
                                  </p:stCondLst>
                                  <p:childTnLst>
                                    <p:set>
                                      <p:cBhvr>
                                        <p:cTn id="302" dur="1" fill="hold">
                                          <p:stCondLst>
                                            <p:cond delay="0"/>
                                          </p:stCondLst>
                                        </p:cTn>
                                        <p:tgtEl>
                                          <p:spTgt spid="342"/>
                                        </p:tgtEl>
                                        <p:attrNameLst>
                                          <p:attrName>style.visibility</p:attrName>
                                        </p:attrNameLst>
                                      </p:cBhvr>
                                      <p:to>
                                        <p:strVal val="visible"/>
                                      </p:to>
                                    </p:set>
                                  </p:childTnLst>
                                </p:cTn>
                              </p:par>
                              <p:par>
                                <p:cTn id="303" presetID="1" presetClass="entr" presetSubtype="0" fill="hold" grpId="0" nodeType="withEffect">
                                  <p:stCondLst>
                                    <p:cond delay="0"/>
                                  </p:stCondLst>
                                  <p:childTnLst>
                                    <p:set>
                                      <p:cBhvr>
                                        <p:cTn id="304" dur="1" fill="hold">
                                          <p:stCondLst>
                                            <p:cond delay="0"/>
                                          </p:stCondLst>
                                        </p:cTn>
                                        <p:tgtEl>
                                          <p:spTgt spid="343"/>
                                        </p:tgtEl>
                                        <p:attrNameLst>
                                          <p:attrName>style.visibility</p:attrName>
                                        </p:attrNameLst>
                                      </p:cBhvr>
                                      <p:to>
                                        <p:strVal val="visible"/>
                                      </p:to>
                                    </p:set>
                                  </p:childTnLst>
                                </p:cTn>
                              </p:par>
                              <p:par>
                                <p:cTn id="305" presetID="1" presetClass="entr" presetSubtype="0" fill="hold" nodeType="withEffect">
                                  <p:stCondLst>
                                    <p:cond delay="0"/>
                                  </p:stCondLst>
                                  <p:childTnLst>
                                    <p:set>
                                      <p:cBhvr>
                                        <p:cTn id="306" dur="1" fill="hold">
                                          <p:stCondLst>
                                            <p:cond delay="0"/>
                                          </p:stCondLst>
                                        </p:cTn>
                                        <p:tgtEl>
                                          <p:spTgt spid="344"/>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345"/>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346"/>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347"/>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348"/>
                                        </p:tgtEl>
                                        <p:attrNameLst>
                                          <p:attrName>style.visibility</p:attrName>
                                        </p:attrNameLst>
                                      </p:cBhvr>
                                      <p:to>
                                        <p:strVal val="visible"/>
                                      </p:to>
                                    </p:set>
                                  </p:childTnLst>
                                </p:cTn>
                              </p:par>
                              <p:par>
                                <p:cTn id="315" presetID="1" presetClass="entr" presetSubtype="0" fill="hold" grpId="0" nodeType="withEffect">
                                  <p:stCondLst>
                                    <p:cond delay="0"/>
                                  </p:stCondLst>
                                  <p:childTnLst>
                                    <p:set>
                                      <p:cBhvr>
                                        <p:cTn id="316" dur="1" fill="hold">
                                          <p:stCondLst>
                                            <p:cond delay="0"/>
                                          </p:stCondLst>
                                        </p:cTn>
                                        <p:tgtEl>
                                          <p:spTgt spid="349"/>
                                        </p:tgtEl>
                                        <p:attrNameLst>
                                          <p:attrName>style.visibility</p:attrName>
                                        </p:attrNameLst>
                                      </p:cBhvr>
                                      <p:to>
                                        <p:strVal val="visible"/>
                                      </p:to>
                                    </p:set>
                                  </p:childTnLst>
                                </p:cTn>
                              </p:par>
                              <p:par>
                                <p:cTn id="317" presetID="1" presetClass="entr" presetSubtype="0" fill="hold" grpId="0" nodeType="withEffect">
                                  <p:stCondLst>
                                    <p:cond delay="0"/>
                                  </p:stCondLst>
                                  <p:childTnLst>
                                    <p:set>
                                      <p:cBhvr>
                                        <p:cTn id="318" dur="1" fill="hold">
                                          <p:stCondLst>
                                            <p:cond delay="0"/>
                                          </p:stCondLst>
                                        </p:cTn>
                                        <p:tgtEl>
                                          <p:spTgt spid="350"/>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351"/>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352"/>
                                        </p:tgtEl>
                                        <p:attrNameLst>
                                          <p:attrName>style.visibility</p:attrName>
                                        </p:attrNameLst>
                                      </p:cBhvr>
                                      <p:to>
                                        <p:strVal val="visible"/>
                                      </p:to>
                                    </p:set>
                                  </p:childTnLst>
                                </p:cTn>
                              </p:par>
                            </p:childTnLst>
                          </p:cTn>
                        </p:par>
                      </p:childTnLst>
                    </p:cTn>
                  </p:par>
                  <p:par>
                    <p:cTn id="323" fill="hold" nodeType="clickPar">
                      <p:stCondLst>
                        <p:cond delay="indefinite"/>
                      </p:stCondLst>
                      <p:childTnLst>
                        <p:par>
                          <p:cTn id="324" fill="hold" nodeType="withGroup">
                            <p:stCondLst>
                              <p:cond delay="0"/>
                            </p:stCondLst>
                            <p:childTnLst>
                              <p:par>
                                <p:cTn id="325" presetID="1" presetClass="entr" presetSubtype="0" fill="hold" nodeType="clickEffect">
                                  <p:stCondLst>
                                    <p:cond delay="0"/>
                                  </p:stCondLst>
                                  <p:childTnLst>
                                    <p:set>
                                      <p:cBhvr>
                                        <p:cTn id="326" dur="1" fill="hold">
                                          <p:stCondLst>
                                            <p:cond delay="0"/>
                                          </p:stCondLst>
                                        </p:cTn>
                                        <p:tgtEl>
                                          <p:spTgt spid="7175"/>
                                        </p:tgtEl>
                                        <p:attrNameLst>
                                          <p:attrName>style.visibility</p:attrName>
                                        </p:attrNameLst>
                                      </p:cBhvr>
                                      <p:to>
                                        <p:strVal val="visible"/>
                                      </p:to>
                                    </p:set>
                                  </p:childTnLst>
                                </p:cTn>
                              </p:par>
                              <p:par>
                                <p:cTn id="327" presetID="1" presetClass="entr" presetSubtype="0" fill="hold" grpId="0" nodeType="withEffect">
                                  <p:stCondLst>
                                    <p:cond delay="0"/>
                                  </p:stCondLst>
                                  <p:childTnLst>
                                    <p:set>
                                      <p:cBhvr>
                                        <p:cTn id="328" dur="1" fill="hold">
                                          <p:stCondLst>
                                            <p:cond delay="0"/>
                                          </p:stCondLst>
                                        </p:cTn>
                                        <p:tgtEl>
                                          <p:spTgt spid="7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0" grpId="0" animBg="1"/>
      <p:bldP spid="41" grpId="0"/>
      <p:bldP spid="42" grpId="0"/>
      <p:bldP spid="43" grpId="0"/>
      <p:bldP spid="3" grpId="0" animBg="1"/>
      <p:bldP spid="46" grpId="0" animBg="1"/>
      <p:bldP spid="47" grpId="0" animBg="1"/>
      <p:bldP spid="49" grpId="0" animBg="1"/>
      <p:bldP spid="55" grpId="0" animBg="1"/>
      <p:bldP spid="56" grpId="0" animBg="1"/>
      <p:bldP spid="57" grpId="0" animBg="1"/>
      <p:bldP spid="58" grpId="0" animBg="1"/>
      <p:bldP spid="60" grpId="0" animBg="1"/>
      <p:bldP spid="61" grpId="0" animBg="1"/>
      <p:bldP spid="62" grpId="0" animBg="1"/>
      <p:bldP spid="63" grpId="0" animBg="1"/>
      <p:bldP spid="65" grpId="0" animBg="1"/>
      <p:bldP spid="66" grpId="0" animBg="1"/>
      <p:bldP spid="67" grpId="0" animBg="1"/>
      <p:bldP spid="68" grpId="0" animBg="1"/>
      <p:bldP spid="70" grpId="0" animBg="1"/>
      <p:bldP spid="71" grpId="0" animBg="1"/>
      <p:bldP spid="72" grpId="0" animBg="1"/>
      <p:bldP spid="73" grpId="0" animBg="1"/>
      <p:bldP spid="75" grpId="0" animBg="1"/>
      <p:bldP spid="76" grpId="0" animBg="1"/>
      <p:bldP spid="77" grpId="0" animBg="1"/>
      <p:bldP spid="78" grpId="0" animBg="1"/>
      <p:bldP spid="83" grpId="0" animBg="1"/>
      <p:bldP spid="86" grpId="0" animBg="1"/>
      <p:bldP spid="87" grpId="0"/>
      <p:bldP spid="88" grpId="0"/>
      <p:bldP spid="89" grpId="0"/>
      <p:bldP spid="90" grpId="0" animBg="1"/>
      <p:bldP spid="91" grpId="0" animBg="1"/>
      <p:bldP spid="92" grpId="0" animBg="1"/>
      <p:bldP spid="93" grpId="0" animBg="1"/>
      <p:bldP spid="95" grpId="0" animBg="1"/>
      <p:bldP spid="96" grpId="0" animBg="1"/>
      <p:bldP spid="97" grpId="0" animBg="1"/>
      <p:bldP spid="98" grpId="0" animBg="1"/>
      <p:bldP spid="100" grpId="0" animBg="1"/>
      <p:bldP spid="101" grpId="0" animBg="1"/>
      <p:bldP spid="102" grpId="0" animBg="1"/>
      <p:bldP spid="103" grpId="0" animBg="1"/>
      <p:bldP spid="105" grpId="0" animBg="1"/>
      <p:bldP spid="106" grpId="0" animBg="1"/>
      <p:bldP spid="107" grpId="0" animBg="1"/>
      <p:bldP spid="108" grpId="0" animBg="1"/>
      <p:bldP spid="110" grpId="0" animBg="1"/>
      <p:bldP spid="111" grpId="0" animBg="1"/>
      <p:bldP spid="112" grpId="0" animBg="1"/>
      <p:bldP spid="113" grpId="0" animBg="1"/>
      <p:bldP spid="115" grpId="0" animBg="1"/>
      <p:bldP spid="116" grpId="0" animBg="1"/>
      <p:bldP spid="117" grpId="0" animBg="1"/>
      <p:bldP spid="118" grpId="0" animBg="1"/>
      <p:bldP spid="240" grpId="0" animBg="1"/>
      <p:bldP spid="243" grpId="0" animBg="1"/>
      <p:bldP spid="244" grpId="0"/>
      <p:bldP spid="245" grpId="0"/>
      <p:bldP spid="246" grpId="0"/>
      <p:bldP spid="247" grpId="0" animBg="1"/>
      <p:bldP spid="248" grpId="0" animBg="1"/>
      <p:bldP spid="249" grpId="0" animBg="1"/>
      <p:bldP spid="250" grpId="0" animBg="1"/>
      <p:bldP spid="252" grpId="0" animBg="1"/>
      <p:bldP spid="253" grpId="0" animBg="1"/>
      <p:bldP spid="254" grpId="0" animBg="1"/>
      <p:bldP spid="255" grpId="0" animBg="1"/>
      <p:bldP spid="257" grpId="0" animBg="1"/>
      <p:bldP spid="258" grpId="0" animBg="1"/>
      <p:bldP spid="259" grpId="0" animBg="1"/>
      <p:bldP spid="260" grpId="0" animBg="1"/>
      <p:bldP spid="262" grpId="0" animBg="1"/>
      <p:bldP spid="263" grpId="0" animBg="1"/>
      <p:bldP spid="264" grpId="0" animBg="1"/>
      <p:bldP spid="265" grpId="0" animBg="1"/>
      <p:bldP spid="267" grpId="0" animBg="1"/>
      <p:bldP spid="268" grpId="0" animBg="1"/>
      <p:bldP spid="269" grpId="0" animBg="1"/>
      <p:bldP spid="270" grpId="0" animBg="1"/>
      <p:bldP spid="271" grpId="0" animBg="1"/>
      <p:bldP spid="272" grpId="0" animBg="1"/>
      <p:bldP spid="273" grpId="0" animBg="1"/>
      <p:bldP spid="274" grpId="0" animBg="1"/>
      <p:bldP spid="318" grpId="0" animBg="1"/>
      <p:bldP spid="321" grpId="0" animBg="1"/>
      <p:bldP spid="322" grpId="0"/>
      <p:bldP spid="323" grpId="0"/>
      <p:bldP spid="324" grpId="0"/>
      <p:bldP spid="325" grpId="0" animBg="1"/>
      <p:bldP spid="326" grpId="0" animBg="1"/>
      <p:bldP spid="327" grpId="0" animBg="1"/>
      <p:bldP spid="328" grpId="0" animBg="1"/>
      <p:bldP spid="330" grpId="0" animBg="1"/>
      <p:bldP spid="331" grpId="0" animBg="1"/>
      <p:bldP spid="332" grpId="0" animBg="1"/>
      <p:bldP spid="333" grpId="0" animBg="1"/>
      <p:bldP spid="335" grpId="0" animBg="1"/>
      <p:bldP spid="336" grpId="0" animBg="1"/>
      <p:bldP spid="337" grpId="0" animBg="1"/>
      <p:bldP spid="338" grpId="0" animBg="1"/>
      <p:bldP spid="340" grpId="0" animBg="1"/>
      <p:bldP spid="341" grpId="0" animBg="1"/>
      <p:bldP spid="342" grpId="0" animBg="1"/>
      <p:bldP spid="343" grpId="0" animBg="1"/>
      <p:bldP spid="345" grpId="0" animBg="1"/>
      <p:bldP spid="346" grpId="0" animBg="1"/>
      <p:bldP spid="347" grpId="0" animBg="1"/>
      <p:bldP spid="348" grpId="0" animBg="1"/>
      <p:bldP spid="349" grpId="0" animBg="1"/>
      <p:bldP spid="350" grpId="0" animBg="1"/>
      <p:bldP spid="351" grpId="0" animBg="1"/>
      <p:bldP spid="352" grpId="0" animBg="1"/>
      <p:bldP spid="7176"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7163" y="228600"/>
            <a:ext cx="9464675" cy="494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TextBox 3"/>
          <p:cNvSpPr txBox="1">
            <a:spLocks noChangeArrowheads="1"/>
          </p:cNvSpPr>
          <p:nvPr/>
        </p:nvSpPr>
        <p:spPr bwMode="auto">
          <a:xfrm>
            <a:off x="1206500" y="5295900"/>
            <a:ext cx="99075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a:lnSpc>
                <a:spcPct val="100000"/>
              </a:lnSpc>
              <a:spcBef>
                <a:spcPct val="0"/>
              </a:spcBef>
              <a:buClrTx/>
              <a:buFontTx/>
              <a:buNone/>
            </a:pPr>
            <a:r>
              <a:rPr lang="en-IN" altLang="en-US">
                <a:solidFill>
                  <a:srgbClr val="FFFFFF"/>
                </a:solidFill>
              </a:rPr>
              <a:t>Objective is to design a detection mechanism to thwart Rowhammering on existing vulnerable systems without significant hardware or software modification</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228600"/>
            <a:ext cx="6796088" cy="452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extBox 9"/>
          <p:cNvSpPr txBox="1">
            <a:spLocks noChangeArrowheads="1"/>
          </p:cNvSpPr>
          <p:nvPr/>
        </p:nvSpPr>
        <p:spPr bwMode="auto">
          <a:xfrm>
            <a:off x="4191000" y="4551363"/>
            <a:ext cx="38544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cs typeface="Arial" panose="020B0604020202020204" pitchFamily="34" charset="0"/>
              </a:defRPr>
            </a:lvl1pPr>
            <a:lvl2pPr marL="742950" indent="-285750">
              <a:defRPr sz="2800" b="1">
                <a:solidFill>
                  <a:schemeClr val="tx1"/>
                </a:solidFill>
                <a:latin typeface="Arial" panose="020B0604020202020204" pitchFamily="34" charset="0"/>
                <a:cs typeface="Arial" panose="020B0604020202020204" pitchFamily="34" charset="0"/>
              </a:defRPr>
            </a:lvl2pPr>
            <a:lvl3pPr marL="1143000" indent="-228600">
              <a:defRPr sz="2800" b="1">
                <a:solidFill>
                  <a:schemeClr val="tx1"/>
                </a:solidFill>
                <a:latin typeface="Arial" panose="020B0604020202020204" pitchFamily="34" charset="0"/>
                <a:cs typeface="Arial" panose="020B0604020202020204" pitchFamily="34" charset="0"/>
              </a:defRPr>
            </a:lvl3pPr>
            <a:lvl4pPr marL="1600200" indent="-228600">
              <a:defRPr sz="2800" b="1">
                <a:solidFill>
                  <a:schemeClr val="tx1"/>
                </a:solidFill>
                <a:latin typeface="Arial" panose="020B0604020202020204" pitchFamily="34" charset="0"/>
                <a:cs typeface="Arial" panose="020B0604020202020204" pitchFamily="34" charset="0"/>
              </a:defRPr>
            </a:lvl4pPr>
            <a:lvl5pPr marL="2057400" indent="-22860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a:r>
              <a:rPr lang="en-IN" altLang="en-US" b="0">
                <a:solidFill>
                  <a:srgbClr val="FFFF00"/>
                </a:solidFill>
              </a:rPr>
              <a:t>Non-linear sub-sampling layer which slides a window over input data</a:t>
            </a:r>
          </a:p>
        </p:txBody>
      </p:sp>
      <p:sp>
        <p:nvSpPr>
          <p:cNvPr id="20483" name="Rectangle 1026"/>
          <p:cNvSpPr>
            <a:spLocks noGrp="1" noChangeArrowheads="1"/>
          </p:cNvSpPr>
          <p:nvPr>
            <p:ph type="title"/>
          </p:nvPr>
        </p:nvSpPr>
        <p:spPr>
          <a:xfrm>
            <a:off x="936625" y="271463"/>
            <a:ext cx="10363200" cy="609600"/>
          </a:xfrm>
        </p:spPr>
        <p:txBody>
          <a:bodyPr/>
          <a:lstStyle/>
          <a:p>
            <a:r>
              <a:rPr lang="en-US" altLang="en-US">
                <a:solidFill>
                  <a:srgbClr val="FFFF00"/>
                </a:solidFill>
              </a:rPr>
              <a:t>Convolutional Neural Network</a:t>
            </a:r>
            <a:endParaRPr lang="en-US" altLang="en-US" b="0">
              <a:solidFill>
                <a:srgbClr val="FFFF00"/>
              </a:solidFill>
            </a:endParaRPr>
          </a:p>
        </p:txBody>
      </p:sp>
      <p:sp>
        <p:nvSpPr>
          <p:cNvPr id="20484" name="TextBox 2"/>
          <p:cNvSpPr txBox="1">
            <a:spLocks noChangeArrowheads="1"/>
          </p:cNvSpPr>
          <p:nvPr/>
        </p:nvSpPr>
        <p:spPr bwMode="auto">
          <a:xfrm>
            <a:off x="390525" y="3987800"/>
            <a:ext cx="3338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lgDash"/>
                <a:miter lim="800000"/>
                <a:headEnd/>
                <a:tailEnd/>
              </a14:hiddenLine>
            </a:ext>
          </a:extLst>
        </p:spPr>
        <p:txBody>
          <a:bodyPr>
            <a:spAutoFit/>
          </a:bodyPr>
          <a:lstStyle>
            <a:lvl1pPr>
              <a:defRPr sz="2800" b="1">
                <a:solidFill>
                  <a:schemeClr val="tx1"/>
                </a:solidFill>
                <a:latin typeface="Arial" panose="020B0604020202020204" pitchFamily="34" charset="0"/>
                <a:cs typeface="Arial" panose="020B0604020202020204" pitchFamily="34" charset="0"/>
              </a:defRPr>
            </a:lvl1pPr>
            <a:lvl2pPr marL="742950" indent="-285750">
              <a:defRPr sz="2800" b="1">
                <a:solidFill>
                  <a:schemeClr val="tx1"/>
                </a:solidFill>
                <a:latin typeface="Arial" panose="020B0604020202020204" pitchFamily="34" charset="0"/>
                <a:cs typeface="Arial" panose="020B0604020202020204" pitchFamily="34" charset="0"/>
              </a:defRPr>
            </a:lvl2pPr>
            <a:lvl3pPr marL="1143000" indent="-228600">
              <a:defRPr sz="2800" b="1">
                <a:solidFill>
                  <a:schemeClr val="tx1"/>
                </a:solidFill>
                <a:latin typeface="Arial" panose="020B0604020202020204" pitchFamily="34" charset="0"/>
                <a:cs typeface="Arial" panose="020B0604020202020204" pitchFamily="34" charset="0"/>
              </a:defRPr>
            </a:lvl3pPr>
            <a:lvl4pPr marL="1600200" indent="-228600">
              <a:defRPr sz="2800" b="1">
                <a:solidFill>
                  <a:schemeClr val="tx1"/>
                </a:solidFill>
                <a:latin typeface="Arial" panose="020B0604020202020204" pitchFamily="34" charset="0"/>
                <a:cs typeface="Arial" panose="020B0604020202020204" pitchFamily="34" charset="0"/>
              </a:defRPr>
            </a:lvl4pPr>
            <a:lvl5pPr marL="2057400" indent="-22860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r>
              <a:rPr lang="en-US" altLang="en-US">
                <a:solidFill>
                  <a:srgbClr val="FFFF00"/>
                </a:solidFill>
              </a:rPr>
              <a:t>Convolution Layer</a:t>
            </a:r>
          </a:p>
        </p:txBody>
      </p:sp>
      <p:sp>
        <p:nvSpPr>
          <p:cNvPr id="20485" name="TextBox 4"/>
          <p:cNvSpPr txBox="1">
            <a:spLocks noChangeArrowheads="1"/>
          </p:cNvSpPr>
          <p:nvPr/>
        </p:nvSpPr>
        <p:spPr bwMode="auto">
          <a:xfrm>
            <a:off x="390525" y="4551363"/>
            <a:ext cx="33464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lgDash"/>
                <a:miter lim="800000"/>
                <a:headEnd/>
                <a:tailEnd/>
              </a14:hiddenLine>
            </a:ext>
          </a:extLst>
        </p:spPr>
        <p:txBody>
          <a:bodyPr>
            <a:spAutoFit/>
          </a:bodyPr>
          <a:lstStyle>
            <a:lvl1pPr>
              <a:defRPr sz="2800" b="1">
                <a:solidFill>
                  <a:schemeClr val="tx1"/>
                </a:solidFill>
                <a:latin typeface="Arial" panose="020B0604020202020204" pitchFamily="34" charset="0"/>
                <a:cs typeface="Arial" panose="020B0604020202020204" pitchFamily="34" charset="0"/>
              </a:defRPr>
            </a:lvl1pPr>
            <a:lvl2pPr marL="742950" indent="-285750">
              <a:defRPr sz="2800" b="1">
                <a:solidFill>
                  <a:schemeClr val="tx1"/>
                </a:solidFill>
                <a:latin typeface="Arial" panose="020B0604020202020204" pitchFamily="34" charset="0"/>
                <a:cs typeface="Arial" panose="020B0604020202020204" pitchFamily="34" charset="0"/>
              </a:defRPr>
            </a:lvl2pPr>
            <a:lvl3pPr marL="1143000" indent="-228600">
              <a:defRPr sz="2800" b="1">
                <a:solidFill>
                  <a:schemeClr val="tx1"/>
                </a:solidFill>
                <a:latin typeface="Arial" panose="020B0604020202020204" pitchFamily="34" charset="0"/>
                <a:cs typeface="Arial" panose="020B0604020202020204" pitchFamily="34" charset="0"/>
              </a:defRPr>
            </a:lvl3pPr>
            <a:lvl4pPr marL="1600200" indent="-228600">
              <a:defRPr sz="2800" b="1">
                <a:solidFill>
                  <a:schemeClr val="tx1"/>
                </a:solidFill>
                <a:latin typeface="Arial" panose="020B0604020202020204" pitchFamily="34" charset="0"/>
                <a:cs typeface="Arial" panose="020B0604020202020204" pitchFamily="34" charset="0"/>
              </a:defRPr>
            </a:lvl4pPr>
            <a:lvl5pPr marL="2057400" indent="-22860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a:r>
              <a:rPr lang="en-US" altLang="en-US" b="0">
                <a:solidFill>
                  <a:srgbClr val="FFFF00"/>
                </a:solidFill>
              </a:rPr>
              <a:t>Performs a series of convolution operation by sliding filters </a:t>
            </a:r>
            <a:endParaRPr lang="en-US" altLang="en-US" b="0"/>
          </a:p>
        </p:txBody>
      </p:sp>
      <p:sp>
        <p:nvSpPr>
          <p:cNvPr id="6" name="Rectangle 5"/>
          <p:cNvSpPr/>
          <p:nvPr/>
        </p:nvSpPr>
        <p:spPr bwMode="auto">
          <a:xfrm>
            <a:off x="319088" y="3987800"/>
            <a:ext cx="3409950" cy="2566988"/>
          </a:xfrm>
          <a:prstGeom prst="rect">
            <a:avLst/>
          </a:prstGeom>
          <a:noFill/>
          <a:ln w="19050" cap="flat" cmpd="sng" algn="ctr">
            <a:solidFill>
              <a:schemeClr val="accent2"/>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lstStyle/>
          <a:p>
            <a:pPr eaLnBrk="1" hangingPunct="1">
              <a:defRPr/>
            </a:pPr>
            <a:endParaRPr lang="en-IN">
              <a:solidFill>
                <a:schemeClr val="tx1"/>
              </a:solidFill>
            </a:endParaRPr>
          </a:p>
        </p:txBody>
      </p:sp>
      <p:cxnSp>
        <p:nvCxnSpPr>
          <p:cNvPr id="8" name="Straight Connector 7"/>
          <p:cNvCxnSpPr/>
          <p:nvPr/>
        </p:nvCxnSpPr>
        <p:spPr bwMode="auto">
          <a:xfrm>
            <a:off x="311150" y="4511675"/>
            <a:ext cx="3425825" cy="0"/>
          </a:xfrm>
          <a:prstGeom prst="line">
            <a:avLst/>
          </a:prstGeom>
          <a:solidFill>
            <a:schemeClr val="accent1"/>
          </a:solidFill>
          <a:ln w="19050" cap="flat" cmpd="sng" algn="ctr">
            <a:solidFill>
              <a:schemeClr val="tx2">
                <a:lumMod val="60000"/>
                <a:lumOff val="40000"/>
              </a:schemeClr>
            </a:solidFill>
            <a:prstDash val="lgDashDotDot"/>
            <a:round/>
            <a:headEnd type="none" w="sm" len="sm"/>
            <a:tailEnd type="none" w="sm" len="sm"/>
          </a:ln>
          <a:effectLst/>
        </p:spPr>
      </p:cxnSp>
      <p:sp>
        <p:nvSpPr>
          <p:cNvPr id="12" name="Rectangle 11"/>
          <p:cNvSpPr/>
          <p:nvPr/>
        </p:nvSpPr>
        <p:spPr bwMode="auto">
          <a:xfrm>
            <a:off x="4191000" y="3987800"/>
            <a:ext cx="3854450" cy="2566988"/>
          </a:xfrm>
          <a:prstGeom prst="rect">
            <a:avLst/>
          </a:prstGeom>
          <a:noFill/>
          <a:ln w="19050" cap="flat" cmpd="sng" algn="ctr">
            <a:solidFill>
              <a:schemeClr val="accent2"/>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lstStyle/>
          <a:p>
            <a:pPr eaLnBrk="1" hangingPunct="1">
              <a:defRPr/>
            </a:pPr>
            <a:endParaRPr lang="en-IN">
              <a:solidFill>
                <a:schemeClr val="tx1"/>
              </a:solidFill>
            </a:endParaRPr>
          </a:p>
        </p:txBody>
      </p:sp>
      <p:cxnSp>
        <p:nvCxnSpPr>
          <p:cNvPr id="13" name="Straight Connector 12"/>
          <p:cNvCxnSpPr/>
          <p:nvPr/>
        </p:nvCxnSpPr>
        <p:spPr bwMode="auto">
          <a:xfrm>
            <a:off x="4191000" y="4511675"/>
            <a:ext cx="3854450" cy="0"/>
          </a:xfrm>
          <a:prstGeom prst="line">
            <a:avLst/>
          </a:prstGeom>
          <a:solidFill>
            <a:schemeClr val="accent1"/>
          </a:solidFill>
          <a:ln w="19050" cap="flat" cmpd="sng" algn="ctr">
            <a:solidFill>
              <a:schemeClr val="tx2">
                <a:lumMod val="60000"/>
                <a:lumOff val="40000"/>
              </a:schemeClr>
            </a:solidFill>
            <a:prstDash val="lgDashDotDot"/>
            <a:round/>
            <a:headEnd type="none" w="sm" len="sm"/>
            <a:tailEnd type="none" w="sm" len="sm"/>
          </a:ln>
          <a:effectLst/>
        </p:spPr>
      </p:cxnSp>
      <p:sp>
        <p:nvSpPr>
          <p:cNvPr id="14" name="Rectangle 13"/>
          <p:cNvSpPr/>
          <p:nvPr/>
        </p:nvSpPr>
        <p:spPr bwMode="auto">
          <a:xfrm>
            <a:off x="8499475" y="3987800"/>
            <a:ext cx="3408363" cy="2566988"/>
          </a:xfrm>
          <a:prstGeom prst="rect">
            <a:avLst/>
          </a:prstGeom>
          <a:noFill/>
          <a:ln w="19050" cap="flat" cmpd="sng" algn="ctr">
            <a:solidFill>
              <a:schemeClr val="accent2"/>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lstStyle/>
          <a:p>
            <a:pPr eaLnBrk="1" hangingPunct="1">
              <a:defRPr/>
            </a:pPr>
            <a:endParaRPr lang="en-IN">
              <a:solidFill>
                <a:schemeClr val="tx1"/>
              </a:solidFill>
            </a:endParaRPr>
          </a:p>
        </p:txBody>
      </p:sp>
      <p:cxnSp>
        <p:nvCxnSpPr>
          <p:cNvPr id="15" name="Straight Connector 14"/>
          <p:cNvCxnSpPr/>
          <p:nvPr/>
        </p:nvCxnSpPr>
        <p:spPr bwMode="auto">
          <a:xfrm>
            <a:off x="8489950" y="4511675"/>
            <a:ext cx="3427413" cy="0"/>
          </a:xfrm>
          <a:prstGeom prst="line">
            <a:avLst/>
          </a:prstGeom>
          <a:solidFill>
            <a:schemeClr val="accent1"/>
          </a:solidFill>
          <a:ln w="19050" cap="flat" cmpd="sng" algn="ctr">
            <a:solidFill>
              <a:schemeClr val="tx2">
                <a:lumMod val="60000"/>
                <a:lumOff val="40000"/>
              </a:schemeClr>
            </a:solidFill>
            <a:prstDash val="lgDashDotDot"/>
            <a:round/>
            <a:headEnd type="none" w="sm" len="sm"/>
            <a:tailEnd type="none" w="sm" len="sm"/>
          </a:ln>
          <a:effectLst/>
        </p:spPr>
      </p:cxnSp>
      <p:sp>
        <p:nvSpPr>
          <p:cNvPr id="20492" name="TextBox 8"/>
          <p:cNvSpPr txBox="1">
            <a:spLocks noChangeArrowheads="1"/>
          </p:cNvSpPr>
          <p:nvPr/>
        </p:nvSpPr>
        <p:spPr bwMode="auto">
          <a:xfrm>
            <a:off x="4413250" y="3987800"/>
            <a:ext cx="3309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cs typeface="Arial" panose="020B0604020202020204" pitchFamily="34" charset="0"/>
              </a:defRPr>
            </a:lvl1pPr>
            <a:lvl2pPr marL="742950" indent="-285750">
              <a:defRPr sz="2800" b="1">
                <a:solidFill>
                  <a:schemeClr val="tx1"/>
                </a:solidFill>
                <a:latin typeface="Arial" panose="020B0604020202020204" pitchFamily="34" charset="0"/>
                <a:cs typeface="Arial" panose="020B0604020202020204" pitchFamily="34" charset="0"/>
              </a:defRPr>
            </a:lvl2pPr>
            <a:lvl3pPr marL="1143000" indent="-228600">
              <a:defRPr sz="2800" b="1">
                <a:solidFill>
                  <a:schemeClr val="tx1"/>
                </a:solidFill>
                <a:latin typeface="Arial" panose="020B0604020202020204" pitchFamily="34" charset="0"/>
                <a:cs typeface="Arial" panose="020B0604020202020204" pitchFamily="34" charset="0"/>
              </a:defRPr>
            </a:lvl3pPr>
            <a:lvl4pPr marL="1600200" indent="-228600">
              <a:defRPr sz="2800" b="1">
                <a:solidFill>
                  <a:schemeClr val="tx1"/>
                </a:solidFill>
                <a:latin typeface="Arial" panose="020B0604020202020204" pitchFamily="34" charset="0"/>
                <a:cs typeface="Arial" panose="020B0604020202020204" pitchFamily="34" charset="0"/>
              </a:defRPr>
            </a:lvl4pPr>
            <a:lvl5pPr marL="2057400" indent="-22860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a:r>
              <a:rPr lang="en-IN" altLang="en-US">
                <a:solidFill>
                  <a:srgbClr val="FFFF00"/>
                </a:solidFill>
              </a:rPr>
              <a:t>Pooling Layer</a:t>
            </a:r>
          </a:p>
        </p:txBody>
      </p:sp>
      <p:sp>
        <p:nvSpPr>
          <p:cNvPr id="20493" name="TextBox 10"/>
          <p:cNvSpPr txBox="1">
            <a:spLocks noChangeArrowheads="1"/>
          </p:cNvSpPr>
          <p:nvPr/>
        </p:nvSpPr>
        <p:spPr bwMode="auto">
          <a:xfrm>
            <a:off x="8499475" y="3989388"/>
            <a:ext cx="34083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cs typeface="Arial" panose="020B0604020202020204" pitchFamily="34" charset="0"/>
              </a:defRPr>
            </a:lvl1pPr>
            <a:lvl2pPr marL="742950" indent="-285750">
              <a:defRPr sz="2800" b="1">
                <a:solidFill>
                  <a:schemeClr val="tx1"/>
                </a:solidFill>
                <a:latin typeface="Arial" panose="020B0604020202020204" pitchFamily="34" charset="0"/>
                <a:cs typeface="Arial" panose="020B0604020202020204" pitchFamily="34" charset="0"/>
              </a:defRPr>
            </a:lvl2pPr>
            <a:lvl3pPr marL="1143000" indent="-228600">
              <a:defRPr sz="2800" b="1">
                <a:solidFill>
                  <a:schemeClr val="tx1"/>
                </a:solidFill>
                <a:latin typeface="Arial" panose="020B0604020202020204" pitchFamily="34" charset="0"/>
                <a:cs typeface="Arial" panose="020B0604020202020204" pitchFamily="34" charset="0"/>
              </a:defRPr>
            </a:lvl3pPr>
            <a:lvl4pPr marL="1600200" indent="-228600">
              <a:defRPr sz="2800" b="1">
                <a:solidFill>
                  <a:schemeClr val="tx1"/>
                </a:solidFill>
                <a:latin typeface="Arial" panose="020B0604020202020204" pitchFamily="34" charset="0"/>
                <a:cs typeface="Arial" panose="020B0604020202020204" pitchFamily="34" charset="0"/>
              </a:defRPr>
            </a:lvl4pPr>
            <a:lvl5pPr marL="2057400" indent="-22860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a:r>
              <a:rPr lang="en-IN" altLang="en-US">
                <a:solidFill>
                  <a:srgbClr val="FFFF00"/>
                </a:solidFill>
              </a:rPr>
              <a:t>Fully Connected</a:t>
            </a:r>
          </a:p>
        </p:txBody>
      </p:sp>
      <p:sp>
        <p:nvSpPr>
          <p:cNvPr id="20494" name="TextBox 15"/>
          <p:cNvSpPr txBox="1">
            <a:spLocks noChangeArrowheads="1"/>
          </p:cNvSpPr>
          <p:nvPr/>
        </p:nvSpPr>
        <p:spPr bwMode="auto">
          <a:xfrm>
            <a:off x="8499475" y="4570413"/>
            <a:ext cx="333851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anose="020B0604020202020204" pitchFamily="34" charset="0"/>
                <a:cs typeface="Arial" panose="020B0604020202020204" pitchFamily="34" charset="0"/>
              </a:defRPr>
            </a:lvl1pPr>
            <a:lvl2pPr marL="742950" indent="-285750">
              <a:defRPr sz="2800" b="1">
                <a:solidFill>
                  <a:schemeClr val="tx1"/>
                </a:solidFill>
                <a:latin typeface="Arial" panose="020B0604020202020204" pitchFamily="34" charset="0"/>
                <a:cs typeface="Arial" panose="020B0604020202020204" pitchFamily="34" charset="0"/>
              </a:defRPr>
            </a:lvl2pPr>
            <a:lvl3pPr marL="1143000" indent="-228600">
              <a:defRPr sz="2800" b="1">
                <a:solidFill>
                  <a:schemeClr val="tx1"/>
                </a:solidFill>
                <a:latin typeface="Arial" panose="020B0604020202020204" pitchFamily="34" charset="0"/>
                <a:cs typeface="Arial" panose="020B0604020202020204" pitchFamily="34" charset="0"/>
              </a:defRPr>
            </a:lvl3pPr>
            <a:lvl4pPr marL="1600200" indent="-228600">
              <a:defRPr sz="2800" b="1">
                <a:solidFill>
                  <a:schemeClr val="tx1"/>
                </a:solidFill>
                <a:latin typeface="Arial" panose="020B0604020202020204" pitchFamily="34" charset="0"/>
                <a:cs typeface="Arial" panose="020B0604020202020204" pitchFamily="34" charset="0"/>
              </a:defRPr>
            </a:lvl4pPr>
            <a:lvl5pPr marL="2057400" indent="-228600">
              <a:defRPr sz="28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b="1">
                <a:solidFill>
                  <a:schemeClr val="tx1"/>
                </a:solidFill>
                <a:latin typeface="Arial" panose="020B0604020202020204" pitchFamily="34" charset="0"/>
                <a:cs typeface="Arial" panose="020B0604020202020204" pitchFamily="34" charset="0"/>
              </a:defRPr>
            </a:lvl9pPr>
          </a:lstStyle>
          <a:p>
            <a:pPr algn="ctr"/>
            <a:r>
              <a:rPr lang="en-IN" altLang="en-US" b="0">
                <a:solidFill>
                  <a:srgbClr val="FFFF00"/>
                </a:solidFill>
              </a:rPr>
              <a:t>Combines the output of each neuron from previous stage</a:t>
            </a:r>
          </a:p>
        </p:txBody>
      </p:sp>
      <p:pic>
        <p:nvPicPr>
          <p:cNvPr id="20495" name="Picture 1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3938" y="1360488"/>
            <a:ext cx="970597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Powerpoint Template">
  <a:themeElements>
    <a:clrScheme name="">
      <a:dk1>
        <a:srgbClr val="000000"/>
      </a:dk1>
      <a:lt1>
        <a:srgbClr val="114FFB"/>
      </a:lt1>
      <a:dk2>
        <a:srgbClr val="006B61"/>
      </a:dk2>
      <a:lt2>
        <a:srgbClr val="C0C0C0"/>
      </a:lt2>
      <a:accent1>
        <a:srgbClr val="FF00FF"/>
      </a:accent1>
      <a:accent2>
        <a:srgbClr val="00C0C0"/>
      </a:accent2>
      <a:accent3>
        <a:srgbClr val="AAB2FD"/>
      </a:accent3>
      <a:accent4>
        <a:srgbClr val="000000"/>
      </a:accent4>
      <a:accent5>
        <a:srgbClr val="FFAAFF"/>
      </a:accent5>
      <a:accent6>
        <a:srgbClr val="00AEAE"/>
      </a:accent6>
      <a:hlink>
        <a:srgbClr val="00C000"/>
      </a:hlink>
      <a:folHlink>
        <a:srgbClr val="800080"/>
      </a:folHlink>
    </a:clrScheme>
    <a:fontScheme name="Powerpoint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Arial" charset="0"/>
          </a:defRPr>
        </a:defPPr>
      </a:lstStyle>
    </a:lnDef>
  </a:objectDefaults>
  <a:extraClrSchemeLst>
    <a:extraClrScheme>
      <a:clrScheme name="Powerpoint 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owerpoint 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 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 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 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owerpoint 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HD:Credence Foils:Powerpoint Template</Template>
  <TotalTime>5209</TotalTime>
  <Pages>2</Pages>
  <Words>2035</Words>
  <Application>Microsoft Office PowerPoint</Application>
  <PresentationFormat>Widescreen</PresentationFormat>
  <Paragraphs>205</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 Math</vt:lpstr>
      <vt:lpstr>Powerpoint Template</vt:lpstr>
      <vt:lpstr>Deep Learning based Diagnostics for Rowhammer Protection of DRAM Chips</vt:lpstr>
      <vt:lpstr>Purpose</vt:lpstr>
      <vt:lpstr>Outline</vt:lpstr>
      <vt:lpstr>DRAM Organization</vt:lpstr>
      <vt:lpstr>Reading and Writing into DRAM cells</vt:lpstr>
      <vt:lpstr>The Rowhammer bug</vt:lpstr>
      <vt:lpstr>How to Rowhammer?</vt:lpstr>
      <vt:lpstr>PowerPoint Presentation</vt:lpstr>
      <vt:lpstr>Convolutional Neural Network</vt:lpstr>
      <vt:lpstr>Overview of our Approach</vt:lpstr>
      <vt:lpstr>Profiler: Generating Access Patterns</vt:lpstr>
      <vt:lpstr>Address Map and Data Preparation</vt:lpstr>
      <vt:lpstr>Analyzer: Determining Rowhammer Process</vt:lpstr>
      <vt:lpstr>Experimental Setup and Details</vt:lpstr>
      <vt:lpstr>Experimental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Guide</dc:title>
  <dc:subject>ITC '08 Electronic presentation guide/template</dc:subject>
  <dc:creator>Art Downey</dc:creator>
  <dc:description>V6.0 4/28/03 1st 2003 version_x000d_
V7.0 2/25/03 1st 2004 version_x000d_
V7.2 8/9/03 XP version for 2004_x000d_
V8.0 7/12/05 New info for ITC 2005_x000d_
V9.1 08/16/06 New conf + fix typos_x000d_
V11.0 6/19/08 New conf</dc:description>
  <cp:lastModifiedBy>Anirban Chakraborty</cp:lastModifiedBy>
  <cp:revision>257</cp:revision>
  <cp:lastPrinted>1998-05-12T14:00:08Z</cp:lastPrinted>
  <dcterms:created xsi:type="dcterms:W3CDTF">1996-01-26T05:25:42Z</dcterms:created>
  <dcterms:modified xsi:type="dcterms:W3CDTF">2019-11-08T09:50:05Z</dcterms:modified>
</cp:coreProperties>
</file>