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3" r:id="rId1"/>
  </p:sldMasterIdLst>
  <p:notesMasterIdLst>
    <p:notesMasterId r:id="rId31"/>
  </p:notesMasterIdLst>
  <p:sldIdLst>
    <p:sldId id="256" r:id="rId2"/>
    <p:sldId id="258" r:id="rId3"/>
    <p:sldId id="261" r:id="rId4"/>
    <p:sldId id="285" r:id="rId5"/>
    <p:sldId id="286" r:id="rId6"/>
    <p:sldId id="291" r:id="rId7"/>
    <p:sldId id="292" r:id="rId8"/>
    <p:sldId id="283" r:id="rId9"/>
    <p:sldId id="260" r:id="rId10"/>
    <p:sldId id="263" r:id="rId11"/>
    <p:sldId id="274" r:id="rId12"/>
    <p:sldId id="262" r:id="rId13"/>
    <p:sldId id="264" r:id="rId14"/>
    <p:sldId id="290" r:id="rId15"/>
    <p:sldId id="266" r:id="rId16"/>
    <p:sldId id="277" r:id="rId17"/>
    <p:sldId id="280" r:id="rId18"/>
    <p:sldId id="278" r:id="rId19"/>
    <p:sldId id="275" r:id="rId20"/>
    <p:sldId id="268" r:id="rId21"/>
    <p:sldId id="269" r:id="rId22"/>
    <p:sldId id="276" r:id="rId23"/>
    <p:sldId id="279" r:id="rId24"/>
    <p:sldId id="270" r:id="rId25"/>
    <p:sldId id="271" r:id="rId26"/>
    <p:sldId id="284" r:id="rId27"/>
    <p:sldId id="272" r:id="rId28"/>
    <p:sldId id="289" r:id="rId29"/>
    <p:sldId id="27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635"/>
    <a:srgbClr val="700000"/>
    <a:srgbClr val="2A0000"/>
    <a:srgbClr val="000099"/>
    <a:srgbClr val="3333CC"/>
    <a:srgbClr val="A50021"/>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7F9CFB-6EA6-47A0-A7EE-60E7D54AD9F7}" type="datetimeFigureOut">
              <a:rPr lang="en-IN" smtClean="0"/>
              <a:t>11-11-2019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187B68-474F-40BE-81CD-584331956C88}" type="slidenum">
              <a:rPr lang="en-IN" smtClean="0"/>
              <a:t>‹#›</a:t>
            </a:fld>
            <a:endParaRPr lang="en-IN"/>
          </a:p>
        </p:txBody>
      </p:sp>
    </p:spTree>
    <p:extLst>
      <p:ext uri="{BB962C8B-B14F-4D97-AF65-F5344CB8AC3E}">
        <p14:creationId xmlns:p14="http://schemas.microsoft.com/office/powerpoint/2010/main" val="970361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16F3D99-C04B-4A39-BAE4-29B5FB534953}" type="datetime1">
              <a:rPr lang="en-IN" smtClean="0"/>
              <a:t>11-11-2019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25EF85A-FC03-44E5-9199-D74363A48905}" type="slidenum">
              <a:rPr lang="en-IN" smtClean="0"/>
              <a:t>‹#›</a:t>
            </a:fld>
            <a:endParaRPr lang="en-IN"/>
          </a:p>
        </p:txBody>
      </p:sp>
    </p:spTree>
    <p:extLst>
      <p:ext uri="{BB962C8B-B14F-4D97-AF65-F5344CB8AC3E}">
        <p14:creationId xmlns:p14="http://schemas.microsoft.com/office/powerpoint/2010/main" val="2589190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05128E-EF05-46C1-AC1B-D7319E7A595F}" type="datetime1">
              <a:rPr lang="en-IN" smtClean="0"/>
              <a:t>11-11-2019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5EF85A-FC03-44E5-9199-D74363A48905}" type="slidenum">
              <a:rPr lang="en-IN" smtClean="0"/>
              <a:t>‹#›</a:t>
            </a:fld>
            <a:endParaRPr lang="en-IN"/>
          </a:p>
        </p:txBody>
      </p:sp>
    </p:spTree>
    <p:extLst>
      <p:ext uri="{BB962C8B-B14F-4D97-AF65-F5344CB8AC3E}">
        <p14:creationId xmlns:p14="http://schemas.microsoft.com/office/powerpoint/2010/main" val="289627071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05128E-EF05-46C1-AC1B-D7319E7A595F}" type="datetime1">
              <a:rPr lang="en-IN" smtClean="0"/>
              <a:t>11-11-2019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5EF85A-FC03-44E5-9199-D74363A4890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607855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805128E-EF05-46C1-AC1B-D7319E7A595F}" type="datetime1">
              <a:rPr lang="en-IN" smtClean="0"/>
              <a:t>11-11-2019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5EF85A-FC03-44E5-9199-D74363A48905}" type="slidenum">
              <a:rPr lang="en-IN" smtClean="0"/>
              <a:t>‹#›</a:t>
            </a:fld>
            <a:endParaRPr lang="en-IN"/>
          </a:p>
        </p:txBody>
      </p:sp>
    </p:spTree>
    <p:extLst>
      <p:ext uri="{BB962C8B-B14F-4D97-AF65-F5344CB8AC3E}">
        <p14:creationId xmlns:p14="http://schemas.microsoft.com/office/powerpoint/2010/main" val="202444071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805128E-EF05-46C1-AC1B-D7319E7A595F}" type="datetime1">
              <a:rPr lang="en-IN" smtClean="0"/>
              <a:t>11-11-2019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5EF85A-FC03-44E5-9199-D74363A4890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330199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805128E-EF05-46C1-AC1B-D7319E7A595F}" type="datetime1">
              <a:rPr lang="en-IN" smtClean="0"/>
              <a:t>11-11-2019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5EF85A-FC03-44E5-9199-D74363A48905}" type="slidenum">
              <a:rPr lang="en-IN" smtClean="0"/>
              <a:t>‹#›</a:t>
            </a:fld>
            <a:endParaRPr lang="en-IN"/>
          </a:p>
        </p:txBody>
      </p:sp>
    </p:spTree>
    <p:extLst>
      <p:ext uri="{BB962C8B-B14F-4D97-AF65-F5344CB8AC3E}">
        <p14:creationId xmlns:p14="http://schemas.microsoft.com/office/powerpoint/2010/main" val="291062382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1D927B-0233-4DA7-A126-C68BBF750993}" type="datetime1">
              <a:rPr lang="en-IN" smtClean="0"/>
              <a:t>11-11-2019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5EF85A-FC03-44E5-9199-D74363A48905}" type="slidenum">
              <a:rPr lang="en-IN" smtClean="0"/>
              <a:t>‹#›</a:t>
            </a:fld>
            <a:endParaRPr lang="en-IN"/>
          </a:p>
        </p:txBody>
      </p:sp>
    </p:spTree>
    <p:extLst>
      <p:ext uri="{BB962C8B-B14F-4D97-AF65-F5344CB8AC3E}">
        <p14:creationId xmlns:p14="http://schemas.microsoft.com/office/powerpoint/2010/main" val="350920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65DF71-34A8-42FA-B623-144B989D8B1B}" type="datetime1">
              <a:rPr lang="en-IN" smtClean="0"/>
              <a:t>11-11-2019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5EF85A-FC03-44E5-9199-D74363A48905}" type="slidenum">
              <a:rPr lang="en-IN" smtClean="0"/>
              <a:t>‹#›</a:t>
            </a:fld>
            <a:endParaRPr lang="en-IN"/>
          </a:p>
        </p:txBody>
      </p:sp>
    </p:spTree>
    <p:extLst>
      <p:ext uri="{BB962C8B-B14F-4D97-AF65-F5344CB8AC3E}">
        <p14:creationId xmlns:p14="http://schemas.microsoft.com/office/powerpoint/2010/main" val="3970407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3E421A-4D46-44C6-A214-2A869A16CD53}" type="datetime1">
              <a:rPr lang="en-IN" smtClean="0"/>
              <a:t>11-11-2019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5EF85A-FC03-44E5-9199-D74363A48905}" type="slidenum">
              <a:rPr lang="en-IN" smtClean="0"/>
              <a:t>‹#›</a:t>
            </a:fld>
            <a:endParaRPr lang="en-IN"/>
          </a:p>
        </p:txBody>
      </p:sp>
    </p:spTree>
    <p:extLst>
      <p:ext uri="{BB962C8B-B14F-4D97-AF65-F5344CB8AC3E}">
        <p14:creationId xmlns:p14="http://schemas.microsoft.com/office/powerpoint/2010/main" val="3284646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0516C8-3FB5-4E50-ADA9-EAD9EC45E2CE}" type="datetime1">
              <a:rPr lang="en-IN" smtClean="0"/>
              <a:t>11-11-2019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25EF85A-FC03-44E5-9199-D74363A48905}" type="slidenum">
              <a:rPr lang="en-IN" smtClean="0"/>
              <a:t>‹#›</a:t>
            </a:fld>
            <a:endParaRPr lang="en-IN"/>
          </a:p>
        </p:txBody>
      </p:sp>
    </p:spTree>
    <p:extLst>
      <p:ext uri="{BB962C8B-B14F-4D97-AF65-F5344CB8AC3E}">
        <p14:creationId xmlns:p14="http://schemas.microsoft.com/office/powerpoint/2010/main" val="1032173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7A9FDB-C478-4866-936A-532F95B3C673}" type="datetime1">
              <a:rPr lang="en-IN" smtClean="0"/>
              <a:t>11-11-2019</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25EF85A-FC03-44E5-9199-D74363A48905}" type="slidenum">
              <a:rPr lang="en-IN" smtClean="0"/>
              <a:t>‹#›</a:t>
            </a:fld>
            <a:endParaRPr lang="en-IN"/>
          </a:p>
        </p:txBody>
      </p:sp>
    </p:spTree>
    <p:extLst>
      <p:ext uri="{BB962C8B-B14F-4D97-AF65-F5344CB8AC3E}">
        <p14:creationId xmlns:p14="http://schemas.microsoft.com/office/powerpoint/2010/main" val="81059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82420A-3C6C-4A95-B444-188B20B70D80}" type="datetime1">
              <a:rPr lang="en-IN" smtClean="0"/>
              <a:t>11-11-2019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25EF85A-FC03-44E5-9199-D74363A48905}" type="slidenum">
              <a:rPr lang="en-IN" smtClean="0"/>
              <a:t>‹#›</a:t>
            </a:fld>
            <a:endParaRPr lang="en-IN"/>
          </a:p>
        </p:txBody>
      </p:sp>
    </p:spTree>
    <p:extLst>
      <p:ext uri="{BB962C8B-B14F-4D97-AF65-F5344CB8AC3E}">
        <p14:creationId xmlns:p14="http://schemas.microsoft.com/office/powerpoint/2010/main" val="2021911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AC7D8C-D023-4A79-968C-2C40C9D028B2}" type="datetime1">
              <a:rPr lang="en-IN" smtClean="0"/>
              <a:t>11-11-2019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25EF85A-FC03-44E5-9199-D74363A48905}" type="slidenum">
              <a:rPr lang="en-IN" smtClean="0"/>
              <a:t>‹#›</a:t>
            </a:fld>
            <a:endParaRPr lang="en-IN"/>
          </a:p>
        </p:txBody>
      </p:sp>
    </p:spTree>
    <p:extLst>
      <p:ext uri="{BB962C8B-B14F-4D97-AF65-F5344CB8AC3E}">
        <p14:creationId xmlns:p14="http://schemas.microsoft.com/office/powerpoint/2010/main" val="4169173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DE8261-1B41-40A8-B65A-C700621AB3ED}" type="datetime1">
              <a:rPr lang="en-IN" smtClean="0"/>
              <a:t>11-11-2019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25EF85A-FC03-44E5-9199-D74363A48905}" type="slidenum">
              <a:rPr lang="en-IN" smtClean="0"/>
              <a:t>‹#›</a:t>
            </a:fld>
            <a:endParaRPr lang="en-IN"/>
          </a:p>
        </p:txBody>
      </p:sp>
    </p:spTree>
    <p:extLst>
      <p:ext uri="{BB962C8B-B14F-4D97-AF65-F5344CB8AC3E}">
        <p14:creationId xmlns:p14="http://schemas.microsoft.com/office/powerpoint/2010/main" val="2542427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B6BD0BB-3330-4678-9164-A85DBB1C7CAE}" type="datetime1">
              <a:rPr lang="en-IN" smtClean="0"/>
              <a:t>11-11-2019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25EF85A-FC03-44E5-9199-D74363A48905}" type="slidenum">
              <a:rPr lang="en-IN" smtClean="0"/>
              <a:t>‹#›</a:t>
            </a:fld>
            <a:endParaRPr lang="en-IN"/>
          </a:p>
        </p:txBody>
      </p:sp>
    </p:spTree>
    <p:extLst>
      <p:ext uri="{BB962C8B-B14F-4D97-AF65-F5344CB8AC3E}">
        <p14:creationId xmlns:p14="http://schemas.microsoft.com/office/powerpoint/2010/main" val="114979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5F57BA6-F937-4389-B1AC-7549E7EAB550}" type="datetime1">
              <a:rPr lang="en-IN" smtClean="0"/>
              <a:t>11-11-2019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25EF85A-FC03-44E5-9199-D74363A48905}" type="slidenum">
              <a:rPr lang="en-IN" smtClean="0"/>
              <a:t>‹#›</a:t>
            </a:fld>
            <a:endParaRPr lang="en-IN"/>
          </a:p>
        </p:txBody>
      </p:sp>
    </p:spTree>
    <p:extLst>
      <p:ext uri="{BB962C8B-B14F-4D97-AF65-F5344CB8AC3E}">
        <p14:creationId xmlns:p14="http://schemas.microsoft.com/office/powerpoint/2010/main" val="211060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805128E-EF05-46C1-AC1B-D7319E7A595F}" type="datetime1">
              <a:rPr lang="en-IN" smtClean="0"/>
              <a:t>11-11-2019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25EF85A-FC03-44E5-9199-D74363A48905}" type="slidenum">
              <a:rPr lang="en-IN" smtClean="0"/>
              <a:t>‹#›</a:t>
            </a:fld>
            <a:endParaRPr lang="en-IN"/>
          </a:p>
        </p:txBody>
      </p:sp>
    </p:spTree>
    <p:extLst>
      <p:ext uri="{BB962C8B-B14F-4D97-AF65-F5344CB8AC3E}">
        <p14:creationId xmlns:p14="http://schemas.microsoft.com/office/powerpoint/2010/main" val="269537902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09D1-B789-492D-B2E6-32CBEF2C1203}"/>
              </a:ext>
            </a:extLst>
          </p:cNvPr>
          <p:cNvSpPr>
            <a:spLocks noGrp="1"/>
          </p:cNvSpPr>
          <p:nvPr>
            <p:ph type="ctrTitle"/>
          </p:nvPr>
        </p:nvSpPr>
        <p:spPr>
          <a:xfrm>
            <a:off x="79898" y="1547507"/>
            <a:ext cx="12112101" cy="1607463"/>
          </a:xfrm>
        </p:spPr>
        <p:txBody>
          <a:bodyPr>
            <a:normAutofit fontScale="90000"/>
          </a:bodyPr>
          <a:lstStyle/>
          <a:p>
            <a:pPr algn="ctr"/>
            <a:r>
              <a:rPr lang="en-IN" sz="4000" b="1" dirty="0">
                <a:latin typeface="Times New Roman" panose="02020603050405020304" pitchFamily="18" charset="0"/>
                <a:cs typeface="Times New Roman" panose="02020603050405020304" pitchFamily="18" charset="0"/>
              </a:rPr>
              <a:t>In-situ Extraction of Randomness from Computer Architecture through Hardware Performance Counters</a:t>
            </a:r>
          </a:p>
        </p:txBody>
      </p:sp>
      <p:pic>
        <p:nvPicPr>
          <p:cNvPr id="7" name="Picture 6">
            <a:extLst>
              <a:ext uri="{FF2B5EF4-FFF2-40B4-BE49-F238E27FC236}">
                <a16:creationId xmlns:a16="http://schemas.microsoft.com/office/drawing/2014/main" id="{3D3989EE-67AA-4E25-9026-82744FBD55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111179" y="261676"/>
            <a:ext cx="1609816" cy="1713555"/>
          </a:xfrm>
          <a:prstGeom prst="rect">
            <a:avLst/>
          </a:prstGeom>
        </p:spPr>
      </p:pic>
      <p:sp>
        <p:nvSpPr>
          <p:cNvPr id="11" name="TextBox 10">
            <a:extLst>
              <a:ext uri="{FF2B5EF4-FFF2-40B4-BE49-F238E27FC236}">
                <a16:creationId xmlns:a16="http://schemas.microsoft.com/office/drawing/2014/main" id="{83A4562F-41ED-44CC-ABE0-F8B583F96E1C}"/>
              </a:ext>
            </a:extLst>
          </p:cNvPr>
          <p:cNvSpPr txBox="1"/>
          <p:nvPr/>
        </p:nvSpPr>
        <p:spPr>
          <a:xfrm>
            <a:off x="884026" y="3584023"/>
            <a:ext cx="10423947" cy="2123658"/>
          </a:xfrm>
          <a:prstGeom prst="rect">
            <a:avLst/>
          </a:prstGeom>
          <a:noFill/>
        </p:spPr>
        <p:txBody>
          <a:bodyPr wrap="square" rtlCol="0">
            <a:spAutoFit/>
          </a:bodyPr>
          <a:lstStyle/>
          <a:p>
            <a:pPr algn="ctr"/>
            <a:r>
              <a:rPr lang="en-IN" sz="2800" dirty="0">
                <a:ln>
                  <a:solidFill>
                    <a:schemeClr val="tx1"/>
                  </a:solidFill>
                </a:ln>
                <a:latin typeface="Monotype Corsiva" panose="03010101010201010101" pitchFamily="66" charset="0"/>
              </a:rPr>
              <a:t>Manaar Alam, Astikey Singh, </a:t>
            </a:r>
            <a:r>
              <a:rPr lang="en-IN" sz="2800" b="1" dirty="0">
                <a:ln>
                  <a:solidFill>
                    <a:schemeClr val="tx1"/>
                  </a:solidFill>
                </a:ln>
                <a:latin typeface="Monotype Corsiva" panose="03010101010201010101" pitchFamily="66" charset="0"/>
              </a:rPr>
              <a:t>Sarani Bhattacharya</a:t>
            </a:r>
            <a:r>
              <a:rPr lang="en-IN" sz="2800" dirty="0">
                <a:ln>
                  <a:solidFill>
                    <a:schemeClr val="tx1"/>
                  </a:solidFill>
                </a:ln>
                <a:latin typeface="Monotype Corsiva" panose="03010101010201010101" pitchFamily="66" charset="0"/>
              </a:rPr>
              <a:t>, Kuheli Pratihar,  </a:t>
            </a:r>
          </a:p>
          <a:p>
            <a:pPr algn="ctr"/>
            <a:r>
              <a:rPr lang="en-IN" sz="2800" dirty="0">
                <a:ln>
                  <a:solidFill>
                    <a:schemeClr val="tx1"/>
                  </a:solidFill>
                </a:ln>
                <a:latin typeface="Monotype Corsiva" panose="03010101010201010101" pitchFamily="66" charset="0"/>
              </a:rPr>
              <a:t>and Debdeep Mukhopadhyay</a:t>
            </a:r>
          </a:p>
          <a:p>
            <a:pPr algn="ctr"/>
            <a:endParaRPr lang="en-IN" sz="2800" dirty="0">
              <a:ln>
                <a:solidFill>
                  <a:schemeClr val="tx1"/>
                </a:solidFill>
              </a:ln>
              <a:latin typeface="Monotype Corsiva" panose="03010101010201010101" pitchFamily="66" charset="0"/>
            </a:endParaRPr>
          </a:p>
          <a:p>
            <a:pPr algn="ctr"/>
            <a:r>
              <a:rPr lang="en-IN" sz="2400" dirty="0">
                <a:ln>
                  <a:solidFill>
                    <a:schemeClr val="tx1"/>
                  </a:solidFill>
                </a:ln>
                <a:latin typeface="Palatino Linotype" panose="02040502050505030304" pitchFamily="18" charset="0"/>
              </a:rPr>
              <a:t>Secure Embedded Architecture Lab(SEAL)</a:t>
            </a:r>
          </a:p>
          <a:p>
            <a:pPr algn="ctr"/>
            <a:r>
              <a:rPr lang="en-IN" sz="2400" dirty="0">
                <a:ln>
                  <a:solidFill>
                    <a:schemeClr val="tx1"/>
                  </a:solidFill>
                </a:ln>
                <a:latin typeface="Palatino Linotype" panose="02040502050505030304" pitchFamily="18" charset="0"/>
              </a:rPr>
              <a:t>Indian Institute of Technology, Kharagpur</a:t>
            </a:r>
            <a:endParaRPr lang="en-IN" sz="2800" dirty="0">
              <a:ln>
                <a:solidFill>
                  <a:schemeClr val="tx1"/>
                </a:solidFill>
              </a:ln>
              <a:latin typeface="Palatino Linotype" panose="02040502050505030304" pitchFamily="18" charset="0"/>
            </a:endParaRPr>
          </a:p>
        </p:txBody>
      </p:sp>
      <p:pic>
        <p:nvPicPr>
          <p:cNvPr id="6" name="Picture 5">
            <a:extLst>
              <a:ext uri="{FF2B5EF4-FFF2-40B4-BE49-F238E27FC236}">
                <a16:creationId xmlns:a16="http://schemas.microsoft.com/office/drawing/2014/main" id="{A27D6E33-8F62-4582-9EDC-5C8555FFD75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422157" y="4446862"/>
            <a:ext cx="1689872" cy="1689872"/>
          </a:xfrm>
          <a:prstGeom prst="rect">
            <a:avLst/>
          </a:prstGeom>
        </p:spPr>
      </p:pic>
      <p:pic>
        <p:nvPicPr>
          <p:cNvPr id="9" name="Picture 8">
            <a:extLst>
              <a:ext uri="{FF2B5EF4-FFF2-40B4-BE49-F238E27FC236}">
                <a16:creationId xmlns:a16="http://schemas.microsoft.com/office/drawing/2014/main" id="{CDCD8B63-E93C-4178-B6DE-7464E99E94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727" y="5740900"/>
            <a:ext cx="1688935" cy="478166"/>
          </a:xfrm>
          <a:prstGeom prst="rect">
            <a:avLst/>
          </a:prstGeom>
        </p:spPr>
      </p:pic>
    </p:spTree>
    <p:extLst>
      <p:ext uri="{BB962C8B-B14F-4D97-AF65-F5344CB8AC3E}">
        <p14:creationId xmlns:p14="http://schemas.microsoft.com/office/powerpoint/2010/main" val="23640417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F903DE4-8315-417D-9CE6-C8FDA27EF391}"/>
              </a:ext>
            </a:extLst>
          </p:cNvPr>
          <p:cNvSpPr/>
          <p:nvPr/>
        </p:nvSpPr>
        <p:spPr>
          <a:xfrm>
            <a:off x="1309456" y="862657"/>
            <a:ext cx="9573088" cy="830997"/>
          </a:xfrm>
          <a:prstGeom prst="rect">
            <a:avLst/>
          </a:prstGeom>
        </p:spPr>
        <p:txBody>
          <a:bodyPr wrap="square">
            <a:spAutoFit/>
          </a:bodyPr>
          <a:lstStyle/>
          <a:p>
            <a:pPr lvl="0" algn="ctr"/>
            <a:r>
              <a:rPr lang="en-IN" sz="4800" b="1" dirty="0">
                <a:ln w="0"/>
                <a:solidFill>
                  <a:srgbClr val="44546A">
                    <a:lumMod val="50000"/>
                  </a:srgbClr>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COMMAND LINE LINUX TOOLS</a:t>
            </a:r>
            <a:endParaRPr lang="en-IN" b="1" dirty="0">
              <a:solidFill>
                <a:srgbClr val="44546A">
                  <a:lumMod val="50000"/>
                </a:srgbClr>
              </a:solidFill>
              <a:latin typeface="Calibri" panose="020F0502020204030204" pitchFamily="34" charset="0"/>
              <a:cs typeface="Calibri" panose="020F0502020204030204" pitchFamily="34" charset="0"/>
            </a:endParaRPr>
          </a:p>
        </p:txBody>
      </p:sp>
      <p:grpSp>
        <p:nvGrpSpPr>
          <p:cNvPr id="14" name="Group 13">
            <a:extLst>
              <a:ext uri="{FF2B5EF4-FFF2-40B4-BE49-F238E27FC236}">
                <a16:creationId xmlns:a16="http://schemas.microsoft.com/office/drawing/2014/main" id="{DFA95F19-EC28-4780-BB4F-7572C08B3B97}"/>
              </a:ext>
            </a:extLst>
          </p:cNvPr>
          <p:cNvGrpSpPr/>
          <p:nvPr/>
        </p:nvGrpSpPr>
        <p:grpSpPr>
          <a:xfrm>
            <a:off x="7602583" y="2168435"/>
            <a:ext cx="4290668" cy="2458706"/>
            <a:chOff x="6391944" y="1053118"/>
            <a:chExt cx="5379822" cy="2418922"/>
          </a:xfrm>
        </p:grpSpPr>
        <p:grpSp>
          <p:nvGrpSpPr>
            <p:cNvPr id="12" name="Group 11">
              <a:extLst>
                <a:ext uri="{FF2B5EF4-FFF2-40B4-BE49-F238E27FC236}">
                  <a16:creationId xmlns:a16="http://schemas.microsoft.com/office/drawing/2014/main" id="{2ED68E87-F535-4480-9189-17508CFADB8F}"/>
                </a:ext>
              </a:extLst>
            </p:cNvPr>
            <p:cNvGrpSpPr/>
            <p:nvPr/>
          </p:nvGrpSpPr>
          <p:grpSpPr>
            <a:xfrm>
              <a:off x="6391944" y="1053118"/>
              <a:ext cx="5379822" cy="2418922"/>
              <a:chOff x="5487926" y="1419419"/>
              <a:chExt cx="5379822" cy="2418922"/>
            </a:xfrm>
          </p:grpSpPr>
          <p:pic>
            <p:nvPicPr>
              <p:cNvPr id="3" name="Picture 2">
                <a:extLst>
                  <a:ext uri="{FF2B5EF4-FFF2-40B4-BE49-F238E27FC236}">
                    <a16:creationId xmlns:a16="http://schemas.microsoft.com/office/drawing/2014/main" id="{D419F79C-FDD1-432D-94BC-A38226866596}"/>
                  </a:ext>
                </a:extLst>
              </p:cNvPr>
              <p:cNvPicPr>
                <a:picLocks noChangeAspect="1"/>
              </p:cNvPicPr>
              <p:nvPr/>
            </p:nvPicPr>
            <p:blipFill rotWithShape="1">
              <a:blip r:embed="rId2">
                <a:extLst>
                  <a:ext uri="{28A0092B-C50C-407E-A947-70E740481C1C}">
                    <a14:useLocalDpi xmlns:a14="http://schemas.microsoft.com/office/drawing/2010/main" val="0"/>
                  </a:ext>
                </a:extLst>
              </a:blip>
              <a:srcRect l="51089"/>
              <a:stretch/>
            </p:blipFill>
            <p:spPr>
              <a:xfrm>
                <a:off x="8256234" y="1419419"/>
                <a:ext cx="2611514" cy="2418922"/>
              </a:xfrm>
              <a:prstGeom prst="rect">
                <a:avLst/>
              </a:prstGeom>
            </p:spPr>
          </p:pic>
          <p:pic>
            <p:nvPicPr>
              <p:cNvPr id="11" name="Picture 10">
                <a:extLst>
                  <a:ext uri="{FF2B5EF4-FFF2-40B4-BE49-F238E27FC236}">
                    <a16:creationId xmlns:a16="http://schemas.microsoft.com/office/drawing/2014/main" id="{57F5A1D8-3326-4D36-A64F-77EF1EACF8C4}"/>
                  </a:ext>
                </a:extLst>
              </p:cNvPr>
              <p:cNvPicPr>
                <a:picLocks noChangeAspect="1"/>
              </p:cNvPicPr>
              <p:nvPr/>
            </p:nvPicPr>
            <p:blipFill rotWithShape="1">
              <a:blip r:embed="rId2">
                <a:extLst>
                  <a:ext uri="{28A0092B-C50C-407E-A947-70E740481C1C}">
                    <a14:useLocalDpi xmlns:a14="http://schemas.microsoft.com/office/drawing/2010/main" val="0"/>
                  </a:ext>
                </a:extLst>
              </a:blip>
              <a:srcRect t="38725" r="59238" b="11803"/>
              <a:stretch/>
            </p:blipFill>
            <p:spPr>
              <a:xfrm>
                <a:off x="5487926" y="1419419"/>
                <a:ext cx="2768308" cy="2418922"/>
              </a:xfrm>
              <a:prstGeom prst="rect">
                <a:avLst/>
              </a:prstGeom>
            </p:spPr>
          </p:pic>
        </p:grpSp>
        <p:sp>
          <p:nvSpPr>
            <p:cNvPr id="13" name="Arrow: Left 12">
              <a:extLst>
                <a:ext uri="{FF2B5EF4-FFF2-40B4-BE49-F238E27FC236}">
                  <a16:creationId xmlns:a16="http://schemas.microsoft.com/office/drawing/2014/main" id="{9B7BC5E7-DBB3-4558-8A81-51FD3630CE0A}"/>
                </a:ext>
              </a:extLst>
            </p:cNvPr>
            <p:cNvSpPr/>
            <p:nvPr/>
          </p:nvSpPr>
          <p:spPr>
            <a:xfrm>
              <a:off x="8584706" y="1988597"/>
              <a:ext cx="674704" cy="443883"/>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grpSp>
      <p:sp>
        <p:nvSpPr>
          <p:cNvPr id="15" name="TextBox 14">
            <a:extLst>
              <a:ext uri="{FF2B5EF4-FFF2-40B4-BE49-F238E27FC236}">
                <a16:creationId xmlns:a16="http://schemas.microsoft.com/office/drawing/2014/main" id="{EA449159-4EA9-40DF-AC40-3160BB16FD60}"/>
              </a:ext>
            </a:extLst>
          </p:cNvPr>
          <p:cNvSpPr txBox="1"/>
          <p:nvPr/>
        </p:nvSpPr>
        <p:spPr>
          <a:xfrm>
            <a:off x="511593" y="1976128"/>
            <a:ext cx="7216040" cy="4001095"/>
          </a:xfrm>
          <a:prstGeom prst="rect">
            <a:avLst/>
          </a:prstGeom>
          <a:noFill/>
        </p:spPr>
        <p:txBody>
          <a:bodyPr wrap="square" rtlCol="0">
            <a:spAutoFit/>
          </a:bodyPr>
          <a:lstStyle/>
          <a:p>
            <a:pPr marL="285750" indent="-285750">
              <a:buFont typeface="Arial" panose="020B0604020202020204" pitchFamily="34" charset="0"/>
              <a:buChar char="•"/>
            </a:pPr>
            <a:r>
              <a:rPr lang="en-IN" i="1" dirty="0">
                <a:solidFill>
                  <a:schemeClr val="accent4">
                    <a:lumMod val="75000"/>
                  </a:schemeClr>
                </a:solidFill>
              </a:rPr>
              <a:t>perf</a:t>
            </a:r>
            <a:r>
              <a:rPr lang="en-IN" dirty="0">
                <a:solidFill>
                  <a:schemeClr val="accent4">
                    <a:lumMod val="75000"/>
                  </a:schemeClr>
                </a:solidFill>
              </a:rPr>
              <a:t> : </a:t>
            </a:r>
            <a:r>
              <a:rPr lang="en-US" dirty="0"/>
              <a:t>accesses and reads the HPC registers through the perf event system </a:t>
            </a:r>
            <a:r>
              <a:rPr lang="en-US" dirty="0" smtClean="0"/>
              <a:t>call for Linux versions above 2.6.31. </a:t>
            </a:r>
            <a:endParaRPr lang="en-US" dirty="0"/>
          </a:p>
          <a:p>
            <a:r>
              <a:rPr lang="en-US" dirty="0"/>
              <a:t>    </a:t>
            </a:r>
            <a:r>
              <a:rPr lang="en-US" b="1" dirty="0"/>
              <a:t>Syntax:</a:t>
            </a:r>
          </a:p>
          <a:p>
            <a:endParaRPr lang="en-US" b="1" dirty="0"/>
          </a:p>
          <a:p>
            <a:r>
              <a:rPr lang="en-US" sz="2000" dirty="0">
                <a:latin typeface="Agency FB" panose="020B0503020202020204" pitchFamily="34" charset="0"/>
              </a:rPr>
              <a:t>     perf stat -e &lt;event name&gt; -I &lt;interval duration&gt; &lt;executable name&gt;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solidFill>
                  <a:schemeClr val="accent4">
                    <a:lumMod val="75000"/>
                  </a:schemeClr>
                </a:solidFill>
              </a:rPr>
              <a:t>mpstat:  </a:t>
            </a:r>
            <a:r>
              <a:rPr lang="en-US" dirty="0"/>
              <a:t>a utility that collects and displays information about CPU utilization and performance statistics.</a:t>
            </a:r>
          </a:p>
          <a:p>
            <a:r>
              <a:rPr lang="en-US" i="1" dirty="0"/>
              <a:t>                </a:t>
            </a:r>
            <a:r>
              <a:rPr lang="en-US" i="1" dirty="0">
                <a:solidFill>
                  <a:schemeClr val="accent4">
                    <a:lumMod val="75000"/>
                  </a:schemeClr>
                </a:solidFill>
              </a:rPr>
              <a:t>/proc/interrupts </a:t>
            </a:r>
            <a:r>
              <a:rPr lang="en-US" dirty="0"/>
              <a:t>records the number of interrupts per 			  IRQ on the x86 architecture.</a:t>
            </a:r>
          </a:p>
          <a:p>
            <a:endParaRPr lang="en-US" dirty="0"/>
          </a:p>
          <a:p>
            <a:pPr marL="285750" indent="-285750">
              <a:buFont typeface="Arial" panose="020B0604020202020204" pitchFamily="34" charset="0"/>
              <a:buChar char="•"/>
            </a:pPr>
            <a:r>
              <a:rPr lang="en-US" i="1" dirty="0">
                <a:solidFill>
                  <a:schemeClr val="accent4">
                    <a:lumMod val="75000"/>
                  </a:schemeClr>
                </a:solidFill>
              </a:rPr>
              <a:t>taskset: </a:t>
            </a:r>
            <a:r>
              <a:rPr lang="en-US" dirty="0"/>
              <a:t>sets or retrieves the CPU affinity of a running process given its PID (Process ID) </a:t>
            </a:r>
            <a:endParaRPr lang="en-US" i="1" dirty="0"/>
          </a:p>
          <a:p>
            <a:endParaRPr lang="en-IN" dirty="0"/>
          </a:p>
        </p:txBody>
      </p:sp>
      <p:sp>
        <p:nvSpPr>
          <p:cNvPr id="16" name="TextBox 15">
            <a:extLst>
              <a:ext uri="{FF2B5EF4-FFF2-40B4-BE49-F238E27FC236}">
                <a16:creationId xmlns:a16="http://schemas.microsoft.com/office/drawing/2014/main" id="{44E9ECF8-CE43-4AD7-B983-74487987C290}"/>
              </a:ext>
            </a:extLst>
          </p:cNvPr>
          <p:cNvSpPr txBox="1"/>
          <p:nvPr/>
        </p:nvSpPr>
        <p:spPr>
          <a:xfrm>
            <a:off x="9491307" y="5087583"/>
            <a:ext cx="3181850" cy="307777"/>
          </a:xfrm>
          <a:prstGeom prst="rect">
            <a:avLst/>
          </a:prstGeom>
          <a:noFill/>
        </p:spPr>
        <p:txBody>
          <a:bodyPr wrap="square" rtlCol="0">
            <a:spAutoFit/>
          </a:bodyPr>
          <a:lstStyle/>
          <a:p>
            <a:r>
              <a:rPr lang="en-IN" sz="1400" b="1" dirty="0"/>
              <a:t>Image Source: Google Images</a:t>
            </a:r>
          </a:p>
        </p:txBody>
      </p:sp>
      <p:sp>
        <p:nvSpPr>
          <p:cNvPr id="17" name="Rectangle 16">
            <a:extLst>
              <a:ext uri="{FF2B5EF4-FFF2-40B4-BE49-F238E27FC236}">
                <a16:creationId xmlns:a16="http://schemas.microsoft.com/office/drawing/2014/main" id="{4EDDE506-3C70-49C9-8B0C-D12090163C12}"/>
              </a:ext>
            </a:extLst>
          </p:cNvPr>
          <p:cNvSpPr/>
          <p:nvPr/>
        </p:nvSpPr>
        <p:spPr>
          <a:xfrm>
            <a:off x="752196" y="2960449"/>
            <a:ext cx="5610687" cy="577049"/>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endParaRPr lang="en-IN"/>
          </a:p>
        </p:txBody>
      </p:sp>
      <p:sp>
        <p:nvSpPr>
          <p:cNvPr id="4" name="Content Placeholder 3"/>
          <p:cNvSpPr>
            <a:spLocks noGrp="1"/>
          </p:cNvSpPr>
          <p:nvPr>
            <p:ph idx="1"/>
          </p:nvPr>
        </p:nvSpPr>
        <p:spPr/>
        <p:txBody>
          <a:bodyPr/>
          <a:lstStyle/>
          <a:p>
            <a:endParaRPr lang="en-IN"/>
          </a:p>
        </p:txBody>
      </p:sp>
      <p:sp>
        <p:nvSpPr>
          <p:cNvPr id="8" name="Slide Number Placeholder 7">
            <a:extLst>
              <a:ext uri="{FF2B5EF4-FFF2-40B4-BE49-F238E27FC236}">
                <a16:creationId xmlns:a16="http://schemas.microsoft.com/office/drawing/2014/main" id="{D3FD445B-6FE9-40B2-9AE9-DA02D5BC954D}"/>
              </a:ext>
            </a:extLst>
          </p:cNvPr>
          <p:cNvSpPr>
            <a:spLocks noGrp="1"/>
          </p:cNvSpPr>
          <p:nvPr>
            <p:ph type="sldNum" sz="quarter" idx="12"/>
          </p:nvPr>
        </p:nvSpPr>
        <p:spPr/>
        <p:txBody>
          <a:bodyPr/>
          <a:lstStyle/>
          <a:p>
            <a:fld id="{925EF85A-FC03-44E5-9199-D74363A48905}" type="slidenum">
              <a:rPr lang="en-IN" smtClean="0"/>
              <a:t>10</a:t>
            </a:fld>
            <a:endParaRPr lang="en-IN" dirty="0"/>
          </a:p>
        </p:txBody>
      </p:sp>
    </p:spTree>
    <p:extLst>
      <p:ext uri="{BB962C8B-B14F-4D97-AF65-F5344CB8AC3E}">
        <p14:creationId xmlns:p14="http://schemas.microsoft.com/office/powerpoint/2010/main" val="3919758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321376-51B9-4318-AFD8-612B7383BBD8}"/>
              </a:ext>
            </a:extLst>
          </p:cNvPr>
          <p:cNvSpPr/>
          <p:nvPr/>
        </p:nvSpPr>
        <p:spPr>
          <a:xfrm>
            <a:off x="1665405" y="2302074"/>
            <a:ext cx="5276807" cy="3139321"/>
          </a:xfrm>
          <a:prstGeom prst="rect">
            <a:avLst/>
          </a:prstGeom>
        </p:spPr>
        <p:txBody>
          <a:bodyPr wrap="square">
            <a:spAutoFit/>
          </a:bodyPr>
          <a:lstStyle/>
          <a:p>
            <a:pPr marL="285750" indent="-285750">
              <a:buFont typeface="Arial" panose="020B0604020202020204" pitchFamily="34" charset="0"/>
              <a:buChar char="•"/>
            </a:pPr>
            <a:r>
              <a:rPr lang="en-IN" dirty="0"/>
              <a:t>An infinite loop C code snippet was taken and allowed to run indefinitely</a:t>
            </a:r>
          </a:p>
          <a:p>
            <a:endParaRPr lang="en-IN" dirty="0"/>
          </a:p>
          <a:p>
            <a:pPr marL="285750" indent="-285750">
              <a:buFont typeface="Arial" panose="020B0604020202020204" pitchFamily="34" charset="0"/>
              <a:buChar char="•"/>
            </a:pPr>
            <a:r>
              <a:rPr lang="en-IN" dirty="0"/>
              <a:t>Various event counts such as instructions, bus-cycles etc. were observed</a:t>
            </a:r>
          </a:p>
          <a:p>
            <a:endParaRPr lang="en-IN" dirty="0"/>
          </a:p>
          <a:p>
            <a:pPr marL="285750" indent="-285750">
              <a:buFont typeface="Arial" panose="020B0604020202020204" pitchFamily="34" charset="0"/>
              <a:buChar char="•"/>
            </a:pPr>
            <a:r>
              <a:rPr lang="en-IN" dirty="0"/>
              <a:t>Measured the total number of interrupts received per second</a:t>
            </a:r>
          </a:p>
          <a:p>
            <a:r>
              <a:rPr lang="en-IN" dirty="0"/>
              <a:t>     (Note: The experiment was  performed on 	        a per-core approach)</a:t>
            </a:r>
          </a:p>
          <a:p>
            <a:pPr marL="285750" indent="-285750">
              <a:buFont typeface="Arial" panose="020B0604020202020204" pitchFamily="34" charset="0"/>
              <a:buChar char="•"/>
            </a:pPr>
            <a:endParaRPr lang="en-IN" dirty="0"/>
          </a:p>
        </p:txBody>
      </p:sp>
      <p:grpSp>
        <p:nvGrpSpPr>
          <p:cNvPr id="16" name="Group 15">
            <a:extLst>
              <a:ext uri="{FF2B5EF4-FFF2-40B4-BE49-F238E27FC236}">
                <a16:creationId xmlns:a16="http://schemas.microsoft.com/office/drawing/2014/main" id="{362108A8-673C-4F23-B004-EB4C540890B5}"/>
              </a:ext>
            </a:extLst>
          </p:cNvPr>
          <p:cNvGrpSpPr/>
          <p:nvPr/>
        </p:nvGrpSpPr>
        <p:grpSpPr>
          <a:xfrm>
            <a:off x="7083223" y="2096725"/>
            <a:ext cx="5108777" cy="3298814"/>
            <a:chOff x="5102926" y="507804"/>
            <a:chExt cx="4458081" cy="3327562"/>
          </a:xfrm>
        </p:grpSpPr>
        <p:pic>
          <p:nvPicPr>
            <p:cNvPr id="10" name="Picture 9">
              <a:extLst>
                <a:ext uri="{FF2B5EF4-FFF2-40B4-BE49-F238E27FC236}">
                  <a16:creationId xmlns:a16="http://schemas.microsoft.com/office/drawing/2014/main" id="{E311F83C-A144-4FB4-9E7A-AFB862823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2926" y="507804"/>
              <a:ext cx="3475122" cy="3327562"/>
            </a:xfrm>
            <a:prstGeom prst="rect">
              <a:avLst/>
            </a:prstGeom>
          </p:spPr>
        </p:pic>
        <p:sp>
          <p:nvSpPr>
            <p:cNvPr id="12" name="Rectangle 11">
              <a:extLst>
                <a:ext uri="{FF2B5EF4-FFF2-40B4-BE49-F238E27FC236}">
                  <a16:creationId xmlns:a16="http://schemas.microsoft.com/office/drawing/2014/main" id="{B4556C1B-A265-46F8-A9A3-8F83B2E60970}"/>
                </a:ext>
              </a:extLst>
            </p:cNvPr>
            <p:cNvSpPr/>
            <p:nvPr/>
          </p:nvSpPr>
          <p:spPr>
            <a:xfrm>
              <a:off x="6085885" y="1120459"/>
              <a:ext cx="754601" cy="878888"/>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3" name="Speech Bubble: Oval 12">
              <a:extLst>
                <a:ext uri="{FF2B5EF4-FFF2-40B4-BE49-F238E27FC236}">
                  <a16:creationId xmlns:a16="http://schemas.microsoft.com/office/drawing/2014/main" id="{3DF1A2A1-449B-4C3A-A637-C1DF53815C11}"/>
                </a:ext>
              </a:extLst>
            </p:cNvPr>
            <p:cNvSpPr/>
            <p:nvPr/>
          </p:nvSpPr>
          <p:spPr>
            <a:xfrm>
              <a:off x="6096000" y="2209587"/>
              <a:ext cx="1840637" cy="656948"/>
            </a:xfrm>
            <a:prstGeom prst="wedgeEllipseCallout">
              <a:avLst>
                <a:gd name="adj1" fmla="val -36096"/>
                <a:gd name="adj2" fmla="val -8371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Event count</a:t>
              </a:r>
            </a:p>
          </p:txBody>
        </p:sp>
        <p:sp>
          <p:nvSpPr>
            <p:cNvPr id="14" name="Rectangle: Rounded Corners 13">
              <a:extLst>
                <a:ext uri="{FF2B5EF4-FFF2-40B4-BE49-F238E27FC236}">
                  <a16:creationId xmlns:a16="http://schemas.microsoft.com/office/drawing/2014/main" id="{D9760DF3-301F-40E1-8576-7978B030E255}"/>
                </a:ext>
              </a:extLst>
            </p:cNvPr>
            <p:cNvSpPr/>
            <p:nvPr/>
          </p:nvSpPr>
          <p:spPr>
            <a:xfrm>
              <a:off x="6963537" y="1124303"/>
              <a:ext cx="868045" cy="878889"/>
            </a:xfrm>
            <a:prstGeom prst="round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5" name="Speech Bubble: Rectangle 14">
              <a:extLst>
                <a:ext uri="{FF2B5EF4-FFF2-40B4-BE49-F238E27FC236}">
                  <a16:creationId xmlns:a16="http://schemas.microsoft.com/office/drawing/2014/main" id="{9C4542C0-0B2D-4203-9EB1-4995CAFC5E9D}"/>
                </a:ext>
              </a:extLst>
            </p:cNvPr>
            <p:cNvSpPr/>
            <p:nvPr/>
          </p:nvSpPr>
          <p:spPr>
            <a:xfrm>
              <a:off x="8144025" y="1130019"/>
              <a:ext cx="1416982" cy="592579"/>
            </a:xfrm>
            <a:prstGeom prst="wedgeRectCallout">
              <a:avLst>
                <a:gd name="adj1" fmla="val -84470"/>
                <a:gd name="adj2" fmla="val 1456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Event name</a:t>
              </a:r>
            </a:p>
          </p:txBody>
        </p:sp>
      </p:grpSp>
      <p:sp>
        <p:nvSpPr>
          <p:cNvPr id="3" name="Title 2"/>
          <p:cNvSpPr>
            <a:spLocks noGrp="1"/>
          </p:cNvSpPr>
          <p:nvPr>
            <p:ph type="title"/>
          </p:nvPr>
        </p:nvSpPr>
        <p:spPr>
          <a:xfrm>
            <a:off x="1769965" y="711623"/>
            <a:ext cx="8911687" cy="1280890"/>
          </a:xfrm>
        </p:spPr>
        <p:txBody>
          <a:bodyPr/>
          <a:lstStyle/>
          <a:p>
            <a:r>
              <a:rPr lang="en-IN" dirty="0" smtClean="0"/>
              <a:t>Monitoring the HPCs</a:t>
            </a:r>
            <a:endParaRPr lang="en-IN" dirty="0"/>
          </a:p>
        </p:txBody>
      </p:sp>
      <p:sp>
        <p:nvSpPr>
          <p:cNvPr id="4" name="Content Placeholder 3"/>
          <p:cNvSpPr>
            <a:spLocks noGrp="1"/>
          </p:cNvSpPr>
          <p:nvPr>
            <p:ph idx="1"/>
          </p:nvPr>
        </p:nvSpPr>
        <p:spPr/>
        <p:txBody>
          <a:bodyPr/>
          <a:lstStyle/>
          <a:p>
            <a:endParaRPr lang="en-IN"/>
          </a:p>
        </p:txBody>
      </p:sp>
      <p:sp>
        <p:nvSpPr>
          <p:cNvPr id="8" name="Slide Number Placeholder 7">
            <a:extLst>
              <a:ext uri="{FF2B5EF4-FFF2-40B4-BE49-F238E27FC236}">
                <a16:creationId xmlns:a16="http://schemas.microsoft.com/office/drawing/2014/main" id="{4A3C5E6B-77E9-4CA5-922B-458E628E1392}"/>
              </a:ext>
            </a:extLst>
          </p:cNvPr>
          <p:cNvSpPr>
            <a:spLocks noGrp="1"/>
          </p:cNvSpPr>
          <p:nvPr>
            <p:ph type="sldNum" sz="quarter" idx="12"/>
          </p:nvPr>
        </p:nvSpPr>
        <p:spPr/>
        <p:txBody>
          <a:bodyPr/>
          <a:lstStyle/>
          <a:p>
            <a:fld id="{925EF85A-FC03-44E5-9199-D74363A48905}" type="slidenum">
              <a:rPr lang="en-IN" smtClean="0"/>
              <a:t>11</a:t>
            </a:fld>
            <a:endParaRPr lang="en-IN" dirty="0"/>
          </a:p>
        </p:txBody>
      </p:sp>
    </p:spTree>
    <p:extLst>
      <p:ext uri="{BB962C8B-B14F-4D97-AF65-F5344CB8AC3E}">
        <p14:creationId xmlns:p14="http://schemas.microsoft.com/office/powerpoint/2010/main" val="4057202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77BAABA-7D13-4931-8052-9C9B9345A5C3}"/>
              </a:ext>
            </a:extLst>
          </p:cNvPr>
          <p:cNvSpPr/>
          <p:nvPr/>
        </p:nvSpPr>
        <p:spPr>
          <a:xfrm>
            <a:off x="2054290" y="813536"/>
            <a:ext cx="7475123" cy="830997"/>
          </a:xfrm>
          <a:prstGeom prst="rect">
            <a:avLst/>
          </a:prstGeom>
        </p:spPr>
        <p:txBody>
          <a:bodyPr wrap="none">
            <a:spAutoFit/>
          </a:bodyPr>
          <a:lstStyle/>
          <a:p>
            <a:pPr algn="ctr"/>
            <a:r>
              <a:rPr lang="en-IN" sz="4800" b="1" dirty="0">
                <a:ln w="0"/>
                <a:solidFill>
                  <a:schemeClr val="tx2">
                    <a:lumMod val="50000"/>
                  </a:schemeClr>
                </a:solidFill>
                <a:effectLst>
                  <a:outerShdw blurRad="38100" dist="25400" dir="5400000" algn="ctr" rotWithShape="0">
                    <a:srgbClr val="6E747A">
                      <a:alpha val="43000"/>
                    </a:srgbClr>
                  </a:outerShdw>
                </a:effectLst>
                <a:latin typeface="Calibri" panose="020F0502020204030204" pitchFamily="34" charset="0"/>
                <a:ea typeface="+mj-ea"/>
                <a:cs typeface="Calibri" panose="020F0502020204030204" pitchFamily="34" charset="0"/>
              </a:rPr>
              <a:t>NON-DETERMINISM IN HPCs</a:t>
            </a:r>
            <a:endParaRPr lang="en-IN" b="1" dirty="0">
              <a:solidFill>
                <a:schemeClr val="tx2">
                  <a:lumMod val="50000"/>
                </a:schemeClr>
              </a:solidFill>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E3A9D472-327A-42AF-B605-DDC08C26EC30}"/>
              </a:ext>
            </a:extLst>
          </p:cNvPr>
          <p:cNvPicPr>
            <a:picLocks noChangeAspect="1"/>
          </p:cNvPicPr>
          <p:nvPr/>
        </p:nvPicPr>
        <p:blipFill rotWithShape="1">
          <a:blip r:embed="rId2">
            <a:extLst>
              <a:ext uri="{28A0092B-C50C-407E-A947-70E740481C1C}">
                <a14:useLocalDpi xmlns:a14="http://schemas.microsoft.com/office/drawing/2010/main" val="0"/>
              </a:ext>
            </a:extLst>
          </a:blip>
          <a:srcRect b="12344"/>
          <a:stretch/>
        </p:blipFill>
        <p:spPr>
          <a:xfrm>
            <a:off x="4258491" y="1983098"/>
            <a:ext cx="7602511" cy="2728169"/>
          </a:xfrm>
          <a:prstGeom prst="rect">
            <a:avLst/>
          </a:prstGeom>
        </p:spPr>
      </p:pic>
      <p:sp>
        <p:nvSpPr>
          <p:cNvPr id="2" name="TextBox 1">
            <a:extLst>
              <a:ext uri="{FF2B5EF4-FFF2-40B4-BE49-F238E27FC236}">
                <a16:creationId xmlns:a16="http://schemas.microsoft.com/office/drawing/2014/main" id="{19B78368-51C8-4AD4-8F48-09B3F161B43A}"/>
              </a:ext>
            </a:extLst>
          </p:cNvPr>
          <p:cNvSpPr txBox="1"/>
          <p:nvPr/>
        </p:nvSpPr>
        <p:spPr>
          <a:xfrm>
            <a:off x="603681" y="1983098"/>
            <a:ext cx="3195962" cy="738664"/>
          </a:xfrm>
          <a:prstGeom prst="rect">
            <a:avLst/>
          </a:prstGeom>
          <a:noFill/>
        </p:spPr>
        <p:txBody>
          <a:bodyPr wrap="square" rtlCol="0">
            <a:spAutoFit/>
          </a:bodyPr>
          <a:lstStyle/>
          <a:p>
            <a:r>
              <a:rPr lang="en-IN" b="1" u="sng" dirty="0"/>
              <a:t>Source of Non-Determinism:</a:t>
            </a:r>
          </a:p>
          <a:p>
            <a:r>
              <a:rPr lang="en-IN" sz="2400" b="1" dirty="0">
                <a:solidFill>
                  <a:srgbClr val="FF0000"/>
                </a:solidFill>
              </a:rPr>
              <a:t>Hardware Interrupts</a:t>
            </a:r>
          </a:p>
        </p:txBody>
      </p:sp>
      <p:sp>
        <p:nvSpPr>
          <p:cNvPr id="3" name="Rectangle 2">
            <a:extLst>
              <a:ext uri="{FF2B5EF4-FFF2-40B4-BE49-F238E27FC236}">
                <a16:creationId xmlns:a16="http://schemas.microsoft.com/office/drawing/2014/main" id="{F773EF5B-E19E-44E8-AA74-AF8F5EB45760}"/>
              </a:ext>
            </a:extLst>
          </p:cNvPr>
          <p:cNvSpPr/>
          <p:nvPr/>
        </p:nvSpPr>
        <p:spPr>
          <a:xfrm>
            <a:off x="582966" y="4284781"/>
            <a:ext cx="3394229" cy="1200329"/>
          </a:xfrm>
          <a:prstGeom prst="rect">
            <a:avLst/>
          </a:prstGeom>
        </p:spPr>
        <p:txBody>
          <a:bodyPr wrap="square">
            <a:spAutoFit/>
          </a:bodyPr>
          <a:lstStyle/>
          <a:p>
            <a:r>
              <a:rPr lang="en-US" b="1" u="sng" dirty="0"/>
              <a:t>Observation:</a:t>
            </a:r>
            <a:r>
              <a:rPr lang="en-US" b="1" dirty="0"/>
              <a:t>  </a:t>
            </a:r>
            <a:r>
              <a:rPr lang="en-US" dirty="0"/>
              <a:t>The number of instructions and the number of CPU cycles is not constant over time</a:t>
            </a:r>
            <a:endParaRPr lang="en-IN" dirty="0"/>
          </a:p>
        </p:txBody>
      </p:sp>
      <p:sp>
        <p:nvSpPr>
          <p:cNvPr id="10" name="TextBox 9">
            <a:extLst>
              <a:ext uri="{FF2B5EF4-FFF2-40B4-BE49-F238E27FC236}">
                <a16:creationId xmlns:a16="http://schemas.microsoft.com/office/drawing/2014/main" id="{905835DE-3D98-4FB1-9462-622B0FABDEFA}"/>
              </a:ext>
            </a:extLst>
          </p:cNvPr>
          <p:cNvSpPr txBox="1"/>
          <p:nvPr/>
        </p:nvSpPr>
        <p:spPr>
          <a:xfrm>
            <a:off x="3894337" y="4711267"/>
            <a:ext cx="8390909" cy="800219"/>
          </a:xfrm>
          <a:prstGeom prst="rect">
            <a:avLst/>
          </a:prstGeom>
          <a:noFill/>
        </p:spPr>
        <p:txBody>
          <a:bodyPr wrap="square" rtlCol="0">
            <a:spAutoFit/>
          </a:bodyPr>
          <a:lstStyle/>
          <a:p>
            <a:r>
              <a:rPr lang="en-US" sz="1400" b="1" dirty="0"/>
              <a:t>Fig: Performance counter events (i) </a:t>
            </a:r>
            <a:r>
              <a:rPr lang="en-US" sz="1400" b="1" dirty="0">
                <a:latin typeface="Agency FB" panose="020B0503020202020204" pitchFamily="34" charset="0"/>
              </a:rPr>
              <a:t>instruction </a:t>
            </a:r>
            <a:r>
              <a:rPr lang="en-US" sz="1400" b="1" dirty="0"/>
              <a:t>and (ii) </a:t>
            </a:r>
            <a:r>
              <a:rPr lang="en-US" sz="1400" b="1" dirty="0">
                <a:latin typeface="Agency FB" panose="020B0503020202020204" pitchFamily="34" charset="0"/>
              </a:rPr>
              <a:t>cpu-cycles</a:t>
            </a:r>
            <a:r>
              <a:rPr lang="en-US" sz="1400" b="1" dirty="0"/>
              <a:t> over the executable of inﬁnite loop with 10ms∗ interval of time </a:t>
            </a:r>
          </a:p>
          <a:p>
            <a:endParaRPr lang="en-IN" dirty="0"/>
          </a:p>
        </p:txBody>
      </p:sp>
      <p:sp>
        <p:nvSpPr>
          <p:cNvPr id="12" name="TextBox 11">
            <a:extLst>
              <a:ext uri="{FF2B5EF4-FFF2-40B4-BE49-F238E27FC236}">
                <a16:creationId xmlns:a16="http://schemas.microsoft.com/office/drawing/2014/main" id="{5F231EB6-6436-4945-8FBF-1924243EA77E}"/>
              </a:ext>
            </a:extLst>
          </p:cNvPr>
          <p:cNvSpPr txBox="1"/>
          <p:nvPr/>
        </p:nvSpPr>
        <p:spPr>
          <a:xfrm>
            <a:off x="603681" y="2944070"/>
            <a:ext cx="3311371" cy="1200329"/>
          </a:xfrm>
          <a:prstGeom prst="rect">
            <a:avLst/>
          </a:prstGeom>
          <a:noFill/>
        </p:spPr>
        <p:txBody>
          <a:bodyPr wrap="square" rtlCol="0">
            <a:spAutoFit/>
          </a:bodyPr>
          <a:lstStyle/>
          <a:p>
            <a:r>
              <a:rPr lang="en-IN" b="1" u="sng" dirty="0">
                <a:solidFill>
                  <a:srgbClr val="00B050"/>
                </a:solidFill>
              </a:rPr>
              <a:t>Ideal case: </a:t>
            </a:r>
            <a:r>
              <a:rPr lang="en-US" b="1" u="sng" dirty="0">
                <a:solidFill>
                  <a:srgbClr val="00B050"/>
                </a:solidFill>
              </a:rPr>
              <a:t> </a:t>
            </a:r>
            <a:r>
              <a:rPr lang="en-US" dirty="0">
                <a:solidFill>
                  <a:schemeClr val="accent6"/>
                </a:solidFill>
              </a:rPr>
              <a:t>The HPC events instructions and cpu-cycles should report constant values over the duration of time</a:t>
            </a:r>
            <a:endParaRPr lang="en-IN" dirty="0">
              <a:solidFill>
                <a:schemeClr val="accent6"/>
              </a:solidFill>
            </a:endParaRPr>
          </a:p>
        </p:txBody>
      </p:sp>
      <p:sp>
        <p:nvSpPr>
          <p:cNvPr id="13" name="Rectangle: Rounded Corners 12">
            <a:extLst>
              <a:ext uri="{FF2B5EF4-FFF2-40B4-BE49-F238E27FC236}">
                <a16:creationId xmlns:a16="http://schemas.microsoft.com/office/drawing/2014/main" id="{89DCFF6B-D388-4BEE-A962-A0821899B41D}"/>
              </a:ext>
            </a:extLst>
          </p:cNvPr>
          <p:cNvSpPr/>
          <p:nvPr/>
        </p:nvSpPr>
        <p:spPr>
          <a:xfrm>
            <a:off x="1529178" y="5585846"/>
            <a:ext cx="9889726" cy="528979"/>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b="1" dirty="0"/>
              <a:t>Significant amount of non-determinism is exhibited by these performance counters</a:t>
            </a:r>
          </a:p>
        </p:txBody>
      </p:sp>
      <p:sp>
        <p:nvSpPr>
          <p:cNvPr id="4" name="Title 3"/>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endParaRPr lang="en-IN"/>
          </a:p>
        </p:txBody>
      </p:sp>
      <p:sp>
        <p:nvSpPr>
          <p:cNvPr id="14" name="Slide Number Placeholder 13">
            <a:extLst>
              <a:ext uri="{FF2B5EF4-FFF2-40B4-BE49-F238E27FC236}">
                <a16:creationId xmlns:a16="http://schemas.microsoft.com/office/drawing/2014/main" id="{F46ED74C-E4AD-4B97-8FC1-A79986B50AA8}"/>
              </a:ext>
            </a:extLst>
          </p:cNvPr>
          <p:cNvSpPr>
            <a:spLocks noGrp="1"/>
          </p:cNvSpPr>
          <p:nvPr>
            <p:ph type="sldNum" sz="quarter" idx="12"/>
          </p:nvPr>
        </p:nvSpPr>
        <p:spPr/>
        <p:txBody>
          <a:bodyPr/>
          <a:lstStyle/>
          <a:p>
            <a:fld id="{925EF85A-FC03-44E5-9199-D74363A48905}" type="slidenum">
              <a:rPr lang="en-IN" smtClean="0"/>
              <a:t>12</a:t>
            </a:fld>
            <a:endParaRPr lang="en-IN" dirty="0"/>
          </a:p>
        </p:txBody>
      </p:sp>
    </p:spTree>
    <p:extLst>
      <p:ext uri="{BB962C8B-B14F-4D97-AF65-F5344CB8AC3E}">
        <p14:creationId xmlns:p14="http://schemas.microsoft.com/office/powerpoint/2010/main" val="43811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15E1F8-4BFE-4925-B7E6-BB1367EF227A}"/>
              </a:ext>
            </a:extLst>
          </p:cNvPr>
          <p:cNvSpPr/>
          <p:nvPr/>
        </p:nvSpPr>
        <p:spPr>
          <a:xfrm>
            <a:off x="1334060" y="177964"/>
            <a:ext cx="10360734" cy="1569660"/>
          </a:xfrm>
          <a:prstGeom prst="rect">
            <a:avLst/>
          </a:prstGeom>
        </p:spPr>
        <p:txBody>
          <a:bodyPr wrap="square">
            <a:spAutoFit/>
          </a:bodyPr>
          <a:lstStyle/>
          <a:p>
            <a:pPr lvl="0" algn="ctr"/>
            <a:r>
              <a:rPr lang="en-IN" sz="4800" b="1" dirty="0">
                <a:ln w="0"/>
                <a:solidFill>
                  <a:srgbClr val="44546A">
                    <a:lumMod val="50000"/>
                  </a:srgbClr>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EFFECT OF HARDWARE INTERRUPTS ON HPC EVENTS</a:t>
            </a:r>
            <a:endParaRPr lang="en-IN" b="1" dirty="0">
              <a:solidFill>
                <a:srgbClr val="44546A">
                  <a:lumMod val="50000"/>
                </a:srgbClr>
              </a:solidFill>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7C74837E-AC36-47C6-BA5D-9DE723C2811A}"/>
              </a:ext>
            </a:extLst>
          </p:cNvPr>
          <p:cNvPicPr>
            <a:picLocks noChangeAspect="1"/>
          </p:cNvPicPr>
          <p:nvPr/>
        </p:nvPicPr>
        <p:blipFill rotWithShape="1">
          <a:blip r:embed="rId2">
            <a:extLst>
              <a:ext uri="{28A0092B-C50C-407E-A947-70E740481C1C}">
                <a14:useLocalDpi xmlns:a14="http://schemas.microsoft.com/office/drawing/2010/main" val="0"/>
              </a:ext>
            </a:extLst>
          </a:blip>
          <a:srcRect b="8306"/>
          <a:stretch/>
        </p:blipFill>
        <p:spPr>
          <a:xfrm>
            <a:off x="4235165" y="2085157"/>
            <a:ext cx="7708945" cy="2450237"/>
          </a:xfrm>
          <a:prstGeom prst="rect">
            <a:avLst/>
          </a:prstGeom>
        </p:spPr>
      </p:pic>
      <p:sp>
        <p:nvSpPr>
          <p:cNvPr id="2" name="TextBox 1">
            <a:extLst>
              <a:ext uri="{FF2B5EF4-FFF2-40B4-BE49-F238E27FC236}">
                <a16:creationId xmlns:a16="http://schemas.microsoft.com/office/drawing/2014/main" id="{F08BDABB-59C1-4EFE-92FA-B4D2E36C5FBD}"/>
              </a:ext>
            </a:extLst>
          </p:cNvPr>
          <p:cNvSpPr txBox="1"/>
          <p:nvPr/>
        </p:nvSpPr>
        <p:spPr>
          <a:xfrm>
            <a:off x="4453206" y="4702122"/>
            <a:ext cx="7469764" cy="800219"/>
          </a:xfrm>
          <a:prstGeom prst="rect">
            <a:avLst/>
          </a:prstGeom>
          <a:noFill/>
        </p:spPr>
        <p:txBody>
          <a:bodyPr wrap="square" rtlCol="0">
            <a:spAutoFit/>
          </a:bodyPr>
          <a:lstStyle/>
          <a:p>
            <a:r>
              <a:rPr lang="en-US" sz="1400" b="1" dirty="0"/>
              <a:t>Fig: Eﬀect of hardware interrupts on the HPC events (i) instructions and (ii) cpu-cycles monitored over an inﬁnite loop on diﬀerent time instances</a:t>
            </a:r>
          </a:p>
          <a:p>
            <a:endParaRPr lang="en-IN" dirty="0"/>
          </a:p>
        </p:txBody>
      </p:sp>
      <p:sp>
        <p:nvSpPr>
          <p:cNvPr id="3" name="Rectangle 2">
            <a:extLst>
              <a:ext uri="{FF2B5EF4-FFF2-40B4-BE49-F238E27FC236}">
                <a16:creationId xmlns:a16="http://schemas.microsoft.com/office/drawing/2014/main" id="{3980993A-55B6-46FB-A846-55309420B547}"/>
              </a:ext>
            </a:extLst>
          </p:cNvPr>
          <p:cNvSpPr/>
          <p:nvPr/>
        </p:nvSpPr>
        <p:spPr>
          <a:xfrm>
            <a:off x="304412" y="2008557"/>
            <a:ext cx="3433087" cy="1631216"/>
          </a:xfrm>
          <a:prstGeom prst="rect">
            <a:avLst/>
          </a:prstGeom>
          <a:solidFill>
            <a:schemeClr val="accent4">
              <a:lumMod val="5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2000" b="1" u="sng" dirty="0"/>
              <a:t>Observation:</a:t>
            </a:r>
          </a:p>
          <a:p>
            <a:r>
              <a:rPr lang="en-US" sz="2000" dirty="0"/>
              <a:t>Whenever there is a surge in the number of interrupts, the count of the events also increase</a:t>
            </a:r>
            <a:endParaRPr lang="en-IN" sz="2000" dirty="0"/>
          </a:p>
        </p:txBody>
      </p:sp>
      <p:sp>
        <p:nvSpPr>
          <p:cNvPr id="10" name="Arrow: Down 9">
            <a:extLst>
              <a:ext uri="{FF2B5EF4-FFF2-40B4-BE49-F238E27FC236}">
                <a16:creationId xmlns:a16="http://schemas.microsoft.com/office/drawing/2014/main" id="{F3BC7317-6476-47AC-A84E-AA2F90101A63}"/>
              </a:ext>
            </a:extLst>
          </p:cNvPr>
          <p:cNvSpPr/>
          <p:nvPr/>
        </p:nvSpPr>
        <p:spPr>
          <a:xfrm>
            <a:off x="1644811" y="3634875"/>
            <a:ext cx="518251" cy="75666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80625AE5-554E-4E68-BB1A-7B7DB3C3B961}"/>
              </a:ext>
            </a:extLst>
          </p:cNvPr>
          <p:cNvSpPr txBox="1"/>
          <p:nvPr/>
        </p:nvSpPr>
        <p:spPr>
          <a:xfrm>
            <a:off x="304413" y="4386645"/>
            <a:ext cx="3653634" cy="1200329"/>
          </a:xfrm>
          <a:prstGeom prst="rect">
            <a:avLst/>
          </a:prstGeom>
          <a:solidFill>
            <a:schemeClr val="accent1">
              <a:lumMod val="75000"/>
            </a:schemeClr>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b="1" u="sng" dirty="0">
                <a:solidFill>
                  <a:schemeClr val="bg1"/>
                </a:solidFill>
              </a:rPr>
              <a:t>Validation: </a:t>
            </a:r>
          </a:p>
          <a:p>
            <a:r>
              <a:rPr lang="en-IN" dirty="0">
                <a:solidFill>
                  <a:schemeClr val="bg1"/>
                </a:solidFill>
              </a:rPr>
              <a:t>There exists an association </a:t>
            </a:r>
            <a:r>
              <a:rPr lang="en-US" dirty="0">
                <a:solidFill>
                  <a:schemeClr val="bg1"/>
                </a:solidFill>
              </a:rPr>
              <a:t>between hardware interrupts and HPC events. </a:t>
            </a:r>
            <a:endParaRPr lang="en-IN" dirty="0">
              <a:solidFill>
                <a:schemeClr val="bg1"/>
              </a:solidFill>
            </a:endParaRPr>
          </a:p>
        </p:txBody>
      </p:sp>
      <p:sp>
        <p:nvSpPr>
          <p:cNvPr id="4" name="Title 3"/>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endParaRPr lang="en-IN"/>
          </a:p>
        </p:txBody>
      </p:sp>
      <p:sp>
        <p:nvSpPr>
          <p:cNvPr id="13" name="Slide Number Placeholder 12">
            <a:extLst>
              <a:ext uri="{FF2B5EF4-FFF2-40B4-BE49-F238E27FC236}">
                <a16:creationId xmlns:a16="http://schemas.microsoft.com/office/drawing/2014/main" id="{42E077CA-2415-427B-B581-C227ADA8CF30}"/>
              </a:ext>
            </a:extLst>
          </p:cNvPr>
          <p:cNvSpPr>
            <a:spLocks noGrp="1"/>
          </p:cNvSpPr>
          <p:nvPr>
            <p:ph type="sldNum" sz="quarter" idx="12"/>
          </p:nvPr>
        </p:nvSpPr>
        <p:spPr/>
        <p:txBody>
          <a:bodyPr/>
          <a:lstStyle/>
          <a:p>
            <a:fld id="{925EF85A-FC03-44E5-9199-D74363A48905}" type="slidenum">
              <a:rPr lang="en-IN" smtClean="0"/>
              <a:t>13</a:t>
            </a:fld>
            <a:endParaRPr lang="en-IN" dirty="0"/>
          </a:p>
        </p:txBody>
      </p:sp>
      <p:sp>
        <p:nvSpPr>
          <p:cNvPr id="7" name="TextBox 6"/>
          <p:cNvSpPr txBox="1"/>
          <p:nvPr/>
        </p:nvSpPr>
        <p:spPr>
          <a:xfrm>
            <a:off x="2803813" y="5539657"/>
            <a:ext cx="8909978" cy="1200329"/>
          </a:xfrm>
          <a:prstGeom prst="rect">
            <a:avLst/>
          </a:prstGeom>
          <a:solidFill>
            <a:schemeClr val="bg1">
              <a:lumMod val="65000"/>
            </a:schemeClr>
          </a:solidFill>
        </p:spPr>
        <p:txBody>
          <a:bodyPr wrap="square" rtlCol="0">
            <a:spAutoFit/>
          </a:bodyPr>
          <a:lstStyle/>
          <a:p>
            <a:r>
              <a:rPr lang="en-IN" dirty="0"/>
              <a:t>There are several </a:t>
            </a:r>
            <a:r>
              <a:rPr lang="en-IN" dirty="0" smtClean="0"/>
              <a:t>types of </a:t>
            </a:r>
            <a:r>
              <a:rPr lang="en-IN" dirty="0"/>
              <a:t>interrupts </a:t>
            </a:r>
            <a:r>
              <a:rPr lang="en-IN" dirty="0" smtClean="0"/>
              <a:t>affecting </a:t>
            </a:r>
            <a:r>
              <a:rPr lang="en-IN" dirty="0"/>
              <a:t>these HPC events such as Local Timer Interrupts (LOC</a:t>
            </a:r>
            <a:r>
              <a:rPr lang="en-IN" dirty="0" smtClean="0"/>
              <a:t>), IRQ </a:t>
            </a:r>
            <a:r>
              <a:rPr lang="en-IN" dirty="0"/>
              <a:t>Work Interrupts (IWI), Rescheduling Interrupts (RES), Function Call </a:t>
            </a:r>
            <a:r>
              <a:rPr lang="en-IN" dirty="0" smtClean="0"/>
              <a:t>Interrupts </a:t>
            </a:r>
            <a:r>
              <a:rPr lang="en-IN" dirty="0"/>
              <a:t>(CAL), and TLB </a:t>
            </a:r>
            <a:r>
              <a:rPr lang="en-IN" dirty="0" err="1"/>
              <a:t>Shootdowns</a:t>
            </a:r>
            <a:r>
              <a:rPr lang="en-IN" dirty="0"/>
              <a:t> (TLB). </a:t>
            </a:r>
            <a:endParaRPr lang="en-IN" dirty="0" smtClean="0"/>
          </a:p>
          <a:p>
            <a:r>
              <a:rPr lang="en-IN" dirty="0" smtClean="0"/>
              <a:t>The effect </a:t>
            </a:r>
            <a:r>
              <a:rPr lang="en-IN" dirty="0"/>
              <a:t>of these interrupts </a:t>
            </a:r>
            <a:r>
              <a:rPr lang="en-IN" dirty="0" smtClean="0"/>
              <a:t>can be </a:t>
            </a:r>
            <a:r>
              <a:rPr lang="en-IN" dirty="0"/>
              <a:t>monitored </a:t>
            </a:r>
            <a:r>
              <a:rPr lang="en-IN" dirty="0" err="1"/>
              <a:t>eciently</a:t>
            </a:r>
            <a:r>
              <a:rPr lang="en-IN" dirty="0"/>
              <a:t> using /</a:t>
            </a:r>
            <a:r>
              <a:rPr lang="en-IN" dirty="0" err="1"/>
              <a:t>proc</a:t>
            </a:r>
            <a:r>
              <a:rPr lang="en-IN" dirty="0"/>
              <a:t>/interrupts</a:t>
            </a:r>
            <a:endParaRPr lang="en-IN" dirty="0"/>
          </a:p>
        </p:txBody>
      </p:sp>
    </p:spTree>
    <p:extLst>
      <p:ext uri="{BB962C8B-B14F-4D97-AF65-F5344CB8AC3E}">
        <p14:creationId xmlns:p14="http://schemas.microsoft.com/office/powerpoint/2010/main" val="3514106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867C136-F445-4D41-8D3E-E036C232C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183" y="2175031"/>
            <a:ext cx="8621486" cy="3288328"/>
          </a:xfrm>
          <a:prstGeom prst="rect">
            <a:avLst/>
          </a:prstGeom>
        </p:spPr>
      </p:pic>
      <p:sp>
        <p:nvSpPr>
          <p:cNvPr id="10" name="Rectangle 9">
            <a:extLst>
              <a:ext uri="{FF2B5EF4-FFF2-40B4-BE49-F238E27FC236}">
                <a16:creationId xmlns:a16="http://schemas.microsoft.com/office/drawing/2014/main" id="{9D03CB40-2E43-4256-8214-F3E28AABEFE7}"/>
              </a:ext>
            </a:extLst>
          </p:cNvPr>
          <p:cNvSpPr/>
          <p:nvPr/>
        </p:nvSpPr>
        <p:spPr>
          <a:xfrm>
            <a:off x="2515862" y="895147"/>
            <a:ext cx="6655156" cy="830997"/>
          </a:xfrm>
          <a:prstGeom prst="rect">
            <a:avLst/>
          </a:prstGeom>
        </p:spPr>
        <p:txBody>
          <a:bodyPr wrap="none">
            <a:spAutoFit/>
          </a:bodyPr>
          <a:lstStyle/>
          <a:p>
            <a:pPr algn="ctr"/>
            <a:r>
              <a:rPr lang="en-IN" sz="4800" b="1" dirty="0">
                <a:ln w="0"/>
                <a:solidFill>
                  <a:schemeClr val="tx2">
                    <a:lumMod val="50000"/>
                  </a:schemeClr>
                </a:solidFill>
                <a:effectLst>
                  <a:outerShdw blurRad="38100" dist="25400" dir="5400000" algn="ctr" rotWithShape="0">
                    <a:srgbClr val="6E747A">
                      <a:alpha val="43000"/>
                    </a:srgbClr>
                  </a:outerShdw>
                </a:effectLst>
                <a:latin typeface="Calibri" panose="020F0502020204030204" pitchFamily="34" charset="0"/>
                <a:ea typeface="+mj-ea"/>
                <a:cs typeface="Calibri" panose="020F0502020204030204" pitchFamily="34" charset="0"/>
              </a:rPr>
              <a:t>PROPOSED TRNG </a:t>
            </a:r>
            <a:r>
              <a:rPr lang="en-IN" sz="4800" b="1" dirty="0" smtClean="0">
                <a:ln w="0"/>
                <a:solidFill>
                  <a:schemeClr val="tx2">
                    <a:lumMod val="50000"/>
                  </a:schemeClr>
                </a:solidFill>
                <a:effectLst>
                  <a:outerShdw blurRad="38100" dist="25400" dir="5400000" algn="ctr" rotWithShape="0">
                    <a:srgbClr val="6E747A">
                      <a:alpha val="43000"/>
                    </a:srgbClr>
                  </a:outerShdw>
                </a:effectLst>
                <a:latin typeface="Calibri" panose="020F0502020204030204" pitchFamily="34" charset="0"/>
                <a:ea typeface="+mj-ea"/>
                <a:cs typeface="Calibri" panose="020F0502020204030204" pitchFamily="34" charset="0"/>
              </a:rPr>
              <a:t>DESIGN</a:t>
            </a:r>
            <a:endParaRPr lang="en-IN" b="1" dirty="0">
              <a:solidFill>
                <a:schemeClr val="tx2">
                  <a:lumMod val="50000"/>
                </a:schemeClr>
              </a:solidFill>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7" name="Slide Number Placeholder 6">
            <a:extLst>
              <a:ext uri="{FF2B5EF4-FFF2-40B4-BE49-F238E27FC236}">
                <a16:creationId xmlns:a16="http://schemas.microsoft.com/office/drawing/2014/main" id="{E19F709E-21D8-448A-8DC9-21C5CD2E4610}"/>
              </a:ext>
            </a:extLst>
          </p:cNvPr>
          <p:cNvSpPr>
            <a:spLocks noGrp="1"/>
          </p:cNvSpPr>
          <p:nvPr>
            <p:ph type="sldNum" sz="quarter" idx="12"/>
          </p:nvPr>
        </p:nvSpPr>
        <p:spPr/>
        <p:txBody>
          <a:bodyPr/>
          <a:lstStyle/>
          <a:p>
            <a:fld id="{925EF85A-FC03-44E5-9199-D74363A48905}" type="slidenum">
              <a:rPr lang="en-IN" smtClean="0"/>
              <a:t>14</a:t>
            </a:fld>
            <a:endParaRPr lang="en-IN" dirty="0"/>
          </a:p>
        </p:txBody>
      </p:sp>
    </p:spTree>
    <p:extLst>
      <p:ext uri="{BB962C8B-B14F-4D97-AF65-F5344CB8AC3E}">
        <p14:creationId xmlns:p14="http://schemas.microsoft.com/office/powerpoint/2010/main" val="2566843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15E1F8-4BFE-4925-B7E6-BB1367EF227A}"/>
              </a:ext>
            </a:extLst>
          </p:cNvPr>
          <p:cNvSpPr/>
          <p:nvPr/>
        </p:nvSpPr>
        <p:spPr>
          <a:xfrm>
            <a:off x="1326112" y="605346"/>
            <a:ext cx="11316070" cy="830997"/>
          </a:xfrm>
          <a:prstGeom prst="rect">
            <a:avLst/>
          </a:prstGeom>
        </p:spPr>
        <p:txBody>
          <a:bodyPr wrap="square">
            <a:spAutoFit/>
          </a:bodyPr>
          <a:lstStyle/>
          <a:p>
            <a:pPr lvl="0" algn="ctr"/>
            <a:r>
              <a:rPr lang="en-IN" sz="4800" b="1" dirty="0">
                <a:ln w="0"/>
                <a:solidFill>
                  <a:srgbClr val="44546A">
                    <a:lumMod val="50000"/>
                  </a:srgbClr>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RANDOMNESS EXTRACTION USING HPCS</a:t>
            </a:r>
            <a:endParaRPr lang="en-IN" b="1" dirty="0">
              <a:solidFill>
                <a:srgbClr val="44546A">
                  <a:lumMod val="50000"/>
                </a:srgbClr>
              </a:solidFill>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08AD6146-9ED7-453A-9C9B-C2F80B7D4625}"/>
              </a:ext>
            </a:extLst>
          </p:cNvPr>
          <p:cNvSpPr/>
          <p:nvPr/>
        </p:nvSpPr>
        <p:spPr>
          <a:xfrm>
            <a:off x="1354393" y="2406543"/>
            <a:ext cx="9918853" cy="3108543"/>
          </a:xfrm>
          <a:prstGeom prst="rect">
            <a:avLst/>
          </a:prstGeom>
        </p:spPr>
        <p:txBody>
          <a:bodyPr wrap="square">
            <a:spAutoFit/>
          </a:bodyPr>
          <a:lstStyle/>
          <a:p>
            <a:pPr marL="285750" indent="-285750">
              <a:buFont typeface="Arial" panose="020B0604020202020204" pitchFamily="34" charset="0"/>
              <a:buChar char="•"/>
            </a:pPr>
            <a:endParaRPr lang="en-IN" sz="1600" dirty="0">
              <a:latin typeface="Palatino Linotype" panose="02040502050505030304" pitchFamily="18" charset="0"/>
            </a:endParaRPr>
          </a:p>
          <a:p>
            <a:pPr marL="285750" indent="-285750">
              <a:buFont typeface="Arial" panose="020B0604020202020204" pitchFamily="34" charset="0"/>
              <a:buChar char="•"/>
            </a:pPr>
            <a:r>
              <a:rPr lang="en-US" dirty="0"/>
              <a:t>Observed 500,000 instances of the performance counter events </a:t>
            </a:r>
            <a:r>
              <a:rPr lang="en-US" i="1" dirty="0"/>
              <a:t>instructions</a:t>
            </a:r>
            <a:r>
              <a:rPr lang="en-US" dirty="0"/>
              <a:t> and </a:t>
            </a:r>
            <a:r>
              <a:rPr lang="en-US" i="1" dirty="0"/>
              <a:t>cpu-cycles</a:t>
            </a:r>
            <a:r>
              <a:rPr lang="en-US" dirty="0"/>
              <a:t>, and calculated the entropy for each bit position.</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IN" b="1" dirty="0"/>
              <a:t>Entropy </a:t>
            </a:r>
            <a:r>
              <a:rPr lang="en-IN" dirty="0"/>
              <a:t>of </a:t>
            </a:r>
            <a:r>
              <a:rPr lang="en-IN" dirty="0">
                <a:solidFill>
                  <a:srgbClr val="FF0000"/>
                </a:solidFill>
              </a:rPr>
              <a:t>each bit position is not same</a:t>
            </a:r>
            <a:r>
              <a:rPr lang="en-IN" dirty="0"/>
              <a:t> for the binary sequences of the monitored values</a:t>
            </a:r>
          </a:p>
          <a:p>
            <a:endParaRPr lang="en-IN" dirty="0"/>
          </a:p>
          <a:p>
            <a:pPr marL="285750" indent="-285750">
              <a:buFont typeface="Arial" panose="020B0604020202020204" pitchFamily="34" charset="0"/>
              <a:buChar char="•"/>
            </a:pPr>
            <a:r>
              <a:rPr lang="en-IN" dirty="0"/>
              <a:t>Entropy is </a:t>
            </a:r>
            <a:r>
              <a:rPr lang="en-IN" dirty="0">
                <a:solidFill>
                  <a:srgbClr val="0070C0"/>
                </a:solidFill>
              </a:rPr>
              <a:t>highest with LSB </a:t>
            </a:r>
            <a:r>
              <a:rPr lang="en-IN" dirty="0"/>
              <a:t>while MSB is highly predictable</a:t>
            </a:r>
          </a:p>
          <a:p>
            <a:endParaRPr lang="en-IN" dirty="0">
              <a:solidFill>
                <a:schemeClr val="tx1"/>
              </a:solidFill>
            </a:endParaRPr>
          </a:p>
          <a:p>
            <a:pPr marL="285750" indent="-285750">
              <a:buFont typeface="Arial" panose="020B0604020202020204" pitchFamily="34" charset="0"/>
              <a:buChar char="•"/>
            </a:pPr>
            <a:r>
              <a:rPr lang="en-IN" dirty="0">
                <a:solidFill>
                  <a:schemeClr val="tx1"/>
                </a:solidFill>
              </a:rPr>
              <a:t>Transformation of the data to binary sequences and considered the last 9</a:t>
            </a:r>
            <a:r>
              <a:rPr lang="en-IN" baseline="30000" dirty="0">
                <a:solidFill>
                  <a:schemeClr val="tx1"/>
                </a:solidFill>
              </a:rPr>
              <a:t>†</a:t>
            </a:r>
            <a:r>
              <a:rPr lang="en-IN" dirty="0">
                <a:solidFill>
                  <a:schemeClr val="tx1"/>
                </a:solidFill>
              </a:rPr>
              <a:t> bits for further analysis</a:t>
            </a:r>
          </a:p>
        </p:txBody>
      </p:sp>
      <p:sp>
        <p:nvSpPr>
          <p:cNvPr id="2" name="TextBox 1">
            <a:extLst>
              <a:ext uri="{FF2B5EF4-FFF2-40B4-BE49-F238E27FC236}">
                <a16:creationId xmlns:a16="http://schemas.microsoft.com/office/drawing/2014/main" id="{DBBE27B3-C094-4C85-997D-5763FD01C710}"/>
              </a:ext>
            </a:extLst>
          </p:cNvPr>
          <p:cNvSpPr txBox="1"/>
          <p:nvPr/>
        </p:nvSpPr>
        <p:spPr>
          <a:xfrm>
            <a:off x="1658983" y="5818091"/>
            <a:ext cx="10019211" cy="553998"/>
          </a:xfrm>
          <a:prstGeom prst="rect">
            <a:avLst/>
          </a:prstGeom>
          <a:noFill/>
        </p:spPr>
        <p:txBody>
          <a:bodyPr wrap="square" rtlCol="0">
            <a:spAutoFit/>
          </a:bodyPr>
          <a:lstStyle/>
          <a:p>
            <a:r>
              <a:rPr lang="en-US" baseline="30000" dirty="0">
                <a:latin typeface="NSimSun" panose="02010609030101010101" pitchFamily="49" charset="-122"/>
                <a:ea typeface="NSimSun" panose="02010609030101010101" pitchFamily="49" charset="-122"/>
              </a:rPr>
              <a:t>†: We empirically selected last 9 least signiﬁcant bits for our experimental setup as for most of the events the last 9 bits provide highest entropy values</a:t>
            </a:r>
            <a:r>
              <a:rPr lang="en-IN" baseline="30000" dirty="0">
                <a:latin typeface="NSimSun" panose="02010609030101010101" pitchFamily="49" charset="-122"/>
                <a:ea typeface="NSimSun" panose="02010609030101010101" pitchFamily="49" charset="-122"/>
              </a:rPr>
              <a:t> </a:t>
            </a:r>
            <a:endParaRPr lang="en-IN" dirty="0">
              <a:latin typeface="NSimSun" panose="02010609030101010101" pitchFamily="49" charset="-122"/>
              <a:ea typeface="NSimSun" panose="02010609030101010101" pitchFamily="49" charset="-122"/>
            </a:endParaRPr>
          </a:p>
        </p:txBody>
      </p:sp>
      <p:sp>
        <p:nvSpPr>
          <p:cNvPr id="12" name="TextBox 11">
            <a:extLst>
              <a:ext uri="{FF2B5EF4-FFF2-40B4-BE49-F238E27FC236}">
                <a16:creationId xmlns:a16="http://schemas.microsoft.com/office/drawing/2014/main" id="{C8EE16A8-BD51-4486-86F9-708EFFE4B1D6}"/>
              </a:ext>
            </a:extLst>
          </p:cNvPr>
          <p:cNvSpPr txBox="1"/>
          <p:nvPr/>
        </p:nvSpPr>
        <p:spPr>
          <a:xfrm>
            <a:off x="1354393" y="1768761"/>
            <a:ext cx="6818050" cy="461665"/>
          </a:xfrm>
          <a:prstGeom prst="rect">
            <a:avLst/>
          </a:prstGeom>
          <a:noFill/>
        </p:spPr>
        <p:txBody>
          <a:bodyPr wrap="square" rtlCol="0">
            <a:spAutoFit/>
          </a:bodyPr>
          <a:lstStyle/>
          <a:p>
            <a:pPr marL="285750" indent="-285750">
              <a:buFont typeface="Wingdings" panose="05000000000000000000" pitchFamily="2" charset="2"/>
              <a:buChar char="v"/>
            </a:pPr>
            <a:r>
              <a:rPr lang="en-IN" sz="2400" b="1" u="sng" dirty="0">
                <a:solidFill>
                  <a:srgbClr val="7030A0"/>
                </a:solidFill>
              </a:rPr>
              <a:t>Selection of Least Significant Bits</a:t>
            </a:r>
          </a:p>
        </p:txBody>
      </p:sp>
      <p:sp>
        <p:nvSpPr>
          <p:cNvPr id="3" name="Title 2"/>
          <p:cNvSpPr>
            <a:spLocks noGrp="1"/>
          </p:cNvSpPr>
          <p:nvPr>
            <p:ph type="title"/>
          </p:nvPr>
        </p:nvSpPr>
        <p:spPr/>
        <p:txBody>
          <a:bodyPr/>
          <a:lstStyle/>
          <a:p>
            <a:endParaRPr lang="en-IN"/>
          </a:p>
        </p:txBody>
      </p:sp>
      <p:sp>
        <p:nvSpPr>
          <p:cNvPr id="4" name="Content Placeholder 3"/>
          <p:cNvSpPr>
            <a:spLocks noGrp="1"/>
          </p:cNvSpPr>
          <p:nvPr>
            <p:ph idx="1"/>
          </p:nvPr>
        </p:nvSpPr>
        <p:spPr/>
        <p:txBody>
          <a:bodyPr/>
          <a:lstStyle/>
          <a:p>
            <a:endParaRPr lang="en-IN"/>
          </a:p>
        </p:txBody>
      </p:sp>
      <p:sp>
        <p:nvSpPr>
          <p:cNvPr id="13" name="Slide Number Placeholder 12">
            <a:extLst>
              <a:ext uri="{FF2B5EF4-FFF2-40B4-BE49-F238E27FC236}">
                <a16:creationId xmlns:a16="http://schemas.microsoft.com/office/drawing/2014/main" id="{B39369D9-3154-4903-8A64-7FB39F147B3E}"/>
              </a:ext>
            </a:extLst>
          </p:cNvPr>
          <p:cNvSpPr>
            <a:spLocks noGrp="1"/>
          </p:cNvSpPr>
          <p:nvPr>
            <p:ph type="sldNum" sz="quarter" idx="12"/>
          </p:nvPr>
        </p:nvSpPr>
        <p:spPr/>
        <p:txBody>
          <a:bodyPr/>
          <a:lstStyle/>
          <a:p>
            <a:fld id="{925EF85A-FC03-44E5-9199-D74363A48905}" type="slidenum">
              <a:rPr lang="en-IN" smtClean="0"/>
              <a:t>15</a:t>
            </a:fld>
            <a:endParaRPr lang="en-IN" dirty="0"/>
          </a:p>
        </p:txBody>
      </p:sp>
    </p:spTree>
    <p:extLst>
      <p:ext uri="{BB962C8B-B14F-4D97-AF65-F5344CB8AC3E}">
        <p14:creationId xmlns:p14="http://schemas.microsoft.com/office/powerpoint/2010/main" val="948571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9C85F9-591B-40FF-B48E-39BFDD676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466" y="2473396"/>
            <a:ext cx="8091555" cy="2507846"/>
          </a:xfrm>
          <a:prstGeom prst="rect">
            <a:avLst/>
          </a:prstGeom>
        </p:spPr>
      </p:pic>
      <p:sp>
        <p:nvSpPr>
          <p:cNvPr id="11" name="TextBox 10">
            <a:extLst>
              <a:ext uri="{FF2B5EF4-FFF2-40B4-BE49-F238E27FC236}">
                <a16:creationId xmlns:a16="http://schemas.microsoft.com/office/drawing/2014/main" id="{46EA4CF0-649F-42EE-B4E6-2D97155D3049}"/>
              </a:ext>
            </a:extLst>
          </p:cNvPr>
          <p:cNvSpPr txBox="1"/>
          <p:nvPr/>
        </p:nvSpPr>
        <p:spPr>
          <a:xfrm>
            <a:off x="1572229" y="5115710"/>
            <a:ext cx="6899145"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Gill Sans MT" panose="020B0502020104020203"/>
                <a:ea typeface="+mn-ea"/>
                <a:cs typeface="+mn-cs"/>
              </a:rPr>
              <a:t>Fig: Entropy of each LSBs for HPC event (i) instructions, and (ii) cpu-cycles</a:t>
            </a:r>
            <a:endParaRPr kumimoji="0" lang="en-IN" sz="1400" b="1"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2" name="TextBox 11">
            <a:extLst>
              <a:ext uri="{FF2B5EF4-FFF2-40B4-BE49-F238E27FC236}">
                <a16:creationId xmlns:a16="http://schemas.microsoft.com/office/drawing/2014/main" id="{C8EE16A8-BD51-4486-86F9-708EFFE4B1D6}"/>
              </a:ext>
            </a:extLst>
          </p:cNvPr>
          <p:cNvSpPr txBox="1"/>
          <p:nvPr/>
        </p:nvSpPr>
        <p:spPr>
          <a:xfrm>
            <a:off x="1653324" y="1550691"/>
            <a:ext cx="6818050" cy="46166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IN" sz="2400" b="1" i="0" u="sng" strike="noStrike" kern="1200" cap="none" spc="0" normalizeH="0" baseline="0" noProof="0" dirty="0">
                <a:ln>
                  <a:noFill/>
                </a:ln>
                <a:solidFill>
                  <a:srgbClr val="7030A0"/>
                </a:solidFill>
                <a:effectLst/>
                <a:uLnTx/>
                <a:uFillTx/>
                <a:latin typeface="Gill Sans MT" panose="020B0502020104020203"/>
                <a:ea typeface="+mn-ea"/>
                <a:cs typeface="+mn-cs"/>
              </a:rPr>
              <a:t>Selection of Least Significant Bits(Contd.)</a:t>
            </a:r>
          </a:p>
        </p:txBody>
      </p:sp>
      <p:sp>
        <p:nvSpPr>
          <p:cNvPr id="4" name="Oval 3">
            <a:extLst>
              <a:ext uri="{FF2B5EF4-FFF2-40B4-BE49-F238E27FC236}">
                <a16:creationId xmlns:a16="http://schemas.microsoft.com/office/drawing/2014/main" id="{9F05A16C-63E5-40CB-9069-AE6D0ABDFDE3}"/>
              </a:ext>
            </a:extLst>
          </p:cNvPr>
          <p:cNvSpPr/>
          <p:nvPr/>
        </p:nvSpPr>
        <p:spPr>
          <a:xfrm>
            <a:off x="9507985" y="2338928"/>
            <a:ext cx="2425682" cy="3165227"/>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a:ln>
                  <a:solidFill>
                    <a:srgbClr val="FFFF00"/>
                  </a:solidFill>
                </a:ln>
                <a:solidFill>
                  <a:srgbClr val="FFFF00"/>
                </a:solidFill>
              </a:rPr>
              <a:t>Observation: </a:t>
            </a:r>
            <a:r>
              <a:rPr lang="en-US" dirty="0"/>
              <a:t>LSBs have the highest entropy, and as we move towards the MSBs, the entropy gets reduced</a:t>
            </a:r>
            <a:endParaRPr lang="en-IN" dirty="0"/>
          </a:p>
        </p:txBody>
      </p:sp>
      <p:sp>
        <p:nvSpPr>
          <p:cNvPr id="2" name="Title 1"/>
          <p:cNvSpPr>
            <a:spLocks noGrp="1"/>
          </p:cNvSpPr>
          <p:nvPr>
            <p:ph type="title"/>
          </p:nvPr>
        </p:nvSpPr>
        <p:spPr>
          <a:xfrm>
            <a:off x="1653324" y="682812"/>
            <a:ext cx="8911687" cy="1280890"/>
          </a:xfrm>
        </p:spPr>
        <p:txBody>
          <a:bodyPr/>
          <a:lstStyle/>
          <a:p>
            <a:r>
              <a:rPr lang="en-IN" dirty="0" smtClean="0"/>
              <a:t>Choosing bits from the LSB</a:t>
            </a:r>
            <a:endParaRPr lang="en-IN" dirty="0"/>
          </a:p>
        </p:txBody>
      </p:sp>
      <p:sp>
        <p:nvSpPr>
          <p:cNvPr id="6" name="Content Placeholder 5"/>
          <p:cNvSpPr>
            <a:spLocks noGrp="1"/>
          </p:cNvSpPr>
          <p:nvPr>
            <p:ph idx="1"/>
          </p:nvPr>
        </p:nvSpPr>
        <p:spPr/>
        <p:txBody>
          <a:bodyPr/>
          <a:lstStyle/>
          <a:p>
            <a:endParaRPr lang="en-IN"/>
          </a:p>
        </p:txBody>
      </p:sp>
      <p:sp>
        <p:nvSpPr>
          <p:cNvPr id="5" name="Slide Number Placeholder 4">
            <a:extLst>
              <a:ext uri="{FF2B5EF4-FFF2-40B4-BE49-F238E27FC236}">
                <a16:creationId xmlns:a16="http://schemas.microsoft.com/office/drawing/2014/main" id="{20F177C2-FAC4-4ABA-90B4-2B1183D76401}"/>
              </a:ext>
            </a:extLst>
          </p:cNvPr>
          <p:cNvSpPr>
            <a:spLocks noGrp="1"/>
          </p:cNvSpPr>
          <p:nvPr>
            <p:ph type="sldNum" sz="quarter" idx="12"/>
          </p:nvPr>
        </p:nvSpPr>
        <p:spPr/>
        <p:txBody>
          <a:bodyPr/>
          <a:lstStyle/>
          <a:p>
            <a:fld id="{925EF85A-FC03-44E5-9199-D74363A48905}" type="slidenum">
              <a:rPr lang="en-IN" smtClean="0"/>
              <a:t>16</a:t>
            </a:fld>
            <a:endParaRPr lang="en-IN" dirty="0"/>
          </a:p>
        </p:txBody>
      </p:sp>
    </p:spTree>
    <p:extLst>
      <p:ext uri="{BB962C8B-B14F-4D97-AF65-F5344CB8AC3E}">
        <p14:creationId xmlns:p14="http://schemas.microsoft.com/office/powerpoint/2010/main" val="15715489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9D7513-AC04-4316-B2B0-FB756897DE03}"/>
              </a:ext>
            </a:extLst>
          </p:cNvPr>
          <p:cNvSpPr txBox="1"/>
          <p:nvPr/>
        </p:nvSpPr>
        <p:spPr>
          <a:xfrm>
            <a:off x="1982934" y="1602423"/>
            <a:ext cx="10653203" cy="46166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IN" sz="2400" b="1" i="0" u="sng" strike="noStrike" kern="1200" cap="none" spc="0" normalizeH="0" baseline="0" noProof="0" dirty="0">
                <a:ln>
                  <a:noFill/>
                </a:ln>
                <a:solidFill>
                  <a:srgbClr val="7030A0"/>
                </a:solidFill>
                <a:effectLst/>
                <a:uLnTx/>
                <a:uFillTx/>
                <a:latin typeface="Gill Sans MT" panose="020B0502020104020203"/>
                <a:ea typeface="+mn-ea"/>
                <a:cs typeface="+mn-cs"/>
              </a:rPr>
              <a:t>Selection of HPC events using Yao’s Next-Bit Test</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CB41FF7-AEEB-4A90-94ED-3C597C7E5C02}"/>
                  </a:ext>
                </a:extLst>
              </p:cNvPr>
              <p:cNvSpPr txBox="1"/>
              <p:nvPr/>
            </p:nvSpPr>
            <p:spPr>
              <a:xfrm>
                <a:off x="1737360" y="2592018"/>
                <a:ext cx="9643621" cy="3970318"/>
              </a:xfrm>
              <a:prstGeom prst="rect">
                <a:avLst/>
              </a:prstGeom>
              <a:noFill/>
            </p:spPr>
            <p:txBody>
              <a:bodyPr wrap="square" rtlCol="0">
                <a:spAutoFit/>
              </a:bodyPr>
              <a:lstStyle/>
              <a:p>
                <a:pPr marL="285750" indent="-285750">
                  <a:buFont typeface="Arial" panose="020B0604020202020204" pitchFamily="34" charset="0"/>
                  <a:buChar char="•"/>
                </a:pPr>
                <a:r>
                  <a:rPr lang="en-IN" dirty="0"/>
                  <a:t>In order to estimate the probability, N sequences of an HPC event at N successive intervals of time were considered</a:t>
                </a:r>
              </a:p>
              <a:p>
                <a:endParaRPr lang="en-IN" dirty="0"/>
              </a:p>
              <a:p>
                <a:pPr marL="285750" indent="-285750">
                  <a:buFont typeface="Arial" panose="020B0604020202020204" pitchFamily="34" charset="0"/>
                  <a:buChar char="•"/>
                </a:pPr>
                <a:r>
                  <a:rPr lang="en-IN" dirty="0"/>
                  <a:t>Given </a:t>
                </a:r>
                <a:r>
                  <a:rPr lang="en-US" dirty="0"/>
                  <a:t>ﬁrst m-bits of the n possible bits for any sequence S(n, t), i.e., the sequence S(m, t) is already given (where m &lt; 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According to Yao’s Next Bit test,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solidFill>
                    <a:prstClr val="black"/>
                  </a:solidFill>
                  <a:latin typeface="Gill Sans MT" panose="020B0502020104020203"/>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rPr>
                  <a:t>No. of possibilities for S(</a:t>
                </a:r>
                <a:r>
                  <a:rPr kumimoji="0" lang="en-IN" sz="1800" b="0" i="0" u="none" strike="noStrike" kern="1200" cap="none" spc="0" normalizeH="0" baseline="0" noProof="0" dirty="0" err="1">
                    <a:ln>
                      <a:noFill/>
                    </a:ln>
                    <a:solidFill>
                      <a:prstClr val="black"/>
                    </a:solidFill>
                    <a:effectLst/>
                    <a:uLnTx/>
                    <a:uFillTx/>
                    <a:latin typeface="Gill Sans MT" panose="020B0502020104020203"/>
                    <a:ea typeface="+mn-ea"/>
                    <a:cs typeface="+mn-cs"/>
                  </a:rPr>
                  <a:t>m,t</a:t>
                </a:r>
                <a:r>
                  <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rPr>
                  <a:t>)= </a:t>
                </a:r>
                <a14:m>
                  <m:oMath xmlns:m="http://schemas.openxmlformats.org/officeDocument/2006/math">
                    <m:sSup>
                      <m:sSupPr>
                        <m:ctrlP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e>
                      <m:sup>
                        <m:r>
                          <a:rPr kumimoji="0" lang="en-IN"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𝑚</m:t>
                        </m:r>
                      </m:sup>
                    </m:sSup>
                  </m:oMath>
                </a14:m>
                <a:endPar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mc:Choice>
        <mc:Fallback xmlns="">
          <p:sp>
            <p:nvSpPr>
              <p:cNvPr id="14" name="TextBox 13">
                <a:extLst>
                  <a:ext uri="{FF2B5EF4-FFF2-40B4-BE49-F238E27FC236}">
                    <a16:creationId xmlns:a16="http://schemas.microsoft.com/office/drawing/2014/main" id="{0CB41FF7-AEEB-4A90-94ED-3C597C7E5C02}"/>
                  </a:ext>
                </a:extLst>
              </p:cNvPr>
              <p:cNvSpPr txBox="1">
                <a:spLocks noRot="1" noChangeAspect="1" noMove="1" noResize="1" noEditPoints="1" noAdjustHandles="1" noChangeArrowheads="1" noChangeShapeType="1" noTextEdit="1"/>
              </p:cNvSpPr>
              <p:nvPr/>
            </p:nvSpPr>
            <p:spPr>
              <a:xfrm>
                <a:off x="1737360" y="2592018"/>
                <a:ext cx="9643621" cy="3970318"/>
              </a:xfrm>
              <a:prstGeom prst="rect">
                <a:avLst/>
              </a:prstGeom>
              <a:blipFill>
                <a:blip r:embed="rId2"/>
                <a:stretch>
                  <a:fillRect l="-379" t="-768"/>
                </a:stretch>
              </a:blipFill>
            </p:spPr>
            <p:txBody>
              <a:bodyPr/>
              <a:lstStyle/>
              <a:p>
                <a:r>
                  <a:rPr lang="en-IN">
                    <a:noFill/>
                  </a:rPr>
                  <a:t> </a:t>
                </a:r>
              </a:p>
            </p:txBody>
          </p:sp>
        </mc:Fallback>
      </mc:AlternateContent>
      <p:sp>
        <p:nvSpPr>
          <p:cNvPr id="4" name="Title 3"/>
          <p:cNvSpPr>
            <a:spLocks noGrp="1"/>
          </p:cNvSpPr>
          <p:nvPr>
            <p:ph type="title"/>
          </p:nvPr>
        </p:nvSpPr>
        <p:spPr>
          <a:xfrm>
            <a:off x="1730770" y="624110"/>
            <a:ext cx="8911687" cy="1280890"/>
          </a:xfrm>
        </p:spPr>
        <p:txBody>
          <a:bodyPr/>
          <a:lstStyle/>
          <a:p>
            <a:r>
              <a:rPr lang="en-IN" dirty="0" smtClean="0"/>
              <a:t>Next-bit Test for HPC events</a:t>
            </a:r>
            <a:endParaRPr lang="en-IN" dirty="0"/>
          </a:p>
        </p:txBody>
      </p:sp>
      <p:sp>
        <p:nvSpPr>
          <p:cNvPr id="5" name="Content Placeholder 4"/>
          <p:cNvSpPr>
            <a:spLocks noGrp="1"/>
          </p:cNvSpPr>
          <p:nvPr>
            <p:ph idx="1"/>
          </p:nvPr>
        </p:nvSpPr>
        <p:spPr/>
        <p:txBody>
          <a:bodyPr/>
          <a:lstStyle/>
          <a:p>
            <a:endParaRPr lang="en-IN"/>
          </a:p>
        </p:txBody>
      </p:sp>
      <p:sp>
        <p:nvSpPr>
          <p:cNvPr id="8" name="Slide Number Placeholder 7">
            <a:extLst>
              <a:ext uri="{FF2B5EF4-FFF2-40B4-BE49-F238E27FC236}">
                <a16:creationId xmlns:a16="http://schemas.microsoft.com/office/drawing/2014/main" id="{16DE351C-6F61-4195-AAB0-7283BE5E3B69}"/>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25EF85A-FC03-44E5-9199-D74363A48905}" type="slidenum">
              <a:rPr kumimoji="0" lang="en-IN" sz="2800" b="0" i="0" u="none" strike="noStrike" kern="1200" cap="none" spc="0" normalizeH="0" baseline="0" noProof="0" smtClean="0">
                <a:ln>
                  <a:noFill/>
                </a:ln>
                <a:solidFill>
                  <a:schemeClr val="bg1"/>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IN" sz="2800" b="0" i="0" u="none" strike="noStrike" kern="1200" cap="none" spc="0" normalizeH="0" baseline="0" noProof="0" dirty="0">
              <a:ln>
                <a:noFill/>
              </a:ln>
              <a:solidFill>
                <a:schemeClr val="bg1"/>
              </a:solidFill>
              <a:effectLst/>
              <a:uLnTx/>
              <a:uFillTx/>
              <a:latin typeface="Gill Sans MT" panose="020B0502020104020203"/>
              <a:ea typeface="+mn-ea"/>
              <a:cs typeface="+mn-cs"/>
            </a:endParaRPr>
          </a:p>
        </p:txBody>
      </p:sp>
      <mc:AlternateContent xmlns:mc="http://schemas.openxmlformats.org/markup-compatibility/2006" xmlns:a14="http://schemas.microsoft.com/office/drawing/2010/main">
        <mc:Choice Requires="a14">
          <p:sp>
            <p:nvSpPr>
              <p:cNvPr id="2" name="Rectangle: Rounded Corners 1">
                <a:extLst>
                  <a:ext uri="{FF2B5EF4-FFF2-40B4-BE49-F238E27FC236}">
                    <a16:creationId xmlns:a16="http://schemas.microsoft.com/office/drawing/2014/main" id="{6204C178-6B25-4842-9C63-25682A5399DF}"/>
                  </a:ext>
                </a:extLst>
              </p:cNvPr>
              <p:cNvSpPr/>
              <p:nvPr/>
            </p:nvSpPr>
            <p:spPr>
              <a:xfrm>
                <a:off x="1737360" y="4663259"/>
                <a:ext cx="9643621" cy="1145219"/>
              </a:xfrm>
              <a:prstGeom prst="roundRect">
                <a:avLst>
                  <a:gd name="adj" fmla="val 19767"/>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 </a:t>
                </a:r>
                <a:r>
                  <a:rPr lang="en-US" sz="2000" dirty="0"/>
                  <a:t>The sequence S(n, t) has no bias if probability of the </a:t>
                </a:r>
                <a14:m>
                  <m:oMath xmlns:m="http://schemas.openxmlformats.org/officeDocument/2006/math">
                    <m:sSup>
                      <m:sSupPr>
                        <m:ctrlPr>
                          <a:rPr lang="en-US" sz="2000" i="1" dirty="0" smtClean="0">
                            <a:latin typeface="Cambria Math" panose="02040503050406030204" pitchFamily="18" charset="0"/>
                          </a:rPr>
                        </m:ctrlPr>
                      </m:sSupPr>
                      <m:e>
                        <m:r>
                          <a:rPr lang="en-IN" sz="2000" b="0" i="1" dirty="0" smtClean="0">
                            <a:latin typeface="Cambria Math" panose="02040503050406030204" pitchFamily="18" charset="0"/>
                          </a:rPr>
                          <m:t>(</m:t>
                        </m:r>
                        <m:r>
                          <a:rPr lang="en-IN" sz="2000" b="0" i="1" dirty="0" smtClean="0">
                            <a:latin typeface="Cambria Math" panose="02040503050406030204" pitchFamily="18" charset="0"/>
                          </a:rPr>
                          <m:t>𝑚</m:t>
                        </m:r>
                        <m:r>
                          <a:rPr lang="en-IN" sz="2000" b="0" i="1" dirty="0" smtClean="0">
                            <a:latin typeface="Cambria Math" panose="02040503050406030204" pitchFamily="18" charset="0"/>
                          </a:rPr>
                          <m:t>+1)</m:t>
                        </m:r>
                      </m:e>
                      <m:sup>
                        <m:r>
                          <a:rPr lang="en-IN" sz="2000" b="0" i="1" dirty="0" smtClean="0">
                            <a:latin typeface="Cambria Math" panose="02040503050406030204" pitchFamily="18" charset="0"/>
                          </a:rPr>
                          <m:t>𝑡h</m:t>
                        </m:r>
                      </m:sup>
                    </m:sSup>
                  </m:oMath>
                </a14:m>
                <a:r>
                  <a:rPr lang="en-US" sz="2000" dirty="0"/>
                  <a:t> bit being zero is 0.5±δ (i.e., </a:t>
                </a:r>
                <a14:m>
                  <m:oMath xmlns:m="http://schemas.openxmlformats.org/officeDocument/2006/math">
                    <m:sSubSup>
                      <m:sSubSupPr>
                        <m:ctrlPr>
                          <a:rPr lang="en-US" sz="2000" i="1" smtClean="0">
                            <a:latin typeface="Cambria Math" panose="02040503050406030204" pitchFamily="18" charset="0"/>
                          </a:rPr>
                        </m:ctrlPr>
                      </m:sSubSupPr>
                      <m:e>
                        <m:r>
                          <a:rPr lang="en-IN" sz="2000" b="0" i="1" smtClean="0">
                            <a:latin typeface="Cambria Math" panose="02040503050406030204" pitchFamily="18" charset="0"/>
                          </a:rPr>
                          <m:t>[</m:t>
                        </m:r>
                        <m:r>
                          <a:rPr lang="en-IN" sz="2000" b="0" i="1" smtClean="0">
                            <a:latin typeface="Cambria Math" panose="02040503050406030204" pitchFamily="18" charset="0"/>
                          </a:rPr>
                          <m:t>𝑃𝑟</m:t>
                        </m:r>
                      </m:e>
                      <m:sub>
                        <m:r>
                          <a:rPr lang="en-IN" sz="2000" b="0" i="1" smtClean="0">
                            <a:latin typeface="Cambria Math" panose="02040503050406030204" pitchFamily="18" charset="0"/>
                          </a:rPr>
                          <m:t>𝑚</m:t>
                        </m:r>
                      </m:sub>
                      <m:sup>
                        <m:r>
                          <a:rPr lang="en-IN" sz="2000" b="0" i="1" smtClean="0">
                            <a:latin typeface="Cambria Math" panose="02040503050406030204" pitchFamily="18" charset="0"/>
                          </a:rPr>
                          <m:t>𝑡</m:t>
                        </m:r>
                      </m:sup>
                    </m:sSubSup>
                  </m:oMath>
                </a14:m>
                <a:r>
                  <a:rPr lang="en-US" sz="2000" dirty="0"/>
                  <a:t>=0]= 0.5 ± δ), given the knowledge of S(</a:t>
                </a:r>
                <a:r>
                  <a:rPr lang="en-US" sz="2000" dirty="0" err="1"/>
                  <a:t>m,t</a:t>
                </a:r>
                <a:r>
                  <a:rPr lang="en-US" sz="2000" dirty="0"/>
                  <a:t>), when δ is negligible (with respect to the security parameter). </a:t>
                </a:r>
                <a:endParaRPr lang="en-IN" dirty="0"/>
              </a:p>
            </p:txBody>
          </p:sp>
        </mc:Choice>
        <mc:Fallback xmlns="">
          <p:sp>
            <p:nvSpPr>
              <p:cNvPr id="2" name="Rectangle: Rounded Corners 1">
                <a:extLst>
                  <a:ext uri="{FF2B5EF4-FFF2-40B4-BE49-F238E27FC236}">
                    <a16:creationId xmlns:a16="http://schemas.microsoft.com/office/drawing/2014/main" id="{6204C178-6B25-4842-9C63-25682A5399DF}"/>
                  </a:ext>
                </a:extLst>
              </p:cNvPr>
              <p:cNvSpPr>
                <a:spLocks noRot="1" noChangeAspect="1" noMove="1" noResize="1" noEditPoints="1" noAdjustHandles="1" noChangeArrowheads="1" noChangeShapeType="1" noTextEdit="1"/>
              </p:cNvSpPr>
              <p:nvPr/>
            </p:nvSpPr>
            <p:spPr>
              <a:xfrm>
                <a:off x="1737360" y="4663259"/>
                <a:ext cx="9643621" cy="1145219"/>
              </a:xfrm>
              <a:prstGeom prst="roundRect">
                <a:avLst>
                  <a:gd name="adj" fmla="val 19767"/>
                </a:avLst>
              </a:prstGeom>
              <a:blipFill>
                <a:blip r:embed="rId3"/>
                <a:stretch>
                  <a:fillRect r="-506" b="-3723"/>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993756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9D7513-AC04-4316-B2B0-FB756897DE03}"/>
              </a:ext>
            </a:extLst>
          </p:cNvPr>
          <p:cNvSpPr txBox="1"/>
          <p:nvPr/>
        </p:nvSpPr>
        <p:spPr>
          <a:xfrm>
            <a:off x="2020854" y="1078487"/>
            <a:ext cx="11150352" cy="738664"/>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IN" sz="2400" b="1" i="0" u="sng" strike="noStrike" kern="1200" cap="none" spc="0" normalizeH="0" baseline="0" noProof="0" dirty="0">
                <a:ln>
                  <a:noFill/>
                </a:ln>
                <a:solidFill>
                  <a:srgbClr val="7030A0"/>
                </a:solidFill>
                <a:effectLst/>
                <a:uLnTx/>
                <a:uFillTx/>
                <a:latin typeface="Gill Sans MT" panose="020B0502020104020203"/>
                <a:ea typeface="+mn-ea"/>
                <a:cs typeface="+mn-cs"/>
              </a:rPr>
              <a:t>Selection of HPC events using Yao’s Next-Bit Test (Contd.)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pic>
        <p:nvPicPr>
          <p:cNvPr id="11" name="Picture 10">
            <a:extLst>
              <a:ext uri="{FF2B5EF4-FFF2-40B4-BE49-F238E27FC236}">
                <a16:creationId xmlns:a16="http://schemas.microsoft.com/office/drawing/2014/main" id="{B18644B5-AE21-492D-83FE-B4137E4F4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9155" y="2379216"/>
            <a:ext cx="6820288" cy="3293615"/>
          </a:xfrm>
          <a:prstGeom prst="rect">
            <a:avLst/>
          </a:prstGeom>
        </p:spPr>
      </p:pic>
      <p:sp>
        <p:nvSpPr>
          <p:cNvPr id="15" name="Rectangle 14">
            <a:extLst>
              <a:ext uri="{FF2B5EF4-FFF2-40B4-BE49-F238E27FC236}">
                <a16:creationId xmlns:a16="http://schemas.microsoft.com/office/drawing/2014/main" id="{9C7A8811-1AAE-4FA5-85C4-D4443623A2E7}"/>
              </a:ext>
            </a:extLst>
          </p:cNvPr>
          <p:cNvSpPr/>
          <p:nvPr/>
        </p:nvSpPr>
        <p:spPr>
          <a:xfrm>
            <a:off x="5244464" y="5717048"/>
            <a:ext cx="7238260" cy="284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Gill Sans MT" panose="020B0502020104020203"/>
                <a:ea typeface="+mn-ea"/>
                <a:cs typeface="+mn-cs"/>
              </a:rPr>
              <a:t>Table: </a:t>
            </a:r>
            <a:r>
              <a:rPr kumimoji="0" lang="en-US" sz="1400" b="1" i="0" u="none" strike="noStrike" kern="1200" cap="none" spc="0" normalizeH="0" baseline="0" noProof="0" dirty="0">
                <a:ln>
                  <a:noFill/>
                </a:ln>
                <a:solidFill>
                  <a:prstClr val="black"/>
                </a:solidFill>
                <a:effectLst/>
                <a:uLnTx/>
                <a:uFillTx/>
                <a:latin typeface="Gill Sans MT" panose="020B0502020104020203"/>
                <a:ea typeface="+mn-ea"/>
                <a:cs typeface="+mn-cs"/>
              </a:rPr>
              <a:t> Next-bit test for diﬀerent HPC events for m = 4 </a:t>
            </a:r>
            <a:endParaRPr kumimoji="0" lang="en-IN" sz="1400" b="1"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3" name="Content Placeholder 12"/>
          <p:cNvSpPr>
            <a:spLocks noGrp="1"/>
          </p:cNvSpPr>
          <p:nvPr>
            <p:ph idx="1"/>
          </p:nvPr>
        </p:nvSpPr>
        <p:spPr/>
        <p:txBody>
          <a:bodyPr/>
          <a:lstStyle/>
          <a:p>
            <a:endParaRPr lang="en-IN"/>
          </a:p>
        </p:txBody>
      </p:sp>
      <p:sp>
        <p:nvSpPr>
          <p:cNvPr id="2" name="Slide Number Placeholder 1">
            <a:extLst>
              <a:ext uri="{FF2B5EF4-FFF2-40B4-BE49-F238E27FC236}">
                <a16:creationId xmlns:a16="http://schemas.microsoft.com/office/drawing/2014/main" id="{DE199C6B-E9C9-4698-AAEC-2005F269BE0B}"/>
              </a:ext>
            </a:extLst>
          </p:cNvPr>
          <p:cNvSpPr>
            <a:spLocks noGrp="1"/>
          </p:cNvSpPr>
          <p:nvPr>
            <p:ph type="sldNum" sz="quarter" idx="12"/>
          </p:nvPr>
        </p:nvSpPr>
        <p:spPr/>
        <p:txBody>
          <a:bodyPr/>
          <a:lstStyle/>
          <a:p>
            <a:fld id="{925EF85A-FC03-44E5-9199-D74363A48905}" type="slidenum">
              <a:rPr lang="en-IN" smtClean="0"/>
              <a:t>18</a:t>
            </a:fld>
            <a:endParaRPr lang="en-IN" dirty="0"/>
          </a:p>
        </p:txBody>
      </p:sp>
      <p:sp>
        <p:nvSpPr>
          <p:cNvPr id="4" name="TextBox 3">
            <a:extLst>
              <a:ext uri="{FF2B5EF4-FFF2-40B4-BE49-F238E27FC236}">
                <a16:creationId xmlns:a16="http://schemas.microsoft.com/office/drawing/2014/main" id="{725D8129-42A2-4A81-9539-D8137E12D57F}"/>
              </a:ext>
            </a:extLst>
          </p:cNvPr>
          <p:cNvSpPr txBox="1"/>
          <p:nvPr/>
        </p:nvSpPr>
        <p:spPr>
          <a:xfrm>
            <a:off x="228749" y="1635298"/>
            <a:ext cx="4550528" cy="3693319"/>
          </a:xfrm>
          <a:prstGeom prst="rect">
            <a:avLst/>
          </a:prstGeom>
          <a:noFill/>
        </p:spPr>
        <p:txBody>
          <a:bodyPr wrap="square" rtlCol="0">
            <a:spAutoFit/>
          </a:bodyPr>
          <a:lstStyle/>
          <a:p>
            <a:pPr marL="285750" indent="-285750">
              <a:buFont typeface="Arial" panose="020B0604020202020204" pitchFamily="34" charset="0"/>
              <a:buChar char="•"/>
            </a:pPr>
            <a:r>
              <a:rPr lang="en-IN" dirty="0"/>
              <a:t>Consider the case m=4, i.e. first 4 bits of the binary sequence is known</a:t>
            </a:r>
          </a:p>
          <a:p>
            <a:endParaRPr lang="en-IN" dirty="0"/>
          </a:p>
          <a:p>
            <a:pPr marL="285750" indent="-285750">
              <a:buFont typeface="Arial" panose="020B0604020202020204" pitchFamily="34" charset="0"/>
              <a:buChar char="•"/>
            </a:pPr>
            <a:r>
              <a:rPr lang="en-US" dirty="0"/>
              <a:t>Observed N = 500,000 values for the events and estimated the probability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rgbClr val="3333CC"/>
                </a:solidFill>
              </a:rPr>
              <a:t>If the ﬁrst 4 bits are 0000, then the estimated probability that the next bit will be 0 is 0.499362 with a bias of 0.000638</a:t>
            </a:r>
          </a:p>
          <a:p>
            <a:pPr marL="285750" indent="-285750">
              <a:buFont typeface="Arial" panose="020B0604020202020204" pitchFamily="34" charset="0"/>
              <a:buChar char="•"/>
            </a:pPr>
            <a:endParaRPr lang="en-US" b="1" dirty="0">
              <a:solidFill>
                <a:srgbClr val="3333CC"/>
              </a:solidFill>
            </a:endParaRPr>
          </a:p>
          <a:p>
            <a:pPr marL="285750" indent="-285750">
              <a:buFont typeface="Arial" panose="020B0604020202020204" pitchFamily="34" charset="0"/>
              <a:buChar char="•"/>
            </a:pPr>
            <a:endParaRPr lang="en-IN" b="1" dirty="0">
              <a:solidFill>
                <a:srgbClr val="FFC000"/>
              </a:solidFill>
            </a:endParaRPr>
          </a:p>
          <a:p>
            <a:pPr marL="285750" indent="-285750">
              <a:buFont typeface="Arial" panose="020B0604020202020204" pitchFamily="34" charset="0"/>
              <a:buChar char="•"/>
            </a:pPr>
            <a:endParaRPr lang="en-IN" dirty="0"/>
          </a:p>
        </p:txBody>
      </p:sp>
      <p:sp>
        <p:nvSpPr>
          <p:cNvPr id="5" name="Rectangle 4">
            <a:extLst>
              <a:ext uri="{FF2B5EF4-FFF2-40B4-BE49-F238E27FC236}">
                <a16:creationId xmlns:a16="http://schemas.microsoft.com/office/drawing/2014/main" id="{763CCFD7-2ABF-416D-BACD-21D236C3541A}"/>
              </a:ext>
            </a:extLst>
          </p:cNvPr>
          <p:cNvSpPr/>
          <p:nvPr/>
        </p:nvSpPr>
        <p:spPr>
          <a:xfrm>
            <a:off x="5244464" y="2600465"/>
            <a:ext cx="490511" cy="29392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peech Bubble: Rectangle with Corners Rounded 5">
            <a:extLst>
              <a:ext uri="{FF2B5EF4-FFF2-40B4-BE49-F238E27FC236}">
                <a16:creationId xmlns:a16="http://schemas.microsoft.com/office/drawing/2014/main" id="{3BBE1AB7-D127-456B-9A77-3665E95C43C0}"/>
              </a:ext>
            </a:extLst>
          </p:cNvPr>
          <p:cNvSpPr/>
          <p:nvPr/>
        </p:nvSpPr>
        <p:spPr>
          <a:xfrm>
            <a:off x="3751517" y="2766498"/>
            <a:ext cx="1307258" cy="435439"/>
          </a:xfrm>
          <a:prstGeom prst="wedgeRoundRectCallout">
            <a:avLst>
              <a:gd name="adj1" fmla="val 62584"/>
              <a:gd name="adj2" fmla="val 1488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2</a:t>
            </a:r>
            <a:r>
              <a:rPr lang="en-IN" sz="1400" dirty="0">
                <a:latin typeface="Arial" panose="020B0604020202020204" pitchFamily="34" charset="0"/>
                <a:cs typeface="Arial" panose="020B0604020202020204" pitchFamily="34" charset="0"/>
              </a:rPr>
              <a:t>⁴ possible combinations</a:t>
            </a:r>
            <a:endParaRPr lang="en-IN" sz="1400" dirty="0"/>
          </a:p>
        </p:txBody>
      </p:sp>
      <p:sp>
        <p:nvSpPr>
          <p:cNvPr id="7" name="Rectangle 6">
            <a:extLst>
              <a:ext uri="{FF2B5EF4-FFF2-40B4-BE49-F238E27FC236}">
                <a16:creationId xmlns:a16="http://schemas.microsoft.com/office/drawing/2014/main" id="{3A54373B-E1C4-497B-9FEE-8A19960B500D}"/>
              </a:ext>
            </a:extLst>
          </p:cNvPr>
          <p:cNvSpPr/>
          <p:nvPr/>
        </p:nvSpPr>
        <p:spPr>
          <a:xfrm>
            <a:off x="5734975" y="2885242"/>
            <a:ext cx="866694" cy="204015"/>
          </a:xfrm>
          <a:prstGeom prst="rect">
            <a:avLst/>
          </a:prstGeom>
          <a:noFill/>
          <a:ln w="5715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A75F474D-8566-4497-9F35-67FF6C6F565A}"/>
              </a:ext>
            </a:extLst>
          </p:cNvPr>
          <p:cNvSpPr/>
          <p:nvPr/>
        </p:nvSpPr>
        <p:spPr>
          <a:xfrm>
            <a:off x="8753383" y="2885242"/>
            <a:ext cx="866694" cy="204015"/>
          </a:xfrm>
          <a:prstGeom prst="ellipse">
            <a:avLst/>
          </a:prstGeom>
          <a:noFill/>
          <a:ln w="5715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Alternate Process 9">
            <a:extLst>
              <a:ext uri="{FF2B5EF4-FFF2-40B4-BE49-F238E27FC236}">
                <a16:creationId xmlns:a16="http://schemas.microsoft.com/office/drawing/2014/main" id="{BE1A7BD3-80B7-47DF-9125-720AA3CFA410}"/>
              </a:ext>
            </a:extLst>
          </p:cNvPr>
          <p:cNvSpPr/>
          <p:nvPr/>
        </p:nvSpPr>
        <p:spPr>
          <a:xfrm>
            <a:off x="1380396" y="5721206"/>
            <a:ext cx="5059974" cy="949383"/>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schemeClr val="tx1"/>
                </a:solidFill>
              </a:rPr>
              <a:t>Events </a:t>
            </a:r>
            <a:r>
              <a:rPr lang="en-US" b="1" dirty="0">
                <a:solidFill>
                  <a:schemeClr val="tx1"/>
                </a:solidFill>
              </a:rPr>
              <a:t>instructions</a:t>
            </a:r>
            <a:r>
              <a:rPr lang="en-US" dirty="0">
                <a:solidFill>
                  <a:schemeClr val="tx1"/>
                </a:solidFill>
              </a:rPr>
              <a:t> and </a:t>
            </a:r>
            <a:r>
              <a:rPr lang="en-US" b="1" dirty="0">
                <a:solidFill>
                  <a:schemeClr val="tx1"/>
                </a:solidFill>
              </a:rPr>
              <a:t>cpu-cycles</a:t>
            </a:r>
            <a:r>
              <a:rPr lang="en-US" dirty="0">
                <a:solidFill>
                  <a:schemeClr val="tx1"/>
                </a:solidFill>
              </a:rPr>
              <a:t> can act as better candidate for source of randomness </a:t>
            </a:r>
            <a:endParaRPr lang="en-IN" dirty="0">
              <a:solidFill>
                <a:schemeClr val="tx1"/>
              </a:solidFill>
            </a:endParaRPr>
          </a:p>
        </p:txBody>
      </p:sp>
    </p:spTree>
    <p:extLst>
      <p:ext uri="{BB962C8B-B14F-4D97-AF65-F5344CB8AC3E}">
        <p14:creationId xmlns:p14="http://schemas.microsoft.com/office/powerpoint/2010/main" val="12193102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F2A76A-43B0-408F-B335-46864A1CA623}"/>
              </a:ext>
            </a:extLst>
          </p:cNvPr>
          <p:cNvSpPr txBox="1"/>
          <p:nvPr/>
        </p:nvSpPr>
        <p:spPr>
          <a:xfrm>
            <a:off x="2224913" y="1862106"/>
            <a:ext cx="7773880" cy="461665"/>
          </a:xfrm>
          <a:prstGeom prst="rect">
            <a:avLst/>
          </a:prstGeom>
          <a:noFill/>
        </p:spPr>
        <p:txBody>
          <a:bodyPr wrap="square" rtlCol="0">
            <a:spAutoFit/>
          </a:bodyPr>
          <a:lstStyle/>
          <a:p>
            <a:pPr marL="285750" indent="-285750">
              <a:buFont typeface="Wingdings" panose="05000000000000000000" pitchFamily="2" charset="2"/>
              <a:buChar char="v"/>
            </a:pPr>
            <a:r>
              <a:rPr lang="en-IN" sz="2400" b="1" u="sng" dirty="0">
                <a:solidFill>
                  <a:srgbClr val="7030A0"/>
                </a:solidFill>
              </a:rPr>
              <a:t>Results on TRNG output obtained from HPC Events </a:t>
            </a:r>
          </a:p>
        </p:txBody>
      </p:sp>
      <p:pic>
        <p:nvPicPr>
          <p:cNvPr id="12" name="Picture 11">
            <a:extLst>
              <a:ext uri="{FF2B5EF4-FFF2-40B4-BE49-F238E27FC236}">
                <a16:creationId xmlns:a16="http://schemas.microsoft.com/office/drawing/2014/main" id="{F9F5F873-02D1-4BB1-AF75-86FFCE3E9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1853" y="2591385"/>
            <a:ext cx="5577722" cy="1347955"/>
          </a:xfrm>
          <a:prstGeom prst="rect">
            <a:avLst/>
          </a:prstGeom>
        </p:spPr>
      </p:pic>
      <p:sp>
        <p:nvSpPr>
          <p:cNvPr id="13" name="TextBox 12">
            <a:extLst>
              <a:ext uri="{FF2B5EF4-FFF2-40B4-BE49-F238E27FC236}">
                <a16:creationId xmlns:a16="http://schemas.microsoft.com/office/drawing/2014/main" id="{8331A896-BED5-455E-976D-7430C2628CF0}"/>
              </a:ext>
            </a:extLst>
          </p:cNvPr>
          <p:cNvSpPr txBox="1"/>
          <p:nvPr/>
        </p:nvSpPr>
        <p:spPr>
          <a:xfrm>
            <a:off x="1311579" y="2789994"/>
            <a:ext cx="4424375" cy="1754326"/>
          </a:xfrm>
          <a:prstGeom prst="rect">
            <a:avLst/>
          </a:prstGeom>
          <a:noFill/>
        </p:spPr>
        <p:txBody>
          <a:bodyPr wrap="square" rtlCol="0">
            <a:spAutoFit/>
          </a:bodyPr>
          <a:lstStyle/>
          <a:p>
            <a:pPr marL="285750" indent="-285750">
              <a:buFont typeface="Arial" panose="020B0604020202020204" pitchFamily="34" charset="0"/>
              <a:buChar char="•"/>
            </a:pPr>
            <a:r>
              <a:rPr lang="en-IN" dirty="0"/>
              <a:t>Experiments were conducted on two different processors</a:t>
            </a:r>
          </a:p>
          <a:p>
            <a:endParaRPr lang="en-IN" dirty="0"/>
          </a:p>
          <a:p>
            <a:pPr marL="285750" indent="-285750">
              <a:buFont typeface="Arial" panose="020B0604020202020204" pitchFamily="34" charset="0"/>
              <a:buChar char="•"/>
            </a:pPr>
            <a:r>
              <a:rPr lang="en-US" dirty="0"/>
              <a:t>Access to HPC events is available to users with administrative privilege</a:t>
            </a:r>
          </a:p>
        </p:txBody>
      </p:sp>
      <p:sp>
        <p:nvSpPr>
          <p:cNvPr id="15" name="TextBox 14">
            <a:extLst>
              <a:ext uri="{FF2B5EF4-FFF2-40B4-BE49-F238E27FC236}">
                <a16:creationId xmlns:a16="http://schemas.microsoft.com/office/drawing/2014/main" id="{0BB4F743-D7BB-4803-ADE8-EB7237F285CA}"/>
              </a:ext>
            </a:extLst>
          </p:cNvPr>
          <p:cNvSpPr txBox="1"/>
          <p:nvPr/>
        </p:nvSpPr>
        <p:spPr>
          <a:xfrm>
            <a:off x="1311579" y="4801532"/>
            <a:ext cx="10377996" cy="923330"/>
          </a:xfrm>
          <a:prstGeom prst="rect">
            <a:avLst/>
          </a:prstGeom>
          <a:noFill/>
        </p:spPr>
        <p:txBody>
          <a:bodyPr wrap="square" rtlCol="0">
            <a:spAutoFit/>
          </a:bodyPr>
          <a:lstStyle/>
          <a:p>
            <a:pPr marL="285750" indent="-285750">
              <a:buFont typeface="Arial" panose="020B0604020202020204" pitchFamily="34" charset="0"/>
              <a:buChar char="•"/>
            </a:pPr>
            <a:r>
              <a:rPr lang="en-IN" dirty="0"/>
              <a:t>P</a:t>
            </a:r>
            <a:r>
              <a:rPr lang="en-IN" dirty="0" smtClean="0"/>
              <a:t>rimitive </a:t>
            </a:r>
            <a:r>
              <a:rPr lang="en-IN" dirty="0"/>
              <a:t>events such as </a:t>
            </a:r>
            <a:r>
              <a:rPr lang="en-IN" b="1" dirty="0"/>
              <a:t>instructions, cpu-cycles, bus-cycles, cache-misses, branches</a:t>
            </a:r>
            <a:r>
              <a:rPr lang="en-IN" dirty="0"/>
              <a:t> etc. were considered.</a:t>
            </a:r>
          </a:p>
          <a:p>
            <a:endParaRPr lang="en-IN" dirty="0"/>
          </a:p>
        </p:txBody>
      </p:sp>
      <p:sp>
        <p:nvSpPr>
          <p:cNvPr id="16" name="TextBox 15">
            <a:extLst>
              <a:ext uri="{FF2B5EF4-FFF2-40B4-BE49-F238E27FC236}">
                <a16:creationId xmlns:a16="http://schemas.microsoft.com/office/drawing/2014/main" id="{941DE452-4758-4FCE-A9A3-710048E91260}"/>
              </a:ext>
            </a:extLst>
          </p:cNvPr>
          <p:cNvSpPr txBox="1"/>
          <p:nvPr/>
        </p:nvSpPr>
        <p:spPr>
          <a:xfrm>
            <a:off x="5329897" y="3973390"/>
            <a:ext cx="7332956" cy="307777"/>
          </a:xfrm>
          <a:prstGeom prst="rect">
            <a:avLst/>
          </a:prstGeom>
          <a:noFill/>
        </p:spPr>
        <p:txBody>
          <a:bodyPr wrap="square" rtlCol="0">
            <a:spAutoFit/>
          </a:bodyPr>
          <a:lstStyle/>
          <a:p>
            <a:pPr algn="ctr"/>
            <a:r>
              <a:rPr lang="en-IN" sz="1400" b="1" dirty="0"/>
              <a:t>Table: </a:t>
            </a:r>
            <a:r>
              <a:rPr lang="en-US" sz="1400" b="1" dirty="0"/>
              <a:t>Experimental </a:t>
            </a:r>
            <a:r>
              <a:rPr lang="en-US" sz="1400" b="1" dirty="0" smtClean="0"/>
              <a:t>Setup </a:t>
            </a:r>
            <a:r>
              <a:rPr lang="en-US" sz="1400" b="1" dirty="0"/>
              <a:t>for Validation of the proposed claim </a:t>
            </a:r>
            <a:endParaRPr lang="en-IN" sz="1400" b="1" dirty="0"/>
          </a:p>
        </p:txBody>
      </p:sp>
      <p:sp>
        <p:nvSpPr>
          <p:cNvPr id="3" name="Title 2"/>
          <p:cNvSpPr>
            <a:spLocks noGrp="1"/>
          </p:cNvSpPr>
          <p:nvPr>
            <p:ph type="title"/>
          </p:nvPr>
        </p:nvSpPr>
        <p:spPr>
          <a:xfrm>
            <a:off x="1822216" y="624110"/>
            <a:ext cx="8911687" cy="1280890"/>
          </a:xfrm>
        </p:spPr>
        <p:txBody>
          <a:bodyPr/>
          <a:lstStyle/>
          <a:p>
            <a:r>
              <a:rPr lang="en-IN" dirty="0" smtClean="0"/>
              <a:t>Experimental Validation</a:t>
            </a:r>
            <a:endParaRPr lang="en-IN" dirty="0"/>
          </a:p>
        </p:txBody>
      </p:sp>
      <p:sp>
        <p:nvSpPr>
          <p:cNvPr id="8" name="Slide Number Placeholder 7">
            <a:extLst>
              <a:ext uri="{FF2B5EF4-FFF2-40B4-BE49-F238E27FC236}">
                <a16:creationId xmlns:a16="http://schemas.microsoft.com/office/drawing/2014/main" id="{6047B93B-A03F-4BFF-93BD-3C09CF97584A}"/>
              </a:ext>
            </a:extLst>
          </p:cNvPr>
          <p:cNvSpPr>
            <a:spLocks noGrp="1"/>
          </p:cNvSpPr>
          <p:nvPr>
            <p:ph type="sldNum" sz="quarter" idx="12"/>
          </p:nvPr>
        </p:nvSpPr>
        <p:spPr/>
        <p:txBody>
          <a:bodyPr/>
          <a:lstStyle/>
          <a:p>
            <a:fld id="{925EF85A-FC03-44E5-9199-D74363A48905}" type="slidenum">
              <a:rPr lang="en-IN" smtClean="0"/>
              <a:t>19</a:t>
            </a:fld>
            <a:endParaRPr lang="en-IN" dirty="0"/>
          </a:p>
        </p:txBody>
      </p:sp>
    </p:spTree>
    <p:extLst>
      <p:ext uri="{BB962C8B-B14F-4D97-AF65-F5344CB8AC3E}">
        <p14:creationId xmlns:p14="http://schemas.microsoft.com/office/powerpoint/2010/main" val="1173114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Introduction</a:t>
            </a:r>
            <a:endParaRPr lang="en-IN" dirty="0"/>
          </a:p>
        </p:txBody>
      </p:sp>
      <p:sp>
        <p:nvSpPr>
          <p:cNvPr id="2" name="Content Placeholder 1"/>
          <p:cNvSpPr>
            <a:spLocks noGrp="1"/>
          </p:cNvSpPr>
          <p:nvPr>
            <p:ph idx="1"/>
          </p:nvPr>
        </p:nvSpPr>
        <p:spPr/>
        <p:txBody>
          <a:bodyPr/>
          <a:lstStyle/>
          <a:p>
            <a:endParaRPr lang="en-IN"/>
          </a:p>
        </p:txBody>
      </p:sp>
      <p:sp>
        <p:nvSpPr>
          <p:cNvPr id="10" name="Slide Number Placeholder 9">
            <a:extLst>
              <a:ext uri="{FF2B5EF4-FFF2-40B4-BE49-F238E27FC236}">
                <a16:creationId xmlns:a16="http://schemas.microsoft.com/office/drawing/2014/main" id="{97DAF7D1-EE9C-4D08-A9F2-D8ED8DE15FB4}"/>
              </a:ext>
            </a:extLst>
          </p:cNvPr>
          <p:cNvSpPr>
            <a:spLocks noGrp="1"/>
          </p:cNvSpPr>
          <p:nvPr>
            <p:ph type="sldNum" sz="quarter" idx="12"/>
          </p:nvPr>
        </p:nvSpPr>
        <p:spPr/>
        <p:txBody>
          <a:bodyPr/>
          <a:lstStyle/>
          <a:p>
            <a:fld id="{925EF85A-FC03-44E5-9199-D74363A48905}" type="slidenum">
              <a:rPr lang="en-IN" smtClean="0"/>
              <a:t>2</a:t>
            </a:fld>
            <a:endParaRPr lang="en-IN" dirty="0"/>
          </a:p>
        </p:txBody>
      </p:sp>
      <p:sp>
        <p:nvSpPr>
          <p:cNvPr id="16" name="TextBox 15">
            <a:extLst>
              <a:ext uri="{FF2B5EF4-FFF2-40B4-BE49-F238E27FC236}">
                <a16:creationId xmlns:a16="http://schemas.microsoft.com/office/drawing/2014/main" id="{79A28AAA-EB57-44BE-BFE5-C8D08C0E602A}"/>
              </a:ext>
            </a:extLst>
          </p:cNvPr>
          <p:cNvSpPr txBox="1"/>
          <p:nvPr/>
        </p:nvSpPr>
        <p:spPr>
          <a:xfrm>
            <a:off x="1182759" y="2119074"/>
            <a:ext cx="7308098" cy="3970318"/>
          </a:xfrm>
          <a:prstGeom prst="rect">
            <a:avLst/>
          </a:prstGeom>
          <a:noFill/>
        </p:spPr>
        <p:txBody>
          <a:bodyPr wrap="square" rtlCol="0">
            <a:spAutoFit/>
          </a:bodyPr>
          <a:lstStyle/>
          <a:p>
            <a:pPr marL="285750" indent="-285750">
              <a:buFont typeface="Wingdings" panose="05000000000000000000" pitchFamily="2" charset="2"/>
              <a:buChar char="Ø"/>
            </a:pPr>
            <a:r>
              <a:rPr lang="en-IN" dirty="0"/>
              <a:t>TRNGs are essential building blocks of modern embedded security systems</a:t>
            </a:r>
          </a:p>
          <a:p>
            <a:endParaRPr lang="en-IN" dirty="0"/>
          </a:p>
          <a:p>
            <a:pPr marL="285750" indent="-285750">
              <a:buFont typeface="Wingdings" panose="05000000000000000000" pitchFamily="2" charset="2"/>
              <a:buChar char="Ø"/>
            </a:pPr>
            <a:r>
              <a:rPr lang="en-IN" dirty="0"/>
              <a:t>Enables various cryptographic algorithms, protocols and secured implementations</a:t>
            </a:r>
          </a:p>
          <a:p>
            <a:endParaRPr lang="en-IN" dirty="0"/>
          </a:p>
          <a:p>
            <a:pPr marL="285750" indent="-285750">
              <a:buFont typeface="Wingdings" panose="05000000000000000000" pitchFamily="2" charset="2"/>
              <a:buChar char="Ø"/>
            </a:pPr>
            <a:r>
              <a:rPr lang="en-US" dirty="0"/>
              <a:t>True randomness cannot be obtained via computational methods</a:t>
            </a:r>
          </a:p>
          <a:p>
            <a:endParaRPr lang="en-IN" dirty="0"/>
          </a:p>
          <a:p>
            <a:pPr marL="285750" indent="-285750">
              <a:buFont typeface="Wingdings" panose="05000000000000000000" pitchFamily="2" charset="2"/>
              <a:buChar char="Ø"/>
            </a:pPr>
            <a:r>
              <a:rPr lang="en-IN" dirty="0"/>
              <a:t>TRNGs derive its randomness from physical parameters</a:t>
            </a:r>
          </a:p>
          <a:p>
            <a:endParaRPr lang="en-IN" dirty="0"/>
          </a:p>
          <a:p>
            <a:pPr marL="285750" indent="-285750">
              <a:buFont typeface="Wingdings" panose="05000000000000000000" pitchFamily="2" charset="2"/>
              <a:buChar char="Ø"/>
            </a:pPr>
            <a:r>
              <a:rPr lang="en-IN" dirty="0"/>
              <a:t>Security relies on the unpredictability and uniformity of the random numbers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pic>
        <p:nvPicPr>
          <p:cNvPr id="1026" name="Picture 2" descr="Image result for randomness&quot;">
            <a:extLst>
              <a:ext uri="{FF2B5EF4-FFF2-40B4-BE49-F238E27FC236}">
                <a16:creationId xmlns:a16="http://schemas.microsoft.com/office/drawing/2014/main" id="{3CA5E4BF-464E-4232-A270-49A45DE90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0229" y="1996412"/>
            <a:ext cx="2875201" cy="31429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D636042-12EB-455B-A0E7-C2FE8CD5F7C9}"/>
              </a:ext>
            </a:extLst>
          </p:cNvPr>
          <p:cNvSpPr txBox="1"/>
          <p:nvPr/>
        </p:nvSpPr>
        <p:spPr>
          <a:xfrm>
            <a:off x="9507985" y="5206201"/>
            <a:ext cx="2929630" cy="307777"/>
          </a:xfrm>
          <a:prstGeom prst="rect">
            <a:avLst/>
          </a:prstGeom>
          <a:noFill/>
        </p:spPr>
        <p:txBody>
          <a:bodyPr wrap="square" rtlCol="0">
            <a:spAutoFit/>
          </a:bodyPr>
          <a:lstStyle/>
          <a:p>
            <a:r>
              <a:rPr lang="en-IN" sz="1400" b="1" dirty="0"/>
              <a:t>Image Source: Google Image</a:t>
            </a:r>
          </a:p>
        </p:txBody>
      </p:sp>
    </p:spTree>
    <p:extLst>
      <p:ext uri="{BB962C8B-B14F-4D97-AF65-F5344CB8AC3E}">
        <p14:creationId xmlns:p14="http://schemas.microsoft.com/office/powerpoint/2010/main" val="702662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15E1F8-4BFE-4925-B7E6-BB1367EF227A}"/>
              </a:ext>
            </a:extLst>
          </p:cNvPr>
          <p:cNvSpPr/>
          <p:nvPr/>
        </p:nvSpPr>
        <p:spPr>
          <a:xfrm>
            <a:off x="996516" y="856764"/>
            <a:ext cx="11316070" cy="830997"/>
          </a:xfrm>
          <a:prstGeom prst="rect">
            <a:avLst/>
          </a:prstGeom>
        </p:spPr>
        <p:txBody>
          <a:bodyPr wrap="square">
            <a:spAutoFit/>
          </a:bodyPr>
          <a:lstStyle/>
          <a:p>
            <a:pPr lvl="0" algn="ctr"/>
            <a:r>
              <a:rPr lang="en-IN" sz="4800" b="1" dirty="0">
                <a:ln w="0"/>
                <a:solidFill>
                  <a:srgbClr val="44546A">
                    <a:lumMod val="50000"/>
                  </a:srgbClr>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EXPERIMENTAL VALIDATION(Contd.) </a:t>
            </a:r>
            <a:endParaRPr lang="en-IN" b="1" dirty="0">
              <a:solidFill>
                <a:srgbClr val="44546A">
                  <a:lumMod val="50000"/>
                </a:srgbClr>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190A2FA0-1B8A-4179-9DA7-9248A0E191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922" y="1924357"/>
            <a:ext cx="8361649" cy="3661380"/>
          </a:xfrm>
          <a:prstGeom prst="rect">
            <a:avLst/>
          </a:prstGeom>
        </p:spPr>
      </p:pic>
      <p:sp>
        <p:nvSpPr>
          <p:cNvPr id="10" name="TextBox 9">
            <a:extLst>
              <a:ext uri="{FF2B5EF4-FFF2-40B4-BE49-F238E27FC236}">
                <a16:creationId xmlns:a16="http://schemas.microsoft.com/office/drawing/2014/main" id="{9F277904-0E56-4B5A-9586-E6E6C59248C9}"/>
              </a:ext>
            </a:extLst>
          </p:cNvPr>
          <p:cNvSpPr txBox="1"/>
          <p:nvPr/>
        </p:nvSpPr>
        <p:spPr>
          <a:xfrm>
            <a:off x="1222159" y="5585737"/>
            <a:ext cx="9747681" cy="584775"/>
          </a:xfrm>
          <a:prstGeom prst="rect">
            <a:avLst/>
          </a:prstGeom>
          <a:noFill/>
        </p:spPr>
        <p:txBody>
          <a:bodyPr wrap="square" rtlCol="0">
            <a:spAutoFit/>
          </a:bodyPr>
          <a:lstStyle/>
          <a:p>
            <a:pPr algn="ctr"/>
            <a:r>
              <a:rPr lang="en-IN" sz="1400" b="1" dirty="0"/>
              <a:t>Table: </a:t>
            </a:r>
            <a:r>
              <a:rPr lang="en-US" sz="1400" b="1" dirty="0"/>
              <a:t>NIST Test Results on TRNG Output for Diﬀerent HPC Events on two diﬀerent processors</a:t>
            </a:r>
          </a:p>
          <a:p>
            <a:endParaRPr lang="en-IN" dirty="0"/>
          </a:p>
        </p:txBody>
      </p:sp>
      <p:sp>
        <p:nvSpPr>
          <p:cNvPr id="2" name="Title 1"/>
          <p:cNvSpPr>
            <a:spLocks noGrp="1"/>
          </p:cNvSpPr>
          <p:nvPr>
            <p:ph type="title"/>
          </p:nvPr>
        </p:nvSpPr>
        <p:spPr/>
        <p:txBody>
          <a:bodyPr/>
          <a:lstStyle/>
          <a:p>
            <a:endParaRPr lang="en-IN"/>
          </a:p>
        </p:txBody>
      </p:sp>
      <p:sp>
        <p:nvSpPr>
          <p:cNvPr id="4" name="Content Placeholder 3"/>
          <p:cNvSpPr>
            <a:spLocks noGrp="1"/>
          </p:cNvSpPr>
          <p:nvPr>
            <p:ph idx="1"/>
          </p:nvPr>
        </p:nvSpPr>
        <p:spPr/>
        <p:txBody>
          <a:bodyPr/>
          <a:lstStyle/>
          <a:p>
            <a:endParaRPr lang="en-IN"/>
          </a:p>
        </p:txBody>
      </p:sp>
      <p:sp>
        <p:nvSpPr>
          <p:cNvPr id="8" name="Slide Number Placeholder 7">
            <a:extLst>
              <a:ext uri="{FF2B5EF4-FFF2-40B4-BE49-F238E27FC236}">
                <a16:creationId xmlns:a16="http://schemas.microsoft.com/office/drawing/2014/main" id="{B416BAA3-C0DA-4677-B466-41EB399C5E0A}"/>
              </a:ext>
            </a:extLst>
          </p:cNvPr>
          <p:cNvSpPr>
            <a:spLocks noGrp="1"/>
          </p:cNvSpPr>
          <p:nvPr>
            <p:ph type="sldNum" sz="quarter" idx="12"/>
          </p:nvPr>
        </p:nvSpPr>
        <p:spPr/>
        <p:txBody>
          <a:bodyPr/>
          <a:lstStyle/>
          <a:p>
            <a:fld id="{925EF85A-FC03-44E5-9199-D74363A48905}" type="slidenum">
              <a:rPr lang="en-IN" smtClean="0"/>
              <a:t>20</a:t>
            </a:fld>
            <a:endParaRPr lang="en-IN" dirty="0"/>
          </a:p>
        </p:txBody>
      </p:sp>
    </p:spTree>
    <p:extLst>
      <p:ext uri="{BB962C8B-B14F-4D97-AF65-F5344CB8AC3E}">
        <p14:creationId xmlns:p14="http://schemas.microsoft.com/office/powerpoint/2010/main" val="12551671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15E1F8-4BFE-4925-B7E6-BB1367EF227A}"/>
              </a:ext>
            </a:extLst>
          </p:cNvPr>
          <p:cNvSpPr/>
          <p:nvPr/>
        </p:nvSpPr>
        <p:spPr>
          <a:xfrm>
            <a:off x="875930" y="845443"/>
            <a:ext cx="11316070" cy="830997"/>
          </a:xfrm>
          <a:prstGeom prst="rect">
            <a:avLst/>
          </a:prstGeom>
        </p:spPr>
        <p:txBody>
          <a:bodyPr wrap="square">
            <a:spAutoFit/>
          </a:bodyPr>
          <a:lstStyle/>
          <a:p>
            <a:pPr lvl="0" algn="ctr"/>
            <a:r>
              <a:rPr lang="en-IN" sz="4800" b="1" dirty="0">
                <a:ln w="0"/>
                <a:solidFill>
                  <a:srgbClr val="44546A">
                    <a:lumMod val="50000"/>
                  </a:srgbClr>
                </a:solidFill>
                <a:latin typeface="Calibri" panose="020F0502020204030204" pitchFamily="34" charset="0"/>
                <a:cs typeface="Calibri" panose="020F0502020204030204" pitchFamily="34" charset="0"/>
              </a:rPr>
              <a:t>EXPERIMENTAL VALIDATION (Contd.) </a:t>
            </a:r>
            <a:endParaRPr lang="en-IN" b="1" dirty="0">
              <a:solidFill>
                <a:srgbClr val="44546A">
                  <a:lumMod val="50000"/>
                </a:srgbClr>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4CC3A79B-2445-45D9-BA20-13B1D27D0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186" y="1965689"/>
            <a:ext cx="7589828" cy="3695735"/>
          </a:xfrm>
          <a:prstGeom prst="rect">
            <a:avLst/>
          </a:prstGeom>
        </p:spPr>
      </p:pic>
      <p:sp>
        <p:nvSpPr>
          <p:cNvPr id="10" name="TextBox 9">
            <a:extLst>
              <a:ext uri="{FF2B5EF4-FFF2-40B4-BE49-F238E27FC236}">
                <a16:creationId xmlns:a16="http://schemas.microsoft.com/office/drawing/2014/main" id="{05A36C61-27CF-4AC7-A877-D8F69FA8DE9F}"/>
              </a:ext>
            </a:extLst>
          </p:cNvPr>
          <p:cNvSpPr txBox="1"/>
          <p:nvPr/>
        </p:nvSpPr>
        <p:spPr>
          <a:xfrm>
            <a:off x="1291516" y="5750201"/>
            <a:ext cx="9449169" cy="307777"/>
          </a:xfrm>
          <a:prstGeom prst="rect">
            <a:avLst/>
          </a:prstGeom>
          <a:noFill/>
        </p:spPr>
        <p:txBody>
          <a:bodyPr wrap="square" rtlCol="0">
            <a:spAutoFit/>
          </a:bodyPr>
          <a:lstStyle/>
          <a:p>
            <a:pPr algn="ctr"/>
            <a:r>
              <a:rPr lang="en-IN" sz="1400" b="1" dirty="0"/>
              <a:t>Table: </a:t>
            </a:r>
            <a:r>
              <a:rPr lang="en-US" sz="1400" b="1" dirty="0"/>
              <a:t>AIS 20/31 Test Results on TRNG Output for Diﬀerent HPC Events on two diﬀerent processors </a:t>
            </a:r>
            <a:endParaRPr lang="en-IN" sz="1400" b="1" dirty="0"/>
          </a:p>
        </p:txBody>
      </p:sp>
      <p:sp>
        <p:nvSpPr>
          <p:cNvPr id="2" name="Title 1"/>
          <p:cNvSpPr>
            <a:spLocks noGrp="1"/>
          </p:cNvSpPr>
          <p:nvPr>
            <p:ph type="title"/>
          </p:nvPr>
        </p:nvSpPr>
        <p:spPr/>
        <p:txBody>
          <a:bodyPr/>
          <a:lstStyle/>
          <a:p>
            <a:endParaRPr lang="en-IN"/>
          </a:p>
        </p:txBody>
      </p:sp>
      <p:sp>
        <p:nvSpPr>
          <p:cNvPr id="4" name="Content Placeholder 3"/>
          <p:cNvSpPr>
            <a:spLocks noGrp="1"/>
          </p:cNvSpPr>
          <p:nvPr>
            <p:ph idx="1"/>
          </p:nvPr>
        </p:nvSpPr>
        <p:spPr/>
        <p:txBody>
          <a:bodyPr/>
          <a:lstStyle/>
          <a:p>
            <a:endParaRPr lang="en-IN"/>
          </a:p>
        </p:txBody>
      </p:sp>
      <p:sp>
        <p:nvSpPr>
          <p:cNvPr id="8" name="Slide Number Placeholder 7">
            <a:extLst>
              <a:ext uri="{FF2B5EF4-FFF2-40B4-BE49-F238E27FC236}">
                <a16:creationId xmlns:a16="http://schemas.microsoft.com/office/drawing/2014/main" id="{B0742F9B-1189-49E6-891A-E8512DF80CC5}"/>
              </a:ext>
            </a:extLst>
          </p:cNvPr>
          <p:cNvSpPr>
            <a:spLocks noGrp="1"/>
          </p:cNvSpPr>
          <p:nvPr>
            <p:ph type="sldNum" sz="quarter" idx="12"/>
          </p:nvPr>
        </p:nvSpPr>
        <p:spPr/>
        <p:txBody>
          <a:bodyPr/>
          <a:lstStyle/>
          <a:p>
            <a:fld id="{925EF85A-FC03-44E5-9199-D74363A48905}" type="slidenum">
              <a:rPr lang="en-IN" smtClean="0"/>
              <a:t>21</a:t>
            </a:fld>
            <a:endParaRPr lang="en-IN" dirty="0"/>
          </a:p>
        </p:txBody>
      </p:sp>
    </p:spTree>
    <p:extLst>
      <p:ext uri="{BB962C8B-B14F-4D97-AF65-F5344CB8AC3E}">
        <p14:creationId xmlns:p14="http://schemas.microsoft.com/office/powerpoint/2010/main" val="40891658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15E1F8-4BFE-4925-B7E6-BB1367EF227A}"/>
              </a:ext>
            </a:extLst>
          </p:cNvPr>
          <p:cNvSpPr/>
          <p:nvPr/>
        </p:nvSpPr>
        <p:spPr>
          <a:xfrm>
            <a:off x="634618" y="914093"/>
            <a:ext cx="11316070"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800" b="1" i="0" u="none" strike="noStrike" kern="1200" cap="none" spc="0" normalizeH="0" baseline="0" noProof="0" dirty="0">
                <a:ln w="0"/>
                <a:solidFill>
                  <a:srgbClr val="44546A">
                    <a:lumMod val="50000"/>
                  </a:srgbClr>
                </a:solidFill>
                <a:effectLst>
                  <a:outerShdw blurRad="38100" dist="25400" dir="5400000" algn="ctr" rotWithShape="0">
                    <a:srgbClr val="6E747A">
                      <a:alpha val="43000"/>
                    </a:srgbClr>
                  </a:outerShdw>
                </a:effectLst>
                <a:uLnTx/>
                <a:uFillTx/>
                <a:latin typeface="Calibri" panose="020F0502020204030204" pitchFamily="34" charset="0"/>
                <a:cs typeface="Calibri" panose="020F0502020204030204" pitchFamily="34" charset="0"/>
              </a:rPr>
              <a:t>EXPERIMENTAL VALIDATION (Contd.) </a:t>
            </a:r>
            <a:endParaRPr kumimoji="0" lang="en-IN" sz="1800" b="1" i="0" u="none" strike="noStrike" kern="1200" cap="none" spc="0" normalizeH="0" baseline="0" noProof="0" dirty="0">
              <a:ln>
                <a:noFill/>
              </a:ln>
              <a:solidFill>
                <a:srgbClr val="44546A">
                  <a:lumMod val="50000"/>
                </a:srgbClr>
              </a:solidFill>
              <a:effectLst/>
              <a:uLnTx/>
              <a:uFillTx/>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4CB9BE28-7365-4D70-8399-6A2271F578E6}"/>
              </a:ext>
            </a:extLst>
          </p:cNvPr>
          <p:cNvSpPr/>
          <p:nvPr/>
        </p:nvSpPr>
        <p:spPr>
          <a:xfrm>
            <a:off x="1165934" y="1901494"/>
            <a:ext cx="11026066" cy="461665"/>
          </a:xfrm>
          <a:prstGeom prst="rect">
            <a:avLst/>
          </a:prstGeom>
        </p:spPr>
        <p:txBody>
          <a:bodyPr wrap="square">
            <a:spAutoFit/>
          </a:bodyPr>
          <a:lstStyle/>
          <a:p>
            <a:pPr marL="285750" lvl="0" indent="-285750">
              <a:buFont typeface="Wingdings" panose="05000000000000000000" pitchFamily="2" charset="2"/>
              <a:buChar char="v"/>
            </a:pPr>
            <a:r>
              <a:rPr lang="en-US" sz="2400" b="1" u="sng" dirty="0">
                <a:solidFill>
                  <a:srgbClr val="7030A0"/>
                </a:solidFill>
              </a:rPr>
              <a:t>Perturbation in TRNG Output in presence of an Adversary </a:t>
            </a:r>
            <a:endParaRPr lang="en-IN" sz="2400" b="1" u="sng" dirty="0">
              <a:solidFill>
                <a:srgbClr val="7030A0"/>
              </a:solidFill>
            </a:endParaRPr>
          </a:p>
        </p:txBody>
      </p:sp>
      <p:sp>
        <p:nvSpPr>
          <p:cNvPr id="30" name="Rectangle: Rounded Corners 29">
            <a:extLst>
              <a:ext uri="{FF2B5EF4-FFF2-40B4-BE49-F238E27FC236}">
                <a16:creationId xmlns:a16="http://schemas.microsoft.com/office/drawing/2014/main" id="{38655ACD-9C46-4ECE-852D-DA86F883C839}"/>
              </a:ext>
            </a:extLst>
          </p:cNvPr>
          <p:cNvSpPr/>
          <p:nvPr/>
        </p:nvSpPr>
        <p:spPr>
          <a:xfrm>
            <a:off x="8470991" y="3515083"/>
            <a:ext cx="3561384" cy="1908270"/>
          </a:xfrm>
          <a:prstGeom prst="roundRect">
            <a:avLst/>
          </a:prstGeom>
          <a:gradFill flip="none" rotWithShape="1">
            <a:gsLst>
              <a:gs pos="0">
                <a:srgbClr val="700000">
                  <a:shade val="30000"/>
                  <a:satMod val="115000"/>
                </a:srgbClr>
              </a:gs>
              <a:gs pos="50000">
                <a:srgbClr val="700000">
                  <a:shade val="67500"/>
                  <a:satMod val="115000"/>
                </a:srgbClr>
              </a:gs>
              <a:gs pos="100000">
                <a:srgbClr val="700000">
                  <a:shade val="100000"/>
                  <a:satMod val="115000"/>
                </a:srgbClr>
              </a:gs>
            </a:gsLst>
            <a:lin ang="13500000" scaled="1"/>
            <a:tileRect/>
          </a:gradFill>
          <a:ln>
            <a:solidFill>
              <a:srgbClr val="A50021"/>
            </a:solidFill>
          </a:ln>
        </p:spPr>
        <p:style>
          <a:lnRef idx="0">
            <a:scrgbClr r="0" g="0" b="0"/>
          </a:lnRef>
          <a:fillRef idx="0">
            <a:scrgbClr r="0" g="0" b="0"/>
          </a:fillRef>
          <a:effectRef idx="0">
            <a:scrgbClr r="0" g="0" b="0"/>
          </a:effectRef>
          <a:fontRef idx="minor">
            <a:schemeClr val="accent2"/>
          </a:fontRef>
        </p:style>
        <p:txBody>
          <a:bodyPr rtlCol="0" anchor="ctr"/>
          <a:lstStyle/>
          <a:p>
            <a:pPr algn="ctr"/>
            <a:r>
              <a:rPr lang="en-IN" sz="1600" b="1" dirty="0">
                <a:solidFill>
                  <a:srgbClr val="FFFF00"/>
                </a:solidFill>
              </a:rPr>
              <a:t>Attack scenario: </a:t>
            </a:r>
            <a:r>
              <a:rPr lang="en-US" sz="1600" dirty="0">
                <a:solidFill>
                  <a:schemeClr val="bg1"/>
                </a:solidFill>
              </a:rPr>
              <a:t>An adversary running on the same processor core as the TRNG module can modify these HPC values in regular time intervals</a:t>
            </a:r>
            <a:endParaRPr lang="en-IN" sz="1600" dirty="0">
              <a:solidFill>
                <a:schemeClr val="bg1"/>
              </a:solidFill>
            </a:endParaRPr>
          </a:p>
        </p:txBody>
      </p:sp>
      <p:sp>
        <p:nvSpPr>
          <p:cNvPr id="31" name="TextBox 30">
            <a:extLst>
              <a:ext uri="{FF2B5EF4-FFF2-40B4-BE49-F238E27FC236}">
                <a16:creationId xmlns:a16="http://schemas.microsoft.com/office/drawing/2014/main" id="{E574D430-8D2C-4661-ADAC-620298EA28B7}"/>
              </a:ext>
            </a:extLst>
          </p:cNvPr>
          <p:cNvSpPr txBox="1"/>
          <p:nvPr/>
        </p:nvSpPr>
        <p:spPr>
          <a:xfrm>
            <a:off x="352206" y="3259402"/>
            <a:ext cx="2209241" cy="2647854"/>
          </a:xfrm>
          <a:prstGeom prst="rect">
            <a:avLst/>
          </a:prstGeom>
          <a:gradFill flip="none" rotWithShape="1">
            <a:gsLst>
              <a:gs pos="0">
                <a:srgbClr val="007635">
                  <a:shade val="30000"/>
                  <a:satMod val="115000"/>
                </a:srgbClr>
              </a:gs>
              <a:gs pos="50000">
                <a:srgbClr val="007635">
                  <a:shade val="67500"/>
                  <a:satMod val="115000"/>
                </a:srgbClr>
              </a:gs>
              <a:gs pos="100000">
                <a:srgbClr val="007635">
                  <a:shade val="100000"/>
                  <a:satMod val="115000"/>
                </a:srgbClr>
              </a:gs>
            </a:gsLst>
            <a:lin ang="0" scaled="1"/>
            <a:tileRect/>
          </a:gradFill>
          <a:ln w="19050"/>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sz="1600" b="1" dirty="0">
                <a:solidFill>
                  <a:schemeClr val="tx1"/>
                </a:solidFill>
              </a:rPr>
              <a:t>Observation: </a:t>
            </a:r>
            <a:r>
              <a:rPr lang="en-US" sz="1600" b="1" dirty="0">
                <a:solidFill>
                  <a:schemeClr val="tx1"/>
                </a:solidFill>
              </a:rPr>
              <a:t> </a:t>
            </a:r>
            <a:r>
              <a:rPr lang="en-US" sz="1600" dirty="0">
                <a:solidFill>
                  <a:schemeClr val="bg1"/>
                </a:solidFill>
              </a:rPr>
              <a:t>Adversarial manipulation hampers the instruction counts but does not have any impact on the entropy of the least signiﬁcant bits of the counter values</a:t>
            </a:r>
            <a:endParaRPr lang="en-IN" sz="1600" dirty="0">
              <a:solidFill>
                <a:schemeClr val="bg1"/>
              </a:solidFill>
            </a:endParaRPr>
          </a:p>
        </p:txBody>
      </p:sp>
      <p:sp>
        <p:nvSpPr>
          <p:cNvPr id="32" name="Speech Bubble: Oval 31">
            <a:extLst>
              <a:ext uri="{FF2B5EF4-FFF2-40B4-BE49-F238E27FC236}">
                <a16:creationId xmlns:a16="http://schemas.microsoft.com/office/drawing/2014/main" id="{731E2FF1-0FE0-4A9D-9E4D-C6FCA95CB0CC}"/>
              </a:ext>
            </a:extLst>
          </p:cNvPr>
          <p:cNvSpPr/>
          <p:nvPr/>
        </p:nvSpPr>
        <p:spPr>
          <a:xfrm>
            <a:off x="2758836" y="4770596"/>
            <a:ext cx="5476275" cy="1800021"/>
          </a:xfrm>
          <a:prstGeom prst="wedgeEllipseCallout">
            <a:avLst>
              <a:gd name="adj1" fmla="val -53565"/>
              <a:gd name="adj2" fmla="val -36897"/>
            </a:avLst>
          </a:prstGeom>
          <a:gradFill flip="none" rotWithShape="1">
            <a:gsLst>
              <a:gs pos="0">
                <a:schemeClr val="accent5">
                  <a:tint val="54000"/>
                  <a:alpha val="100000"/>
                  <a:satMod val="105000"/>
                  <a:lumMod val="110000"/>
                </a:schemeClr>
              </a:gs>
              <a:gs pos="100000">
                <a:schemeClr val="accent5">
                  <a:tint val="78000"/>
                  <a:alpha val="92000"/>
                  <a:satMod val="109000"/>
                  <a:lumMod val="100000"/>
                </a:schemeClr>
              </a:gs>
            </a:gsLst>
            <a:lin ang="2700000" scaled="1"/>
            <a:tileRect/>
          </a:gra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600" b="1" dirty="0"/>
              <a:t>Reason: </a:t>
            </a:r>
            <a:r>
              <a:rPr lang="en-US" sz="1600" dirty="0"/>
              <a:t>i</a:t>
            </a:r>
            <a:r>
              <a:rPr lang="en-US" sz="1600" dirty="0">
                <a:solidFill>
                  <a:srgbClr val="002060"/>
                </a:solidFill>
              </a:rPr>
              <a:t>nherent chaos of a large number of concurrent process executions and optimization constructs of the Operating System and their eﬀect on the underlying computer architecture modules</a:t>
            </a:r>
            <a:r>
              <a:rPr lang="en-IN" sz="1600" dirty="0">
                <a:solidFill>
                  <a:srgbClr val="002060"/>
                </a:solidFill>
              </a:rPr>
              <a:t> </a:t>
            </a:r>
          </a:p>
        </p:txBody>
      </p:sp>
      <p:grpSp>
        <p:nvGrpSpPr>
          <p:cNvPr id="12" name="Group 11">
            <a:extLst>
              <a:ext uri="{FF2B5EF4-FFF2-40B4-BE49-F238E27FC236}">
                <a16:creationId xmlns:a16="http://schemas.microsoft.com/office/drawing/2014/main" id="{0322078D-F259-4424-930C-19269898AF88}"/>
              </a:ext>
            </a:extLst>
          </p:cNvPr>
          <p:cNvGrpSpPr/>
          <p:nvPr/>
        </p:nvGrpSpPr>
        <p:grpSpPr>
          <a:xfrm>
            <a:off x="2690296" y="2465562"/>
            <a:ext cx="5911084" cy="1820379"/>
            <a:chOff x="2218794" y="2449813"/>
            <a:chExt cx="5911084" cy="1820379"/>
          </a:xfrm>
        </p:grpSpPr>
        <p:grpSp>
          <p:nvGrpSpPr>
            <p:cNvPr id="29" name="Group 28">
              <a:extLst>
                <a:ext uri="{FF2B5EF4-FFF2-40B4-BE49-F238E27FC236}">
                  <a16:creationId xmlns:a16="http://schemas.microsoft.com/office/drawing/2014/main" id="{3679BE71-539E-4DFC-BA85-2E51568CDFC4}"/>
                </a:ext>
              </a:extLst>
            </p:cNvPr>
            <p:cNvGrpSpPr/>
            <p:nvPr/>
          </p:nvGrpSpPr>
          <p:grpSpPr>
            <a:xfrm>
              <a:off x="2218794" y="2666052"/>
              <a:ext cx="5911084" cy="1604140"/>
              <a:chOff x="290003" y="1441719"/>
              <a:chExt cx="5959872" cy="1987281"/>
            </a:xfrm>
          </p:grpSpPr>
          <p:grpSp>
            <p:nvGrpSpPr>
              <p:cNvPr id="16" name="Group 15">
                <a:extLst>
                  <a:ext uri="{FF2B5EF4-FFF2-40B4-BE49-F238E27FC236}">
                    <a16:creationId xmlns:a16="http://schemas.microsoft.com/office/drawing/2014/main" id="{202271C6-3B30-415E-B159-DE7BB2697523}"/>
                  </a:ext>
                </a:extLst>
              </p:cNvPr>
              <p:cNvGrpSpPr/>
              <p:nvPr/>
            </p:nvGrpSpPr>
            <p:grpSpPr>
              <a:xfrm>
                <a:off x="290003" y="1441719"/>
                <a:ext cx="5959872" cy="1809731"/>
                <a:chOff x="281126" y="1619271"/>
                <a:chExt cx="5959876" cy="1809729"/>
              </a:xfrm>
            </p:grpSpPr>
            <p:pic>
              <p:nvPicPr>
                <p:cNvPr id="13" name="Picture 12">
                  <a:extLst>
                    <a:ext uri="{FF2B5EF4-FFF2-40B4-BE49-F238E27FC236}">
                      <a16:creationId xmlns:a16="http://schemas.microsoft.com/office/drawing/2014/main" id="{6EC55873-CAF1-457A-8964-1EE217B0F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26" y="1619271"/>
                  <a:ext cx="5959876" cy="1809729"/>
                </a:xfrm>
                <a:prstGeom prst="rect">
                  <a:avLst/>
                </a:prstGeom>
              </p:spPr>
            </p:pic>
            <p:pic>
              <p:nvPicPr>
                <p:cNvPr id="15" name="Picture 14">
                  <a:extLst>
                    <a:ext uri="{FF2B5EF4-FFF2-40B4-BE49-F238E27FC236}">
                      <a16:creationId xmlns:a16="http://schemas.microsoft.com/office/drawing/2014/main" id="{A4B2122D-FED4-45A4-BC26-4B897D888E0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727276" y="1665963"/>
                  <a:ext cx="900515" cy="460263"/>
                </a:xfrm>
                <a:prstGeom prst="rect">
                  <a:avLst/>
                </a:prstGeom>
              </p:spPr>
            </p:pic>
          </p:grpSp>
          <p:cxnSp>
            <p:nvCxnSpPr>
              <p:cNvPr id="18" name="Straight Arrow Connector 17">
                <a:extLst>
                  <a:ext uri="{FF2B5EF4-FFF2-40B4-BE49-F238E27FC236}">
                    <a16:creationId xmlns:a16="http://schemas.microsoft.com/office/drawing/2014/main" id="{606162A3-CEFA-4D95-BA5A-CC8F3F7F30E7}"/>
                  </a:ext>
                </a:extLst>
              </p:cNvPr>
              <p:cNvCxnSpPr/>
              <p:nvPr/>
            </p:nvCxnSpPr>
            <p:spPr>
              <a:xfrm flipH="1">
                <a:off x="2317070" y="2157277"/>
                <a:ext cx="861133" cy="9943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AA3A450B-EAA2-4A1A-83E4-09D0FDCC92FB}"/>
                  </a:ext>
                </a:extLst>
              </p:cNvPr>
              <p:cNvCxnSpPr/>
              <p:nvPr/>
            </p:nvCxnSpPr>
            <p:spPr>
              <a:xfrm flipH="1">
                <a:off x="2334825" y="2232296"/>
                <a:ext cx="1846555" cy="95479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F0A4CB0C-646A-475A-8720-3CF41C107D79}"/>
                  </a:ext>
                </a:extLst>
              </p:cNvPr>
              <p:cNvCxnSpPr/>
              <p:nvPr/>
            </p:nvCxnSpPr>
            <p:spPr>
              <a:xfrm flipH="1">
                <a:off x="2371576" y="2321730"/>
                <a:ext cx="2725443" cy="9048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EDACB972-2E8D-4ED2-BC14-DB6945E7E2A5}"/>
                  </a:ext>
                </a:extLst>
              </p:cNvPr>
              <p:cNvCxnSpPr>
                <a:cxnSpLocks/>
                <a:endCxn id="27" idx="3"/>
              </p:cNvCxnSpPr>
              <p:nvPr/>
            </p:nvCxnSpPr>
            <p:spPr>
              <a:xfrm flipH="1">
                <a:off x="2371576" y="2232294"/>
                <a:ext cx="3549825" cy="10195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43C5CDCF-61EF-4232-9E3B-A4A802E98B59}"/>
                  </a:ext>
                </a:extLst>
              </p:cNvPr>
              <p:cNvCxnSpPr>
                <a:cxnSpLocks/>
              </p:cNvCxnSpPr>
              <p:nvPr/>
            </p:nvCxnSpPr>
            <p:spPr>
              <a:xfrm>
                <a:off x="923278" y="3000657"/>
                <a:ext cx="478153" cy="1509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Rectangle 26">
                <a:extLst>
                  <a:ext uri="{FF2B5EF4-FFF2-40B4-BE49-F238E27FC236}">
                    <a16:creationId xmlns:a16="http://schemas.microsoft.com/office/drawing/2014/main" id="{4C0A77D8-007E-4F13-A406-D60E5188F2FD}"/>
                  </a:ext>
                </a:extLst>
              </p:cNvPr>
              <p:cNvSpPr/>
              <p:nvPr/>
            </p:nvSpPr>
            <p:spPr>
              <a:xfrm>
                <a:off x="1401432" y="3074622"/>
                <a:ext cx="970146" cy="35437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ADMIN</a:t>
                </a:r>
              </a:p>
            </p:txBody>
          </p:sp>
        </p:grpSp>
        <p:sp>
          <p:nvSpPr>
            <p:cNvPr id="8" name="Oval 7">
              <a:extLst>
                <a:ext uri="{FF2B5EF4-FFF2-40B4-BE49-F238E27FC236}">
                  <a16:creationId xmlns:a16="http://schemas.microsoft.com/office/drawing/2014/main" id="{2149DB20-A903-4039-8203-9FE620C5B256}"/>
                </a:ext>
              </a:extLst>
            </p:cNvPr>
            <p:cNvSpPr/>
            <p:nvPr/>
          </p:nvSpPr>
          <p:spPr>
            <a:xfrm>
              <a:off x="7183848" y="2449813"/>
              <a:ext cx="854084" cy="1637892"/>
            </a:xfrm>
            <a:prstGeom prst="ellipse">
              <a:avLst/>
            </a:prstGeom>
            <a:noFill/>
            <a:ln w="57150">
              <a:solidFill>
                <a:srgbClr val="A5002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itle 2"/>
          <p:cNvSpPr>
            <a:spLocks noGrp="1"/>
          </p:cNvSpPr>
          <p:nvPr>
            <p:ph type="title"/>
          </p:nvPr>
        </p:nvSpPr>
        <p:spPr/>
        <p:txBody>
          <a:bodyPr/>
          <a:lstStyle/>
          <a:p>
            <a:endParaRPr lang="en-IN"/>
          </a:p>
        </p:txBody>
      </p:sp>
      <p:sp>
        <p:nvSpPr>
          <p:cNvPr id="4" name="Content Placeholder 3"/>
          <p:cNvSpPr>
            <a:spLocks noGrp="1"/>
          </p:cNvSpPr>
          <p:nvPr>
            <p:ph idx="1"/>
          </p:nvPr>
        </p:nvSpPr>
        <p:spPr/>
        <p:txBody>
          <a:bodyPr/>
          <a:lstStyle/>
          <a:p>
            <a:endParaRPr lang="en-IN"/>
          </a:p>
        </p:txBody>
      </p:sp>
      <p:sp>
        <p:nvSpPr>
          <p:cNvPr id="10" name="Slide Number Placeholder 9">
            <a:extLst>
              <a:ext uri="{FF2B5EF4-FFF2-40B4-BE49-F238E27FC236}">
                <a16:creationId xmlns:a16="http://schemas.microsoft.com/office/drawing/2014/main" id="{77CF6808-F619-45D4-9554-1B8955152456}"/>
              </a:ext>
            </a:extLst>
          </p:cNvPr>
          <p:cNvSpPr>
            <a:spLocks noGrp="1"/>
          </p:cNvSpPr>
          <p:nvPr>
            <p:ph type="sldNum" sz="quarter" idx="12"/>
          </p:nvPr>
        </p:nvSpPr>
        <p:spPr/>
        <p:txBody>
          <a:bodyPr/>
          <a:lstStyle/>
          <a:p>
            <a:fld id="{925EF85A-FC03-44E5-9199-D74363A48905}" type="slidenum">
              <a:rPr lang="en-IN" smtClean="0"/>
              <a:t>22</a:t>
            </a:fld>
            <a:endParaRPr lang="en-IN" dirty="0"/>
          </a:p>
        </p:txBody>
      </p:sp>
    </p:spTree>
    <p:extLst>
      <p:ext uri="{BB962C8B-B14F-4D97-AF65-F5344CB8AC3E}">
        <p14:creationId xmlns:p14="http://schemas.microsoft.com/office/powerpoint/2010/main" val="9289521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15E1F8-4BFE-4925-B7E6-BB1367EF227A}"/>
              </a:ext>
            </a:extLst>
          </p:cNvPr>
          <p:cNvSpPr/>
          <p:nvPr/>
        </p:nvSpPr>
        <p:spPr>
          <a:xfrm>
            <a:off x="631845" y="832727"/>
            <a:ext cx="11316070"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800" b="1" i="0" u="none" strike="noStrike" kern="1200" cap="none" spc="0" normalizeH="0" baseline="0" noProof="0" dirty="0">
                <a:ln w="0"/>
                <a:solidFill>
                  <a:srgbClr val="44546A">
                    <a:lumMod val="50000"/>
                  </a:srgbClr>
                </a:solidFill>
                <a:effectLst>
                  <a:outerShdw blurRad="38100" dist="25400" dir="5400000" algn="ctr" rotWithShape="0">
                    <a:srgbClr val="6E747A">
                      <a:alpha val="43000"/>
                    </a:srgbClr>
                  </a:outerShdw>
                </a:effectLst>
                <a:uLnTx/>
                <a:uFillTx/>
                <a:latin typeface="Calibri" panose="020F0502020204030204" pitchFamily="34" charset="0"/>
                <a:cs typeface="Calibri" panose="020F0502020204030204" pitchFamily="34" charset="0"/>
              </a:rPr>
              <a:t>EXPERIMENTAL VALIDATION (Contd.) </a:t>
            </a:r>
            <a:endParaRPr kumimoji="0" lang="en-IN" sz="1800" b="1" i="0" u="none" strike="noStrike" kern="1200" cap="none" spc="0" normalizeH="0" baseline="0" noProof="0" dirty="0">
              <a:ln>
                <a:noFill/>
              </a:ln>
              <a:solidFill>
                <a:srgbClr val="44546A">
                  <a:lumMod val="50000"/>
                </a:srgbClr>
              </a:solidFill>
              <a:effectLst/>
              <a:uLnTx/>
              <a:uFillTx/>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4CB9BE28-7365-4D70-8399-6A2271F578E6}"/>
              </a:ext>
            </a:extLst>
          </p:cNvPr>
          <p:cNvSpPr/>
          <p:nvPr/>
        </p:nvSpPr>
        <p:spPr>
          <a:xfrm>
            <a:off x="1590980" y="1743502"/>
            <a:ext cx="11718524" cy="461665"/>
          </a:xfrm>
          <a:prstGeom prst="rect">
            <a:avLst/>
          </a:prstGeom>
        </p:spPr>
        <p:txBody>
          <a:bodyPr wrap="square">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1" i="0" u="sng" strike="noStrike" kern="1200" cap="none" spc="0" normalizeH="0" baseline="0" noProof="0" dirty="0">
                <a:ln>
                  <a:noFill/>
                </a:ln>
                <a:solidFill>
                  <a:srgbClr val="7030A0"/>
                </a:solidFill>
                <a:effectLst/>
                <a:uLnTx/>
                <a:uFillTx/>
                <a:latin typeface="Gill Sans MT" panose="020B0502020104020203"/>
                <a:ea typeface="+mn-ea"/>
                <a:cs typeface="+mn-cs"/>
              </a:rPr>
              <a:t>Perturbation in TRNG Output in presence of an </a:t>
            </a:r>
            <a:r>
              <a:rPr kumimoji="0" lang="en-US" sz="2400" b="1" i="0" u="sng" strike="noStrike" kern="1200" cap="none" spc="0" normalizeH="0" baseline="0" noProof="0" dirty="0" smtClean="0">
                <a:ln>
                  <a:noFill/>
                </a:ln>
                <a:solidFill>
                  <a:srgbClr val="7030A0"/>
                </a:solidFill>
                <a:effectLst/>
                <a:uLnTx/>
                <a:uFillTx/>
                <a:latin typeface="Gill Sans MT" panose="020B0502020104020203"/>
                <a:ea typeface="+mn-ea"/>
                <a:cs typeface="+mn-cs"/>
              </a:rPr>
              <a:t>Adversary</a:t>
            </a:r>
            <a:endParaRPr kumimoji="0" lang="en-IN" sz="2400" b="1" i="0" u="sng" strike="noStrike" kern="1200" cap="none" spc="0" normalizeH="0" baseline="0" noProof="0" dirty="0">
              <a:ln>
                <a:noFill/>
              </a:ln>
              <a:solidFill>
                <a:srgbClr val="7030A0"/>
              </a:solidFill>
              <a:effectLst/>
              <a:uLnTx/>
              <a:uFillTx/>
              <a:latin typeface="Gill Sans MT" panose="020B0502020104020203"/>
              <a:ea typeface="+mn-ea"/>
              <a:cs typeface="+mn-cs"/>
            </a:endParaRPr>
          </a:p>
        </p:txBody>
      </p:sp>
      <p:pic>
        <p:nvPicPr>
          <p:cNvPr id="11" name="Picture 10">
            <a:extLst>
              <a:ext uri="{FF2B5EF4-FFF2-40B4-BE49-F238E27FC236}">
                <a16:creationId xmlns:a16="http://schemas.microsoft.com/office/drawing/2014/main" id="{C930BC1C-BD4D-4DAD-AF57-CD7785B7D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4056" y="2284945"/>
            <a:ext cx="4394826" cy="3344757"/>
          </a:xfrm>
          <a:prstGeom prst="rect">
            <a:avLst/>
          </a:prstGeom>
        </p:spPr>
      </p:pic>
      <p:sp>
        <p:nvSpPr>
          <p:cNvPr id="34" name="TextBox 33">
            <a:extLst>
              <a:ext uri="{FF2B5EF4-FFF2-40B4-BE49-F238E27FC236}">
                <a16:creationId xmlns:a16="http://schemas.microsoft.com/office/drawing/2014/main" id="{D7EDE9D8-1A74-404F-91EE-C54B4C52BDB9}"/>
              </a:ext>
            </a:extLst>
          </p:cNvPr>
          <p:cNvSpPr txBox="1"/>
          <p:nvPr/>
        </p:nvSpPr>
        <p:spPr>
          <a:xfrm>
            <a:off x="3294767" y="5709480"/>
            <a:ext cx="501340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Gill Sans MT" panose="020B0502020104020203"/>
                <a:ea typeface="+mn-ea"/>
                <a:cs typeface="+mn-cs"/>
              </a:rPr>
              <a:t>Table: </a:t>
            </a:r>
            <a:r>
              <a:rPr kumimoji="0" lang="en-US" sz="1200" b="1" i="0" u="none" strike="noStrike" kern="1200" cap="none" spc="0" normalizeH="0" baseline="0" noProof="0" dirty="0">
                <a:ln>
                  <a:noFill/>
                </a:ln>
                <a:solidFill>
                  <a:prstClr val="black"/>
                </a:solidFill>
                <a:effectLst/>
                <a:uLnTx/>
                <a:uFillTx/>
                <a:latin typeface="Gill Sans MT" panose="020B0502020104020203"/>
                <a:ea typeface="+mn-ea"/>
                <a:cs typeface="+mn-cs"/>
              </a:rPr>
              <a:t> NIST and AIS 20/31 Test results on TRNG Output for the HPC event instructions on Intel processor after adversarial modiﬁcation </a:t>
            </a:r>
            <a:endParaRPr kumimoji="0" lang="en-IN" sz="1200" b="1"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4" name="Title 3"/>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endParaRPr lang="en-IN"/>
          </a:p>
        </p:txBody>
      </p:sp>
      <p:sp>
        <p:nvSpPr>
          <p:cNvPr id="3" name="Slide Number Placeholder 2">
            <a:extLst>
              <a:ext uri="{FF2B5EF4-FFF2-40B4-BE49-F238E27FC236}">
                <a16:creationId xmlns:a16="http://schemas.microsoft.com/office/drawing/2014/main" id="{B13B5EDE-8A38-4A18-AD68-1FD596EBE8AF}"/>
              </a:ext>
            </a:extLst>
          </p:cNvPr>
          <p:cNvSpPr>
            <a:spLocks noGrp="1"/>
          </p:cNvSpPr>
          <p:nvPr>
            <p:ph type="sldNum" sz="quarter" idx="12"/>
          </p:nvPr>
        </p:nvSpPr>
        <p:spPr/>
        <p:txBody>
          <a:bodyPr/>
          <a:lstStyle/>
          <a:p>
            <a:fld id="{925EF85A-FC03-44E5-9199-D74363A48905}" type="slidenum">
              <a:rPr lang="en-IN" smtClean="0"/>
              <a:t>23</a:t>
            </a:fld>
            <a:endParaRPr lang="en-IN" dirty="0"/>
          </a:p>
        </p:txBody>
      </p:sp>
    </p:spTree>
    <p:extLst>
      <p:ext uri="{BB962C8B-B14F-4D97-AF65-F5344CB8AC3E}">
        <p14:creationId xmlns:p14="http://schemas.microsoft.com/office/powerpoint/2010/main" val="2006796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B4CB96-5997-423E-8E2A-004BCB4C4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508" y="2324132"/>
            <a:ext cx="5677942" cy="3068489"/>
          </a:xfrm>
          <a:prstGeom prst="rect">
            <a:avLst/>
          </a:prstGeom>
        </p:spPr>
      </p:pic>
      <p:sp>
        <p:nvSpPr>
          <p:cNvPr id="2" name="TextBox 1">
            <a:extLst>
              <a:ext uri="{FF2B5EF4-FFF2-40B4-BE49-F238E27FC236}">
                <a16:creationId xmlns:a16="http://schemas.microsoft.com/office/drawing/2014/main" id="{41CB8C25-D6BA-4BCB-9F80-154D75A8AB7B}"/>
              </a:ext>
            </a:extLst>
          </p:cNvPr>
          <p:cNvSpPr txBox="1"/>
          <p:nvPr/>
        </p:nvSpPr>
        <p:spPr>
          <a:xfrm>
            <a:off x="6261070" y="5430070"/>
            <a:ext cx="5855090" cy="584775"/>
          </a:xfrm>
          <a:prstGeom prst="rect">
            <a:avLst/>
          </a:prstGeom>
          <a:noFill/>
        </p:spPr>
        <p:txBody>
          <a:bodyPr wrap="square" rtlCol="0">
            <a:spAutoFit/>
          </a:bodyPr>
          <a:lstStyle/>
          <a:p>
            <a:pPr algn="ctr"/>
            <a:r>
              <a:rPr lang="en-IN" sz="1400" b="1" dirty="0"/>
              <a:t>Fig: </a:t>
            </a:r>
            <a:r>
              <a:rPr lang="en-US" sz="1400" b="1" dirty="0"/>
              <a:t> Hybrid Construction for generating internal random numbers</a:t>
            </a:r>
          </a:p>
          <a:p>
            <a:endParaRPr lang="en-IN" dirty="0"/>
          </a:p>
        </p:txBody>
      </p:sp>
      <p:sp>
        <p:nvSpPr>
          <p:cNvPr id="10" name="Rectangle 9">
            <a:extLst>
              <a:ext uri="{FF2B5EF4-FFF2-40B4-BE49-F238E27FC236}">
                <a16:creationId xmlns:a16="http://schemas.microsoft.com/office/drawing/2014/main" id="{69165F85-7149-4338-A869-A34963831C0A}"/>
              </a:ext>
            </a:extLst>
          </p:cNvPr>
          <p:cNvSpPr/>
          <p:nvPr/>
        </p:nvSpPr>
        <p:spPr>
          <a:xfrm>
            <a:off x="927462" y="2311070"/>
            <a:ext cx="5408023" cy="3416320"/>
          </a:xfrm>
          <a:prstGeom prst="rect">
            <a:avLst/>
          </a:prstGeom>
        </p:spPr>
        <p:txBody>
          <a:bodyPr wrap="square">
            <a:spAutoFit/>
          </a:bodyPr>
          <a:lstStyle/>
          <a:p>
            <a:pPr marL="285750" indent="-285750">
              <a:buFont typeface="Arial" panose="020B0604020202020204" pitchFamily="34" charset="0"/>
              <a:buChar char="•"/>
            </a:pPr>
            <a:r>
              <a:rPr lang="en-IN" dirty="0"/>
              <a:t>Secured Hash implementation using Keccak algorithm</a:t>
            </a:r>
          </a:p>
          <a:p>
            <a:pPr marL="285750" indent="-285750">
              <a:buFont typeface="Arial" panose="020B0604020202020204" pitchFamily="34" charset="0"/>
              <a:buChar char="•"/>
            </a:pPr>
            <a:r>
              <a:rPr lang="en-IN" dirty="0"/>
              <a:t>Proposed design considers only the last 9 significant bits from the LSB at a periodic interval of 10ms</a:t>
            </a:r>
          </a:p>
          <a:p>
            <a:pPr marL="285750" indent="-285750">
              <a:buFont typeface="Arial" panose="020B0604020202020204" pitchFamily="34" charset="0"/>
              <a:buChar char="•"/>
            </a:pPr>
            <a:r>
              <a:rPr lang="en-US" dirty="0">
                <a:solidFill>
                  <a:srgbClr val="FF0000"/>
                </a:solidFill>
              </a:rPr>
              <a:t>Latency of 10ms of the generation of 9 random bits is </a:t>
            </a:r>
            <a:r>
              <a:rPr lang="en-US" dirty="0" smtClean="0">
                <a:solidFill>
                  <a:srgbClr val="FF0000"/>
                </a:solidFill>
              </a:rPr>
              <a:t>inappropriate</a:t>
            </a:r>
          </a:p>
          <a:p>
            <a:pPr marL="285750" indent="-285750">
              <a:buFont typeface="Arial" panose="020B0604020202020204" pitchFamily="34" charset="0"/>
              <a:buChar char="•"/>
            </a:pPr>
            <a:endParaRPr lang="en-US" dirty="0">
              <a:solidFill>
                <a:srgbClr val="FF0000"/>
              </a:solidFill>
            </a:endParaRPr>
          </a:p>
          <a:p>
            <a:r>
              <a:rPr lang="en-US" dirty="0">
                <a:solidFill>
                  <a:srgbClr val="FF0000"/>
                </a:solidFill>
              </a:rPr>
              <a:t>      </a:t>
            </a:r>
            <a:r>
              <a:rPr lang="en-US" b="1" u="sng" dirty="0">
                <a:solidFill>
                  <a:schemeClr val="accent1">
                    <a:lumMod val="75000"/>
                  </a:schemeClr>
                </a:solidFill>
              </a:rPr>
              <a:t>Solution:</a:t>
            </a:r>
            <a:r>
              <a:rPr lang="en-US" b="1" dirty="0">
                <a:solidFill>
                  <a:schemeClr val="accent1">
                    <a:lumMod val="75000"/>
                  </a:schemeClr>
                </a:solidFill>
              </a:rPr>
              <a:t> </a:t>
            </a:r>
            <a:r>
              <a:rPr lang="en-US" dirty="0" smtClean="0">
                <a:solidFill>
                  <a:schemeClr val="accent1">
                    <a:lumMod val="75000"/>
                  </a:schemeClr>
                </a:solidFill>
              </a:rPr>
              <a:t>Hybrid </a:t>
            </a:r>
            <a:r>
              <a:rPr lang="en-US" dirty="0">
                <a:solidFill>
                  <a:schemeClr val="accent1">
                    <a:lumMod val="75000"/>
                  </a:schemeClr>
                </a:solidFill>
              </a:rPr>
              <a:t>model which uses a shift register,   the Keccak algorithm, and a control block by considering the random bits obtained from HPCs as input. </a:t>
            </a:r>
          </a:p>
        </p:txBody>
      </p:sp>
      <p:sp>
        <p:nvSpPr>
          <p:cNvPr id="11" name="Rectangle 10">
            <a:extLst>
              <a:ext uri="{FF2B5EF4-FFF2-40B4-BE49-F238E27FC236}">
                <a16:creationId xmlns:a16="http://schemas.microsoft.com/office/drawing/2014/main" id="{3376CE60-1568-42C2-95C8-FCDCA0F6A4FC}"/>
              </a:ext>
            </a:extLst>
          </p:cNvPr>
          <p:cNvSpPr/>
          <p:nvPr/>
        </p:nvSpPr>
        <p:spPr>
          <a:xfrm>
            <a:off x="2656970" y="5828765"/>
            <a:ext cx="7727999" cy="646331"/>
          </a:xfrm>
          <a:prstGeom prst="rect">
            <a:avLst/>
          </a:prstGeom>
        </p:spPr>
        <p:txBody>
          <a:bodyPr wrap="square">
            <a:spAutoFit/>
          </a:bodyPr>
          <a:lstStyle/>
          <a:p>
            <a:pPr marL="285750" indent="-285750">
              <a:buFont typeface="Arial" panose="020B0604020202020204" pitchFamily="34" charset="0"/>
              <a:buChar char="•"/>
            </a:pPr>
            <a:r>
              <a:rPr lang="en-IN" dirty="0"/>
              <a:t>Operational Modes:  Initialization and Generation</a:t>
            </a:r>
          </a:p>
          <a:p>
            <a:pPr marL="285750" indent="-285750">
              <a:buFont typeface="Arial" panose="020B0604020202020204" pitchFamily="34" charset="0"/>
              <a:buChar char="•"/>
            </a:pPr>
            <a:r>
              <a:rPr lang="en-IN" dirty="0"/>
              <a:t>Maximum Throughput: 46,080 bits per second (or 45 Kbps)</a:t>
            </a:r>
          </a:p>
        </p:txBody>
      </p:sp>
      <p:sp>
        <p:nvSpPr>
          <p:cNvPr id="4" name="Title 3"/>
          <p:cNvSpPr>
            <a:spLocks noGrp="1"/>
          </p:cNvSpPr>
          <p:nvPr>
            <p:ph type="title"/>
          </p:nvPr>
        </p:nvSpPr>
        <p:spPr>
          <a:xfrm>
            <a:off x="1796084" y="624110"/>
            <a:ext cx="9999232" cy="1280890"/>
          </a:xfrm>
        </p:spPr>
        <p:txBody>
          <a:bodyPr/>
          <a:lstStyle/>
          <a:p>
            <a:r>
              <a:rPr lang="en-IN" dirty="0" smtClean="0"/>
              <a:t>Hybrid Construction to Enhance Throughput</a:t>
            </a:r>
            <a:endParaRPr lang="en-IN" dirty="0"/>
          </a:p>
        </p:txBody>
      </p:sp>
      <p:sp>
        <p:nvSpPr>
          <p:cNvPr id="5" name="Content Placeholder 4"/>
          <p:cNvSpPr>
            <a:spLocks noGrp="1"/>
          </p:cNvSpPr>
          <p:nvPr>
            <p:ph idx="1"/>
          </p:nvPr>
        </p:nvSpPr>
        <p:spPr/>
        <p:txBody>
          <a:bodyPr/>
          <a:lstStyle/>
          <a:p>
            <a:endParaRPr lang="en-IN"/>
          </a:p>
        </p:txBody>
      </p:sp>
      <p:sp>
        <p:nvSpPr>
          <p:cNvPr id="12" name="Slide Number Placeholder 11">
            <a:extLst>
              <a:ext uri="{FF2B5EF4-FFF2-40B4-BE49-F238E27FC236}">
                <a16:creationId xmlns:a16="http://schemas.microsoft.com/office/drawing/2014/main" id="{B04A752A-648C-4CC3-8090-E9E85CC96F41}"/>
              </a:ext>
            </a:extLst>
          </p:cNvPr>
          <p:cNvSpPr>
            <a:spLocks noGrp="1"/>
          </p:cNvSpPr>
          <p:nvPr>
            <p:ph type="sldNum" sz="quarter" idx="12"/>
          </p:nvPr>
        </p:nvSpPr>
        <p:spPr/>
        <p:txBody>
          <a:bodyPr/>
          <a:lstStyle/>
          <a:p>
            <a:fld id="{925EF85A-FC03-44E5-9199-D74363A48905}" type="slidenum">
              <a:rPr lang="en-IN" smtClean="0"/>
              <a:t>24</a:t>
            </a:fld>
            <a:endParaRPr lang="en-IN" dirty="0"/>
          </a:p>
        </p:txBody>
      </p:sp>
    </p:spTree>
    <p:extLst>
      <p:ext uri="{BB962C8B-B14F-4D97-AF65-F5344CB8AC3E}">
        <p14:creationId xmlns:p14="http://schemas.microsoft.com/office/powerpoint/2010/main" val="3748792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15E1F8-4BFE-4925-B7E6-BB1367EF227A}"/>
              </a:ext>
            </a:extLst>
          </p:cNvPr>
          <p:cNvSpPr/>
          <p:nvPr/>
        </p:nvSpPr>
        <p:spPr>
          <a:xfrm>
            <a:off x="1764403" y="554845"/>
            <a:ext cx="9528088" cy="830997"/>
          </a:xfrm>
          <a:prstGeom prst="rect">
            <a:avLst/>
          </a:prstGeom>
        </p:spPr>
        <p:txBody>
          <a:bodyPr wrap="square">
            <a:spAutoFit/>
          </a:bodyPr>
          <a:lstStyle/>
          <a:p>
            <a:pPr lvl="0" algn="ctr"/>
            <a:r>
              <a:rPr lang="en-IN" sz="4800" b="1" dirty="0" smtClean="0">
                <a:ln w="0"/>
                <a:solidFill>
                  <a:srgbClr val="44546A">
                    <a:lumMod val="50000"/>
                  </a:srgbClr>
                </a:solidFill>
                <a:effectLst>
                  <a:outerShdw blurRad="38100" dist="25400" dir="5400000" algn="ctr" rotWithShape="0">
                    <a:srgbClr val="6E747A">
                      <a:alpha val="43000"/>
                    </a:srgbClr>
                  </a:outerShdw>
                </a:effectLst>
                <a:latin typeface="Calibri" panose="020F0502020204030204" pitchFamily="34" charset="0"/>
                <a:cs typeface="Calibri" panose="020F0502020204030204" pitchFamily="34" charset="0"/>
              </a:rPr>
              <a:t>Results for the Hybrid Construction</a:t>
            </a:r>
            <a:endParaRPr lang="en-IN" b="1" dirty="0">
              <a:solidFill>
                <a:srgbClr val="44546A">
                  <a:lumMod val="50000"/>
                </a:srgbClr>
              </a:solidFill>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89D6CB62-5DB6-4B51-98A0-8FAEE13C6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1191" y="1974339"/>
            <a:ext cx="4677920" cy="3451084"/>
          </a:xfrm>
          <a:prstGeom prst="rect">
            <a:avLst/>
          </a:prstGeom>
        </p:spPr>
      </p:pic>
      <p:sp>
        <p:nvSpPr>
          <p:cNvPr id="14" name="TextBox 13">
            <a:extLst>
              <a:ext uri="{FF2B5EF4-FFF2-40B4-BE49-F238E27FC236}">
                <a16:creationId xmlns:a16="http://schemas.microsoft.com/office/drawing/2014/main" id="{F616F611-CC3F-4C1F-A846-106E6031CA52}"/>
              </a:ext>
            </a:extLst>
          </p:cNvPr>
          <p:cNvSpPr txBox="1"/>
          <p:nvPr/>
        </p:nvSpPr>
        <p:spPr>
          <a:xfrm>
            <a:off x="1764403" y="5425422"/>
            <a:ext cx="8211845" cy="523220"/>
          </a:xfrm>
          <a:prstGeom prst="rect">
            <a:avLst/>
          </a:prstGeom>
          <a:noFill/>
        </p:spPr>
        <p:txBody>
          <a:bodyPr wrap="square" rtlCol="0">
            <a:spAutoFit/>
          </a:bodyPr>
          <a:lstStyle/>
          <a:p>
            <a:pPr algn="ctr"/>
            <a:r>
              <a:rPr lang="en-IN" sz="1400" b="1" dirty="0"/>
              <a:t>Table: </a:t>
            </a:r>
            <a:r>
              <a:rPr lang="en-US" sz="1400" b="1" dirty="0"/>
              <a:t>NIST and AIS 20/31 Test results on TRNG Output for the HPC event instructions on Intel processor obtained from the hybrid construction </a:t>
            </a:r>
            <a:endParaRPr lang="en-IN" sz="1400" b="1" dirty="0"/>
          </a:p>
        </p:txBody>
      </p:sp>
      <p:sp>
        <p:nvSpPr>
          <p:cNvPr id="3" name="Content Placeholder 2"/>
          <p:cNvSpPr>
            <a:spLocks noGrp="1"/>
          </p:cNvSpPr>
          <p:nvPr>
            <p:ph idx="1"/>
          </p:nvPr>
        </p:nvSpPr>
        <p:spPr/>
        <p:txBody>
          <a:bodyPr/>
          <a:lstStyle/>
          <a:p>
            <a:endParaRPr lang="en-IN"/>
          </a:p>
        </p:txBody>
      </p:sp>
      <p:sp>
        <p:nvSpPr>
          <p:cNvPr id="7" name="Slide Number Placeholder 6">
            <a:extLst>
              <a:ext uri="{FF2B5EF4-FFF2-40B4-BE49-F238E27FC236}">
                <a16:creationId xmlns:a16="http://schemas.microsoft.com/office/drawing/2014/main" id="{6EDE466A-7C4B-4D1A-8926-99AC639B0CFD}"/>
              </a:ext>
            </a:extLst>
          </p:cNvPr>
          <p:cNvSpPr>
            <a:spLocks noGrp="1"/>
          </p:cNvSpPr>
          <p:nvPr>
            <p:ph type="sldNum" sz="quarter" idx="12"/>
          </p:nvPr>
        </p:nvSpPr>
        <p:spPr/>
        <p:txBody>
          <a:bodyPr/>
          <a:lstStyle/>
          <a:p>
            <a:fld id="{925EF85A-FC03-44E5-9199-D74363A48905}" type="slidenum">
              <a:rPr lang="en-IN" smtClean="0"/>
              <a:t>25</a:t>
            </a:fld>
            <a:endParaRPr lang="en-IN" dirty="0"/>
          </a:p>
        </p:txBody>
      </p:sp>
    </p:spTree>
    <p:extLst>
      <p:ext uri="{BB962C8B-B14F-4D97-AF65-F5344CB8AC3E}">
        <p14:creationId xmlns:p14="http://schemas.microsoft.com/office/powerpoint/2010/main" val="37486158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Comparing to Linux’s RNG</a:t>
            </a:r>
            <a:endParaRPr lang="en-IN" dirty="0"/>
          </a:p>
        </p:txBody>
      </p:sp>
      <p:sp>
        <p:nvSpPr>
          <p:cNvPr id="3" name="Content Placeholder 2"/>
          <p:cNvSpPr>
            <a:spLocks noGrp="1"/>
          </p:cNvSpPr>
          <p:nvPr>
            <p:ph idx="1"/>
          </p:nvPr>
        </p:nvSpPr>
        <p:spPr>
          <a:xfrm>
            <a:off x="1113108" y="2146663"/>
            <a:ext cx="7051178" cy="3777622"/>
          </a:xfrm>
        </p:spPr>
        <p:txBody>
          <a:bodyPr>
            <a:normAutofit lnSpcReduction="10000"/>
          </a:bodyPr>
          <a:lstStyle/>
          <a:p>
            <a:r>
              <a:rPr lang="en-IN" dirty="0" smtClean="0"/>
              <a:t>Linux based </a:t>
            </a:r>
            <a:r>
              <a:rPr lang="en-IN" dirty="0"/>
              <a:t>systems have special character </a:t>
            </a:r>
            <a:r>
              <a:rPr lang="en-IN" dirty="0" smtClean="0"/>
              <a:t>file </a:t>
            </a:r>
            <a:r>
              <a:rPr lang="en-IN" dirty="0">
                <a:solidFill>
                  <a:schemeClr val="accent2">
                    <a:lumMod val="75000"/>
                  </a:schemeClr>
                </a:solidFill>
              </a:rPr>
              <a:t>/dev/</a:t>
            </a:r>
            <a:r>
              <a:rPr lang="en-IN" dirty="0" err="1">
                <a:solidFill>
                  <a:schemeClr val="accent2">
                    <a:lumMod val="75000"/>
                  </a:schemeClr>
                </a:solidFill>
              </a:rPr>
              <a:t>urandom</a:t>
            </a:r>
            <a:r>
              <a:rPr lang="en-IN" dirty="0">
                <a:solidFill>
                  <a:schemeClr val="accent2">
                    <a:lumMod val="75000"/>
                  </a:schemeClr>
                </a:solidFill>
              </a:rPr>
              <a:t> </a:t>
            </a:r>
            <a:r>
              <a:rPr lang="en-IN" dirty="0" smtClean="0"/>
              <a:t>providing </a:t>
            </a:r>
            <a:r>
              <a:rPr lang="en-IN" dirty="0"/>
              <a:t>an </a:t>
            </a:r>
            <a:r>
              <a:rPr lang="en-IN" dirty="0" smtClean="0"/>
              <a:t>interface to </a:t>
            </a:r>
            <a:r>
              <a:rPr lang="en-IN" dirty="0"/>
              <a:t>the kernel's random number </a:t>
            </a:r>
            <a:r>
              <a:rPr lang="en-IN" dirty="0" smtClean="0"/>
              <a:t>generator. </a:t>
            </a:r>
          </a:p>
          <a:p>
            <a:r>
              <a:rPr lang="en-IN" dirty="0"/>
              <a:t>However, </a:t>
            </a:r>
            <a:r>
              <a:rPr lang="en-IN" dirty="0" smtClean="0"/>
              <a:t>several weaknesses </a:t>
            </a:r>
            <a:r>
              <a:rPr lang="en-IN" dirty="0"/>
              <a:t>of such random number generation </a:t>
            </a:r>
            <a:r>
              <a:rPr lang="en-IN" dirty="0" smtClean="0"/>
              <a:t>is already reported in [</a:t>
            </a:r>
            <a:r>
              <a:rPr lang="en-IN" dirty="0" err="1" smtClean="0"/>
              <a:t>Gutterman</a:t>
            </a:r>
            <a:r>
              <a:rPr lang="en-IN" dirty="0" smtClean="0"/>
              <a:t> et. al.; S&amp;P 2006]. </a:t>
            </a:r>
          </a:p>
          <a:p>
            <a:r>
              <a:rPr lang="en-IN" dirty="0" smtClean="0"/>
              <a:t>In </a:t>
            </a:r>
            <a:r>
              <a:rPr lang="en-IN" dirty="0"/>
              <a:t>order to stress the weakness, we collected </a:t>
            </a:r>
            <a:r>
              <a:rPr lang="en-IN" dirty="0" smtClean="0"/>
              <a:t>random data </a:t>
            </a:r>
            <a:r>
              <a:rPr lang="en-IN" dirty="0"/>
              <a:t>using </a:t>
            </a:r>
            <a:r>
              <a:rPr lang="en-IN" dirty="0">
                <a:solidFill>
                  <a:schemeClr val="accent2">
                    <a:lumMod val="75000"/>
                  </a:schemeClr>
                </a:solidFill>
              </a:rPr>
              <a:t>/dev/</a:t>
            </a:r>
            <a:r>
              <a:rPr lang="en-IN" dirty="0" err="1">
                <a:solidFill>
                  <a:schemeClr val="accent2">
                    <a:lumMod val="75000"/>
                  </a:schemeClr>
                </a:solidFill>
              </a:rPr>
              <a:t>urandom</a:t>
            </a:r>
            <a:r>
              <a:rPr lang="en-IN" dirty="0">
                <a:solidFill>
                  <a:schemeClr val="accent2">
                    <a:lumMod val="75000"/>
                  </a:schemeClr>
                </a:solidFill>
              </a:rPr>
              <a:t> </a:t>
            </a:r>
            <a:r>
              <a:rPr lang="en-IN" dirty="0"/>
              <a:t>and applied NIST Test suite on the </a:t>
            </a:r>
            <a:r>
              <a:rPr lang="en-IN" dirty="0" smtClean="0"/>
              <a:t>output</a:t>
            </a:r>
          </a:p>
          <a:p>
            <a:r>
              <a:rPr lang="en-IN" dirty="0" smtClean="0">
                <a:solidFill>
                  <a:schemeClr val="accent1">
                    <a:lumMod val="75000"/>
                  </a:schemeClr>
                </a:solidFill>
              </a:rPr>
              <a:t>Thus our proposed </a:t>
            </a:r>
            <a:r>
              <a:rPr lang="en-IN" dirty="0">
                <a:solidFill>
                  <a:schemeClr val="accent1">
                    <a:lumMod val="75000"/>
                  </a:schemeClr>
                </a:solidFill>
              </a:rPr>
              <a:t>approach can be used as a TRNG source in modern </a:t>
            </a:r>
            <a:r>
              <a:rPr lang="en-IN" dirty="0" smtClean="0">
                <a:solidFill>
                  <a:schemeClr val="accent1">
                    <a:lumMod val="75000"/>
                  </a:schemeClr>
                </a:solidFill>
              </a:rPr>
              <a:t>Linux based </a:t>
            </a:r>
            <a:r>
              <a:rPr lang="en-IN" dirty="0">
                <a:solidFill>
                  <a:schemeClr val="accent1">
                    <a:lumMod val="75000"/>
                  </a:schemeClr>
                </a:solidFill>
              </a:rPr>
              <a:t>systems as an alternative to apparently weaker random number </a:t>
            </a:r>
            <a:r>
              <a:rPr lang="en-IN" dirty="0" smtClean="0">
                <a:solidFill>
                  <a:schemeClr val="accent1">
                    <a:lumMod val="75000"/>
                  </a:schemeClr>
                </a:solidFill>
              </a:rPr>
              <a:t>generator using </a:t>
            </a:r>
            <a:r>
              <a:rPr lang="en-IN" dirty="0">
                <a:solidFill>
                  <a:schemeClr val="accent1">
                    <a:lumMod val="75000"/>
                  </a:schemeClr>
                </a:solidFill>
              </a:rPr>
              <a:t>/</a:t>
            </a:r>
            <a:r>
              <a:rPr lang="en-IN" dirty="0" smtClean="0">
                <a:solidFill>
                  <a:schemeClr val="accent1">
                    <a:lumMod val="75000"/>
                  </a:schemeClr>
                </a:solidFill>
              </a:rPr>
              <a:t>dev/</a:t>
            </a:r>
            <a:r>
              <a:rPr lang="en-IN" dirty="0" err="1" smtClean="0">
                <a:solidFill>
                  <a:schemeClr val="accent1">
                    <a:lumMod val="75000"/>
                  </a:schemeClr>
                </a:solidFill>
              </a:rPr>
              <a:t>urandom</a:t>
            </a:r>
            <a:r>
              <a:rPr lang="en-IN" dirty="0" smtClean="0">
                <a:solidFill>
                  <a:schemeClr val="accent1">
                    <a:lumMod val="75000"/>
                  </a:schemeClr>
                </a:solidFill>
              </a:rPr>
              <a:t>. </a:t>
            </a:r>
            <a:endParaRPr lang="en-IN" dirty="0">
              <a:solidFill>
                <a:schemeClr val="accent1">
                  <a:lumMod val="75000"/>
                </a:schemeClr>
              </a:solidFill>
            </a:endParaRPr>
          </a:p>
        </p:txBody>
      </p:sp>
      <p:sp>
        <p:nvSpPr>
          <p:cNvPr id="4" name="Slide Number Placeholder 3"/>
          <p:cNvSpPr>
            <a:spLocks noGrp="1"/>
          </p:cNvSpPr>
          <p:nvPr>
            <p:ph type="sldNum" sz="quarter" idx="12"/>
          </p:nvPr>
        </p:nvSpPr>
        <p:spPr/>
        <p:txBody>
          <a:bodyPr/>
          <a:lstStyle/>
          <a:p>
            <a:fld id="{925EF85A-FC03-44E5-9199-D74363A48905}" type="slidenum">
              <a:rPr lang="en-IN" smtClean="0"/>
              <a:t>26</a:t>
            </a:fld>
            <a:endParaRPr lang="en-IN"/>
          </a:p>
        </p:txBody>
      </p:sp>
      <p:pic>
        <p:nvPicPr>
          <p:cNvPr id="5" name="Picture 4"/>
          <p:cNvPicPr>
            <a:picLocks noChangeAspect="1"/>
          </p:cNvPicPr>
          <p:nvPr/>
        </p:nvPicPr>
        <p:blipFill>
          <a:blip r:embed="rId2"/>
          <a:stretch>
            <a:fillRect/>
          </a:stretch>
        </p:blipFill>
        <p:spPr>
          <a:xfrm>
            <a:off x="8255726" y="2024598"/>
            <a:ext cx="3431766" cy="3734295"/>
          </a:xfrm>
          <a:prstGeom prst="rect">
            <a:avLst/>
          </a:prstGeom>
        </p:spPr>
      </p:pic>
      <p:sp>
        <p:nvSpPr>
          <p:cNvPr id="7" name="TextBox 6">
            <a:extLst>
              <a:ext uri="{FF2B5EF4-FFF2-40B4-BE49-F238E27FC236}">
                <a16:creationId xmlns:a16="http://schemas.microsoft.com/office/drawing/2014/main" id="{F616F611-CC3F-4C1F-A846-106E6031CA52}"/>
              </a:ext>
            </a:extLst>
          </p:cNvPr>
          <p:cNvSpPr txBox="1"/>
          <p:nvPr/>
        </p:nvSpPr>
        <p:spPr>
          <a:xfrm>
            <a:off x="4938677" y="6043883"/>
            <a:ext cx="8211845" cy="307777"/>
          </a:xfrm>
          <a:prstGeom prst="rect">
            <a:avLst/>
          </a:prstGeom>
          <a:noFill/>
        </p:spPr>
        <p:txBody>
          <a:bodyPr wrap="square" rtlCol="0">
            <a:spAutoFit/>
          </a:bodyPr>
          <a:lstStyle/>
          <a:p>
            <a:pPr algn="ctr"/>
            <a:r>
              <a:rPr lang="en-IN" sz="1400" b="1" dirty="0"/>
              <a:t>Table: </a:t>
            </a:r>
            <a:r>
              <a:rPr lang="en-US" sz="1400" b="1" dirty="0"/>
              <a:t>NIST </a:t>
            </a:r>
            <a:r>
              <a:rPr lang="en-US" sz="1400" b="1" dirty="0" smtClean="0"/>
              <a:t>test </a:t>
            </a:r>
            <a:r>
              <a:rPr lang="en-US" sz="1400" b="1" dirty="0"/>
              <a:t>results </a:t>
            </a:r>
            <a:r>
              <a:rPr lang="en-US" sz="1400" b="1" dirty="0" smtClean="0"/>
              <a:t>of Linux /dev/</a:t>
            </a:r>
            <a:r>
              <a:rPr lang="en-US" sz="1400" b="1" dirty="0" err="1" smtClean="0"/>
              <a:t>urandom</a:t>
            </a:r>
            <a:r>
              <a:rPr lang="en-US" sz="1400" b="1" dirty="0" smtClean="0"/>
              <a:t> on both Intel and AMD </a:t>
            </a:r>
            <a:endParaRPr lang="en-IN" sz="1400" b="1" dirty="0"/>
          </a:p>
        </p:txBody>
      </p:sp>
    </p:spTree>
    <p:extLst>
      <p:ext uri="{BB962C8B-B14F-4D97-AF65-F5344CB8AC3E}">
        <p14:creationId xmlns:p14="http://schemas.microsoft.com/office/powerpoint/2010/main" val="9837912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8A0F67-7486-490F-9A34-45D0BD790B28}"/>
              </a:ext>
            </a:extLst>
          </p:cNvPr>
          <p:cNvSpPr txBox="1"/>
          <p:nvPr/>
        </p:nvSpPr>
        <p:spPr>
          <a:xfrm>
            <a:off x="1235895" y="2005404"/>
            <a:ext cx="10246311" cy="4247317"/>
          </a:xfrm>
          <a:prstGeom prst="rect">
            <a:avLst/>
          </a:prstGeom>
          <a:noFill/>
        </p:spPr>
        <p:txBody>
          <a:bodyPr wrap="square" rtlCol="0">
            <a:spAutoFit/>
          </a:bodyPr>
          <a:lstStyle/>
          <a:p>
            <a:pPr marL="285750" indent="-285750">
              <a:buFont typeface="Wingdings" panose="05000000000000000000" pitchFamily="2" charset="2"/>
              <a:buChar char="ü"/>
            </a:pPr>
            <a:r>
              <a:rPr lang="en-US" dirty="0" smtClean="0"/>
              <a:t>Components </a:t>
            </a:r>
            <a:r>
              <a:rPr lang="en-US" dirty="0"/>
              <a:t>of architecture infuse a huge level of </a:t>
            </a:r>
            <a:r>
              <a:rPr lang="en-US" dirty="0" smtClean="0"/>
              <a:t>randomness because of Operating System optimization constructs and unpredictability of hardware interrupts.</a:t>
            </a:r>
            <a:endParaRPr lang="en-US" dirty="0"/>
          </a:p>
          <a:p>
            <a:endParaRPr lang="en-US" dirty="0"/>
          </a:p>
          <a:p>
            <a:pPr marL="285750" indent="-285750">
              <a:buFont typeface="Wingdings" panose="05000000000000000000" pitchFamily="2" charset="2"/>
              <a:buChar char="ü"/>
            </a:pPr>
            <a:r>
              <a:rPr lang="en-US" dirty="0"/>
              <a:t>Hardware Performance Counters digitize the randomness of the architectural constructs and various experimental results using standard NIST, and AIS 20/31 Test suites show that these counters can indeed be considered as a TRNG source.</a:t>
            </a:r>
          </a:p>
          <a:p>
            <a:endParaRPr lang="en-US" dirty="0"/>
          </a:p>
          <a:p>
            <a:pPr marL="285750" indent="-285750">
              <a:buFont typeface="Wingdings" panose="05000000000000000000" pitchFamily="2" charset="2"/>
              <a:buChar char="ü"/>
            </a:pPr>
            <a:r>
              <a:rPr lang="en-US" dirty="0"/>
              <a:t>Proposed TRNG construction is robust and fault tolerant in the presence of a powerful adversary</a:t>
            </a:r>
          </a:p>
          <a:p>
            <a:endParaRPr lang="en-US" dirty="0"/>
          </a:p>
          <a:p>
            <a:pPr marL="285750" indent="-285750">
              <a:buFont typeface="Wingdings" panose="05000000000000000000" pitchFamily="2" charset="2"/>
              <a:buChar char="ü"/>
            </a:pPr>
            <a:r>
              <a:rPr lang="en-US" dirty="0"/>
              <a:t>Throughput Enhancement of the design is done by combining the TRNG module with Keccak hash implementation and a shift register to design a hybrid module which also qualiﬁes NIST and AIS 20/31 Tests.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a:p>
        </p:txBody>
      </p:sp>
      <p:sp>
        <p:nvSpPr>
          <p:cNvPr id="3" name="Title 2"/>
          <p:cNvSpPr>
            <a:spLocks noGrp="1"/>
          </p:cNvSpPr>
          <p:nvPr>
            <p:ph type="title"/>
          </p:nvPr>
        </p:nvSpPr>
        <p:spPr>
          <a:xfrm>
            <a:off x="1903206" y="724514"/>
            <a:ext cx="8911687" cy="1280890"/>
          </a:xfrm>
        </p:spPr>
        <p:txBody>
          <a:bodyPr/>
          <a:lstStyle/>
          <a:p>
            <a:r>
              <a:rPr lang="en-IN" dirty="0" smtClean="0"/>
              <a:t>Summary</a:t>
            </a:r>
            <a:endParaRPr lang="en-IN" dirty="0"/>
          </a:p>
        </p:txBody>
      </p:sp>
      <p:sp>
        <p:nvSpPr>
          <p:cNvPr id="8" name="Slide Number Placeholder 7">
            <a:extLst>
              <a:ext uri="{FF2B5EF4-FFF2-40B4-BE49-F238E27FC236}">
                <a16:creationId xmlns:a16="http://schemas.microsoft.com/office/drawing/2014/main" id="{47F110A2-BCF9-442A-B831-DE552CB6BE52}"/>
              </a:ext>
            </a:extLst>
          </p:cNvPr>
          <p:cNvSpPr>
            <a:spLocks noGrp="1"/>
          </p:cNvSpPr>
          <p:nvPr>
            <p:ph type="sldNum" sz="quarter" idx="12"/>
          </p:nvPr>
        </p:nvSpPr>
        <p:spPr/>
        <p:txBody>
          <a:bodyPr/>
          <a:lstStyle/>
          <a:p>
            <a:fld id="{925EF85A-FC03-44E5-9199-D74363A48905}" type="slidenum">
              <a:rPr lang="en-IN" smtClean="0"/>
              <a:t>27</a:t>
            </a:fld>
            <a:endParaRPr lang="en-IN" dirty="0"/>
          </a:p>
        </p:txBody>
      </p:sp>
    </p:spTree>
    <p:extLst>
      <p:ext uri="{BB962C8B-B14F-4D97-AF65-F5344CB8AC3E}">
        <p14:creationId xmlns:p14="http://schemas.microsoft.com/office/powerpoint/2010/main" val="14056626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References</a:t>
            </a:r>
            <a:endParaRPr lang="en-IN" dirty="0"/>
          </a:p>
        </p:txBody>
      </p:sp>
      <p:sp>
        <p:nvSpPr>
          <p:cNvPr id="3" name="Content Placeholder 2">
            <a:extLst>
              <a:ext uri="{FF2B5EF4-FFF2-40B4-BE49-F238E27FC236}">
                <a16:creationId xmlns:a16="http://schemas.microsoft.com/office/drawing/2014/main" id="{1DD7C658-F23B-430F-B269-5DBB13E11829}"/>
              </a:ext>
            </a:extLst>
          </p:cNvPr>
          <p:cNvSpPr>
            <a:spLocks noGrp="1"/>
          </p:cNvSpPr>
          <p:nvPr>
            <p:ph idx="1"/>
          </p:nvPr>
        </p:nvSpPr>
        <p:spPr/>
        <p:txBody>
          <a:bodyPr>
            <a:normAutofit fontScale="25000" lnSpcReduction="20000"/>
          </a:bodyPr>
          <a:lstStyle/>
          <a:p>
            <a:pPr marL="342900" indent="-342900">
              <a:buFont typeface="+mj-lt"/>
              <a:buAutoNum type="arabicPeriod"/>
            </a:pPr>
            <a:r>
              <a:rPr lang="en-US" sz="4400" dirty="0"/>
              <a:t>Chen, W., Che, W., Bi, Z., Wang, J., Yan, N., Tan, X., Wang, J., Min, H., Tan, J.: A 1.04 µW truly random number generator for Gen2 RFID tag. In: 2009 IEEE Asian Solid-State Circuits Conference. pp. 117–120. IEEE (2009) </a:t>
            </a:r>
          </a:p>
          <a:p>
            <a:pPr marL="342900" indent="-342900">
              <a:buFont typeface="+mj-lt"/>
              <a:buAutoNum type="arabicPeriod"/>
            </a:pPr>
            <a:r>
              <a:rPr lang="en-IN" sz="4400" dirty="0" err="1"/>
              <a:t>Cherkaoui</a:t>
            </a:r>
            <a:r>
              <a:rPr lang="en-IN" sz="4400" dirty="0"/>
              <a:t>, A., Fischer, V., </a:t>
            </a:r>
            <a:r>
              <a:rPr lang="en-IN" sz="4400" dirty="0" err="1"/>
              <a:t>Fesquet</a:t>
            </a:r>
            <a:r>
              <a:rPr lang="en-IN" sz="4400" dirty="0"/>
              <a:t>, L., Aubert, A.: A very high speed true random number generator with entropy assessment. In: International Workshop on Cryptographic Hardware and Embedded Systems. pp. 179–196. Springer (2013)</a:t>
            </a:r>
            <a:endParaRPr lang="en-US" sz="4400" dirty="0"/>
          </a:p>
          <a:p>
            <a:pPr marL="342900" indent="-342900">
              <a:buFont typeface="+mj-lt"/>
              <a:buAutoNum type="arabicPeriod"/>
            </a:pPr>
            <a:r>
              <a:rPr lang="en-IN" sz="4400" dirty="0" err="1"/>
              <a:t>Gu¨neysu</a:t>
            </a:r>
            <a:r>
              <a:rPr lang="en-IN" sz="4400" dirty="0"/>
              <a:t>, T.: True random number generation in block memories of reconﬁgurable devices. In: 2010 International Conference on Field-Programmable Technology. pp. 200–207. IEEE (2010)</a:t>
            </a:r>
            <a:endParaRPr lang="en-US" sz="4400" dirty="0"/>
          </a:p>
          <a:p>
            <a:pPr marL="342900" indent="-342900">
              <a:buFont typeface="+mj-lt"/>
              <a:buAutoNum type="arabicPeriod"/>
            </a:pPr>
            <a:r>
              <a:rPr lang="en-IN" sz="4400" dirty="0"/>
              <a:t>Petrie, C.S., Connelly, J.A.: A noise-based IC random number generator for applications in cryptography. IEEE Transactions on Circuits and Systems I: Fundamental Theory and Applications 47(5), 615–621 (2000)</a:t>
            </a:r>
          </a:p>
          <a:p>
            <a:pPr marL="342900" indent="-342900">
              <a:buFont typeface="+mj-lt"/>
              <a:buAutoNum type="arabicPeriod"/>
            </a:pPr>
            <a:r>
              <a:rPr lang="en-US" sz="4400" dirty="0"/>
              <a:t> Robson, S., Leung, B., Gong, G.: Truly random number generator based on a ring oscillator utilizing last passage time. IEEE Transactions on Circuits and Systems II: Express Briefs 61(12), 937–941 (2014) </a:t>
            </a:r>
          </a:p>
          <a:p>
            <a:pPr marL="342900" indent="-342900">
              <a:buFont typeface="+mj-lt"/>
              <a:buAutoNum type="arabicPeriod"/>
            </a:pPr>
            <a:r>
              <a:rPr lang="en-IN" sz="4400" dirty="0"/>
              <a:t>Yang, B., </a:t>
            </a:r>
            <a:r>
              <a:rPr lang="en-IN" sz="4400" dirty="0" err="1"/>
              <a:t>Roˇzic</a:t>
            </a:r>
            <a:r>
              <a:rPr lang="en-IN" sz="4400" dirty="0"/>
              <a:t>, V., </a:t>
            </a:r>
            <a:r>
              <a:rPr lang="en-IN" sz="4400" dirty="0" err="1"/>
              <a:t>Grujic</a:t>
            </a:r>
            <a:r>
              <a:rPr lang="en-IN" sz="4400" dirty="0"/>
              <a:t>, M., </a:t>
            </a:r>
            <a:r>
              <a:rPr lang="en-IN" sz="4400" dirty="0" err="1"/>
              <a:t>Mentens</a:t>
            </a:r>
            <a:r>
              <a:rPr lang="en-IN" sz="4400" dirty="0"/>
              <a:t>, N., Verbauwhede, I.: ES-TRNG: A </a:t>
            </a:r>
            <a:r>
              <a:rPr lang="en-IN" sz="4400" dirty="0" err="1"/>
              <a:t>Highthroughput</a:t>
            </a:r>
            <a:r>
              <a:rPr lang="en-IN" sz="4400" dirty="0"/>
              <a:t>, Low-area True Random Number Generator based on Edge Sampling. IACR Transactions on Cryptographic Hardware and Embedded Systems pp. 267– 292 (2018) </a:t>
            </a:r>
          </a:p>
          <a:p>
            <a:pPr marL="342900" indent="-342900">
              <a:buFont typeface="+mj-lt"/>
              <a:buAutoNum type="arabicPeriod"/>
            </a:pPr>
            <a:r>
              <a:rPr lang="en-IN" sz="4400" dirty="0" err="1"/>
              <a:t>Bayon</a:t>
            </a:r>
            <a:r>
              <a:rPr lang="en-IN" sz="4400" dirty="0"/>
              <a:t>, P., Bossuet, L., Aubert, A., Fischer, V., </a:t>
            </a:r>
            <a:r>
              <a:rPr lang="en-IN" sz="4400" dirty="0" err="1"/>
              <a:t>Poucheret</a:t>
            </a:r>
            <a:r>
              <a:rPr lang="en-IN" sz="4400" dirty="0"/>
              <a:t>, F., </a:t>
            </a:r>
            <a:r>
              <a:rPr lang="en-IN" sz="4400" dirty="0" err="1"/>
              <a:t>Robisson</a:t>
            </a:r>
            <a:r>
              <a:rPr lang="en-IN" sz="4400" dirty="0"/>
              <a:t>, B., Maurine, P.: Contactless electromagnetic active attack on ring oscillator based true random number generator. In: International Workshop on Constructive Side-Channel Analysis and Secure Design. pp. 151–166. Springer (2012)</a:t>
            </a:r>
          </a:p>
          <a:p>
            <a:pPr marL="342900" indent="-342900">
              <a:buFont typeface="+mj-lt"/>
              <a:buAutoNum type="arabicPeriod"/>
            </a:pPr>
            <a:r>
              <a:rPr lang="en-IN" sz="4400" dirty="0" err="1"/>
              <a:t>Markettos</a:t>
            </a:r>
            <a:r>
              <a:rPr lang="en-IN" sz="4400" dirty="0"/>
              <a:t>, A.T., Moore, S.W.: The frequency injection attack on ring-oscillator based true random number generators. In: Cryptographic Hardware and Embedded Systems-CHES 2009, pp. 317–331. Springer (2009)</a:t>
            </a:r>
          </a:p>
          <a:p>
            <a:pPr marL="342900" indent="-342900">
              <a:buFont typeface="+mj-lt"/>
              <a:buAutoNum type="arabicPeriod"/>
            </a:pPr>
            <a:r>
              <a:rPr lang="en-IN" sz="4400" dirty="0" err="1"/>
              <a:t>Roˇzi´c</a:t>
            </a:r>
            <a:r>
              <a:rPr lang="en-IN" sz="4400" dirty="0"/>
              <a:t>, V., Yang, B., </a:t>
            </a:r>
            <a:r>
              <a:rPr lang="en-IN" sz="4400" dirty="0" err="1"/>
              <a:t>Mentens</a:t>
            </a:r>
            <a:r>
              <a:rPr lang="en-IN" sz="4400" dirty="0"/>
              <a:t>, N., Verbauwhede, I.: Canary numbers: Design for light-weight online testability of true random number generators. In: </a:t>
            </a:r>
            <a:r>
              <a:rPr lang="en-IN" sz="4400" dirty="0" err="1"/>
              <a:t>Cryptol</a:t>
            </a:r>
            <a:r>
              <a:rPr lang="en-IN" sz="4400" dirty="0"/>
              <a:t>. </a:t>
            </a:r>
            <a:r>
              <a:rPr lang="en-IN" sz="4400" dirty="0" err="1"/>
              <a:t>ePrint</a:t>
            </a:r>
            <a:r>
              <a:rPr lang="en-IN" sz="4400" dirty="0"/>
              <a:t> Arch., NIST RBG Workshop, Gaithersburg, MD, USA, Tech. Rep. vol. 386, p. 2016 (2016) </a:t>
            </a:r>
          </a:p>
          <a:p>
            <a:pPr marL="342900" indent="-342900">
              <a:buFont typeface="+mj-lt"/>
              <a:buAutoNum type="arabicPeriod"/>
            </a:pPr>
            <a:r>
              <a:rPr lang="en-IN" sz="4400" dirty="0"/>
              <a:t>Yang, B., </a:t>
            </a:r>
            <a:r>
              <a:rPr lang="en-IN" sz="4400" dirty="0" err="1"/>
              <a:t>Roˇzi´c</a:t>
            </a:r>
            <a:r>
              <a:rPr lang="en-IN" sz="4400" dirty="0"/>
              <a:t>, V., </a:t>
            </a:r>
            <a:r>
              <a:rPr lang="en-IN" sz="4400" dirty="0" err="1"/>
              <a:t>Mentens</a:t>
            </a:r>
            <a:r>
              <a:rPr lang="en-IN" sz="4400" dirty="0"/>
              <a:t>, N., </a:t>
            </a:r>
            <a:r>
              <a:rPr lang="en-IN" sz="4400" dirty="0" err="1"/>
              <a:t>Dehaene</a:t>
            </a:r>
            <a:r>
              <a:rPr lang="en-IN" sz="4400" dirty="0"/>
              <a:t>, W., Verbauwhede, I.: TOTAL: TRNG on-the-ﬂy testing for attack detection using lightweight hardware. In: Proceedings of the 2016 Conference on Design, Automation &amp; Test in Europe. pp. 127–132. EDA Consortium (2016) </a:t>
            </a:r>
          </a:p>
          <a:p>
            <a:pPr marL="342900" indent="-342900">
              <a:buFont typeface="+mj-lt"/>
              <a:buAutoNum type="arabicPeriod"/>
            </a:pPr>
            <a:endParaRPr lang="en-IN" sz="3600" dirty="0"/>
          </a:p>
          <a:p>
            <a:pPr marL="457200" indent="-457200">
              <a:buFont typeface="+mj-lt"/>
              <a:buAutoNum type="arabicPeriod"/>
            </a:pPr>
            <a:endParaRPr lang="en-IN" sz="1600" dirty="0"/>
          </a:p>
          <a:p>
            <a:pPr marL="342900" indent="-342900">
              <a:buFont typeface="+mj-lt"/>
              <a:buAutoNum type="arabicPeriod"/>
            </a:pPr>
            <a:endParaRPr lang="en-IN" sz="1600" dirty="0"/>
          </a:p>
          <a:p>
            <a:pPr marL="457200" indent="-457200">
              <a:buFont typeface="+mj-lt"/>
              <a:buAutoNum type="arabicPeriod"/>
            </a:pPr>
            <a:endParaRPr lang="en-IN" sz="1600" dirty="0"/>
          </a:p>
          <a:p>
            <a:endParaRPr lang="en-IN" dirty="0"/>
          </a:p>
        </p:txBody>
      </p:sp>
      <p:sp>
        <p:nvSpPr>
          <p:cNvPr id="4" name="Slide Number Placeholder 3">
            <a:extLst>
              <a:ext uri="{FF2B5EF4-FFF2-40B4-BE49-F238E27FC236}">
                <a16:creationId xmlns:a16="http://schemas.microsoft.com/office/drawing/2014/main" id="{7C0A2FDD-B306-4FA2-A498-10B4E3B5D568}"/>
              </a:ext>
            </a:extLst>
          </p:cNvPr>
          <p:cNvSpPr>
            <a:spLocks noGrp="1"/>
          </p:cNvSpPr>
          <p:nvPr>
            <p:ph type="sldNum" sz="quarter" idx="12"/>
          </p:nvPr>
        </p:nvSpPr>
        <p:spPr/>
        <p:txBody>
          <a:bodyPr/>
          <a:lstStyle/>
          <a:p>
            <a:fld id="{925EF85A-FC03-44E5-9199-D74363A48905}" type="slidenum">
              <a:rPr lang="en-IN" smtClean="0"/>
              <a:t>28</a:t>
            </a:fld>
            <a:endParaRPr lang="en-IN" dirty="0"/>
          </a:p>
        </p:txBody>
      </p:sp>
    </p:spTree>
    <p:extLst>
      <p:ext uri="{BB962C8B-B14F-4D97-AF65-F5344CB8AC3E}">
        <p14:creationId xmlns:p14="http://schemas.microsoft.com/office/powerpoint/2010/main" val="3794051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15E1F8-4BFE-4925-B7E6-BB1367EF227A}"/>
              </a:ext>
            </a:extLst>
          </p:cNvPr>
          <p:cNvSpPr/>
          <p:nvPr/>
        </p:nvSpPr>
        <p:spPr>
          <a:xfrm>
            <a:off x="2821615" y="2105561"/>
            <a:ext cx="5999088" cy="1323439"/>
          </a:xfrm>
          <a:prstGeom prst="rect">
            <a:avLst/>
          </a:prstGeom>
        </p:spPr>
        <p:txBody>
          <a:bodyPr wrap="square">
            <a:spAutoFit/>
          </a:bodyPr>
          <a:lstStyle/>
          <a:p>
            <a:pPr lvl="0" algn="ctr"/>
            <a:r>
              <a:rPr lang="en-IN" sz="8000" b="1" dirty="0">
                <a:ln w="0"/>
                <a:solidFill>
                  <a:srgbClr val="44546A">
                    <a:lumMod val="50000"/>
                  </a:srgbClr>
                </a:solidFill>
                <a:effectLst>
                  <a:outerShdw blurRad="38100" dist="25400" dir="5400000" algn="ctr" rotWithShape="0">
                    <a:srgbClr val="6E747A">
                      <a:alpha val="43000"/>
                    </a:srgbClr>
                  </a:outerShdw>
                </a:effectLst>
                <a:latin typeface="Calibri Light" panose="020F0302020204030204"/>
              </a:rPr>
              <a:t>Thank You! </a:t>
            </a:r>
            <a:endParaRPr lang="en-IN" sz="3600" b="1" dirty="0">
              <a:solidFill>
                <a:srgbClr val="44546A">
                  <a:lumMod val="50000"/>
                </a:srgbClr>
              </a:solidFill>
            </a:endParaRPr>
          </a:p>
        </p:txBody>
      </p:sp>
      <p:sp>
        <p:nvSpPr>
          <p:cNvPr id="2" name="TextBox 1">
            <a:extLst>
              <a:ext uri="{FF2B5EF4-FFF2-40B4-BE49-F238E27FC236}">
                <a16:creationId xmlns:a16="http://schemas.microsoft.com/office/drawing/2014/main" id="{D1D1D5BC-4A9D-4BC1-9351-F7B76B6D0245}"/>
              </a:ext>
            </a:extLst>
          </p:cNvPr>
          <p:cNvSpPr txBox="1"/>
          <p:nvPr/>
        </p:nvSpPr>
        <p:spPr>
          <a:xfrm>
            <a:off x="2986678" y="4189173"/>
            <a:ext cx="7439487" cy="1384995"/>
          </a:xfrm>
          <a:prstGeom prst="rect">
            <a:avLst/>
          </a:prstGeom>
          <a:noFill/>
        </p:spPr>
        <p:txBody>
          <a:bodyPr wrap="square" rtlCol="0">
            <a:spAutoFit/>
          </a:bodyPr>
          <a:lstStyle/>
          <a:p>
            <a:pPr algn="ctr"/>
            <a:r>
              <a:rPr lang="en-IN" sz="2800" dirty="0"/>
              <a:t>This work was supported by the Defence Research and Development Organization (DRDO) through JCBCAT, Kolkata, India</a:t>
            </a:r>
          </a:p>
        </p:txBody>
      </p:sp>
      <p:pic>
        <p:nvPicPr>
          <p:cNvPr id="2050" name="Picture 2" descr="Image result for drdo logo&quot;">
            <a:extLst>
              <a:ext uri="{FF2B5EF4-FFF2-40B4-BE49-F238E27FC236}">
                <a16:creationId xmlns:a16="http://schemas.microsoft.com/office/drawing/2014/main" id="{374446B0-5553-4165-8C1C-39BF0B8BC7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834" y="3731490"/>
            <a:ext cx="2133600" cy="2143125"/>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4D0BF3FF-3102-49B1-AD38-51D87A6B6D6C}"/>
              </a:ext>
            </a:extLst>
          </p:cNvPr>
          <p:cNvSpPr>
            <a:spLocks noGrp="1"/>
          </p:cNvSpPr>
          <p:nvPr>
            <p:ph type="sldNum" sz="quarter" idx="12"/>
          </p:nvPr>
        </p:nvSpPr>
        <p:spPr>
          <a:xfrm>
            <a:off x="11380981" y="0"/>
            <a:ext cx="811019" cy="503578"/>
          </a:xfrm>
        </p:spPr>
        <p:txBody>
          <a:bodyPr/>
          <a:lstStyle/>
          <a:p>
            <a:fld id="{925EF85A-FC03-44E5-9199-D74363A48905}" type="slidenum">
              <a:rPr lang="en-IN" smtClean="0"/>
              <a:t>29</a:t>
            </a:fld>
            <a:endParaRPr lang="en-IN" dirty="0"/>
          </a:p>
        </p:txBody>
      </p:sp>
    </p:spTree>
    <p:extLst>
      <p:ext uri="{BB962C8B-B14F-4D97-AF65-F5344CB8AC3E}">
        <p14:creationId xmlns:p14="http://schemas.microsoft.com/office/powerpoint/2010/main" val="3233733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C4AF8-48FF-46B9-B24D-F45E3DDDAB73}"/>
              </a:ext>
            </a:extLst>
          </p:cNvPr>
          <p:cNvSpPr>
            <a:spLocks noGrp="1"/>
          </p:cNvSpPr>
          <p:nvPr>
            <p:ph type="title"/>
          </p:nvPr>
        </p:nvSpPr>
        <p:spPr/>
        <p:txBody>
          <a:bodyPr>
            <a:noAutofit/>
          </a:bodyPr>
          <a:lstStyle/>
          <a:p>
            <a:pPr algn="ctr"/>
            <a:r>
              <a:rPr lang="en-IN" sz="4800" b="1" dirty="0">
                <a:ln w="0"/>
                <a:solidFill>
                  <a:schemeClr val="tx2">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Generic Architecture of a TRNG</a:t>
            </a:r>
            <a:endParaRPr lang="en-IN" sz="4800" b="1" dirty="0">
              <a:solidFill>
                <a:schemeClr val="tx2">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endParaRPr lang="en-IN"/>
          </a:p>
        </p:txBody>
      </p:sp>
      <p:sp>
        <p:nvSpPr>
          <p:cNvPr id="14" name="Slide Number Placeholder 13">
            <a:extLst>
              <a:ext uri="{FF2B5EF4-FFF2-40B4-BE49-F238E27FC236}">
                <a16:creationId xmlns:a16="http://schemas.microsoft.com/office/drawing/2014/main" id="{83F659D4-1D74-41EE-87BD-81B8A8D343FF}"/>
              </a:ext>
            </a:extLst>
          </p:cNvPr>
          <p:cNvSpPr>
            <a:spLocks noGrp="1"/>
          </p:cNvSpPr>
          <p:nvPr>
            <p:ph type="sldNum" sz="quarter" idx="12"/>
          </p:nvPr>
        </p:nvSpPr>
        <p:spPr/>
        <p:txBody>
          <a:bodyPr/>
          <a:lstStyle/>
          <a:p>
            <a:fld id="{925EF85A-FC03-44E5-9199-D74363A48905}" type="slidenum">
              <a:rPr lang="en-IN" smtClean="0"/>
              <a:t>3</a:t>
            </a:fld>
            <a:endParaRPr lang="en-IN" dirty="0"/>
          </a:p>
        </p:txBody>
      </p:sp>
      <p:grpSp>
        <p:nvGrpSpPr>
          <p:cNvPr id="4" name="Group 3">
            <a:extLst>
              <a:ext uri="{FF2B5EF4-FFF2-40B4-BE49-F238E27FC236}">
                <a16:creationId xmlns:a16="http://schemas.microsoft.com/office/drawing/2014/main" id="{50BFA960-27C0-48DA-A30D-182475F3DD49}"/>
              </a:ext>
            </a:extLst>
          </p:cNvPr>
          <p:cNvGrpSpPr/>
          <p:nvPr/>
        </p:nvGrpSpPr>
        <p:grpSpPr>
          <a:xfrm>
            <a:off x="5930536" y="2154400"/>
            <a:ext cx="6178605" cy="3262432"/>
            <a:chOff x="4960779" y="1747162"/>
            <a:chExt cx="7121695" cy="3068046"/>
          </a:xfrm>
        </p:grpSpPr>
        <p:pic>
          <p:nvPicPr>
            <p:cNvPr id="5" name="Picture 4">
              <a:extLst>
                <a:ext uri="{FF2B5EF4-FFF2-40B4-BE49-F238E27FC236}">
                  <a16:creationId xmlns:a16="http://schemas.microsoft.com/office/drawing/2014/main" id="{DAF3F69A-3680-4148-B95E-9D7DD1596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0779" y="2393367"/>
              <a:ext cx="7121695" cy="2421841"/>
            </a:xfrm>
            <a:prstGeom prst="rect">
              <a:avLst/>
            </a:prstGeom>
          </p:spPr>
        </p:pic>
        <p:cxnSp>
          <p:nvCxnSpPr>
            <p:cNvPr id="6" name="Straight Arrow Connector 5">
              <a:extLst>
                <a:ext uri="{FF2B5EF4-FFF2-40B4-BE49-F238E27FC236}">
                  <a16:creationId xmlns:a16="http://schemas.microsoft.com/office/drawing/2014/main" id="{43A51D57-733A-493A-9288-1DEBFBF48837}"/>
                </a:ext>
              </a:extLst>
            </p:cNvPr>
            <p:cNvCxnSpPr/>
            <p:nvPr/>
          </p:nvCxnSpPr>
          <p:spPr>
            <a:xfrm flipV="1">
              <a:off x="6880194" y="2215904"/>
              <a:ext cx="0" cy="7669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99F8B9A-0600-45E5-B326-FF4B24C44CF0}"/>
                </a:ext>
              </a:extLst>
            </p:cNvPr>
            <p:cNvSpPr/>
            <p:nvPr/>
          </p:nvSpPr>
          <p:spPr>
            <a:xfrm>
              <a:off x="6027938" y="1747162"/>
              <a:ext cx="1651245" cy="468741"/>
            </a:xfrm>
            <a:prstGeom prst="rect">
              <a:avLst/>
            </a:prstGeom>
            <a:no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400" b="1" dirty="0"/>
                <a:t>Total Failure Tests</a:t>
              </a:r>
            </a:p>
          </p:txBody>
        </p:sp>
        <p:cxnSp>
          <p:nvCxnSpPr>
            <p:cNvPr id="8" name="Straight Arrow Connector 7">
              <a:extLst>
                <a:ext uri="{FF2B5EF4-FFF2-40B4-BE49-F238E27FC236}">
                  <a16:creationId xmlns:a16="http://schemas.microsoft.com/office/drawing/2014/main" id="{52725D98-CB40-47A1-9603-2F6E63AE7F1F}"/>
                </a:ext>
              </a:extLst>
            </p:cNvPr>
            <p:cNvCxnSpPr>
              <a:stCxn id="7" idx="3"/>
            </p:cNvCxnSpPr>
            <p:nvPr/>
          </p:nvCxnSpPr>
          <p:spPr>
            <a:xfrm flipV="1">
              <a:off x="7679183" y="1979720"/>
              <a:ext cx="257454" cy="18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749A662-ABAE-4E8E-8F0B-47E518D1EE0F}"/>
                </a:ext>
              </a:extLst>
            </p:cNvPr>
            <p:cNvSpPr txBox="1"/>
            <p:nvPr/>
          </p:nvSpPr>
          <p:spPr>
            <a:xfrm>
              <a:off x="7936637" y="1846555"/>
              <a:ext cx="1198485" cy="307777"/>
            </a:xfrm>
            <a:prstGeom prst="rect">
              <a:avLst/>
            </a:prstGeom>
            <a:noFill/>
          </p:spPr>
          <p:txBody>
            <a:bodyPr wrap="square" rtlCol="0">
              <a:spAutoFit/>
            </a:bodyPr>
            <a:lstStyle/>
            <a:p>
              <a:r>
                <a:rPr lang="en-IN" sz="1400" b="1" dirty="0"/>
                <a:t>Alarms</a:t>
              </a:r>
            </a:p>
          </p:txBody>
        </p:sp>
      </p:grpSp>
      <p:sp>
        <p:nvSpPr>
          <p:cNvPr id="16" name="TextBox 15">
            <a:extLst>
              <a:ext uri="{FF2B5EF4-FFF2-40B4-BE49-F238E27FC236}">
                <a16:creationId xmlns:a16="http://schemas.microsoft.com/office/drawing/2014/main" id="{43BAD88D-E2B3-41CC-B04F-232C494D53D2}"/>
              </a:ext>
            </a:extLst>
          </p:cNvPr>
          <p:cNvSpPr txBox="1"/>
          <p:nvPr/>
        </p:nvSpPr>
        <p:spPr>
          <a:xfrm>
            <a:off x="1210928" y="1959507"/>
            <a:ext cx="4603156" cy="3200876"/>
          </a:xfrm>
          <a:prstGeom prst="rect">
            <a:avLst/>
          </a:prstGeom>
          <a:noFill/>
        </p:spPr>
        <p:txBody>
          <a:bodyPr wrap="square" rtlCol="0">
            <a:spAutoFit/>
          </a:bodyPr>
          <a:lstStyle/>
          <a:p>
            <a:pPr marL="285750" indent="-285750">
              <a:buFont typeface="Arial" panose="020B0604020202020204" pitchFamily="34" charset="0"/>
              <a:buChar char="•"/>
            </a:pPr>
            <a:r>
              <a:rPr lang="en-IN" b="1" i="1" dirty="0">
                <a:solidFill>
                  <a:schemeClr val="accent4">
                    <a:lumMod val="50000"/>
                  </a:schemeClr>
                </a:solidFill>
              </a:rPr>
              <a:t>Entropy/ Noise Source: </a:t>
            </a:r>
            <a:r>
              <a:rPr lang="en-IN" sz="1600" dirty="0"/>
              <a:t>The only component with non-deterministic behaviour</a:t>
            </a:r>
            <a:endParaRPr lang="en-IN" b="1" i="1" dirty="0">
              <a:solidFill>
                <a:schemeClr val="accent6">
                  <a:lumMod val="50000"/>
                </a:schemeClr>
              </a:solidFill>
            </a:endParaRPr>
          </a:p>
          <a:p>
            <a:pPr marL="285750" indent="-285750">
              <a:buFont typeface="Arial" panose="020B0604020202020204" pitchFamily="34" charset="0"/>
              <a:buChar char="•"/>
            </a:pPr>
            <a:r>
              <a:rPr lang="en-IN" b="1" i="1" dirty="0">
                <a:solidFill>
                  <a:schemeClr val="accent4">
                    <a:lumMod val="50000"/>
                  </a:schemeClr>
                </a:solidFill>
              </a:rPr>
              <a:t>Digitization Module: </a:t>
            </a:r>
            <a:r>
              <a:rPr lang="en-IN" sz="1600" dirty="0"/>
              <a:t>Converts analog signals into a digital form</a:t>
            </a:r>
            <a:endParaRPr lang="en-IN" dirty="0"/>
          </a:p>
          <a:p>
            <a:pPr marL="285750" indent="-285750">
              <a:buFont typeface="Arial" panose="020B0604020202020204" pitchFamily="34" charset="0"/>
              <a:buChar char="•"/>
            </a:pPr>
            <a:r>
              <a:rPr lang="en-IN" b="1" i="1" dirty="0">
                <a:solidFill>
                  <a:schemeClr val="accent4">
                    <a:lumMod val="50000"/>
                  </a:schemeClr>
                </a:solidFill>
              </a:rPr>
              <a:t>Post-processing:</a:t>
            </a:r>
            <a:r>
              <a:rPr lang="en-IN" dirty="0">
                <a:solidFill>
                  <a:schemeClr val="accent4">
                    <a:lumMod val="50000"/>
                  </a:schemeClr>
                </a:solidFill>
              </a:rPr>
              <a:t> </a:t>
            </a:r>
            <a:r>
              <a:rPr lang="en-IN" sz="1600" dirty="0"/>
              <a:t>Improves the statistical and security characteristics of the raw random numbers</a:t>
            </a:r>
            <a:endParaRPr lang="en-IN" sz="1600" b="1" i="1" dirty="0">
              <a:solidFill>
                <a:schemeClr val="accent6">
                  <a:lumMod val="50000"/>
                </a:schemeClr>
              </a:solidFill>
            </a:endParaRPr>
          </a:p>
          <a:p>
            <a:pPr marL="285750" indent="-285750">
              <a:buFont typeface="Arial" panose="020B0604020202020204" pitchFamily="34" charset="0"/>
              <a:buChar char="•"/>
            </a:pPr>
            <a:r>
              <a:rPr lang="en-IN" b="1" i="1" dirty="0">
                <a:solidFill>
                  <a:schemeClr val="accent4">
                    <a:lumMod val="50000"/>
                  </a:schemeClr>
                </a:solidFill>
              </a:rPr>
              <a:t>Online tests: </a:t>
            </a:r>
            <a:r>
              <a:rPr lang="en-IN" dirty="0">
                <a:solidFill>
                  <a:schemeClr val="accent4">
                    <a:lumMod val="50000"/>
                  </a:schemeClr>
                </a:solidFill>
              </a:rPr>
              <a:t> </a:t>
            </a:r>
            <a:r>
              <a:rPr lang="en-IN" sz="1600" dirty="0"/>
              <a:t>Detects failure in generating raw random numbers</a:t>
            </a:r>
            <a:endParaRPr lang="en-IN" dirty="0"/>
          </a:p>
          <a:p>
            <a:pPr marL="285750" indent="-285750">
              <a:buFont typeface="Arial" panose="020B0604020202020204" pitchFamily="34" charset="0"/>
              <a:buChar char="•"/>
            </a:pPr>
            <a:r>
              <a:rPr lang="en-IN" b="1" i="1" dirty="0">
                <a:solidFill>
                  <a:schemeClr val="accent4">
                    <a:lumMod val="50000"/>
                  </a:schemeClr>
                </a:solidFill>
              </a:rPr>
              <a:t>Total Failure Tests: </a:t>
            </a:r>
            <a:r>
              <a:rPr lang="en-US" sz="1600" dirty="0"/>
              <a:t>Implemented for the fast detection of the total breakdown of the entropy source</a:t>
            </a:r>
            <a:r>
              <a:rPr lang="en-IN" sz="1600" dirty="0"/>
              <a:t>	</a:t>
            </a:r>
            <a:endParaRPr lang="en-IN" dirty="0"/>
          </a:p>
        </p:txBody>
      </p:sp>
    </p:spTree>
    <p:extLst>
      <p:ext uri="{BB962C8B-B14F-4D97-AF65-F5344CB8AC3E}">
        <p14:creationId xmlns:p14="http://schemas.microsoft.com/office/powerpoint/2010/main" val="3614917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Traditional TRNG Designs</a:t>
            </a:r>
            <a:endParaRPr lang="en-IN" dirty="0"/>
          </a:p>
        </p:txBody>
      </p:sp>
      <p:sp>
        <p:nvSpPr>
          <p:cNvPr id="10" name="Content Placeholder 9"/>
          <p:cNvSpPr>
            <a:spLocks noGrp="1"/>
          </p:cNvSpPr>
          <p:nvPr>
            <p:ph idx="1"/>
          </p:nvPr>
        </p:nvSpPr>
        <p:spPr/>
        <p:txBody>
          <a:bodyPr/>
          <a:lstStyle/>
          <a:p>
            <a:endParaRPr lang="en-IN"/>
          </a:p>
        </p:txBody>
      </p:sp>
      <p:sp>
        <p:nvSpPr>
          <p:cNvPr id="8" name="Slide Number Placeholder 7">
            <a:extLst>
              <a:ext uri="{FF2B5EF4-FFF2-40B4-BE49-F238E27FC236}">
                <a16:creationId xmlns:a16="http://schemas.microsoft.com/office/drawing/2014/main" id="{5322EDBD-786A-4A8B-A960-1418D779225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25EF85A-FC03-44E5-9199-D74363A48905}" type="slidenum">
              <a:rPr kumimoji="0" lang="en-IN" sz="2800" b="0" i="0" u="none" strike="noStrike" kern="1200" cap="none" spc="0" normalizeH="0" baseline="0" noProof="0" smtClean="0">
                <a:ln>
                  <a:noFill/>
                </a:ln>
                <a:solidFill>
                  <a:schemeClr val="bg1"/>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IN" sz="2800" b="0" i="0" u="none" strike="noStrike" kern="1200" cap="none" spc="0" normalizeH="0" baseline="0" noProof="0" dirty="0">
              <a:ln>
                <a:noFill/>
              </a:ln>
              <a:solidFill>
                <a:schemeClr val="bg1"/>
              </a:solidFill>
              <a:effectLst/>
              <a:uLnTx/>
              <a:uFillTx/>
              <a:latin typeface="Gill Sans MT" panose="020B0502020104020203"/>
              <a:ea typeface="+mn-ea"/>
              <a:cs typeface="+mn-cs"/>
            </a:endParaRPr>
          </a:p>
        </p:txBody>
      </p:sp>
      <p:sp>
        <p:nvSpPr>
          <p:cNvPr id="5" name="TextBox 4">
            <a:extLst>
              <a:ext uri="{FF2B5EF4-FFF2-40B4-BE49-F238E27FC236}">
                <a16:creationId xmlns:a16="http://schemas.microsoft.com/office/drawing/2014/main" id="{A21E7C80-4A86-44BE-ADC8-2AF981631DCE}"/>
              </a:ext>
            </a:extLst>
          </p:cNvPr>
          <p:cNvSpPr txBox="1"/>
          <p:nvPr/>
        </p:nvSpPr>
        <p:spPr>
          <a:xfrm>
            <a:off x="692383" y="1400794"/>
            <a:ext cx="8310882" cy="5016758"/>
          </a:xfrm>
          <a:prstGeom prst="rect">
            <a:avLst/>
          </a:prstGeom>
          <a:noFill/>
        </p:spPr>
        <p:txBody>
          <a:bodyPr wrap="square" rtlCol="0">
            <a:spAutoFit/>
          </a:bodyPr>
          <a:lstStyle/>
          <a:p>
            <a:r>
              <a:rPr lang="en-US" sz="1300" b="1" u="sng" dirty="0"/>
              <a:t>Thermal noise</a:t>
            </a:r>
            <a:r>
              <a:rPr lang="en-US" sz="1300" dirty="0"/>
              <a:t>, also known as Johnson–Nyquist noise [68], is intrinsic electronic noise which occurs regardless of any applied voltage. </a:t>
            </a:r>
          </a:p>
          <a:p>
            <a:endParaRPr lang="en-US" sz="1300" dirty="0"/>
          </a:p>
          <a:p>
            <a:r>
              <a:rPr lang="en-US" sz="1300" dirty="0"/>
              <a:t>[1] A low power, low voltage Truly Random Number Generator (TRNG) for EPC Gen2 RFID tag was proposed and realized in </a:t>
            </a:r>
            <a:r>
              <a:rPr lang="en-IN" sz="1300" dirty="0"/>
              <a:t>in </a:t>
            </a:r>
            <a:r>
              <a:rPr lang="en-IN" sz="1300" b="1" i="1" dirty="0"/>
              <a:t>SMIC 0.18 µm standard CMOS process</a:t>
            </a:r>
          </a:p>
          <a:p>
            <a:r>
              <a:rPr lang="en-IN" sz="1300" dirty="0"/>
              <a:t>[4] Presents </a:t>
            </a:r>
            <a:r>
              <a:rPr lang="en-US" sz="1300" dirty="0"/>
              <a:t>the design of a mixed-signal </a:t>
            </a:r>
            <a:r>
              <a:rPr lang="en-US" sz="1300" b="1" dirty="0"/>
              <a:t>RNG IC </a:t>
            </a:r>
            <a:r>
              <a:rPr lang="en-US" sz="1300" dirty="0"/>
              <a:t>suitable for integration with hardware cryptographic systems</a:t>
            </a:r>
          </a:p>
          <a:p>
            <a:endParaRPr lang="en-US" sz="1300" b="1" u="sng" dirty="0"/>
          </a:p>
          <a:p>
            <a:r>
              <a:rPr lang="en-US" sz="1300" b="1" u="sng" dirty="0"/>
              <a:t>Metastability </a:t>
            </a:r>
            <a:r>
              <a:rPr lang="en-US" sz="1300" dirty="0"/>
              <a:t>is the most commonly used entropy source for both FPGA and ASIC TRNGs. TRNGs of this type rely on the circuit symmetry to achieve unbiased outputs. </a:t>
            </a:r>
          </a:p>
          <a:p>
            <a:endParaRPr lang="en-US" sz="1300" dirty="0"/>
          </a:p>
          <a:p>
            <a:r>
              <a:rPr lang="en-US" sz="1300" dirty="0"/>
              <a:t>[3] Utilizes the write collisions in Block Memory (BRAM)s of TRNGs as entropy sources. </a:t>
            </a:r>
            <a:r>
              <a:rPr lang="en-US" sz="1300" i="1" dirty="0">
                <a:solidFill>
                  <a:srgbClr val="C00000"/>
                </a:solidFill>
              </a:rPr>
              <a:t>Due to the lack of the low-level understanding of BRAM, as it is a company secret, it is almost impossible to characterize the randomness-generating process and to evaluate its security.</a:t>
            </a:r>
          </a:p>
          <a:p>
            <a:r>
              <a:rPr lang="en-US" sz="1300" dirty="0"/>
              <a:t>[5] The last passage time of ring oscillators is utilized as the entropy source. Fabricated in </a:t>
            </a:r>
            <a:r>
              <a:rPr lang="en-US" sz="1300" b="1" dirty="0"/>
              <a:t>0.13-μm CMOS technology</a:t>
            </a:r>
          </a:p>
          <a:p>
            <a:endParaRPr lang="en-US" sz="1300" dirty="0"/>
          </a:p>
          <a:p>
            <a:r>
              <a:rPr lang="en-US" sz="1300" b="1" u="sng" dirty="0"/>
              <a:t>Timing Jitter </a:t>
            </a:r>
            <a:r>
              <a:rPr lang="en-US" sz="1300" dirty="0"/>
              <a:t>is deﬁned as the deviation from a periodic signal, such as a reference clock signal</a:t>
            </a:r>
          </a:p>
          <a:p>
            <a:endParaRPr lang="en-US" sz="1300" dirty="0"/>
          </a:p>
          <a:p>
            <a:r>
              <a:rPr lang="en-US" sz="1300" dirty="0"/>
              <a:t>[2] Exploits the jitter of events propagating in a self-timed ring (STR) to generate random bit sequences at a very high bit rate. </a:t>
            </a:r>
            <a:r>
              <a:rPr lang="en-US" sz="1300" i="1" dirty="0">
                <a:solidFill>
                  <a:srgbClr val="C00000"/>
                </a:solidFill>
              </a:rPr>
              <a:t>Implemented using </a:t>
            </a:r>
            <a:r>
              <a:rPr lang="en-IN" sz="1300" i="1" dirty="0">
                <a:solidFill>
                  <a:srgbClr val="C00000"/>
                </a:solidFill>
              </a:rPr>
              <a:t>Altera and Xilinx FPGA</a:t>
            </a:r>
          </a:p>
          <a:p>
            <a:r>
              <a:rPr lang="en-IN" sz="1300" dirty="0"/>
              <a:t>[6]TRNG </a:t>
            </a:r>
            <a:r>
              <a:rPr lang="en-US" sz="1300" dirty="0"/>
              <a:t>based on high-precision edge sampling. </a:t>
            </a:r>
            <a:r>
              <a:rPr lang="en-US" sz="1300" i="1" dirty="0">
                <a:solidFill>
                  <a:srgbClr val="C00000"/>
                </a:solidFill>
              </a:rPr>
              <a:t>Implemented using Xilinx Spartan 6 and Intel Cyclone V FPGAs</a:t>
            </a:r>
            <a:endParaRPr lang="en-IN" sz="1300" i="1" dirty="0">
              <a:solidFill>
                <a:srgbClr val="C00000"/>
              </a:solidFill>
            </a:endParaRPr>
          </a:p>
          <a:p>
            <a:endParaRPr lang="en-US" sz="1400" dirty="0"/>
          </a:p>
          <a:p>
            <a:endParaRPr lang="en-US" sz="1400" dirty="0"/>
          </a:p>
          <a:p>
            <a:endParaRPr lang="en-US" sz="1400" dirty="0"/>
          </a:p>
          <a:p>
            <a:endParaRPr lang="en-IN" dirty="0"/>
          </a:p>
        </p:txBody>
      </p:sp>
      <p:sp>
        <p:nvSpPr>
          <p:cNvPr id="7" name="Rectangle: Rounded Corners 6">
            <a:extLst>
              <a:ext uri="{FF2B5EF4-FFF2-40B4-BE49-F238E27FC236}">
                <a16:creationId xmlns:a16="http://schemas.microsoft.com/office/drawing/2014/main" id="{28A56AEF-C2E8-4A33-9997-F7880F9837B2}"/>
              </a:ext>
            </a:extLst>
          </p:cNvPr>
          <p:cNvSpPr/>
          <p:nvPr/>
        </p:nvSpPr>
        <p:spPr>
          <a:xfrm>
            <a:off x="8765177" y="3747449"/>
            <a:ext cx="3130901" cy="2302951"/>
          </a:xfrm>
          <a:prstGeom prst="roundRect">
            <a:avLst>
              <a:gd name="adj" fmla="val 26218"/>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p>
          <a:p>
            <a:pPr marL="342900" indent="-342900">
              <a:buFont typeface="Wingdings" panose="05000000000000000000" pitchFamily="2" charset="2"/>
              <a:buChar char="v"/>
            </a:pPr>
            <a:endParaRPr lang="en-IN" sz="1400" b="1" dirty="0" smtClean="0"/>
          </a:p>
          <a:p>
            <a:pPr marL="342900" indent="-342900">
              <a:buFont typeface="Wingdings" panose="05000000000000000000" pitchFamily="2" charset="2"/>
              <a:buChar char="v"/>
            </a:pPr>
            <a:endParaRPr lang="en-IN" sz="1400" b="1" dirty="0"/>
          </a:p>
          <a:p>
            <a:pPr marL="342900" indent="-342900">
              <a:buFont typeface="Wingdings" panose="05000000000000000000" pitchFamily="2" charset="2"/>
              <a:buChar char="v"/>
            </a:pPr>
            <a:r>
              <a:rPr lang="en-IN" sz="1400" b="1" dirty="0" smtClean="0"/>
              <a:t>Source </a:t>
            </a:r>
            <a:r>
              <a:rPr lang="en-IN" sz="1400" b="1" dirty="0"/>
              <a:t>of Randomness: </a:t>
            </a:r>
            <a:r>
              <a:rPr lang="en-IN" sz="1400" dirty="0"/>
              <a:t>Underlying Hardware Architectural Events</a:t>
            </a:r>
          </a:p>
          <a:p>
            <a:pPr marL="285750" indent="-285750">
              <a:buFont typeface="Wingdings" panose="05000000000000000000" pitchFamily="2" charset="2"/>
              <a:buChar char="v"/>
            </a:pPr>
            <a:endParaRPr lang="en-IN" sz="1400" dirty="0"/>
          </a:p>
          <a:p>
            <a:pPr marL="342900" indent="-342900">
              <a:buFont typeface="Wingdings" panose="05000000000000000000" pitchFamily="2" charset="2"/>
              <a:buChar char="v"/>
            </a:pPr>
            <a:r>
              <a:rPr lang="en-IN" sz="1400" dirty="0"/>
              <a:t>No external hardware i.e. </a:t>
            </a:r>
            <a:r>
              <a:rPr lang="en-IN" sz="1400" b="1" dirty="0"/>
              <a:t>SoC design</a:t>
            </a:r>
          </a:p>
          <a:p>
            <a:pPr algn="ctr"/>
            <a:endParaRPr lang="en-IN" dirty="0"/>
          </a:p>
          <a:p>
            <a:pPr algn="ctr"/>
            <a:endParaRPr lang="en-IN" dirty="0"/>
          </a:p>
        </p:txBody>
      </p:sp>
      <p:sp>
        <p:nvSpPr>
          <p:cNvPr id="6" name="Rectangle 5">
            <a:extLst>
              <a:ext uri="{FF2B5EF4-FFF2-40B4-BE49-F238E27FC236}">
                <a16:creationId xmlns:a16="http://schemas.microsoft.com/office/drawing/2014/main" id="{5B45E993-D1BF-4E7B-B5C2-905F083EE795}"/>
              </a:ext>
            </a:extLst>
          </p:cNvPr>
          <p:cNvSpPr/>
          <p:nvPr/>
        </p:nvSpPr>
        <p:spPr>
          <a:xfrm>
            <a:off x="9323772" y="3909173"/>
            <a:ext cx="1704512" cy="3370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n w="0"/>
                <a:solidFill>
                  <a:schemeClr val="tx1"/>
                </a:solidFill>
                <a:effectLst>
                  <a:outerShdw blurRad="38100" dist="19050" dir="2700000" algn="tl" rotWithShape="0">
                    <a:schemeClr val="dk1">
                      <a:alpha val="40000"/>
                    </a:schemeClr>
                  </a:outerShdw>
                </a:effectLst>
              </a:rPr>
              <a:t>OUR WORK</a:t>
            </a:r>
          </a:p>
        </p:txBody>
      </p:sp>
      <p:sp>
        <p:nvSpPr>
          <p:cNvPr id="9" name="Rectangle: Rounded Corners 8">
            <a:extLst>
              <a:ext uri="{FF2B5EF4-FFF2-40B4-BE49-F238E27FC236}">
                <a16:creationId xmlns:a16="http://schemas.microsoft.com/office/drawing/2014/main" id="{FE22068D-587B-4FE5-A112-665634F0E6CF}"/>
              </a:ext>
            </a:extLst>
          </p:cNvPr>
          <p:cNvSpPr/>
          <p:nvPr/>
        </p:nvSpPr>
        <p:spPr>
          <a:xfrm>
            <a:off x="9436771" y="1425995"/>
            <a:ext cx="1944210" cy="1731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CMOS Designs:</a:t>
            </a:r>
          </a:p>
          <a:p>
            <a:pPr marL="285750" indent="-285750">
              <a:buFont typeface="Arial" panose="020B0604020202020204" pitchFamily="34" charset="0"/>
              <a:buChar char="•"/>
            </a:pPr>
            <a:r>
              <a:rPr lang="en-IN" sz="1400" dirty="0"/>
              <a:t>Not preferred for high speed applications</a:t>
            </a:r>
          </a:p>
          <a:p>
            <a:pPr marL="285750" indent="-285750">
              <a:buFont typeface="Arial" panose="020B0604020202020204" pitchFamily="34" charset="0"/>
              <a:buChar char="•"/>
            </a:pPr>
            <a:r>
              <a:rPr lang="en-IN" sz="1400" dirty="0"/>
              <a:t>Not easily portable to FPGA families</a:t>
            </a:r>
          </a:p>
        </p:txBody>
      </p:sp>
    </p:spTree>
    <p:extLst>
      <p:ext uri="{BB962C8B-B14F-4D97-AF65-F5344CB8AC3E}">
        <p14:creationId xmlns:p14="http://schemas.microsoft.com/office/powerpoint/2010/main" val="865800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IN"/>
          </a:p>
        </p:txBody>
      </p:sp>
      <p:sp>
        <p:nvSpPr>
          <p:cNvPr id="9" name="Content Placeholder 8"/>
          <p:cNvSpPr>
            <a:spLocks noGrp="1"/>
          </p:cNvSpPr>
          <p:nvPr>
            <p:ph idx="1"/>
          </p:nvPr>
        </p:nvSpPr>
        <p:spPr/>
        <p:txBody>
          <a:bodyPr/>
          <a:lstStyle/>
          <a:p>
            <a:endParaRPr lang="en-IN"/>
          </a:p>
        </p:txBody>
      </p:sp>
      <p:sp>
        <p:nvSpPr>
          <p:cNvPr id="8" name="Slide Number Placeholder 7">
            <a:extLst>
              <a:ext uri="{FF2B5EF4-FFF2-40B4-BE49-F238E27FC236}">
                <a16:creationId xmlns:a16="http://schemas.microsoft.com/office/drawing/2014/main" id="{5322EDBD-786A-4A8B-A960-1418D779225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25EF85A-FC03-44E5-9199-D74363A48905}" type="slidenum">
              <a:rPr kumimoji="0" lang="en-IN" sz="2800" b="0" i="0" u="none" strike="noStrike" kern="1200" cap="none" spc="0" normalizeH="0" baseline="0" noProof="0" smtClean="0">
                <a:ln>
                  <a:noFill/>
                </a:ln>
                <a:solidFill>
                  <a:schemeClr val="bg1"/>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2800" b="0" i="0" u="none" strike="noStrike" kern="1200" cap="none" spc="0" normalizeH="0" baseline="0" noProof="0" dirty="0">
              <a:ln>
                <a:noFill/>
              </a:ln>
              <a:solidFill>
                <a:schemeClr val="bg1"/>
              </a:solidFill>
              <a:effectLst/>
              <a:uLnTx/>
              <a:uFillTx/>
              <a:latin typeface="Gill Sans MT" panose="020B0502020104020203"/>
              <a:ea typeface="+mn-ea"/>
              <a:cs typeface="+mn-cs"/>
            </a:endParaRPr>
          </a:p>
        </p:txBody>
      </p:sp>
      <p:sp>
        <p:nvSpPr>
          <p:cNvPr id="3" name="Rectangle 2">
            <a:extLst>
              <a:ext uri="{FF2B5EF4-FFF2-40B4-BE49-F238E27FC236}">
                <a16:creationId xmlns:a16="http://schemas.microsoft.com/office/drawing/2014/main" id="{2679B769-212F-432C-98A2-D00151A821D6}"/>
              </a:ext>
            </a:extLst>
          </p:cNvPr>
          <p:cNvSpPr/>
          <p:nvPr/>
        </p:nvSpPr>
        <p:spPr>
          <a:xfrm>
            <a:off x="1097280" y="1665077"/>
            <a:ext cx="10022662" cy="2492990"/>
          </a:xfrm>
          <a:prstGeom prst="rect">
            <a:avLst/>
          </a:prstGeom>
        </p:spPr>
        <p:txBody>
          <a:bodyPr wrap="square">
            <a:spAutoFit/>
          </a:bodyPr>
          <a:lstStyle/>
          <a:p>
            <a:pPr algn="ctr"/>
            <a:r>
              <a:rPr lang="en-US" b="1" dirty="0">
                <a:solidFill>
                  <a:srgbClr val="FF0000"/>
                </a:solidFill>
              </a:rPr>
              <a:t>TRNGs implemented using external hardware are susceptible to physical attacks</a:t>
            </a:r>
          </a:p>
          <a:p>
            <a:pPr algn="ctr"/>
            <a:endParaRPr lang="en-US" b="1" dirty="0">
              <a:solidFill>
                <a:srgbClr val="FF0000"/>
              </a:solidFill>
            </a:endParaRPr>
          </a:p>
          <a:p>
            <a:r>
              <a:rPr lang="en-US" sz="1400" dirty="0"/>
              <a:t>[7] Presents a contactless and local active attack on ring oscillators (ROs) based TRNGs using electromagnetic fields. It is possible to lock them on the injected signal and thus to control the monobit bias of the TRNG output even when low power electromagnetic fields are exploited</a:t>
            </a:r>
          </a:p>
          <a:p>
            <a:endParaRPr lang="en-US" sz="1400" dirty="0"/>
          </a:p>
          <a:p>
            <a:r>
              <a:rPr lang="en-US" sz="1400" dirty="0"/>
              <a:t>[8] A frequency injection attack which is able to destroy the source of entropy in ring-oscillator-based true random number generators (TRNGs). </a:t>
            </a:r>
          </a:p>
          <a:p>
            <a:pPr marL="342900" indent="-342900">
              <a:buFont typeface="+mj-lt"/>
              <a:buAutoNum type="arabicPeriod" startAt="7"/>
            </a:pPr>
            <a:endParaRPr lang="en-IN" dirty="0"/>
          </a:p>
          <a:p>
            <a:pPr marL="342900" indent="-342900">
              <a:buFont typeface="+mj-lt"/>
              <a:buAutoNum type="arabicPeriod" startAt="7"/>
            </a:pPr>
            <a:endParaRPr lang="en-US" b="1" dirty="0"/>
          </a:p>
        </p:txBody>
      </p:sp>
      <p:sp>
        <p:nvSpPr>
          <p:cNvPr id="5" name="TextBox 4">
            <a:extLst>
              <a:ext uri="{FF2B5EF4-FFF2-40B4-BE49-F238E27FC236}">
                <a16:creationId xmlns:a16="http://schemas.microsoft.com/office/drawing/2014/main" id="{95D72E61-F9EC-4422-AE76-BF2935860D4C}"/>
              </a:ext>
            </a:extLst>
          </p:cNvPr>
          <p:cNvSpPr txBox="1"/>
          <p:nvPr/>
        </p:nvSpPr>
        <p:spPr>
          <a:xfrm>
            <a:off x="1776549" y="4105815"/>
            <a:ext cx="6701425" cy="2339102"/>
          </a:xfrm>
          <a:prstGeom prst="rect">
            <a:avLst/>
          </a:prstGeom>
          <a:noFill/>
        </p:spPr>
        <p:txBody>
          <a:bodyPr wrap="square" rtlCol="0">
            <a:spAutoFit/>
          </a:bodyPr>
          <a:lstStyle/>
          <a:p>
            <a:r>
              <a:rPr lang="en-IN" sz="2000" b="1" dirty="0">
                <a:solidFill>
                  <a:srgbClr val="00B050"/>
                </a:solidFill>
              </a:rPr>
              <a:t>On- the fly testing of TRNGs</a:t>
            </a:r>
          </a:p>
          <a:p>
            <a:r>
              <a:rPr lang="en-US" sz="1400" dirty="0">
                <a:solidFill>
                  <a:srgbClr val="00B050"/>
                </a:solidFill>
              </a:rPr>
              <a:t>A design methodology for embedded tests of entropy sources.</a:t>
            </a:r>
          </a:p>
          <a:p>
            <a:endParaRPr lang="en-US" sz="1400" dirty="0">
              <a:solidFill>
                <a:srgbClr val="00B050"/>
              </a:solidFill>
            </a:endParaRPr>
          </a:p>
          <a:p>
            <a:r>
              <a:rPr lang="en-IN" sz="1400" dirty="0"/>
              <a:t>[9] </a:t>
            </a:r>
            <a:r>
              <a:rPr lang="en-US" sz="1400" dirty="0"/>
              <a:t>The proposed solution uses canary numbers which are an extra output of the entropy source of lower quality. This enables an early-warning attack detection before the output of the generator is compromised. </a:t>
            </a:r>
          </a:p>
          <a:p>
            <a:endParaRPr lang="en-IN" sz="1400" dirty="0"/>
          </a:p>
          <a:p>
            <a:r>
              <a:rPr lang="en-IN" sz="1400" dirty="0"/>
              <a:t>[10] </a:t>
            </a:r>
            <a:r>
              <a:rPr lang="en-US" sz="1400" dirty="0"/>
              <a:t> Design of on-the-fly tests based on the attack effects. Uses an empirical design methodology consisting of two phases: collecting the data under attack and finding a useful statistical feature. </a:t>
            </a:r>
            <a:endParaRPr lang="en-IN" sz="1400" dirty="0"/>
          </a:p>
        </p:txBody>
      </p:sp>
      <p:sp>
        <p:nvSpPr>
          <p:cNvPr id="6" name="Flowchart: Alternate Process 5">
            <a:extLst>
              <a:ext uri="{FF2B5EF4-FFF2-40B4-BE49-F238E27FC236}">
                <a16:creationId xmlns:a16="http://schemas.microsoft.com/office/drawing/2014/main" id="{F37AB409-BA78-4706-AAA3-E2C12451B457}"/>
              </a:ext>
            </a:extLst>
          </p:cNvPr>
          <p:cNvSpPr/>
          <p:nvPr/>
        </p:nvSpPr>
        <p:spPr>
          <a:xfrm>
            <a:off x="8745293" y="3525702"/>
            <a:ext cx="3053918" cy="3075969"/>
          </a:xfrm>
          <a:prstGeom prst="flowChartAlternate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sz="1600" dirty="0"/>
              <a:t>It would be desirable to develop TRNG sources which are available to a program without resorting to an external component</a:t>
            </a:r>
          </a:p>
          <a:p>
            <a:endParaRPr lang="en-US" sz="1600" dirty="0"/>
          </a:p>
          <a:p>
            <a:pPr marL="285750" indent="-285750">
              <a:buFont typeface="Wingdings" panose="05000000000000000000" pitchFamily="2" charset="2"/>
              <a:buChar char="v"/>
            </a:pPr>
            <a:r>
              <a:rPr lang="en-US" sz="1600" dirty="0"/>
              <a:t> In-situ TRNG design would also make physical attacks more challenging</a:t>
            </a:r>
            <a:endParaRPr lang="en-IN" sz="1600" dirty="0"/>
          </a:p>
        </p:txBody>
      </p:sp>
    </p:spTree>
    <p:extLst>
      <p:ext uri="{BB962C8B-B14F-4D97-AF65-F5344CB8AC3E}">
        <p14:creationId xmlns:p14="http://schemas.microsoft.com/office/powerpoint/2010/main" val="908632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8AD1-EFF4-4870-9B41-E80288AB7CA3}"/>
              </a:ext>
            </a:extLst>
          </p:cNvPr>
          <p:cNvSpPr>
            <a:spLocks noGrp="1"/>
          </p:cNvSpPr>
          <p:nvPr>
            <p:ph type="title"/>
          </p:nvPr>
        </p:nvSpPr>
        <p:spPr>
          <a:xfrm>
            <a:off x="1469520" y="596861"/>
            <a:ext cx="9464091" cy="1280890"/>
          </a:xfrm>
        </p:spPr>
        <p:txBody>
          <a:bodyPr>
            <a:normAutofit fontScale="90000"/>
          </a:bodyPr>
          <a:lstStyle/>
          <a:p>
            <a:pPr algn="ctr"/>
            <a:r>
              <a:rPr lang="en-IN" sz="4800" b="1" dirty="0">
                <a:solidFill>
                  <a:schemeClr val="tx2">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NIST SP 800-22 STATISTICAL TEST SUITE</a:t>
            </a:r>
          </a:p>
        </p:txBody>
      </p:sp>
      <p:sp>
        <p:nvSpPr>
          <p:cNvPr id="3" name="Content Placeholder 2"/>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9DDD2926-E666-4506-BEDF-E381BF1FDD3B}"/>
              </a:ext>
            </a:extLst>
          </p:cNvPr>
          <p:cNvSpPr>
            <a:spLocks noGrp="1"/>
          </p:cNvSpPr>
          <p:nvPr>
            <p:ph type="sldNum" sz="quarter" idx="12"/>
          </p:nvPr>
        </p:nvSpPr>
        <p:spPr/>
        <p:txBody>
          <a:bodyPr/>
          <a:lstStyle/>
          <a:p>
            <a:fld id="{925EF85A-FC03-44E5-9199-D74363A48905}" type="slidenum">
              <a:rPr lang="en-IN" smtClean="0"/>
              <a:t>6</a:t>
            </a:fld>
            <a:endParaRPr lang="en-IN" dirty="0"/>
          </a:p>
        </p:txBody>
      </p:sp>
      <p:pic>
        <p:nvPicPr>
          <p:cNvPr id="10" name="Picture 9">
            <a:extLst>
              <a:ext uri="{FF2B5EF4-FFF2-40B4-BE49-F238E27FC236}">
                <a16:creationId xmlns:a16="http://schemas.microsoft.com/office/drawing/2014/main" id="{F776D9C8-A2F4-4C9E-8944-B0A08BAA6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5791" y="1877751"/>
            <a:ext cx="6513517" cy="4277309"/>
          </a:xfrm>
          <a:prstGeom prst="rect">
            <a:avLst/>
          </a:prstGeom>
        </p:spPr>
      </p:pic>
    </p:spTree>
    <p:extLst>
      <p:ext uri="{BB962C8B-B14F-4D97-AF65-F5344CB8AC3E}">
        <p14:creationId xmlns:p14="http://schemas.microsoft.com/office/powerpoint/2010/main" val="5204261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E1CDC-254F-4181-B554-872F0CBF9CAE}"/>
              </a:ext>
            </a:extLst>
          </p:cNvPr>
          <p:cNvSpPr>
            <a:spLocks noGrp="1"/>
          </p:cNvSpPr>
          <p:nvPr>
            <p:ph type="title"/>
          </p:nvPr>
        </p:nvSpPr>
        <p:spPr>
          <a:xfrm>
            <a:off x="1143753" y="598490"/>
            <a:ext cx="8911687" cy="1280890"/>
          </a:xfrm>
        </p:spPr>
        <p:txBody>
          <a:bodyPr>
            <a:normAutofit/>
          </a:bodyPr>
          <a:lstStyle/>
          <a:p>
            <a:pPr algn="ctr"/>
            <a:r>
              <a:rPr lang="en-IN" sz="4800" b="1" dirty="0">
                <a:solidFill>
                  <a:schemeClr val="tx2">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AIS 20/31 TESTS</a:t>
            </a:r>
          </a:p>
        </p:txBody>
      </p:sp>
      <p:sp>
        <p:nvSpPr>
          <p:cNvPr id="3" name="Content Placeholder 2"/>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30563799-96F2-4C5D-89F6-E9746F7797D7}"/>
              </a:ext>
            </a:extLst>
          </p:cNvPr>
          <p:cNvSpPr>
            <a:spLocks noGrp="1"/>
          </p:cNvSpPr>
          <p:nvPr>
            <p:ph type="sldNum" sz="quarter" idx="12"/>
          </p:nvPr>
        </p:nvSpPr>
        <p:spPr/>
        <p:txBody>
          <a:bodyPr/>
          <a:lstStyle/>
          <a:p>
            <a:fld id="{925EF85A-FC03-44E5-9199-D74363A48905}" type="slidenum">
              <a:rPr lang="en-IN" smtClean="0"/>
              <a:t>7</a:t>
            </a:fld>
            <a:endParaRPr lang="en-IN" dirty="0"/>
          </a:p>
        </p:txBody>
      </p:sp>
      <p:pic>
        <p:nvPicPr>
          <p:cNvPr id="5" name="Content Placeholder 4">
            <a:extLst>
              <a:ext uri="{FF2B5EF4-FFF2-40B4-BE49-F238E27FC236}">
                <a16:creationId xmlns:a16="http://schemas.microsoft.com/office/drawing/2014/main" id="{A8ACDCFE-94B6-47FB-8679-F504106ED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560" y="1879380"/>
            <a:ext cx="7918880" cy="4156346"/>
          </a:xfrm>
          <a:prstGeom prst="rect">
            <a:avLst/>
          </a:prstGeom>
          <a:ln w="9525">
            <a:solidFill>
              <a:sysClr val="windowText" lastClr="000000"/>
            </a:solidFill>
          </a:ln>
        </p:spPr>
      </p:pic>
    </p:spTree>
    <p:extLst>
      <p:ext uri="{BB962C8B-B14F-4D97-AF65-F5344CB8AC3E}">
        <p14:creationId xmlns:p14="http://schemas.microsoft.com/office/powerpoint/2010/main" val="4248829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Contributions</a:t>
            </a:r>
            <a:endParaRPr lang="en-IN" dirty="0"/>
          </a:p>
        </p:txBody>
      </p:sp>
      <p:sp>
        <p:nvSpPr>
          <p:cNvPr id="3" name="Content Placeholder 2"/>
          <p:cNvSpPr>
            <a:spLocks noGrp="1"/>
          </p:cNvSpPr>
          <p:nvPr>
            <p:ph idx="1"/>
          </p:nvPr>
        </p:nvSpPr>
        <p:spPr>
          <a:xfrm>
            <a:off x="1831566" y="2211978"/>
            <a:ext cx="8915400" cy="3777622"/>
          </a:xfrm>
        </p:spPr>
        <p:txBody>
          <a:bodyPr>
            <a:normAutofit/>
          </a:bodyPr>
          <a:lstStyle/>
          <a:p>
            <a:r>
              <a:rPr lang="en-IN" dirty="0" smtClean="0">
                <a:solidFill>
                  <a:schemeClr val="accent1">
                    <a:lumMod val="50000"/>
                  </a:schemeClr>
                </a:solidFill>
              </a:rPr>
              <a:t>TRNG </a:t>
            </a:r>
            <a:r>
              <a:rPr lang="en-IN" dirty="0">
                <a:solidFill>
                  <a:schemeClr val="accent1">
                    <a:lumMod val="50000"/>
                  </a:schemeClr>
                </a:solidFill>
              </a:rPr>
              <a:t>derived from computer architecture, which thrives </a:t>
            </a:r>
            <a:r>
              <a:rPr lang="en-IN" dirty="0" smtClean="0">
                <a:solidFill>
                  <a:schemeClr val="accent1">
                    <a:lumMod val="50000"/>
                  </a:schemeClr>
                </a:solidFill>
              </a:rPr>
              <a:t>on the </a:t>
            </a:r>
            <a:r>
              <a:rPr lang="en-IN" dirty="0">
                <a:solidFill>
                  <a:schemeClr val="accent1">
                    <a:lumMod val="50000"/>
                  </a:schemeClr>
                </a:solidFill>
              </a:rPr>
              <a:t>randomness observed through </a:t>
            </a:r>
            <a:r>
              <a:rPr lang="en-IN" dirty="0" smtClean="0">
                <a:solidFill>
                  <a:schemeClr val="accent1">
                    <a:lumMod val="50000"/>
                  </a:schemeClr>
                </a:solidFill>
              </a:rPr>
              <a:t>the Hardware Performance Counters. </a:t>
            </a:r>
            <a:r>
              <a:rPr lang="en-IN" dirty="0">
                <a:solidFill>
                  <a:schemeClr val="accent1">
                    <a:lumMod val="50000"/>
                  </a:schemeClr>
                </a:solidFill>
              </a:rPr>
              <a:t>HPC event counters provide a cumulative count </a:t>
            </a:r>
            <a:r>
              <a:rPr lang="en-IN" dirty="0" smtClean="0">
                <a:solidFill>
                  <a:schemeClr val="accent1">
                    <a:lumMod val="50000"/>
                  </a:schemeClr>
                </a:solidFill>
              </a:rPr>
              <a:t>to the </a:t>
            </a:r>
            <a:r>
              <a:rPr lang="en-IN" dirty="0">
                <a:solidFill>
                  <a:schemeClr val="accent1">
                    <a:lumMod val="50000"/>
                  </a:schemeClr>
                </a:solidFill>
              </a:rPr>
              <a:t>architectural events and thus proposed to be a high source of entropy.</a:t>
            </a:r>
          </a:p>
          <a:p>
            <a:r>
              <a:rPr lang="en-IN" dirty="0" smtClean="0">
                <a:solidFill>
                  <a:schemeClr val="accent1">
                    <a:lumMod val="50000"/>
                  </a:schemeClr>
                </a:solidFill>
              </a:rPr>
              <a:t>It </a:t>
            </a:r>
            <a:r>
              <a:rPr lang="en-IN" dirty="0">
                <a:solidFill>
                  <a:schemeClr val="accent1">
                    <a:lumMod val="50000"/>
                  </a:schemeClr>
                </a:solidFill>
              </a:rPr>
              <a:t>was also observed that the randomness was highest in the Least </a:t>
            </a:r>
            <a:r>
              <a:rPr lang="en-IN" dirty="0" smtClean="0">
                <a:solidFill>
                  <a:schemeClr val="accent1">
                    <a:lumMod val="50000"/>
                  </a:schemeClr>
                </a:solidFill>
              </a:rPr>
              <a:t>Significant bits </a:t>
            </a:r>
            <a:r>
              <a:rPr lang="en-IN" dirty="0">
                <a:solidFill>
                  <a:schemeClr val="accent1">
                    <a:lumMod val="50000"/>
                  </a:schemeClr>
                </a:solidFill>
              </a:rPr>
              <a:t>(LSBs) for the observed values from these counters. </a:t>
            </a:r>
            <a:endParaRPr lang="en-IN" dirty="0" smtClean="0">
              <a:solidFill>
                <a:schemeClr val="accent1">
                  <a:lumMod val="50000"/>
                </a:schemeClr>
              </a:solidFill>
            </a:endParaRPr>
          </a:p>
          <a:p>
            <a:r>
              <a:rPr lang="en-IN" dirty="0" smtClean="0">
                <a:solidFill>
                  <a:schemeClr val="accent1">
                    <a:lumMod val="50000"/>
                  </a:schemeClr>
                </a:solidFill>
              </a:rPr>
              <a:t>These </a:t>
            </a:r>
            <a:r>
              <a:rPr lang="en-IN" dirty="0">
                <a:solidFill>
                  <a:schemeClr val="accent1">
                    <a:lumMod val="50000"/>
                  </a:schemeClr>
                </a:solidFill>
              </a:rPr>
              <a:t>event counter statistics over the monitored application along with </a:t>
            </a:r>
            <a:r>
              <a:rPr lang="en-IN" dirty="0" smtClean="0">
                <a:solidFill>
                  <a:schemeClr val="accent1">
                    <a:lumMod val="50000"/>
                  </a:schemeClr>
                </a:solidFill>
              </a:rPr>
              <a:t>the background </a:t>
            </a:r>
            <a:r>
              <a:rPr lang="en-IN" dirty="0">
                <a:solidFill>
                  <a:schemeClr val="accent1">
                    <a:lumMod val="50000"/>
                  </a:schemeClr>
                </a:solidFill>
              </a:rPr>
              <a:t>noise can only be observed at periodic </a:t>
            </a:r>
            <a:r>
              <a:rPr lang="en-IN" dirty="0" smtClean="0">
                <a:solidFill>
                  <a:schemeClr val="accent1">
                    <a:lumMod val="50000"/>
                  </a:schemeClr>
                </a:solidFill>
              </a:rPr>
              <a:t>intervals. </a:t>
            </a:r>
            <a:r>
              <a:rPr lang="en-IN" dirty="0">
                <a:solidFill>
                  <a:schemeClr val="accent1">
                    <a:lumMod val="50000"/>
                  </a:schemeClr>
                </a:solidFill>
              </a:rPr>
              <a:t>I</a:t>
            </a:r>
            <a:r>
              <a:rPr lang="en-IN" dirty="0" smtClean="0">
                <a:solidFill>
                  <a:schemeClr val="accent1">
                    <a:lumMod val="50000"/>
                  </a:schemeClr>
                </a:solidFill>
              </a:rPr>
              <a:t>n </a:t>
            </a:r>
            <a:r>
              <a:rPr lang="en-IN" dirty="0">
                <a:solidFill>
                  <a:schemeClr val="accent1">
                    <a:lumMod val="50000"/>
                  </a:schemeClr>
                </a:solidFill>
              </a:rPr>
              <a:t>order to increase </a:t>
            </a:r>
            <a:r>
              <a:rPr lang="en-IN" dirty="0" smtClean="0">
                <a:solidFill>
                  <a:schemeClr val="accent1">
                    <a:lumMod val="50000"/>
                  </a:schemeClr>
                </a:solidFill>
              </a:rPr>
              <a:t>the throughput </a:t>
            </a:r>
            <a:r>
              <a:rPr lang="en-IN" dirty="0">
                <a:solidFill>
                  <a:schemeClr val="accent1">
                    <a:lumMod val="50000"/>
                  </a:schemeClr>
                </a:solidFill>
              </a:rPr>
              <a:t>of the overall random number generation, we pair the </a:t>
            </a:r>
            <a:r>
              <a:rPr lang="en-IN" dirty="0" smtClean="0">
                <a:solidFill>
                  <a:schemeClr val="accent1">
                    <a:lumMod val="50000"/>
                  </a:schemeClr>
                </a:solidFill>
              </a:rPr>
              <a:t>proposed TRNG </a:t>
            </a:r>
            <a:r>
              <a:rPr lang="en-IN" dirty="0">
                <a:solidFill>
                  <a:schemeClr val="accent1">
                    <a:lumMod val="50000"/>
                  </a:schemeClr>
                </a:solidFill>
              </a:rPr>
              <a:t>with a secured hash implementation using the Keccak algorithm.</a:t>
            </a:r>
          </a:p>
        </p:txBody>
      </p:sp>
      <p:sp>
        <p:nvSpPr>
          <p:cNvPr id="4" name="Slide Number Placeholder 3"/>
          <p:cNvSpPr>
            <a:spLocks noGrp="1"/>
          </p:cNvSpPr>
          <p:nvPr>
            <p:ph type="sldNum" sz="quarter" idx="12"/>
          </p:nvPr>
        </p:nvSpPr>
        <p:spPr/>
        <p:txBody>
          <a:bodyPr/>
          <a:lstStyle/>
          <a:p>
            <a:fld id="{925EF85A-FC03-44E5-9199-D74363A48905}" type="slidenum">
              <a:rPr lang="en-IN" smtClean="0"/>
              <a:t>8</a:t>
            </a:fld>
            <a:endParaRPr lang="en-IN"/>
          </a:p>
        </p:txBody>
      </p:sp>
    </p:spTree>
    <p:extLst>
      <p:ext uri="{BB962C8B-B14F-4D97-AF65-F5344CB8AC3E}">
        <p14:creationId xmlns:p14="http://schemas.microsoft.com/office/powerpoint/2010/main" val="3653910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F3CA8D-0D1F-4E72-9933-A4AA4F1091ED}"/>
              </a:ext>
            </a:extLst>
          </p:cNvPr>
          <p:cNvSpPr txBox="1"/>
          <p:nvPr/>
        </p:nvSpPr>
        <p:spPr>
          <a:xfrm>
            <a:off x="1946366" y="2353215"/>
            <a:ext cx="9178645" cy="3139321"/>
          </a:xfrm>
          <a:prstGeom prst="rect">
            <a:avLst/>
          </a:prstGeom>
          <a:noFill/>
        </p:spPr>
        <p:txBody>
          <a:bodyPr wrap="square" rtlCol="0">
            <a:spAutoFit/>
          </a:bodyPr>
          <a:lstStyle/>
          <a:p>
            <a:pPr marL="285750" indent="-285750">
              <a:buFont typeface="Arial" panose="020B0604020202020204" pitchFamily="34" charset="0"/>
              <a:buChar char="•"/>
            </a:pPr>
            <a:r>
              <a:rPr lang="en-IN" dirty="0"/>
              <a:t>Set of special purpose registers, present in most of microprocessor’s Performance Monitoring Unit(PMU)</a:t>
            </a:r>
          </a:p>
          <a:p>
            <a:endParaRPr lang="en-IN" dirty="0"/>
          </a:p>
          <a:p>
            <a:pPr marL="285750" indent="-285750">
              <a:buFont typeface="Arial" panose="020B0604020202020204" pitchFamily="34" charset="0"/>
              <a:buChar char="•"/>
            </a:pPr>
            <a:r>
              <a:rPr lang="en-IN" dirty="0"/>
              <a:t>Store hardware and software events related to the execution of a program, such as cache misses, retired instructions, retired branch instructions, etc.</a:t>
            </a:r>
          </a:p>
          <a:p>
            <a:endParaRPr lang="en-IN" dirty="0"/>
          </a:p>
          <a:p>
            <a:pPr marL="285750" indent="-285750">
              <a:buFont typeface="Arial" panose="020B0604020202020204" pitchFamily="34" charset="0"/>
              <a:buChar char="•"/>
            </a:pPr>
            <a:r>
              <a:rPr lang="en-IN" dirty="0"/>
              <a:t>Type and number of hardware interrupts vary across different Instruction Set Architectures(ISA)</a:t>
            </a:r>
          </a:p>
          <a:p>
            <a:endParaRPr lang="en-IN" dirty="0"/>
          </a:p>
          <a:p>
            <a:pPr marL="285750" indent="-285750">
              <a:buFont typeface="Arial" panose="020B0604020202020204" pitchFamily="34" charset="0"/>
              <a:buChar char="•"/>
            </a:pPr>
            <a:r>
              <a:rPr lang="en-IN" dirty="0"/>
              <a:t>Various open-source tools can measure this HPC values: perf tools, PAPI, Oprofile, Valgrind and many more</a:t>
            </a:r>
          </a:p>
        </p:txBody>
      </p:sp>
      <p:sp>
        <p:nvSpPr>
          <p:cNvPr id="4" name="Title 3"/>
          <p:cNvSpPr>
            <a:spLocks noGrp="1"/>
          </p:cNvSpPr>
          <p:nvPr>
            <p:ph type="title"/>
          </p:nvPr>
        </p:nvSpPr>
        <p:spPr>
          <a:xfrm>
            <a:off x="1791075" y="663298"/>
            <a:ext cx="8911687" cy="1280890"/>
          </a:xfrm>
        </p:spPr>
        <p:txBody>
          <a:bodyPr/>
          <a:lstStyle/>
          <a:p>
            <a:r>
              <a:rPr lang="en-IN" dirty="0" smtClean="0"/>
              <a:t>Hardware Performance counters</a:t>
            </a:r>
            <a:endParaRPr lang="en-IN" dirty="0"/>
          </a:p>
        </p:txBody>
      </p:sp>
      <p:sp>
        <p:nvSpPr>
          <p:cNvPr id="8" name="Slide Number Placeholder 7">
            <a:extLst>
              <a:ext uri="{FF2B5EF4-FFF2-40B4-BE49-F238E27FC236}">
                <a16:creationId xmlns:a16="http://schemas.microsoft.com/office/drawing/2014/main" id="{EEC5048A-3C26-4922-9F57-AABA3AEC3ABD}"/>
              </a:ext>
            </a:extLst>
          </p:cNvPr>
          <p:cNvSpPr>
            <a:spLocks noGrp="1"/>
          </p:cNvSpPr>
          <p:nvPr>
            <p:ph type="sldNum" sz="quarter" idx="12"/>
          </p:nvPr>
        </p:nvSpPr>
        <p:spPr/>
        <p:txBody>
          <a:bodyPr/>
          <a:lstStyle/>
          <a:p>
            <a:fld id="{925EF85A-FC03-44E5-9199-D74363A48905}" type="slidenum">
              <a:rPr lang="en-IN" smtClean="0"/>
              <a:t>9</a:t>
            </a:fld>
            <a:endParaRPr lang="en-IN" dirty="0"/>
          </a:p>
        </p:txBody>
      </p:sp>
    </p:spTree>
    <p:extLst>
      <p:ext uri="{BB962C8B-B14F-4D97-AF65-F5344CB8AC3E}">
        <p14:creationId xmlns:p14="http://schemas.microsoft.com/office/powerpoint/2010/main" val="1062475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3139</TotalTime>
  <Words>2602</Words>
  <Application>Microsoft Office PowerPoint</Application>
  <PresentationFormat>Widescreen</PresentationFormat>
  <Paragraphs>244</Paragraphs>
  <Slides>29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NSimSun</vt:lpstr>
      <vt:lpstr>Agency FB</vt:lpstr>
      <vt:lpstr>Arial</vt:lpstr>
      <vt:lpstr>Calibri</vt:lpstr>
      <vt:lpstr>Calibri Light</vt:lpstr>
      <vt:lpstr>Cambria Math</vt:lpstr>
      <vt:lpstr>Century Gothic</vt:lpstr>
      <vt:lpstr>Gill Sans MT</vt:lpstr>
      <vt:lpstr>Monotype Corsiva</vt:lpstr>
      <vt:lpstr>Palatino Linotype</vt:lpstr>
      <vt:lpstr>Times New Roman</vt:lpstr>
      <vt:lpstr>Wingdings</vt:lpstr>
      <vt:lpstr>Wingdings 3</vt:lpstr>
      <vt:lpstr>Wisp</vt:lpstr>
      <vt:lpstr>In-situ Extraction of Randomness from Computer Architecture through Hardware Performance Counters</vt:lpstr>
      <vt:lpstr>Introduction</vt:lpstr>
      <vt:lpstr>Generic Architecture of a TRNG</vt:lpstr>
      <vt:lpstr>Traditional TRNG Designs</vt:lpstr>
      <vt:lpstr>PowerPoint Presentation</vt:lpstr>
      <vt:lpstr>NIST SP 800-22 STATISTICAL TEST SUITE</vt:lpstr>
      <vt:lpstr>AIS 20/31 TESTS</vt:lpstr>
      <vt:lpstr>Contributions</vt:lpstr>
      <vt:lpstr>Hardware Performance counters</vt:lpstr>
      <vt:lpstr>PowerPoint Presentation</vt:lpstr>
      <vt:lpstr>Monitoring the HPCs</vt:lpstr>
      <vt:lpstr>PowerPoint Presentation</vt:lpstr>
      <vt:lpstr>PowerPoint Presentation</vt:lpstr>
      <vt:lpstr>PowerPoint Presentation</vt:lpstr>
      <vt:lpstr>PowerPoint Presentation</vt:lpstr>
      <vt:lpstr>Choosing bits from the LSB</vt:lpstr>
      <vt:lpstr>Next-bit Test for HPC events</vt:lpstr>
      <vt:lpstr>PowerPoint Presentation</vt:lpstr>
      <vt:lpstr>Experimental Validation</vt:lpstr>
      <vt:lpstr>PowerPoint Presentation</vt:lpstr>
      <vt:lpstr>PowerPoint Presentation</vt:lpstr>
      <vt:lpstr>PowerPoint Presentation</vt:lpstr>
      <vt:lpstr>PowerPoint Presentation</vt:lpstr>
      <vt:lpstr>Hybrid Construction to Enhance Throughput</vt:lpstr>
      <vt:lpstr>PowerPoint Presentation</vt:lpstr>
      <vt:lpstr>Comparing to Linux’s RNG</vt:lpstr>
      <vt:lpstr>Summary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In-situ Extraction of Randomness from Computer Architecture through Hardware Performance Counters</dc:title>
  <dc:creator>kuheli pratihar</dc:creator>
  <cp:lastModifiedBy>Sarani</cp:lastModifiedBy>
  <cp:revision>144</cp:revision>
  <dcterms:created xsi:type="dcterms:W3CDTF">2019-11-07T13:41:01Z</dcterms:created>
  <dcterms:modified xsi:type="dcterms:W3CDTF">2019-11-11T08:46:07Z</dcterms:modified>
</cp:coreProperties>
</file>