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handoutMasterIdLst>
    <p:handoutMasterId r:id="rId33"/>
  </p:handout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5" r:id="rId18"/>
    <p:sldId id="276" r:id="rId19"/>
    <p:sldId id="260" r:id="rId20"/>
    <p:sldId id="274" r:id="rId21"/>
    <p:sldId id="277" r:id="rId22"/>
    <p:sldId id="283" r:id="rId23"/>
    <p:sldId id="280" r:id="rId24"/>
    <p:sldId id="281" r:id="rId25"/>
    <p:sldId id="282" r:id="rId26"/>
    <p:sldId id="284" r:id="rId27"/>
    <p:sldId id="287" r:id="rId28"/>
    <p:sldId id="279" r:id="rId29"/>
    <p:sldId id="278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3957" autoAdjust="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outlineViewPr>
    <p:cViewPr>
      <p:scale>
        <a:sx n="33" d="100"/>
        <a:sy n="33" d="100"/>
      </p:scale>
      <p:origin x="0" y="-455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03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A4999-BE60-44F9-9A79-E4A528FE5A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0E82-BEDF-4C53-B7CE-37B9803C7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E31C-93C7-4344-A1E5-2CF566EF25C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0ECA-73B7-4270-A8B0-A3E57ED24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DFB9-0104-4FCA-8342-D9B1C3EAF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8483-2E4B-4D55-A1E2-E2A62E2D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8117-B239-4C92-BB2C-D2F0C076990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mtu.edu/~tbco/cm416/EquationEditor_main.pdf" TargetMode="External"/><Relationship Id="rId7" Type="http://schemas.openxmlformats.org/officeDocument/2006/relationships/hyperlink" Target="https://support.office.com/en-us/article/Linear-format-equations-using-UnicodeMath-and-LaTeX-in-Word-2E00618D-B1FD-49D8-8CB4-8D17F25754F8" TargetMode="External"/><Relationship Id="rId2" Type="http://schemas.openxmlformats.org/officeDocument/2006/relationships/hyperlink" Target="https://en.wikibooks.org/wiki/Typing_Mathematics_in_Microsoft_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murrays/2015/05/14/equation-numbering-in-office-2016/" TargetMode="External"/><Relationship Id="rId5" Type="http://schemas.openxmlformats.org/officeDocument/2006/relationships/hyperlink" Target="http://www.iun.edu/~mathiho/useful/Equation%20Editor%20Shortcut%20Commands.pdf" TargetMode="External"/><Relationship Id="rId4" Type="http://schemas.openxmlformats.org/officeDocument/2006/relationships/hyperlink" Target="https://www.cs.bgu.ac.il/~khitron/Equation%20Editor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8A6-C9EB-4309-B912-516BE042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&amp; Tricks:</a:t>
            </a:r>
            <a:br>
              <a:rPr lang="en-US" dirty="0"/>
            </a:br>
            <a:r>
              <a:rPr lang="en-US" dirty="0"/>
              <a:t>Adding Equations to </a:t>
            </a:r>
            <a:br>
              <a:rPr lang="en-US" dirty="0"/>
            </a:br>
            <a:r>
              <a:rPr lang="en-US" dirty="0"/>
              <a:t>MS Office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C468-0D73-4C4B-962D-09EB83EE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reports and instructional materials </a:t>
            </a:r>
          </a:p>
          <a:p>
            <a:r>
              <a:rPr lang="en-US" dirty="0"/>
              <a:t>with professional looking formulas</a:t>
            </a:r>
          </a:p>
        </p:txBody>
      </p:sp>
    </p:spTree>
    <p:extLst>
      <p:ext uri="{BB962C8B-B14F-4D97-AF65-F5344CB8AC3E}">
        <p14:creationId xmlns:p14="http://schemas.microsoft.com/office/powerpoint/2010/main" val="233325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3=2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/</a:t>
                </a:r>
                <a:r>
                  <a:rPr lang="en-US" dirty="0">
                    <a:latin typeface="Arial Black" panose="020B0A04020102020204" pitchFamily="34" charset="0"/>
                  </a:rPr>
                  <a:t> 3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NOTE: </a:t>
                </a:r>
                <a:r>
                  <a:rPr lang="en-US" u="sng" dirty="0"/>
                  <a:t>[space]</a:t>
                </a:r>
                <a:r>
                  <a:rPr lang="en-US" dirty="0"/>
                  <a:t> after 2/3 is optional since followed by more keystrokes.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2+3 / 4+5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2+3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 / (</a:t>
                </a:r>
                <a:r>
                  <a:rPr lang="en-US" dirty="0">
                    <a:latin typeface="Arial Black" panose="020B0A04020102020204" pitchFamily="34" charset="0"/>
                  </a:rPr>
                  <a:t> 4+5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4891FF-2566-FE44-ABA5-A1F7BA4837D7}"/>
              </a:ext>
            </a:extLst>
          </p:cNvPr>
          <p:cNvSpPr txBox="1"/>
          <p:nvPr/>
        </p:nvSpPr>
        <p:spPr>
          <a:xfrm>
            <a:off x="7923373" y="315200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40412-B081-B245-A45C-C4BB255C57E6}"/>
              </a:ext>
            </a:extLst>
          </p:cNvPr>
          <p:cNvSpPr txBox="1"/>
          <p:nvPr/>
        </p:nvSpPr>
        <p:spPr>
          <a:xfrm>
            <a:off x="7923373" y="5566433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578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Superscripts (Exponents):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=1024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=</a:t>
                </a:r>
                <a:r>
                  <a:rPr lang="en-US" dirty="0">
                    <a:latin typeface="Arial Black" panose="020B0A04020102020204" pitchFamily="34" charset="0"/>
                  </a:rPr>
                  <a:t>1024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10+2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^ 10+2 \ne 2 ^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10+2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3C6190-BE8F-BE4F-9363-B51DEB9CF880}"/>
              </a:ext>
            </a:extLst>
          </p:cNvPr>
          <p:cNvSpPr txBox="1"/>
          <p:nvPr/>
        </p:nvSpPr>
        <p:spPr>
          <a:xfrm>
            <a:off x="7938363" y="5115712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964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Subscripts: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i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j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</a:t>
                </a:r>
                <a:r>
                  <a:rPr lang="en-US" dirty="0" err="1">
                    <a:latin typeface="Arial Black" panose="020B0A04020102020204" pitchFamily="34" charset="0"/>
                  </a:rPr>
                  <a:t>y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j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x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i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x_iy_j</a:t>
                </a:r>
                <a:r>
                  <a:rPr lang="en-US" dirty="0">
                    <a:latin typeface="Arial Black" panose="020B0A04020102020204" pitchFamily="34" charset="0"/>
                  </a:rPr>
                  <a:t>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dirty="0" err="1">
                    <a:latin typeface="Arial Black" panose="020B0A04020102020204" pitchFamily="34" charset="0"/>
                  </a:rPr>
                  <a:t>x_i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y_j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Subscripts/Superscript: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2 \ne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x_3^3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F3C4A3-42E1-40D0-BFFE-6AA50730DFFE}"/>
              </a:ext>
            </a:extLst>
          </p:cNvPr>
          <p:cNvSpPr txBox="1"/>
          <p:nvPr/>
        </p:nvSpPr>
        <p:spPr>
          <a:xfrm>
            <a:off x="8254092" y="400129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723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Log: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x_1^(y_2)[space]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=y_2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log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x_1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endParaRPr lang="en-US" sz="1600" dirty="0"/>
              </a:p>
              <a:p>
                <a:r>
                  <a:rPr lang="en-US" dirty="0"/>
                  <a:t>Note: Exponents/superscripts, subscripts, logs, … and brackets like (), [] and {}, create a subspace for their own formulas. Use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to navigate away from those subspaces, when their formula is completed.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log_2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9BB597-04C7-8E45-A0AD-A165113E571E}"/>
              </a:ext>
            </a:extLst>
          </p:cNvPr>
          <p:cNvSpPr txBox="1"/>
          <p:nvPr/>
        </p:nvSpPr>
        <p:spPr>
          <a:xfrm>
            <a:off x="7788461" y="220762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69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Arrows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→→→←←↑↓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-&gt;</a:t>
                </a:r>
                <a:r>
                  <a:rPr lang="en-US" sz="1800" dirty="0">
                    <a:latin typeface="Arial Black" panose="020B0A04020102020204" pitchFamily="34" charset="0"/>
                  </a:rPr>
                  <a:t>\to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leftarrow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\gets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sz="18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⇒⇐⇑⇓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\Leftarrow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↗↖↙↘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nwarrow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swarrow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⇔↔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Leftrightarrow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leftrightarrow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EB05FE-C466-C840-898E-17206812DB9F}"/>
              </a:ext>
            </a:extLst>
          </p:cNvPr>
          <p:cNvSpPr txBox="1"/>
          <p:nvPr/>
        </p:nvSpPr>
        <p:spPr>
          <a:xfrm>
            <a:off x="367392" y="219263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094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infty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≈∝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approx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propto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≡≅≅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\sim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equiv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cong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~=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∀∃∋∈∉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forall</a:t>
                </a:r>
                <a:r>
                  <a:rPr lang="en-US" dirty="0">
                    <a:latin typeface="Arial Black" panose="020B0A04020102020204" pitchFamily="34" charset="0"/>
                  </a:rPr>
                  <a:t>\exists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ni</a:t>
                </a:r>
                <a:r>
                  <a:rPr lang="en-US" dirty="0">
                    <a:latin typeface="Arial Black" panose="020B0A04020102020204" pitchFamily="34" charset="0"/>
                  </a:rPr>
                  <a:t>\in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notin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\delta</a:t>
                </a:r>
                <a:r>
                  <a:rPr lang="en-US" dirty="0">
                    <a:latin typeface="Arial Black" panose="020B0A04020102020204" pitchFamily="34" charset="0"/>
                  </a:rPr>
                  <a:t>\Delta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\alpha</a:t>
                </a:r>
                <a:r>
                  <a:rPr lang="en-US" dirty="0">
                    <a:latin typeface="Arial Black" panose="020B0A04020102020204" pitchFamily="34" charset="0"/>
                  </a:rPr>
                  <a:t>\beta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\gamma</a:t>
                </a:r>
                <a:r>
                  <a:rPr lang="en-US" sz="1800" u="sng" dirty="0">
                    <a:latin typeface="Arial Black" panose="020B0A04020102020204" pitchFamily="34" charset="0"/>
                  </a:rPr>
                  <a:t>[space]</a:t>
                </a: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⊂∪∩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\subset</a:t>
                </a:r>
                <a:r>
                  <a:rPr lang="en-US" sz="2000" dirty="0">
                    <a:latin typeface="Arial Black" panose="020B0A04020102020204" pitchFamily="34" charset="0"/>
                  </a:rPr>
                  <a:t>\cup</a:t>
                </a: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\cap</a:t>
                </a:r>
                <a:r>
                  <a:rPr lang="en-US" sz="1600" u="sng" dirty="0">
                    <a:latin typeface="Arial Black" panose="020B0A04020102020204" pitchFamily="34" charset="0"/>
                  </a:rPr>
                  <a:t>[space]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0B110D-9A1F-AE4E-90C6-74F44128DD02}"/>
              </a:ext>
            </a:extLst>
          </p:cNvPr>
          <p:cNvSpPr txBox="1"/>
          <p:nvPr/>
        </p:nvSpPr>
        <p:spPr>
          <a:xfrm>
            <a:off x="367392" y="439618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050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latin typeface="Arial Black" panose="020B0A04020102020204" pitchFamily="34" charset="0"/>
                  </a:rPr>
                  <a:t>lim_(x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infty</a:t>
                </a:r>
                <a:r>
                  <a:rPr lang="en-US" sz="1900" dirty="0">
                    <a:latin typeface="Arial Black" panose="020B0A04020102020204" pitchFamily="34" charset="0"/>
                  </a:rPr>
                  <a:t>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x/(x+2)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 Black" panose="020B0A04020102020204" pitchFamily="34" charset="0"/>
                  </a:rPr>
                  <a:t> = 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↘1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^+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1</a:t>
                </a:r>
                <a:endParaRPr lang="en-US" u="sng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3A54B1-025C-6043-A7BD-5FDD996133EB}"/>
              </a:ext>
            </a:extLst>
          </p:cNvPr>
          <p:cNvSpPr txBox="1"/>
          <p:nvPr/>
        </p:nvSpPr>
        <p:spPr>
          <a:xfrm>
            <a:off x="8384721" y="1997493"/>
            <a:ext cx="3315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2436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f ’ (x)=f^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((1))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(x)=d/dx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f(x)=y’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\partial^2 </a:t>
                </a:r>
                <a:r>
                  <a:rPr lang="en-US" dirty="0">
                    <a:latin typeface="Arial Black" panose="020B0A04020102020204" pitchFamily="34" charset="0"/>
                  </a:rPr>
                  <a:t>/ 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)=F_(</a:t>
                </a:r>
                <a:r>
                  <a:rPr lang="en-US" dirty="0" err="1">
                    <a:latin typeface="Arial Black" panose="020B0A04020102020204" pitchFamily="34" charset="0"/>
                  </a:rPr>
                  <a:t>xy</a:t>
                </a:r>
                <a:r>
                  <a:rPr lang="en-US" dirty="0">
                    <a:latin typeface="Arial Black" panose="020B0A04020102020204" pitchFamily="34" charset="0"/>
                  </a:rPr>
                  <a:t>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3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F(x)=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\int</a:t>
                </a:r>
                <a:r>
                  <a:rPr lang="en-US" dirty="0">
                    <a:latin typeface="Arial Black" panose="020B0A04020102020204" pitchFamily="34" charset="0"/>
                  </a:rPr>
                  <a:t>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f(t)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 dt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x-IV_mathan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\int_0^1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\int_0^(1-x)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(3x+3y)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dx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x-IV_mathan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\iint</a:t>
                </a:r>
                <a:r>
                  <a:rPr lang="en-US" dirty="0">
                    <a:latin typeface="Arial Black" panose="020B0A04020102020204" pitchFamily="34" charset="0"/>
                  </a:rPr>
                  <a:t>_(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\scriptR</a:t>
                </a:r>
                <a:r>
                  <a:rPr lang="en-US" dirty="0">
                    <a:latin typeface="Arial Black" panose="020B0A04020102020204" pitchFamily="34" charset="0"/>
                  </a:rPr>
                  <a:t>^2)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</a:t>
                </a:r>
                <a:r>
                  <a:rPr lang="en-US" u="sng" dirty="0">
                    <a:latin typeface="Arial Black" panose="020B0A04020102020204" pitchFamily="34" charset="0"/>
                  </a:rPr>
                  <a:t>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2044AE-9D04-CC4F-9F5F-D9ECB2954535}"/>
              </a:ext>
            </a:extLst>
          </p:cNvPr>
          <p:cNvSpPr txBox="1"/>
          <p:nvPr/>
        </p:nvSpPr>
        <p:spPr>
          <a:xfrm>
            <a:off x="8254092" y="5167859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351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Inline vs. Display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inline</a:t>
                </a:r>
                <a:r>
                  <a:rPr lang="en-US" dirty="0"/>
                  <a:t> equation,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is places on the same line as other words in a text; this may not be good for a busy equation like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x/2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.</a:t>
                </a:r>
              </a:p>
              <a:p>
                <a:endParaRPr lang="en-US" dirty="0"/>
              </a:p>
              <a:p>
                <a:r>
                  <a:rPr lang="en-US" dirty="0"/>
                  <a:t>It is better to show busy equations in </a:t>
                </a:r>
                <a:r>
                  <a:rPr lang="en-US" b="1" dirty="0"/>
                  <a:t>display</a:t>
                </a:r>
                <a:r>
                  <a:rPr lang="en-US" dirty="0"/>
                  <a:t> format: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equation is left alone on its own line.</a:t>
                </a:r>
              </a:p>
              <a:p>
                <a:pPr marL="0" indent="0">
                  <a:buNone/>
                </a:pPr>
                <a:r>
                  <a:rPr lang="en-US" dirty="0"/>
                  <a:t>…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 </a:t>
                </a:r>
                <a:r>
                  <a:rPr lang="en-US" dirty="0"/>
                  <a:t>……</a:t>
                </a:r>
                <a:r>
                  <a:rPr lang="en-US" dirty="0">
                    <a:latin typeface="Arial Black" panose="020B0A04020102020204" pitchFamily="34" charset="0"/>
                  </a:rPr>
                  <a:t> 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/>
                  <a:t> …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96" t="-16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B85934-32EE-AA45-83AF-CC2FD2DBC339}"/>
              </a:ext>
            </a:extLst>
          </p:cNvPr>
          <p:cNvSpPr txBox="1"/>
          <p:nvPr/>
        </p:nvSpPr>
        <p:spPr>
          <a:xfrm>
            <a:off x="8244053" y="24917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0673-DA8B-CD42-95FF-777576DE4F04}"/>
              </a:ext>
            </a:extLst>
          </p:cNvPr>
          <p:cNvSpPr txBox="1"/>
          <p:nvPr/>
        </p:nvSpPr>
        <p:spPr>
          <a:xfrm>
            <a:off x="8244053" y="443500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6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Audience: Students/Instructors who</a:t>
            </a:r>
          </a:p>
          <a:p>
            <a:pPr lvl="1"/>
            <a:r>
              <a:rPr lang="en-US" dirty="0"/>
              <a:t>Produce reports/instructional material</a:t>
            </a:r>
          </a:p>
          <a:p>
            <a:pPr lvl="1"/>
            <a:r>
              <a:rPr lang="en-US" dirty="0"/>
              <a:t>Have basic typing skills</a:t>
            </a:r>
          </a:p>
          <a:p>
            <a:pPr lvl="1"/>
            <a:r>
              <a:rPr lang="en-US" dirty="0"/>
              <a:t>Use (Greek) symbols and formulas in their documents </a:t>
            </a:r>
          </a:p>
          <a:p>
            <a:pPr lvl="1"/>
            <a:r>
              <a:rPr lang="en-US" dirty="0"/>
              <a:t>Interested in increasing quality of document with minimal extra time</a:t>
            </a:r>
          </a:p>
          <a:p>
            <a:r>
              <a:rPr lang="en-US" dirty="0"/>
              <a:t>Setting</a:t>
            </a:r>
          </a:p>
          <a:p>
            <a:pPr lvl="1"/>
            <a:r>
              <a:rPr lang="en-US" dirty="0"/>
              <a:t>Producing documents in </a:t>
            </a:r>
            <a:r>
              <a:rPr lang="en-US" u="sng" dirty="0"/>
              <a:t>MS Office </a:t>
            </a:r>
            <a:r>
              <a:rPr lang="en-US" dirty="0"/>
              <a:t>applications (Windows and Mac)</a:t>
            </a:r>
          </a:p>
          <a:p>
            <a:pPr lvl="1"/>
            <a:r>
              <a:rPr lang="en-US" dirty="0"/>
              <a:t>Using LaTeX-like commands (sequence of keystrokes)</a:t>
            </a:r>
          </a:p>
          <a:p>
            <a:pPr lvl="2"/>
            <a:r>
              <a:rPr lang="en-US" dirty="0"/>
              <a:t>Learning </a:t>
            </a:r>
            <a:r>
              <a:rPr lang="en-US" strike="sngStrike" dirty="0"/>
              <a:t>lots of confusing</a:t>
            </a:r>
            <a:r>
              <a:rPr lang="en-US" dirty="0"/>
              <a:t> a few new commands goes a long way.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Speeding up adding and editing formulas</a:t>
            </a:r>
          </a:p>
          <a:p>
            <a:pPr lvl="1"/>
            <a:r>
              <a:rPr lang="en-US" dirty="0"/>
              <a:t>Launching pad for typing equations in other environments (e.g. Titanium) or applications (</a:t>
            </a:r>
            <a:r>
              <a:rPr lang="en-US" dirty="0" err="1"/>
              <a:t>Rstudio’s</a:t>
            </a:r>
            <a:r>
              <a:rPr lang="en-US" dirty="0"/>
              <a:t> </a:t>
            </a:r>
            <a:r>
              <a:rPr lang="en-US" dirty="0" err="1"/>
              <a:t>RMarkdown</a:t>
            </a:r>
            <a:r>
              <a:rPr lang="en-US" dirty="0"/>
              <a:t>, MATLAB’s Live Script, iOS Pages, …)</a:t>
            </a:r>
          </a:p>
        </p:txBody>
      </p:sp>
    </p:spTree>
    <p:extLst>
      <p:ext uri="{BB962C8B-B14F-4D97-AF65-F5344CB8AC3E}">
        <p14:creationId xmlns:p14="http://schemas.microsoft.com/office/powerpoint/2010/main" val="20036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Adding Text to Display format: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“If"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x-1=0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"then"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x=1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x-IV_mathan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such</m:t>
                      </m:r>
                      <m:r>
                        <m:rPr>
                          <m:nor/>
                        </m:rPr>
                        <a:rPr lang="x-IV_mathan" i="1"/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that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∋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if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then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forall</a:t>
                </a:r>
                <a:r>
                  <a:rPr lang="en-US" sz="1900" dirty="0">
                    <a:latin typeface="Arial Black" panose="020B0A04020102020204" pitchFamily="34" charset="0"/>
                  </a:rPr>
                  <a:t> 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&gt;0 \exists \delta &gt;0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"such that"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ni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"if"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|x-1|[space]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&lt;\delta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"then" 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|x^2-1|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4CE840-3D24-5B49-B369-F529D617D0D8}"/>
              </a:ext>
            </a:extLst>
          </p:cNvPr>
          <p:cNvSpPr txBox="1"/>
          <p:nvPr/>
        </p:nvSpPr>
        <p:spPr>
          <a:xfrm>
            <a:off x="8254092" y="20499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5442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Horizontal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a,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b,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thicksp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thinsp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medsp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itimes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emsp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zwnj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ensp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F6F2C5-9AD9-4B44-88E3-882920A1AAAA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B5A48-6958-B847-A4B1-8C42ACFCEEE9}"/>
              </a:ext>
            </a:extLst>
          </p:cNvPr>
          <p:cNvSpPr txBox="1"/>
          <p:nvPr/>
        </p:nvSpPr>
        <p:spPr>
          <a:xfrm>
            <a:off x="8344970" y="355074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58807-4B21-BF43-B69A-B06DEB360784}"/>
              </a:ext>
            </a:extLst>
          </p:cNvPr>
          <p:cNvSpPr txBox="1"/>
          <p:nvPr/>
        </p:nvSpPr>
        <p:spPr>
          <a:xfrm>
            <a:off x="8344970" y="469030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764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Horizontal space by </a:t>
                </a:r>
                <a:r>
                  <a:rPr lang="en-US" i="1" dirty="0"/>
                  <a:t>phantom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phant>
                        <m:phantPr>
                          <m:show m:val="off"/>
                          <m:zeroAsc m:val="on"/>
                          <m:zeroDesc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phant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a+2(b-a)=a+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hphantom</a:t>
                </a:r>
                <a:r>
                  <a:rPr lang="en-US" dirty="0">
                    <a:latin typeface="Arial Black" panose="020B0A04020102020204" pitchFamily="34" charset="0"/>
                  </a:rPr>
                  <a:t>(2(b-a))=2b-a</a:t>
                </a:r>
              </a:p>
              <a:p>
                <a:endParaRPr lang="en-US" dirty="0"/>
              </a:p>
              <a:p>
                <a:r>
                  <a:rPr lang="en-US" dirty="0"/>
                  <a:t>Vertical space by </a:t>
                </a:r>
                <a:r>
                  <a:rPr lang="en-US" i="1" dirty="0"/>
                  <a:t>phantom</a:t>
                </a:r>
                <a:r>
                  <a:rPr lang="en-US" dirty="0"/>
                  <a:t>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phant>
                                <m:phantPr>
                                  <m:show m:val="off"/>
                                  <m:zeroWid m:val="on"/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phant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[2x-1]_0^2=[2x-1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vphantom</a:t>
                </a:r>
                <a:r>
                  <a:rPr lang="en-US" dirty="0">
                    <a:latin typeface="Arial Black" panose="020B0A04020102020204" pitchFamily="34" charset="0"/>
                  </a:rPr>
                  <a:t>(1/2)]_0^2=3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Adding Space by </a:t>
                </a:r>
                <a:r>
                  <a:rPr lang="en-US" i="1" dirty="0"/>
                  <a:t>phantom: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phant>
                            <m:phantPr>
                              <m:show m:val="off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phant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phant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\phantom(</a:t>
                </a:r>
                <a:r>
                  <a:rPr lang="en-US" dirty="0">
                    <a:latin typeface="Arial Black" panose="020B0A04020102020204" pitchFamily="34" charset="0"/>
                  </a:rPr>
                  <a:t>\int_0^1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))</a:t>
                </a:r>
                <a:r>
                  <a:rPr lang="en-US" dirty="0">
                    <a:latin typeface="Arial Black" panose="020B0A04020102020204" pitchFamily="34" charset="0"/>
                  </a:rPr>
                  <a:t>=c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4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4943A8-ACEC-4BC8-B868-00EB0495D27C}"/>
              </a:ext>
            </a:extLst>
          </p:cNvPr>
          <p:cNvSpPr txBox="1"/>
          <p:nvPr/>
        </p:nvSpPr>
        <p:spPr>
          <a:xfrm>
            <a:off x="8384721" y="208994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837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Align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Aligned only at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&amp;=12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x−z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−3x−2y+100z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Aligned at x, y and z (space added before signs by even &amp;’s):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&amp;&amp;&amp;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=12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&amp;&amp;-z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-3x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-2y&amp;&amp;+100z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Matrix (center aligned):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pmatrix</a:t>
                </a:r>
                <a:r>
                  <a:rPr lang="en-US" dirty="0">
                    <a:latin typeface="Arial Black" panose="020B0A04020102020204" pitchFamily="34" charset="0"/>
                  </a:rPr>
                  <a:t>(1&amp;2+3@2+5&amp;6)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B4B548-62D6-2841-97AC-B4F03CD3CCA7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1F402-CDDC-5042-A1A5-6F2F56479CD3}"/>
              </a:ext>
            </a:extLst>
          </p:cNvPr>
          <p:cNvSpPr txBox="1"/>
          <p:nvPr/>
        </p:nvSpPr>
        <p:spPr>
          <a:xfrm>
            <a:off x="8162945" y="34472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72812-8A5C-4930-825E-2E2114BB6BEC}"/>
              </a:ext>
            </a:extLst>
          </p:cNvPr>
          <p:cNvSpPr txBox="1"/>
          <p:nvPr/>
        </p:nvSpPr>
        <p:spPr>
          <a:xfrm>
            <a:off x="8162945" y="51598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4223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Numbering &amp; Cross-Referencing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Adding a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=12#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x=12#(10)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Automatically Numbering Equations (in Word, only)</a:t>
                </a:r>
              </a:p>
              <a:p>
                <a:pPr lvl="1"/>
                <a:r>
                  <a:rPr lang="en-US" dirty="0"/>
                  <a:t>Create an Equation Caption w/o Label:</a:t>
                </a: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References &gt; Insert Caption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(Check “Exclude label from caption”)</a:t>
                </a:r>
                <a:endParaRPr lang="en-US" sz="1600" dirty="0"/>
              </a:p>
              <a:p>
                <a:pPr lvl="1"/>
                <a:r>
                  <a:rPr lang="en-US" dirty="0"/>
                  <a:t>Copy the caption and paste instead of your equation number</a:t>
                </a:r>
              </a:p>
              <a:p>
                <a:pPr lvl="1"/>
                <a:r>
                  <a:rPr lang="en-US" dirty="0"/>
                  <a:t>Use the updated equation as template (Copy and Paste)</a:t>
                </a:r>
              </a:p>
              <a:p>
                <a:pPr lvl="1"/>
                <a:r>
                  <a:rPr lang="en-US" dirty="0"/>
                  <a:t>Select all equations (or all text </a:t>
                </a:r>
                <a:r>
                  <a:rPr lang="en-US" b="1" u="sng" dirty="0"/>
                  <a:t>[Ctrl]A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Update the equation numbers by pressing </a:t>
                </a:r>
                <a:r>
                  <a:rPr lang="en-US" b="1" u="sng" dirty="0"/>
                  <a:t>[F9]</a:t>
                </a:r>
              </a:p>
              <a:p>
                <a:r>
                  <a:rPr lang="en-US" dirty="0"/>
                  <a:t>Cross-Referencing Automatically Numbered Equations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sz="1800" dirty="0">
                    <a:latin typeface="Arial Black" panose="020B0A04020102020204" pitchFamily="34" charset="0"/>
                  </a:rPr>
                  <a:t>Insert &gt; Links &gt; Cross-reference</a:t>
                </a:r>
                <a:r>
                  <a:rPr lang="en-US" sz="2000" dirty="0">
                    <a:latin typeface="Arial Black" panose="020B0A040201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(“Reference Type” =Equation)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AC30D7-CB4A-F74F-835C-275EAED2914D}"/>
              </a:ext>
            </a:extLst>
          </p:cNvPr>
          <p:cNvSpPr txBox="1"/>
          <p:nvPr/>
        </p:nvSpPr>
        <p:spPr>
          <a:xfrm>
            <a:off x="8254092" y="92716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802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Within Office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</a:t>
                </a:r>
                <a:r>
                  <a:rPr lang="en-US" b="1" dirty="0"/>
                  <a:t>Equation Tools &gt; Design Tab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Point and Click to construct your formula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Bracket &gt; Common Brackets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dirty="0"/>
                  <a:t>Find symbols with no defined keystroke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Negated Relations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Find (re-)discover symbols with defined keystrokes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Geometry &gt; \angle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0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In Other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LaTeX in Titanium: use </a:t>
            </a:r>
            <a:r>
              <a:rPr lang="en-US" dirty="0">
                <a:solidFill>
                  <a:schemeClr val="accent1"/>
                </a:solidFill>
              </a:rPr>
              <a:t>\( … \)</a:t>
            </a:r>
            <a:r>
              <a:rPr lang="en-US" dirty="0"/>
              <a:t>  for inline and </a:t>
            </a:r>
            <a:r>
              <a:rPr lang="en-US" dirty="0">
                <a:solidFill>
                  <a:schemeClr val="accent1"/>
                </a:solidFill>
              </a:rPr>
              <a:t>\[…\] </a:t>
            </a:r>
            <a:r>
              <a:rPr lang="en-US" dirty="0"/>
              <a:t>for display 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The variable of interest is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\(x\)</a:t>
            </a:r>
            <a:r>
              <a:rPr lang="en-US" dirty="0">
                <a:latin typeface="Arial Black" panose="020B0A04020102020204" pitchFamily="34" charset="0"/>
              </a:rPr>
              <a:t> in expression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\[3ax^3-4y.\]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/>
              <a:t>Type LaTeX in MATLAB’s live editor: </a:t>
            </a:r>
          </a:p>
          <a:p>
            <a:pPr lvl="1"/>
            <a:r>
              <a:rPr lang="en-US" dirty="0"/>
              <a:t>Enter a similar to Word’s Unicode: </a:t>
            </a:r>
            <a:r>
              <a:rPr lang="en-US" u="sng" dirty="0">
                <a:solidFill>
                  <a:schemeClr val="accent1"/>
                </a:solidFill>
              </a:rPr>
              <a:t>[Shift][Ctrl]E</a:t>
            </a:r>
            <a:r>
              <a:rPr lang="en-US" dirty="0">
                <a:solidFill>
                  <a:schemeClr val="accent1"/>
                </a:solidFill>
              </a:rPr>
              <a:t> … (</a:t>
            </a:r>
            <a:r>
              <a:rPr lang="en-US" dirty="0"/>
              <a:t>in Mac </a:t>
            </a:r>
            <a:r>
              <a:rPr lang="en-US" u="sng" dirty="0">
                <a:solidFill>
                  <a:schemeClr val="accent1"/>
                </a:solidFill>
              </a:rPr>
              <a:t>[Shift]⌘E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a LaTeX GUI to enter formula: </a:t>
            </a:r>
            <a:r>
              <a:rPr lang="en-US" u="sng" dirty="0">
                <a:solidFill>
                  <a:schemeClr val="accent1"/>
                </a:solidFill>
              </a:rPr>
              <a:t>[Shift][Ctrl]L</a:t>
            </a:r>
            <a:r>
              <a:rPr lang="en-US" dirty="0">
                <a:solidFill>
                  <a:schemeClr val="accent1"/>
                </a:solidFill>
              </a:rPr>
              <a:t> … (</a:t>
            </a:r>
            <a:r>
              <a:rPr lang="en-US" dirty="0"/>
              <a:t>in Mac </a:t>
            </a:r>
            <a:r>
              <a:rPr lang="en-US" u="sng" dirty="0">
                <a:solidFill>
                  <a:schemeClr val="accent1"/>
                </a:solidFill>
              </a:rPr>
              <a:t>[Shift]⌘ L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Type LaTeX commands directly: </a:t>
            </a:r>
            <a:r>
              <a:rPr lang="en-US" dirty="0">
                <a:solidFill>
                  <a:schemeClr val="accent1"/>
                </a:solidFill>
              </a:rPr>
              <a:t>$...$</a:t>
            </a:r>
            <a:r>
              <a:rPr lang="en-US" u="sng" dirty="0">
                <a:solidFill>
                  <a:schemeClr val="accent1"/>
                </a:solidFill>
              </a:rPr>
              <a:t>[space]</a:t>
            </a:r>
            <a:endParaRPr lang="en-US" dirty="0">
              <a:latin typeface="Arial Black" panose="020B0A04020102020204" pitchFamily="34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LaTeX in R-Markdown or R-Notebook documents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inline use $X$ or \(Y\); 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display use \[f(x)=2x+1\] or $$g(y)=20x-20z.$$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7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C325-E522-224C-B392-10C87AAF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Your Skills – In 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65B-4FF6-1C42-A432-63A15ABD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LaTeX in iOS Pages, Keynote or Numbers: </a:t>
            </a:r>
          </a:p>
          <a:p>
            <a:pPr lvl="1"/>
            <a:r>
              <a:rPr lang="en-US" dirty="0"/>
              <a:t>Start with </a:t>
            </a:r>
            <a:r>
              <a:rPr lang="en-US" u="sng" dirty="0">
                <a:solidFill>
                  <a:schemeClr val="accent1"/>
                </a:solidFill>
              </a:rPr>
              <a:t>[Alt]⌘E</a:t>
            </a:r>
          </a:p>
          <a:p>
            <a:pPr lvl="1"/>
            <a:r>
              <a:rPr lang="en-US" dirty="0"/>
              <a:t>Type LaTeX in a GUI</a:t>
            </a:r>
          </a:p>
          <a:p>
            <a:pPr lvl="1"/>
            <a:r>
              <a:rPr lang="en-US" dirty="0"/>
              <a:t>Stop by </a:t>
            </a:r>
            <a:r>
              <a:rPr lang="en-US" u="sng" dirty="0">
                <a:solidFill>
                  <a:schemeClr val="accent1"/>
                </a:solidFill>
              </a:rPr>
              <a:t>⌘ [Enter]</a:t>
            </a:r>
          </a:p>
          <a:p>
            <a:endParaRPr lang="en-US" dirty="0"/>
          </a:p>
          <a:p>
            <a:r>
              <a:rPr lang="en-US" dirty="0"/>
              <a:t>Equations in Google Doc:</a:t>
            </a:r>
          </a:p>
          <a:p>
            <a:pPr lvl="1"/>
            <a:r>
              <a:rPr lang="en-US" dirty="0"/>
              <a:t>Insert&gt;Equation</a:t>
            </a:r>
          </a:p>
          <a:p>
            <a:pPr lvl="1"/>
            <a:endParaRPr lang="en-US" dirty="0"/>
          </a:p>
          <a:p>
            <a:r>
              <a:rPr lang="en-US" dirty="0"/>
              <a:t>LaTeX in Google Doc:</a:t>
            </a:r>
          </a:p>
          <a:p>
            <a:pPr lvl="1"/>
            <a:r>
              <a:rPr lang="en-US" dirty="0"/>
              <a:t>Install Add-ons (e.g. Equation Editor ++)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LaTeX commands could be limited. In </a:t>
            </a:r>
            <a:r>
              <a:rPr lang="en-US" dirty="0" err="1"/>
              <a:t>Rmarkdown</a:t>
            </a:r>
            <a:r>
              <a:rPr lang="en-US" dirty="0"/>
              <a:t>, or LaTeX scripting applications, commands can be extended by adding packages.</a:t>
            </a:r>
          </a:p>
        </p:txBody>
      </p:sp>
    </p:spTree>
    <p:extLst>
      <p:ext uri="{BB962C8B-B14F-4D97-AF65-F5344CB8AC3E}">
        <p14:creationId xmlns:p14="http://schemas.microsoft.com/office/powerpoint/2010/main" val="1419753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FF53-87C8-4AC2-ACA9-FAF9B53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Your Skills – External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A49A-1BC3-4154-B319-6B394A6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Typing Mathematics in Microsoft Word, </a:t>
            </a:r>
            <a:r>
              <a:rPr lang="en-US" dirty="0">
                <a:hlinkClick r:id="rId2"/>
              </a:rPr>
              <a:t>https://en.wikibooks.org/wiki/Typing_Mathematics_in_Microsoft_Word</a:t>
            </a:r>
            <a:r>
              <a:rPr lang="en-US" dirty="0"/>
              <a:t> </a:t>
            </a:r>
          </a:p>
          <a:p>
            <a:r>
              <a:rPr lang="en-US" dirty="0"/>
              <a:t>Using Keystrokes to Write Equations in Microsoft Office 2007 Equation Editor by Tomas B. Co, </a:t>
            </a:r>
            <a:r>
              <a:rPr lang="en-US" dirty="0">
                <a:hlinkClick r:id="rId3"/>
              </a:rPr>
              <a:t>https://pages.mtu.edu/~tbco/cm416/EquationEditor_main.pdf</a:t>
            </a:r>
            <a:r>
              <a:rPr lang="en-US" dirty="0"/>
              <a:t> </a:t>
            </a:r>
          </a:p>
          <a:p>
            <a:r>
              <a:rPr lang="en-US" dirty="0"/>
              <a:t>Microsoft Word Equation Editor, by </a:t>
            </a:r>
            <a:r>
              <a:rPr lang="en-US" dirty="0" err="1"/>
              <a:t>Khitron</a:t>
            </a:r>
            <a:r>
              <a:rPr lang="en-US" dirty="0"/>
              <a:t> </a:t>
            </a:r>
            <a:r>
              <a:rPr lang="en-US" dirty="0" err="1"/>
              <a:t>Igal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https://www.cs.bgu.ac.il/~khitron/Equation%20Editor.pdf</a:t>
            </a:r>
            <a:endParaRPr lang="en-US" dirty="0"/>
          </a:p>
          <a:p>
            <a:r>
              <a:rPr lang="en-US" dirty="0"/>
              <a:t>The Word 2007/2010 Equation Editor by Dr. </a:t>
            </a:r>
            <a:r>
              <a:rPr lang="en-US" dirty="0" err="1"/>
              <a:t>Iztok</a:t>
            </a:r>
            <a:r>
              <a:rPr lang="en-US" dirty="0"/>
              <a:t> </a:t>
            </a:r>
            <a:r>
              <a:rPr lang="en-US" dirty="0" err="1"/>
              <a:t>Hozo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http://www.iun.edu/~mathiho/useful/Equation%20Editor%20Shortcut%20Commands.pdf</a:t>
            </a:r>
            <a:r>
              <a:rPr lang="en-US" dirty="0"/>
              <a:t> </a:t>
            </a:r>
          </a:p>
          <a:p>
            <a:r>
              <a:rPr lang="en-US" dirty="0"/>
              <a:t>Equation Numbering in Office 2016, by Murray Sargent, </a:t>
            </a:r>
            <a:r>
              <a:rPr lang="en-US" dirty="0">
                <a:hlinkClick r:id="rId6"/>
              </a:rPr>
              <a:t>https://blogs.msdn.microsoft.com/murrays/2015/05/14/equation-numbering-in-office-2016/</a:t>
            </a:r>
            <a:r>
              <a:rPr lang="en-US" dirty="0"/>
              <a:t> </a:t>
            </a:r>
          </a:p>
          <a:p>
            <a:r>
              <a:rPr lang="en-US" dirty="0"/>
              <a:t>Linear format equations using </a:t>
            </a:r>
            <a:r>
              <a:rPr lang="en-US" dirty="0" err="1"/>
              <a:t>UnicodeMath</a:t>
            </a:r>
            <a:r>
              <a:rPr lang="en-US" dirty="0"/>
              <a:t> and LaTeX in Word</a:t>
            </a:r>
            <a:r>
              <a:rPr lang="en-US" dirty="0">
                <a:hlinkClick r:id="rId7"/>
              </a:rPr>
              <a:t> https://support.office.com/en-us/article/Linear-format-equations-using-UnicodeMath-and-LaTeX-in-Word-2E00618D-B1FD-49D8-8CB4-8D17F25754F8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0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3= 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sdiv</a:t>
                </a:r>
                <a:r>
                  <a:rPr lang="en-US" dirty="0">
                    <a:latin typeface="Arial Black" panose="020B0A04020102020204" pitchFamily="34" charset="0"/>
                  </a:rPr>
                  <a:t>[space]3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Atop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2\atop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sign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“vs.”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sign\</a:t>
                </a:r>
                <a:r>
                  <a:rPr lang="en-US" dirty="0" err="1">
                    <a:latin typeface="Arial Black" panose="020B0A04020102020204" pitchFamily="34" charset="0"/>
                  </a:rPr>
                  <a:t>funcapply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770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69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</a:t>
            </a:r>
          </a:p>
          <a:p>
            <a:pPr lvl="1"/>
            <a:r>
              <a:rPr lang="en-US" dirty="0"/>
              <a:t>Image vs. Equation Editor</a:t>
            </a:r>
          </a:p>
          <a:p>
            <a:pPr lvl="1"/>
            <a:r>
              <a:rPr lang="en-US" dirty="0"/>
              <a:t>Equation Editor: Point &amp; Click vs. Keyboard</a:t>
            </a:r>
          </a:p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One more thing: Notations</a:t>
            </a:r>
          </a:p>
          <a:p>
            <a:pPr lvl="1"/>
            <a:r>
              <a:rPr lang="en-US" dirty="0"/>
              <a:t>Let’s Do it</a:t>
            </a:r>
          </a:p>
          <a:p>
            <a:r>
              <a:rPr lang="en-US" dirty="0"/>
              <a:t>Formatting Equations</a:t>
            </a:r>
          </a:p>
          <a:p>
            <a:pPr lvl="1"/>
            <a:r>
              <a:rPr lang="en-US" dirty="0"/>
              <a:t>Inline vs. Display</a:t>
            </a:r>
          </a:p>
          <a:p>
            <a:pPr lvl="1"/>
            <a:r>
              <a:rPr lang="en-US" dirty="0"/>
              <a:t>Adding Space (Horizontal/Vertical) </a:t>
            </a:r>
          </a:p>
          <a:p>
            <a:pPr lvl="1"/>
            <a:r>
              <a:rPr lang="en-US" dirty="0"/>
              <a:t>Align Equations</a:t>
            </a:r>
          </a:p>
          <a:p>
            <a:r>
              <a:rPr lang="en-US" dirty="0"/>
              <a:t>Referencing Equations</a:t>
            </a:r>
          </a:p>
          <a:p>
            <a:r>
              <a:rPr lang="en-US" dirty="0"/>
              <a:t>Extending your skills</a:t>
            </a:r>
          </a:p>
        </p:txBody>
      </p:sp>
    </p:spTree>
    <p:extLst>
      <p:ext uri="{BB962C8B-B14F-4D97-AF65-F5344CB8AC3E}">
        <p14:creationId xmlns:p14="http://schemas.microsoft.com/office/powerpoint/2010/main" val="260637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Accents: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underbar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),\overbar(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vec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 \overbrace(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	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)\hat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borderBox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rect</a:t>
                </a:r>
                <a:r>
                  <a:rPr lang="en-US" dirty="0">
                    <a:latin typeface="Arial Black" panose="020B0A04020102020204" pitchFamily="34" charset="0"/>
                  </a:rPr>
                  <a:t>(a/b), {a\atop[space]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b[space]c\close[space][space]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5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Radicals: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\sqrt(3&amp;2x+1)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𝑦𝑖𝑒𝑙𝑑𝑠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\above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\below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\above(\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[space]yields\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)[space]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Image vs Editor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Image:</a:t>
            </a:r>
          </a:p>
          <a:p>
            <a:pPr lvl="1"/>
            <a:r>
              <a:rPr lang="en-US" b="1" dirty="0"/>
              <a:t>Scan</a:t>
            </a:r>
            <a:r>
              <a:rPr lang="en-US" dirty="0"/>
              <a:t> or Shoot &amp; Upload</a:t>
            </a:r>
          </a:p>
          <a:p>
            <a:pPr lvl="1"/>
            <a:r>
              <a:rPr lang="en-US" b="1" dirty="0"/>
              <a:t>Insert &gt; Pictures</a:t>
            </a:r>
            <a:r>
              <a:rPr lang="en-US" dirty="0"/>
              <a:t> or Copy &amp; Paste</a:t>
            </a:r>
          </a:p>
          <a:p>
            <a:pPr lvl="1"/>
            <a:r>
              <a:rPr lang="en-US" b="1" dirty="0"/>
              <a:t>Crop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Pro</a:t>
            </a:r>
          </a:p>
          <a:p>
            <a:pPr lvl="2"/>
            <a:r>
              <a:rPr lang="en-US" dirty="0"/>
              <a:t>Simple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Slow</a:t>
            </a:r>
          </a:p>
          <a:p>
            <a:pPr lvl="2"/>
            <a:r>
              <a:rPr lang="en-US" dirty="0"/>
              <a:t>Inflexible</a:t>
            </a:r>
          </a:p>
          <a:p>
            <a:pPr lvl="2"/>
            <a:r>
              <a:rPr lang="en-US" dirty="0"/>
              <a:t>Inconsistent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Editor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to Formula </a:t>
                </a:r>
              </a:p>
              <a:p>
                <a:pPr lvl="1"/>
                <a:r>
                  <a:rPr lang="en-US" b="1" dirty="0"/>
                  <a:t>Construct</a:t>
                </a:r>
                <a:r>
                  <a:rPr lang="en-US" dirty="0"/>
                  <a:t> a formula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back to Text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</a:t>
                </a:r>
              </a:p>
              <a:p>
                <a:pPr lvl="2"/>
                <a:r>
                  <a:rPr lang="en-US" dirty="0"/>
                  <a:t>Consistent</a:t>
                </a:r>
              </a:p>
              <a:p>
                <a:pPr lvl="2"/>
                <a:r>
                  <a:rPr lang="en-US" dirty="0"/>
                  <a:t>Flexible</a:t>
                </a:r>
              </a:p>
              <a:p>
                <a:pPr lvl="2"/>
                <a:r>
                  <a:rPr lang="en-US" dirty="0"/>
                  <a:t>Fast (?)</a:t>
                </a:r>
              </a:p>
              <a:p>
                <a:pPr lvl="1"/>
                <a:r>
                  <a:rPr lang="en-US" dirty="0"/>
                  <a:t>Cons</a:t>
                </a:r>
              </a:p>
              <a:p>
                <a:pPr lvl="2"/>
                <a:r>
                  <a:rPr lang="en-US" dirty="0"/>
                  <a:t>Complicated (?)</a:t>
                </a:r>
              </a:p>
              <a:p>
                <a:pPr lvl="2"/>
                <a:r>
                  <a:rPr lang="en-US" dirty="0"/>
                  <a:t>Slow(?)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C8F6A18-ED49-4B26-BFDB-6D9FFB97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99" y="3314701"/>
            <a:ext cx="2244741" cy="4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Point &amp; Click vs. Keyboard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Point &amp; Click</a:t>
                </a:r>
              </a:p>
              <a:p>
                <a:pPr lvl="1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&gt;Insert (&gt;Symbols) &gt;Equations</a:t>
                </a:r>
              </a:p>
              <a:p>
                <a:pPr lvl="2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 Switch</a:t>
                </a:r>
              </a:p>
              <a:p>
                <a:pPr lvl="1"/>
                <a:r>
                  <a:rPr lang="en-US" b="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Click or key </a:t>
                </a:r>
                <a:r>
                  <a:rPr lang="en-US" u="sng" dirty="0"/>
                  <a:t>[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u="sng" dirty="0"/>
                  <a:t>] </a:t>
                </a:r>
                <a:r>
                  <a:rPr lang="en-US" dirty="0"/>
                  <a:t>away</a:t>
                </a:r>
              </a:p>
              <a:p>
                <a:pPr lvl="2"/>
                <a:r>
                  <a:rPr lang="en-US" dirty="0"/>
                  <a:t>To Switch back</a:t>
                </a:r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Keyboard</a:t>
                </a:r>
              </a:p>
              <a:p>
                <a:pPr lvl="1"/>
                <a:r>
                  <a:rPr lang="en-US" u="sng" dirty="0"/>
                  <a:t>[Alt]=</a:t>
                </a:r>
                <a:r>
                  <a:rPr lang="en-US" dirty="0"/>
                  <a:t> to switch</a:t>
                </a:r>
              </a:p>
              <a:p>
                <a:pPr lvl="2"/>
                <a:r>
                  <a:rPr lang="en-US" u="sng" dirty="0"/>
                  <a:t>[Ctrl]=</a:t>
                </a:r>
                <a:r>
                  <a:rPr lang="en-US" dirty="0"/>
                  <a:t> in Mac</a:t>
                </a:r>
              </a:p>
              <a:p>
                <a:pPr lvl="1"/>
                <a:r>
                  <a:rPr lang="en-US" dirty="0"/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u="sng" dirty="0"/>
                  <a:t>[Alt]=</a:t>
                </a:r>
                <a:r>
                  <a:rPr lang="en-US" dirty="0"/>
                  <a:t> to Switch back</a:t>
                </a:r>
              </a:p>
              <a:p>
                <a:pPr lvl="2"/>
                <a:r>
                  <a:rPr lang="en-US" u="sng" dirty="0"/>
                  <a:t>[Ctrl]=</a:t>
                </a:r>
                <a:r>
                  <a:rPr lang="en-US" dirty="0"/>
                  <a:t> in Mac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Remarks</a:t>
                </a:r>
              </a:p>
              <a:p>
                <a:pPr lvl="1"/>
                <a:r>
                  <a:rPr lang="en-US" dirty="0"/>
                  <a:t>“x=12”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; or is it?</a:t>
                </a:r>
              </a:p>
              <a:p>
                <a:pPr lvl="1"/>
                <a:r>
                  <a:rPr lang="en-US" dirty="0"/>
                  <a:t>Not all symbols can be generated by keystrokes; but most will.</a:t>
                </a:r>
              </a:p>
              <a:p>
                <a:pPr lvl="1"/>
                <a:r>
                  <a:rPr lang="en-US" dirty="0"/>
                  <a:t>Not all applications behave the same; but they’re mostly the same</a:t>
                </a:r>
              </a:p>
              <a:p>
                <a:pPr lvl="2"/>
                <a:r>
                  <a:rPr lang="en-US" dirty="0"/>
                  <a:t>MS Word has two Math modes: Unicode and LaTeX; here we focus on Unicode</a:t>
                </a:r>
              </a:p>
              <a:p>
                <a:pPr lvl="3"/>
                <a:r>
                  <a:rPr lang="en-US" dirty="0"/>
                  <a:t>LaTeX works on commands and Unicode reacts to keystrokes</a:t>
                </a:r>
              </a:p>
              <a:p>
                <a:pPr lvl="2"/>
                <a:r>
                  <a:rPr lang="en-US" dirty="0"/>
                  <a:t>Other Office applications do not support LaTeX Math mode; </a:t>
                </a:r>
              </a:p>
              <a:p>
                <a:pPr lvl="2"/>
                <a:r>
                  <a:rPr lang="en-US" dirty="0"/>
                  <a:t>Other Office application do not behave the way Word does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  <a:blipFill>
                <a:blip r:embed="rId4"/>
                <a:stretch>
                  <a:fillRect l="-67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Single-character named keys</a:t>
                </a:r>
              </a:p>
              <a:p>
                <a:pPr lvl="1"/>
                <a:r>
                  <a:rPr lang="en-US" dirty="0"/>
                  <a:t>Examples: 0 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9 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- + _ / \ [ 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Keystrokes x-1 means press x, then - and then 1.</a:t>
                </a:r>
              </a:p>
              <a:p>
                <a:r>
                  <a:rPr lang="en-US" dirty="0"/>
                  <a:t>Special / Multiple-character named keys:</a:t>
                </a:r>
              </a:p>
              <a:p>
                <a:pPr lvl="1"/>
                <a:r>
                  <a:rPr lang="en-US" dirty="0"/>
                  <a:t>Examples – Windows: </a:t>
                </a:r>
                <a:r>
                  <a:rPr lang="en-US" u="sng" dirty="0"/>
                  <a:t>[Alt</a:t>
                </a:r>
                <a:r>
                  <a:rPr lang="en-US" dirty="0"/>
                  <a:t>] [</a:t>
                </a:r>
                <a:r>
                  <a:rPr lang="en-US" u="sng" dirty="0"/>
                  <a:t>Ctrl]</a:t>
                </a:r>
                <a:r>
                  <a:rPr lang="en-US" dirty="0"/>
                  <a:t>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Examples – Mac: </a:t>
                </a:r>
                <a:r>
                  <a:rPr lang="en-US" u="sng" dirty="0"/>
                  <a:t>[Option]</a:t>
                </a:r>
                <a:r>
                  <a:rPr lang="en-US" dirty="0"/>
                  <a:t>, </a:t>
                </a:r>
                <a:r>
                  <a:rPr lang="en-US" u="sng" dirty="0"/>
                  <a:t>[Ctrl]</a:t>
                </a:r>
                <a:r>
                  <a:rPr lang="en-US" dirty="0"/>
                  <a:t>, ⌘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Keystroke x</a:t>
                </a:r>
                <a:r>
                  <a:rPr lang="en-US" u="sng" dirty="0"/>
                  <a:t>[space]</a:t>
                </a:r>
                <a:r>
                  <a:rPr lang="en-US" dirty="0"/>
                  <a:t>-</a:t>
                </a:r>
                <a:r>
                  <a:rPr lang="en-US" u="sng" dirty="0"/>
                  <a:t>[space]</a:t>
                </a:r>
                <a:r>
                  <a:rPr lang="en-US" dirty="0"/>
                  <a:t>1 means press x, spacebar, -, spacebar and 1.</a:t>
                </a:r>
              </a:p>
              <a:p>
                <a:pPr lvl="1"/>
                <a:r>
                  <a:rPr lang="en-US" dirty="0"/>
                  <a:t>Keystroke x-1 and x - 1 are the same (extra space is added for readability)</a:t>
                </a:r>
              </a:p>
              <a:p>
                <a:r>
                  <a:rPr lang="en-US" dirty="0"/>
                  <a:t>Combination keystrokes are underlined</a:t>
                </a:r>
              </a:p>
              <a:p>
                <a:pPr lvl="1"/>
                <a:r>
                  <a:rPr lang="en-US" dirty="0"/>
                  <a:t>Keystroke combination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 switches between text and formula</a:t>
                </a:r>
              </a:p>
              <a:p>
                <a:pPr lvl="1"/>
                <a:r>
                  <a:rPr lang="en-US" dirty="0"/>
                  <a:t>In general,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is omitted for simplicity; beginning in math mode is assumed.</a:t>
                </a:r>
              </a:p>
              <a:p>
                <a:pPr lvl="1"/>
                <a:r>
                  <a:rPr lang="en-US" dirty="0"/>
                  <a:t>Some Unicode commands need a </a:t>
                </a:r>
                <a:r>
                  <a:rPr lang="en-US" u="sng" dirty="0"/>
                  <a:t>[space]</a:t>
                </a:r>
                <a:r>
                  <a:rPr lang="en-US" dirty="0"/>
                  <a:t> stroke to be completed; not always, though.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2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Equations &amp;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Creating the first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 (Mac: [</a:t>
                </a:r>
                <a:r>
                  <a:rPr lang="en-US" u="sng" dirty="0">
                    <a:latin typeface="Arial Black" panose="020B0A04020102020204" pitchFamily="34" charset="0"/>
                  </a:rPr>
                  <a:t>Ctrl]=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[Ctrl]=</a:t>
                </a:r>
                <a:r>
                  <a:rPr lang="en-US" dirty="0">
                    <a:latin typeface="Arial Black" panose="020B0A04020102020204" pitchFamily="34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0" dirty="0"/>
                  <a:t>or simply, when in math mode,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x=12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r>
                  <a:rPr lang="en-US" b="0" dirty="0"/>
                  <a:t>Inequalities: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>
                    <a:latin typeface="Arial Black" panose="020B0A04020102020204" pitchFamily="34" charset="0"/>
                  </a:rPr>
                  <a:t>10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&lt;= </a:t>
                </a:r>
                <a:r>
                  <a:rPr lang="en-US" b="0" dirty="0">
                    <a:latin typeface="Arial Black" panose="020B0A04020102020204" pitchFamily="34" charset="0"/>
                  </a:rPr>
                  <a:t>x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\le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b="0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latin typeface="Arial Black" panose="020B0A04020102020204" pitchFamily="34" charset="0"/>
                  </a:rPr>
                  <a:t>2 , 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32BFCE-3392-4334-A738-41D99F1D4353}"/>
              </a:ext>
            </a:extLst>
          </p:cNvPr>
          <p:cNvSpPr txBox="1"/>
          <p:nvPr/>
        </p:nvSpPr>
        <p:spPr>
          <a:xfrm>
            <a:off x="8254092" y="552649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8768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Addition, Subtractions: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x+y-12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−3=1+2−3=1+(2−3)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(1+2)-</a:t>
                </a:r>
                <a:r>
                  <a:rPr lang="en-US" dirty="0">
                    <a:latin typeface="Arial Black" panose="020B0A04020102020204" pitchFamily="34" charset="0"/>
                  </a:rPr>
                  <a:t>3=1+2-3=1+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(2-3)</a:t>
                </a:r>
                <a:endParaRPr lang="en-US" dirty="0"/>
              </a:p>
              <a:p>
                <a:r>
                  <a:rPr lang="en-US" b="1" dirty="0"/>
                  <a:t>Note: </a:t>
                </a:r>
                <a:r>
                  <a:rPr lang="en-US" dirty="0"/>
                  <a:t>Use the arrow keys to navigate through the formula and see how (1+2) is different than (2-3), if you did not type anything after the last key.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9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Multiplication: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2x+3yz=54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\times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x+y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z=54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2706"/>
      </p:ext>
    </p:extLst>
  </p:cSld>
  <p:clrMapOvr>
    <a:masterClrMapping/>
  </p:clrMapOvr>
</p:sld>
</file>

<file path=ppt/theme/theme1.xml><?xml version="1.0" encoding="utf-8"?>
<a:theme xmlns:a="http://schemas.openxmlformats.org/drawingml/2006/main" name="GreekLetter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kLetterTheme" id="{66A79A16-2E5A-49C4-99B2-0394DA7FBE25}" vid="{AD7AD2B5-32A7-4744-A756-DBC8F0412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GreekLetterTheme</Template>
  <TotalTime>2221</TotalTime>
  <Words>2841</Words>
  <Application>Microsoft Macintosh PowerPoint</Application>
  <PresentationFormat>On-screen Show (4:3)</PresentationFormat>
  <Paragraphs>407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 Math</vt:lpstr>
      <vt:lpstr>GreekLetterTheme</vt:lpstr>
      <vt:lpstr>Tips &amp; Tricks: Adding Equations to  MS Office Documents</vt:lpstr>
      <vt:lpstr>Preface</vt:lpstr>
      <vt:lpstr>Content</vt:lpstr>
      <vt:lpstr>Adding Equations – Image vs Editor</vt:lpstr>
      <vt:lpstr>Adding Equations – Point &amp; Click vs. Keyboard</vt:lpstr>
      <vt:lpstr>Getting Started – Notations</vt:lpstr>
      <vt:lpstr>Getting Started – Equations &amp; Inequalities</vt:lpstr>
      <vt:lpstr>Getting Started – Basic Operations</vt:lpstr>
      <vt:lpstr>Getting Started – Basic Operations</vt:lpstr>
      <vt:lpstr>Getting Started – Basic Operations</vt:lpstr>
      <vt:lpstr>Getting Started –Superscripts/Subscripts</vt:lpstr>
      <vt:lpstr>Getting Started – Superscripts/Subscripts</vt:lpstr>
      <vt:lpstr>Getting Started – Log</vt:lpstr>
      <vt:lpstr>Getting Started – Arrows</vt:lpstr>
      <vt:lpstr>Getting Started – Symbols</vt:lpstr>
      <vt:lpstr>Getting Started – Limit</vt:lpstr>
      <vt:lpstr>Getting Started – Derivative</vt:lpstr>
      <vt:lpstr>Getting Started – Integrals</vt:lpstr>
      <vt:lpstr>Formatting Equations – Inline vs. Display</vt:lpstr>
      <vt:lpstr>Formatting Equations – Adding Text</vt:lpstr>
      <vt:lpstr>Formatting Equations – Adding Space</vt:lpstr>
      <vt:lpstr>Formatting Equations – Adding Space</vt:lpstr>
      <vt:lpstr>Formatting Equations – Align Equation</vt:lpstr>
      <vt:lpstr>Numbering &amp; Cross-Referencing Equations</vt:lpstr>
      <vt:lpstr>Extending Your Skills – Within Office</vt:lpstr>
      <vt:lpstr>Extending Your Skills – In Other Applications</vt:lpstr>
      <vt:lpstr>Extending Your Skills – In Other Applications</vt:lpstr>
      <vt:lpstr>Extending Your Skills – External References</vt:lpstr>
      <vt:lpstr>Misc. Commands </vt:lpstr>
      <vt:lpstr>Misc. Commands </vt:lpstr>
      <vt:lpstr>Misc.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Abdoli, Mansour</dc:creator>
  <cp:lastModifiedBy>Abdoli, Mansour</cp:lastModifiedBy>
  <cp:revision>112</cp:revision>
  <dcterms:created xsi:type="dcterms:W3CDTF">2019-12-24T07:21:03Z</dcterms:created>
  <dcterms:modified xsi:type="dcterms:W3CDTF">2020-02-05T23:11:19Z</dcterms:modified>
</cp:coreProperties>
</file>