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handoutMasterIdLst>
    <p:handoutMasterId r:id="rId32"/>
  </p:handoutMasterIdLst>
  <p:sldIdLst>
    <p:sldId id="256" r:id="rId2"/>
    <p:sldId id="257" r:id="rId3"/>
    <p:sldId id="262" r:id="rId4"/>
    <p:sldId id="259" r:id="rId5"/>
    <p:sldId id="263" r:id="rId6"/>
    <p:sldId id="261" r:id="rId7"/>
    <p:sldId id="264" r:id="rId8"/>
    <p:sldId id="271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5" r:id="rId18"/>
    <p:sldId id="276" r:id="rId19"/>
    <p:sldId id="260" r:id="rId20"/>
    <p:sldId id="274" r:id="rId21"/>
    <p:sldId id="277" r:id="rId22"/>
    <p:sldId id="283" r:id="rId23"/>
    <p:sldId id="280" r:id="rId24"/>
    <p:sldId id="281" r:id="rId25"/>
    <p:sldId id="282" r:id="rId26"/>
    <p:sldId id="284" r:id="rId27"/>
    <p:sldId id="279" r:id="rId28"/>
    <p:sldId id="278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47" autoAdjust="0"/>
    <p:restoredTop sz="93957" autoAdjust="0"/>
  </p:normalViewPr>
  <p:slideViewPr>
    <p:cSldViewPr snapToGrid="0">
      <p:cViewPr varScale="1">
        <p:scale>
          <a:sx n="65" d="100"/>
          <a:sy n="65" d="100"/>
        </p:scale>
        <p:origin x="792" y="66"/>
      </p:cViewPr>
      <p:guideLst/>
    </p:cSldViewPr>
  </p:slideViewPr>
  <p:outlineViewPr>
    <p:cViewPr>
      <p:scale>
        <a:sx n="33" d="100"/>
        <a:sy n="33" d="100"/>
      </p:scale>
      <p:origin x="0" y="-455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03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A4999-BE60-44F9-9A79-E4A528FE5A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F0E82-BEDF-4C53-B7CE-37B9803C7B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E31C-93C7-4344-A1E5-2CF566EF25CC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D0ECA-73B7-4270-A8B0-A3E57ED247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BDFB9-0104-4FCA-8342-D9B1C3EAF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8483-2E4B-4D55-A1E2-E2A62E2DD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7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0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1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117-B239-4C92-BB2C-D2F0C076990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6000"/>
                    </a14:imgEffect>
                    <a14:imgEffect>
                      <a14:saturation sat="66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38117-B239-4C92-BB2C-D2F0C076990F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691F-5E4D-42B8-A51A-8CBE5707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mtu.edu/~tbco/cm416/EquationEditor_main.pdf" TargetMode="External"/><Relationship Id="rId7" Type="http://schemas.openxmlformats.org/officeDocument/2006/relationships/hyperlink" Target="https://support.office.com/en-us/article/Linear-format-equations-using-UnicodeMath-and-LaTeX-in-Word-2E00618D-B1FD-49D8-8CB4-8D17F25754F8" TargetMode="External"/><Relationship Id="rId2" Type="http://schemas.openxmlformats.org/officeDocument/2006/relationships/hyperlink" Target="https://en.wikibooks.org/wiki/Typing_Mathematics_in_Microsoft_Wor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s.msdn.microsoft.com/murrays/2015/05/14/equation-numbering-in-office-2016/" TargetMode="External"/><Relationship Id="rId5" Type="http://schemas.openxmlformats.org/officeDocument/2006/relationships/hyperlink" Target="http://www.iun.edu/~mathiho/useful/Equation%20Editor%20Shortcut%20Commands.pdf" TargetMode="External"/><Relationship Id="rId4" Type="http://schemas.openxmlformats.org/officeDocument/2006/relationships/hyperlink" Target="https://www.cs.bgu.ac.il/~khitron/Equation%20Editor.pdf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C8A6-C9EB-4309-B912-516BE0428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&amp; Tricks:</a:t>
            </a:r>
            <a:br>
              <a:rPr lang="en-US" dirty="0"/>
            </a:br>
            <a:r>
              <a:rPr lang="en-US" dirty="0"/>
              <a:t>Adding Equations to </a:t>
            </a:r>
            <a:br>
              <a:rPr lang="en-US" dirty="0"/>
            </a:br>
            <a:r>
              <a:rPr lang="en-US" dirty="0"/>
              <a:t>MS Office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C468-0D73-4C4B-962D-09EB83EEB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reports and instructional materials </a:t>
            </a:r>
          </a:p>
          <a:p>
            <a:r>
              <a:rPr lang="en-US" dirty="0"/>
              <a:t>with professional looking formulas</a:t>
            </a:r>
          </a:p>
        </p:txBody>
      </p:sp>
    </p:spTree>
    <p:extLst>
      <p:ext uri="{BB962C8B-B14F-4D97-AF65-F5344CB8AC3E}">
        <p14:creationId xmlns:p14="http://schemas.microsoft.com/office/powerpoint/2010/main" val="233325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Division: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2÷3=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\div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3=2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/</a:t>
                </a:r>
                <a:r>
                  <a:rPr lang="en-US" dirty="0">
                    <a:latin typeface="Arial Black" panose="020B0A04020102020204" pitchFamily="34" charset="0"/>
                  </a:rPr>
                  <a:t> 3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= 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 / </a:t>
                </a:r>
                <a:r>
                  <a:rPr lang="en-US" dirty="0">
                    <a:latin typeface="Arial Black" panose="020B0A04020102020204" pitchFamily="34" charset="0"/>
                  </a:rPr>
                  <a:t>3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NOTE: </a:t>
                </a:r>
                <a:r>
                  <a:rPr lang="en-US" u="sng" dirty="0"/>
                  <a:t>[space]</a:t>
                </a:r>
                <a:r>
                  <a:rPr lang="en-US" dirty="0"/>
                  <a:t> after 2/3 is optional since followed by more keystrokes.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4+5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2+3 / 4+5 \ne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 2+3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 / (</a:t>
                </a:r>
                <a:r>
                  <a:rPr lang="en-US" dirty="0">
                    <a:latin typeface="Arial Black" panose="020B0A04020102020204" pitchFamily="34" charset="0"/>
                  </a:rPr>
                  <a:t> 4+5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4891FF-2566-FE44-ABA5-A1F7BA4837D7}"/>
              </a:ext>
            </a:extLst>
          </p:cNvPr>
          <p:cNvSpPr txBox="1"/>
          <p:nvPr/>
        </p:nvSpPr>
        <p:spPr>
          <a:xfrm>
            <a:off x="7923373" y="3152001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40412-B081-B245-A45C-C4BB255C57E6}"/>
              </a:ext>
            </a:extLst>
          </p:cNvPr>
          <p:cNvSpPr txBox="1"/>
          <p:nvPr/>
        </p:nvSpPr>
        <p:spPr>
          <a:xfrm>
            <a:off x="7923373" y="5566433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25780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–Superscripts/Subscripts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Superscripts (Exponents):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 </a:t>
                </a:r>
                <a:r>
                  <a:rPr lang="en-US" dirty="0">
                    <a:latin typeface="Arial Black" panose="020B0A04020102020204" pitchFamily="34" charset="0"/>
                  </a:rPr>
                  <a:t>10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=1024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 </a:t>
                </a:r>
                <a:r>
                  <a:rPr lang="en-US" dirty="0">
                    <a:latin typeface="Arial Black" panose="020B0A04020102020204" pitchFamily="34" charset="0"/>
                  </a:rPr>
                  <a:t>10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=</a:t>
                </a:r>
                <a:r>
                  <a:rPr lang="en-US" dirty="0">
                    <a:latin typeface="Arial Black" panose="020B0A04020102020204" pitchFamily="34" charset="0"/>
                  </a:rPr>
                  <a:t>1024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10+2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^ 10+2 \ne 2 ^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 10+2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03C6190-BE8F-BE4F-9363-B51DEB9CF880}"/>
              </a:ext>
            </a:extLst>
          </p:cNvPr>
          <p:cNvSpPr txBox="1"/>
          <p:nvPr/>
        </p:nvSpPr>
        <p:spPr>
          <a:xfrm>
            <a:off x="7938363" y="5115712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09640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Superscripts/Subscripts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Subscripts: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x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 </a:t>
                </a:r>
                <a:r>
                  <a:rPr lang="en-US" dirty="0">
                    <a:latin typeface="Arial Black" panose="020B0A04020102020204" pitchFamily="34" charset="0"/>
                  </a:rPr>
                  <a:t>i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y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 </a:t>
                </a:r>
                <a:r>
                  <a:rPr lang="en-US" dirty="0">
                    <a:latin typeface="Arial Black" panose="020B0A04020102020204" pitchFamily="34" charset="0"/>
                  </a:rPr>
                  <a:t>j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= </a:t>
                </a:r>
                <a:r>
                  <a:rPr lang="en-US" dirty="0" err="1">
                    <a:latin typeface="Arial Black" panose="020B0A04020102020204" pitchFamily="34" charset="0"/>
                  </a:rPr>
                  <a:t>y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</a:t>
                </a:r>
                <a:r>
                  <a:rPr lang="en-US" dirty="0" err="1">
                    <a:latin typeface="Arial Black" panose="020B0A04020102020204" pitchFamily="34" charset="0"/>
                  </a:rPr>
                  <a:t>j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 err="1">
                    <a:latin typeface="Arial Black" panose="020B0A04020102020204" pitchFamily="34" charset="0"/>
                  </a:rPr>
                  <a:t>x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</a:t>
                </a:r>
                <a:r>
                  <a:rPr lang="en-US" dirty="0" err="1">
                    <a:latin typeface="Arial Black" panose="020B0A04020102020204" pitchFamily="34" charset="0"/>
                  </a:rPr>
                  <a:t>i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endParaRPr lang="en-US" dirty="0"/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 err="1">
                    <a:latin typeface="Arial Black" panose="020B0A04020102020204" pitchFamily="34" charset="0"/>
                  </a:rPr>
                  <a:t>x_iy_j</a:t>
                </a:r>
                <a:r>
                  <a:rPr lang="en-US" dirty="0">
                    <a:latin typeface="Arial Black" panose="020B0A04020102020204" pitchFamily="34" charset="0"/>
                  </a:rPr>
                  <a:t> \ne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</a:t>
                </a:r>
                <a:r>
                  <a:rPr lang="en-US" dirty="0" err="1">
                    <a:latin typeface="Arial Black" panose="020B0A04020102020204" pitchFamily="34" charset="0"/>
                  </a:rPr>
                  <a:t>x_i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cdot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 err="1">
                    <a:latin typeface="Arial Black" panose="020B0A04020102020204" pitchFamily="34" charset="0"/>
                  </a:rPr>
                  <a:t>y_j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Subscripts/Superscript: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</a:t>
                </a:r>
                <a:r>
                  <a:rPr lang="en-US" dirty="0">
                    <a:latin typeface="Arial Black" panose="020B0A04020102020204" pitchFamily="34" charset="0"/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</a:t>
                </a:r>
                <a:r>
                  <a:rPr lang="en-US" dirty="0">
                    <a:latin typeface="Arial Black" panose="020B0A04020102020204" pitchFamily="34" charset="0"/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_</a:t>
                </a:r>
                <a:r>
                  <a:rPr lang="en-US" dirty="0">
                    <a:latin typeface="Arial Black" panose="020B0A04020102020204" pitchFamily="34" charset="0"/>
                  </a:rPr>
                  <a:t>2 \ne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x_3^3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F3C4A3-42E1-40D0-BFFE-6AA50730DFFE}"/>
              </a:ext>
            </a:extLst>
          </p:cNvPr>
          <p:cNvSpPr txBox="1"/>
          <p:nvPr/>
        </p:nvSpPr>
        <p:spPr>
          <a:xfrm>
            <a:off x="8254092" y="4001294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72383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Log: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	log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x_1^(y_2)[space]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=y_2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log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  <a:r>
                  <a:rPr lang="en-US" dirty="0">
                    <a:latin typeface="Arial Black" panose="020B0A04020102020204" pitchFamily="34" charset="0"/>
                  </a:rPr>
                  <a:t>x_1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endParaRPr lang="en-US" sz="1600" dirty="0"/>
              </a:p>
              <a:p>
                <a:r>
                  <a:rPr lang="en-US" dirty="0"/>
                  <a:t>Note: Exponents/superscripts, subscripts, logs, … and brackets like (), [] and {}, create a subspace for their own formulas. Use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to navigate away from those subspaces, when their formula is completed.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	log_2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8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=3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9BB597-04C7-8E45-A0AD-A165113E571E}"/>
              </a:ext>
            </a:extLst>
          </p:cNvPr>
          <p:cNvSpPr txBox="1"/>
          <p:nvPr/>
        </p:nvSpPr>
        <p:spPr>
          <a:xfrm>
            <a:off x="7788461" y="2207621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12693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Arrows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→→→←←↑↓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-&gt;</a:t>
                </a:r>
                <a:r>
                  <a:rPr lang="en-US" sz="1800" dirty="0">
                    <a:latin typeface="Arial Black" panose="020B0A04020102020204" pitchFamily="34" charset="0"/>
                  </a:rPr>
                  <a:t>\to</a:t>
                </a:r>
                <a:r>
                  <a:rPr lang="en-US" sz="18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sz="1800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rightarrow</a:t>
                </a:r>
                <a:r>
                  <a:rPr lang="en-US" sz="1800" dirty="0">
                    <a:latin typeface="Arial Black" panose="020B0A04020102020204" pitchFamily="34" charset="0"/>
                  </a:rPr>
                  <a:t>\</a:t>
                </a:r>
                <a:r>
                  <a:rPr lang="en-US" sz="1800" dirty="0" err="1">
                    <a:latin typeface="Arial Black" panose="020B0A04020102020204" pitchFamily="34" charset="0"/>
                  </a:rPr>
                  <a:t>leftarrow</a:t>
                </a:r>
                <a:r>
                  <a:rPr lang="en-US" sz="1800" dirty="0">
                    <a:latin typeface="Arial Black" panose="020B0A04020102020204" pitchFamily="34" charset="0"/>
                  </a:rPr>
                  <a:t>\gets</a:t>
                </a:r>
                <a:r>
                  <a:rPr lang="en-US" sz="18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sz="1800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uparrow</a:t>
                </a:r>
                <a:r>
                  <a:rPr lang="en-US" sz="1800" dirty="0">
                    <a:latin typeface="Arial Black" panose="020B0A04020102020204" pitchFamily="34" charset="0"/>
                  </a:rPr>
                  <a:t>\</a:t>
                </a:r>
                <a:r>
                  <a:rPr lang="en-US" sz="1800" dirty="0" err="1">
                    <a:latin typeface="Arial Black" panose="020B0A04020102020204" pitchFamily="34" charset="0"/>
                  </a:rPr>
                  <a:t>downarrow</a:t>
                </a:r>
                <a:r>
                  <a:rPr lang="en-US" sz="18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⇒⇐⇑⇓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Rightarrow</a:t>
                </a:r>
                <a:r>
                  <a:rPr lang="en-US" dirty="0">
                    <a:latin typeface="Arial Black" panose="020B0A04020102020204" pitchFamily="34" charset="0"/>
                  </a:rPr>
                  <a:t>\Leftarrow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Uparrow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Downarrow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↗↖↙↘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\nearrow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nwarrow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swarrow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searrow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 algn="ctr">
                  <a:buNone/>
                </a:pPr>
                <a:endParaRPr lang="en-US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⇔↔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Leftrightarrow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leftrightarrow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EB05FE-C466-C840-898E-17206812DB9F}"/>
              </a:ext>
            </a:extLst>
          </p:cNvPr>
          <p:cNvSpPr txBox="1"/>
          <p:nvPr/>
        </p:nvSpPr>
        <p:spPr>
          <a:xfrm>
            <a:off x="367392" y="2192630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0946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sz="1900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infty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≈∝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approx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propto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≡≅≅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\sim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equiv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cong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~=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 algn="ctr">
                  <a:buNone/>
                </a:pPr>
                <a:endParaRPr lang="en-US" sz="1600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∀∃∋∈∉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forall</a:t>
                </a:r>
                <a:r>
                  <a:rPr lang="en-US" dirty="0">
                    <a:latin typeface="Arial Black" panose="020B0A04020102020204" pitchFamily="34" charset="0"/>
                  </a:rPr>
                  <a:t>\exists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ni</a:t>
                </a:r>
                <a:r>
                  <a:rPr lang="en-US" dirty="0">
                    <a:latin typeface="Arial Black" panose="020B0A04020102020204" pitchFamily="34" charset="0"/>
                  </a:rPr>
                  <a:t>\in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notin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A80D0-178F-438D-BCA0-1CD69941FB6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𝜖𝜀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\epsilon</a:t>
                </a:r>
                <a:r>
                  <a:rPr lang="en-US" sz="1900" dirty="0">
                    <a:latin typeface="Arial Black" panose="020B0A04020102020204" pitchFamily="34" charset="0"/>
                  </a:rPr>
                  <a:t>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varepsilon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\delta</a:t>
                </a:r>
                <a:r>
                  <a:rPr lang="en-US" dirty="0">
                    <a:latin typeface="Arial Black" panose="020B0A04020102020204" pitchFamily="34" charset="0"/>
                  </a:rPr>
                  <a:t>\Delta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𝛼𝛽𝛾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\alpha</a:t>
                </a:r>
                <a:r>
                  <a:rPr lang="en-US" dirty="0">
                    <a:latin typeface="Arial Black" panose="020B0A04020102020204" pitchFamily="34" charset="0"/>
                  </a:rPr>
                  <a:t>\beta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\gamma</a:t>
                </a:r>
                <a:r>
                  <a:rPr lang="en-US" sz="1800" u="sng" dirty="0">
                    <a:latin typeface="Arial Black" panose="020B0A04020102020204" pitchFamily="34" charset="0"/>
                  </a:rPr>
                  <a:t>[space]</a:t>
                </a:r>
                <a:endParaRPr lang="en-US" u="sng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⊂∪∩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\subset</a:t>
                </a:r>
                <a:r>
                  <a:rPr lang="en-US" sz="2000" dirty="0">
                    <a:latin typeface="Arial Black" panose="020B0A04020102020204" pitchFamily="34" charset="0"/>
                  </a:rPr>
                  <a:t>\cup</a:t>
                </a:r>
                <a:r>
                  <a:rPr lang="en-US" sz="20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\cap</a:t>
                </a:r>
                <a:r>
                  <a:rPr lang="en-US" sz="1600" u="sng" dirty="0">
                    <a:latin typeface="Arial Black" panose="020B0A04020102020204" pitchFamily="34" charset="0"/>
                  </a:rPr>
                  <a:t>[space]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A80D0-178F-438D-BCA0-1CD69941F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567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20B110D-9A1F-AE4E-90C6-74F44128DD02}"/>
              </a:ext>
            </a:extLst>
          </p:cNvPr>
          <p:cNvSpPr txBox="1"/>
          <p:nvPr/>
        </p:nvSpPr>
        <p:spPr>
          <a:xfrm>
            <a:off x="367392" y="4396184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0504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Limit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sz="1900" dirty="0">
                    <a:latin typeface="Arial Black" panose="020B0A04020102020204" pitchFamily="34" charset="0"/>
                  </a:rPr>
                  <a:t>lim_(x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\to</a:t>
                </a:r>
                <a:r>
                  <a:rPr lang="en-US" sz="1900" dirty="0">
                    <a:latin typeface="Arial Black" panose="020B0A04020102020204" pitchFamily="34" charset="0"/>
                  </a:rPr>
                  <a:t>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infty</a:t>
                </a:r>
                <a:r>
                  <a:rPr lang="en-US" sz="1900" dirty="0">
                    <a:latin typeface="Arial Black" panose="020B0A04020102020204" pitchFamily="34" charset="0"/>
                  </a:rPr>
                  <a:t>)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x/(x+2)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 Black" panose="020B0A04020102020204" pitchFamily="34" charset="0"/>
                  </a:rPr>
                  <a:t> = 1</a:t>
                </a:r>
                <a:endParaRPr lang="en-US" sz="1600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↘1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 lim_(x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\to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^+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  <a:r>
                  <a:rPr lang="en-US" dirty="0">
                    <a:latin typeface="Arial Black" panose="020B0A04020102020204" pitchFamily="34" charset="0"/>
                  </a:rPr>
                  <a:t>x^2[space]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 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lim_(x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searrow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1)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  <a:r>
                  <a:rPr lang="en-US" dirty="0">
                    <a:latin typeface="Arial Black" panose="020B0A04020102020204" pitchFamily="34" charset="0"/>
                  </a:rPr>
                  <a:t>x^2[space]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= 1</a:t>
                </a:r>
                <a:endParaRPr lang="en-US" u="sng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3A54B1-025C-6043-A7BD-5FDD996133EB}"/>
              </a:ext>
            </a:extLst>
          </p:cNvPr>
          <p:cNvSpPr txBox="1"/>
          <p:nvPr/>
        </p:nvSpPr>
        <p:spPr>
          <a:xfrm>
            <a:off x="8384721" y="1997493"/>
            <a:ext cx="331576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24361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f ’ (x)=f^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((1))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(x)=d/dx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f(x)=y’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\partial^2 </a:t>
                </a:r>
                <a:r>
                  <a:rPr lang="en-US" dirty="0">
                    <a:latin typeface="Arial Black" panose="020B0A04020102020204" pitchFamily="34" charset="0"/>
                  </a:rPr>
                  <a:t>/ (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\partial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\partial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y)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u="sng" dirty="0">
                    <a:latin typeface="Arial Black" panose="020B0A04020102020204" pitchFamily="34" charset="0"/>
                  </a:rPr>
                  <a:t>[space</a:t>
                </a:r>
                <a:r>
                  <a:rPr lang="en-US" dirty="0">
                    <a:latin typeface="Arial Black" panose="020B0A04020102020204" pitchFamily="34" charset="0"/>
                  </a:rPr>
                  <a:t>]F(</a:t>
                </a:r>
                <a:r>
                  <a:rPr lang="en-US" dirty="0" err="1">
                    <a:latin typeface="Arial Black" panose="020B0A04020102020204" pitchFamily="34" charset="0"/>
                  </a:rPr>
                  <a:t>x,y</a:t>
                </a:r>
                <a:r>
                  <a:rPr lang="en-US" dirty="0">
                    <a:latin typeface="Arial Black" panose="020B0A04020102020204" pitchFamily="34" charset="0"/>
                  </a:rPr>
                  <a:t>)=F_(</a:t>
                </a:r>
                <a:r>
                  <a:rPr lang="en-US" dirty="0" err="1">
                    <a:latin typeface="Arial Black" panose="020B0A04020102020204" pitchFamily="34" charset="0"/>
                  </a:rPr>
                  <a:t>xy</a:t>
                </a:r>
                <a:r>
                  <a:rPr lang="en-US" dirty="0">
                    <a:latin typeface="Arial Black" panose="020B0A04020102020204" pitchFamily="34" charset="0"/>
                  </a:rPr>
                  <a:t>)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(</a:t>
                </a:r>
                <a:r>
                  <a:rPr lang="en-US" dirty="0" err="1">
                    <a:latin typeface="Arial Black" panose="020B0A04020102020204" pitchFamily="34" charset="0"/>
                  </a:rPr>
                  <a:t>x,y</a:t>
                </a:r>
                <a:r>
                  <a:rPr lang="en-US" dirty="0">
                    <a:latin typeface="Arial Black" panose="020B0A04020102020204" pitchFamily="34" charset="0"/>
                  </a:rPr>
                  <a:t>)=f(</a:t>
                </a:r>
                <a:r>
                  <a:rPr lang="en-US" dirty="0" err="1">
                    <a:latin typeface="Arial Black" panose="020B0A04020102020204" pitchFamily="34" charset="0"/>
                  </a:rPr>
                  <a:t>x,y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93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F(x)=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\int</a:t>
                </a:r>
                <a:r>
                  <a:rPr lang="en-US" dirty="0">
                    <a:latin typeface="Arial Black" panose="020B0A04020102020204" pitchFamily="34" charset="0"/>
                  </a:rPr>
                  <a:t>_(-\</a:t>
                </a:r>
                <a:r>
                  <a:rPr lang="en-US" dirty="0" err="1">
                    <a:latin typeface="Arial Black" panose="020B0A04020102020204" pitchFamily="34" charset="0"/>
                  </a:rPr>
                  <a:t>infty</a:t>
                </a:r>
                <a:r>
                  <a:rPr lang="en-US" dirty="0">
                    <a:latin typeface="Arial Black" panose="020B0A04020102020204" pitchFamily="34" charset="0"/>
                  </a:rPr>
                  <a:t>)^x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f(t) </a:t>
                </a:r>
                <a:r>
                  <a:rPr lang="en-US" u="sng" dirty="0">
                    <a:latin typeface="Arial Black" panose="020B0A04020102020204" pitchFamily="34" charset="0"/>
                  </a:rPr>
                  <a:t>[space</a:t>
                </a:r>
                <a:r>
                  <a:rPr lang="en-US" dirty="0">
                    <a:latin typeface="Arial Black" panose="020B0A04020102020204" pitchFamily="34" charset="0"/>
                  </a:rPr>
                  <a:t>] dt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x-IV_mathan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\int_0^1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\int_0^(1-x)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(3x+3y) </a:t>
                </a:r>
                <a:r>
                  <a:rPr lang="en-US" dirty="0" err="1">
                    <a:latin typeface="Arial Black" panose="020B0A04020102020204" pitchFamily="34" charset="0"/>
                  </a:rPr>
                  <a:t>dy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dx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=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x-IV_mathan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\iint</a:t>
                </a:r>
                <a:r>
                  <a:rPr lang="en-US" dirty="0">
                    <a:latin typeface="Arial Black" panose="020B0A04020102020204" pitchFamily="34" charset="0"/>
                  </a:rPr>
                  <a:t>_(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\scriptR</a:t>
                </a:r>
                <a:r>
                  <a:rPr lang="en-US" dirty="0">
                    <a:latin typeface="Arial Black" panose="020B0A04020102020204" pitchFamily="34" charset="0"/>
                  </a:rPr>
                  <a:t>^2)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f(</a:t>
                </a:r>
                <a:r>
                  <a:rPr lang="en-US" dirty="0" err="1">
                    <a:latin typeface="Arial Black" panose="020B0A04020102020204" pitchFamily="34" charset="0"/>
                  </a:rPr>
                  <a:t>x,y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[space]</a:t>
                </a:r>
                <a:r>
                  <a:rPr lang="en-US" dirty="0">
                    <a:latin typeface="Arial Black" panose="020B0A04020102020204" pitchFamily="34" charset="0"/>
                  </a:rPr>
                  <a:t> dx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</a:t>
                </a:r>
                <a:r>
                  <a:rPr lang="en-US" u="sng" dirty="0">
                    <a:latin typeface="Arial Black" panose="020B0A04020102020204" pitchFamily="34" charset="0"/>
                  </a:rPr>
                  <a:t>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 err="1">
                    <a:latin typeface="Arial Black" panose="020B0A04020102020204" pitchFamily="34" charset="0"/>
                  </a:rPr>
                  <a:t>dy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14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2044AE-9D04-CC4F-9F5F-D9ECB2954535}"/>
              </a:ext>
            </a:extLst>
          </p:cNvPr>
          <p:cNvSpPr txBox="1"/>
          <p:nvPr/>
        </p:nvSpPr>
        <p:spPr>
          <a:xfrm>
            <a:off x="8254092" y="5167859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4351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Inline vs. Display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</a:t>
                </a:r>
                <a:r>
                  <a:rPr lang="en-US" b="1" dirty="0"/>
                  <a:t>inline</a:t>
                </a:r>
                <a:r>
                  <a:rPr lang="en-US" dirty="0"/>
                  <a:t> equation,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is places on the same line as other words in a text; this may not be good for a busy equation like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\int_(-\</a:t>
                </a:r>
                <a:r>
                  <a:rPr lang="en-US" dirty="0" err="1">
                    <a:latin typeface="Arial Black" panose="020B0A04020102020204" pitchFamily="34" charset="0"/>
                  </a:rPr>
                  <a:t>infty</a:t>
                </a:r>
                <a:r>
                  <a:rPr lang="en-US" dirty="0">
                    <a:latin typeface="Arial Black" panose="020B0A04020102020204" pitchFamily="34" charset="0"/>
                  </a:rPr>
                  <a:t>)^\</a:t>
                </a:r>
                <a:r>
                  <a:rPr lang="en-US" dirty="0" err="1">
                    <a:latin typeface="Arial Black" panose="020B0A04020102020204" pitchFamily="34" charset="0"/>
                  </a:rPr>
                  <a:t>infty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x/2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dx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 .</a:t>
                </a:r>
              </a:p>
              <a:p>
                <a:endParaRPr lang="en-US" dirty="0"/>
              </a:p>
              <a:p>
                <a:r>
                  <a:rPr lang="en-US" dirty="0"/>
                  <a:t>It is better to show busy equations in </a:t>
                </a:r>
                <a:r>
                  <a:rPr lang="en-US" b="1" dirty="0"/>
                  <a:t>display</a:t>
                </a:r>
                <a:r>
                  <a:rPr lang="en-US" dirty="0"/>
                  <a:t> format: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equation is left alone on its own line.</a:t>
                </a:r>
              </a:p>
              <a:p>
                <a:pPr marL="0" indent="0">
                  <a:buNone/>
                </a:pPr>
                <a:r>
                  <a:rPr lang="en-US" dirty="0"/>
                  <a:t>… </a:t>
                </a:r>
                <a:r>
                  <a:rPr lang="en-US" u="sng" dirty="0">
                    <a:latin typeface="Arial Black" panose="020B0A04020102020204" pitchFamily="34" charset="0"/>
                  </a:rPr>
                  <a:t>[Enter]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\int_ </a:t>
                </a:r>
                <a:r>
                  <a:rPr lang="en-US" dirty="0"/>
                  <a:t>……</a:t>
                </a:r>
                <a:r>
                  <a:rPr lang="en-US" dirty="0">
                    <a:latin typeface="Arial Black" panose="020B0A04020102020204" pitchFamily="34" charset="0"/>
                  </a:rPr>
                  <a:t>  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[Enter]</a:t>
                </a:r>
                <a:r>
                  <a:rPr lang="en-US" dirty="0"/>
                  <a:t> …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96" t="-16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B85934-32EE-AA45-83AF-CC2FD2DBC339}"/>
              </a:ext>
            </a:extLst>
          </p:cNvPr>
          <p:cNvSpPr txBox="1"/>
          <p:nvPr/>
        </p:nvSpPr>
        <p:spPr>
          <a:xfrm>
            <a:off x="8244053" y="2491796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10673-DA8B-CD42-95FF-777576DE4F04}"/>
              </a:ext>
            </a:extLst>
          </p:cNvPr>
          <p:cNvSpPr txBox="1"/>
          <p:nvPr/>
        </p:nvSpPr>
        <p:spPr>
          <a:xfrm>
            <a:off x="8244053" y="4435007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675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3A90-9C08-41D6-9E78-06E1318D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Audience: Students/Instructors who</a:t>
            </a:r>
          </a:p>
          <a:p>
            <a:pPr lvl="1"/>
            <a:r>
              <a:rPr lang="en-US" dirty="0"/>
              <a:t>Produce reports/instructional material</a:t>
            </a:r>
          </a:p>
          <a:p>
            <a:pPr lvl="1"/>
            <a:r>
              <a:rPr lang="en-US" dirty="0"/>
              <a:t>Have basic typing skills</a:t>
            </a:r>
          </a:p>
          <a:p>
            <a:pPr lvl="1"/>
            <a:r>
              <a:rPr lang="en-US" dirty="0"/>
              <a:t>Use (Greek) symbols and formulas in their documents </a:t>
            </a:r>
          </a:p>
          <a:p>
            <a:pPr lvl="1"/>
            <a:r>
              <a:rPr lang="en-US" dirty="0"/>
              <a:t>Interested in increasing quality of document with minimal extra time</a:t>
            </a:r>
          </a:p>
          <a:p>
            <a:r>
              <a:rPr lang="en-US" dirty="0"/>
              <a:t>Setting</a:t>
            </a:r>
          </a:p>
          <a:p>
            <a:pPr lvl="1"/>
            <a:r>
              <a:rPr lang="en-US" dirty="0"/>
              <a:t>Producing documents in MS Office applications (Windows and Mac)</a:t>
            </a:r>
          </a:p>
          <a:p>
            <a:pPr lvl="1"/>
            <a:r>
              <a:rPr lang="en-US" dirty="0"/>
              <a:t>Using LaTeX-like commands (sequence of keystrokes)</a:t>
            </a:r>
          </a:p>
          <a:p>
            <a:pPr lvl="2"/>
            <a:r>
              <a:rPr lang="en-US" dirty="0"/>
              <a:t>Learning </a:t>
            </a:r>
            <a:r>
              <a:rPr lang="en-US" strike="sngStrike" dirty="0"/>
              <a:t>lots of confusing</a:t>
            </a:r>
            <a:r>
              <a:rPr lang="en-US" dirty="0"/>
              <a:t> a few new commands goes a long way.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Speeding up adding and editing formulas</a:t>
            </a:r>
          </a:p>
          <a:p>
            <a:pPr lvl="1"/>
            <a:r>
              <a:rPr lang="en-US" dirty="0"/>
              <a:t>Launching pad for typing equations in other environments (e.g. Titanium) or applications (LaTeX scripts, </a:t>
            </a:r>
            <a:r>
              <a:rPr lang="en-US" dirty="0" err="1"/>
              <a:t>Rstudio’s</a:t>
            </a:r>
            <a:r>
              <a:rPr lang="en-US" dirty="0"/>
              <a:t> </a:t>
            </a:r>
            <a:r>
              <a:rPr lang="en-US" dirty="0" err="1"/>
              <a:t>RMarkdown</a:t>
            </a:r>
            <a:r>
              <a:rPr lang="en-US" dirty="0"/>
              <a:t>, MATLAB’s Live Script, …)</a:t>
            </a:r>
          </a:p>
        </p:txBody>
      </p:sp>
    </p:spTree>
    <p:extLst>
      <p:ext uri="{BB962C8B-B14F-4D97-AF65-F5344CB8AC3E}">
        <p14:creationId xmlns:p14="http://schemas.microsoft.com/office/powerpoint/2010/main" val="200365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Adding 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Adding Text to Display format: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−1=0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“If"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x-1=0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"then"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x=1</a:t>
                </a:r>
                <a:endParaRPr lang="en-US" sz="1600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x-IV_mathan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x-IV_mathan"/>
                        <m:t>such</m:t>
                      </m:r>
                      <m:r>
                        <m:rPr>
                          <m:nor/>
                        </m:rPr>
                        <a:rPr lang="x-IV_mathan" i="1"/>
                        <m:t> </m:t>
                      </m:r>
                      <m:r>
                        <m:rPr>
                          <m:nor/>
                        </m:rPr>
                        <a:rPr lang="x-IV_mathan"/>
                        <m:t>that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∋</m:t>
                          </m:r>
                        </m:e>
                      </m:d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x-IV_mathan"/>
                        <m:t>if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x-IV_mathan"/>
                        <m:t>then</m:t>
                      </m:r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⇒</m:t>
                          </m:r>
                        </m:e>
                      </m:d>
                      <m:r>
                        <a:rPr lang="x-IV_mathan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x-IV_matha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900" dirty="0">
                    <a:latin typeface="Arial Black" panose="020B0A04020102020204" pitchFamily="34" charset="0"/>
                  </a:rPr>
                  <a:t>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forall</a:t>
                </a:r>
                <a:r>
                  <a:rPr lang="en-US" sz="1900" dirty="0">
                    <a:latin typeface="Arial Black" panose="020B0A04020102020204" pitchFamily="34" charset="0"/>
                  </a:rPr>
                  <a:t> 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varepsilon</a:t>
                </a:r>
                <a:r>
                  <a:rPr lang="en-US" sz="1900" dirty="0">
                    <a:latin typeface="Arial Black" panose="020B0A04020102020204" pitchFamily="34" charset="0"/>
                  </a:rPr>
                  <a:t> &gt;0 \exists \delta &gt;0 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"such that"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(\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ni</a:t>
                </a:r>
                <a:r>
                  <a:rPr lang="en-US" sz="1900" dirty="0">
                    <a:latin typeface="Arial Black" panose="020B0A04020102020204" pitchFamily="34" charset="0"/>
                  </a:rPr>
                  <a:t>)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"if"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|x-1|[space]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&lt;\delta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"then" 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(\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Rightarrow</a:t>
                </a:r>
                <a:r>
                  <a:rPr lang="en-US" sz="1900" dirty="0">
                    <a:latin typeface="Arial Black" panose="020B0A04020102020204" pitchFamily="34" charset="0"/>
                  </a:rPr>
                  <a:t>)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|x^2-1|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sz="1900" dirty="0">
                    <a:latin typeface="Arial Black" panose="020B0A04020102020204" pitchFamily="34" charset="0"/>
                  </a:rPr>
                  <a:t> &lt;\</a:t>
                </a:r>
                <a:r>
                  <a:rPr lang="en-US" sz="1900" dirty="0" err="1">
                    <a:latin typeface="Arial Black" panose="020B0A04020102020204" pitchFamily="34" charset="0"/>
                  </a:rPr>
                  <a:t>varepsilon</a:t>
                </a:r>
                <a:r>
                  <a:rPr lang="en-US" sz="1900" dirty="0">
                    <a:latin typeface="Arial Black" panose="020B0A04020102020204" pitchFamily="34" charset="0"/>
                  </a:rPr>
                  <a:t> </a:t>
                </a:r>
                <a:r>
                  <a:rPr lang="en-US" sz="1900" u="sng" dirty="0">
                    <a:latin typeface="Arial Black" panose="020B0A04020102020204" pitchFamily="34" charset="0"/>
                  </a:rPr>
                  <a:t>[space]</a:t>
                </a:r>
                <a:endParaRPr lang="en-US" sz="1600" u="sng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4CE840-3D24-5B49-B369-F529D617D0D8}"/>
              </a:ext>
            </a:extLst>
          </p:cNvPr>
          <p:cNvSpPr txBox="1"/>
          <p:nvPr/>
        </p:nvSpPr>
        <p:spPr>
          <a:xfrm>
            <a:off x="8254092" y="2049905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5442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Adding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Horizontal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a,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b,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thicksp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b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thinsp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c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medsp</a:t>
                </a:r>
                <a:r>
                  <a:rPr lang="en-US" dirty="0">
                    <a:latin typeface="Arial Black" panose="020B0A04020102020204" pitchFamily="34" charset="0"/>
                  </a:rPr>
                  <a:t> dx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itimes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b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emsp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d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zwnj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	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ensp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d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zwsp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BF6F2C5-9AD9-4B44-88E3-882920A1AAAA}"/>
              </a:ext>
            </a:extLst>
          </p:cNvPr>
          <p:cNvSpPr txBox="1"/>
          <p:nvPr/>
        </p:nvSpPr>
        <p:spPr>
          <a:xfrm>
            <a:off x="8254092" y="2134187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B5A48-6958-B847-A4B1-8C42ACFCEEE9}"/>
              </a:ext>
            </a:extLst>
          </p:cNvPr>
          <p:cNvSpPr txBox="1"/>
          <p:nvPr/>
        </p:nvSpPr>
        <p:spPr>
          <a:xfrm>
            <a:off x="8344970" y="3550745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58807-4B21-BF43-B69A-B06DEB360784}"/>
              </a:ext>
            </a:extLst>
          </p:cNvPr>
          <p:cNvSpPr txBox="1"/>
          <p:nvPr/>
        </p:nvSpPr>
        <p:spPr>
          <a:xfrm>
            <a:off x="8344970" y="4690304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3764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Adding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Horizontal space by </a:t>
                </a:r>
                <a:r>
                  <a:rPr lang="en-US" i="1" dirty="0"/>
                  <a:t>phantom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phant>
                        <m:phantPr>
                          <m:show m:val="off"/>
                          <m:zeroAsc m:val="on"/>
                          <m:zeroDesc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phant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a+2(b-a)=a+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hphantom</a:t>
                </a:r>
                <a:r>
                  <a:rPr lang="en-US" dirty="0">
                    <a:latin typeface="Arial Black" panose="020B0A04020102020204" pitchFamily="34" charset="0"/>
                  </a:rPr>
                  <a:t>(2(b-a))=2b-a</a:t>
                </a:r>
              </a:p>
              <a:p>
                <a:endParaRPr lang="en-US" dirty="0"/>
              </a:p>
              <a:p>
                <a:r>
                  <a:rPr lang="en-US" dirty="0"/>
                  <a:t>Vertical space by </a:t>
                </a:r>
                <a:r>
                  <a:rPr lang="en-US" i="1" dirty="0"/>
                  <a:t>phantom</a:t>
                </a:r>
                <a:r>
                  <a:rPr lang="en-US" dirty="0"/>
                  <a:t>: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phant>
                                <m:phantPr>
                                  <m:show m:val="off"/>
                                  <m:zeroWid m:val="on"/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phantPr>
                                <m:e>
                                  <m:f>
                                    <m:f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phant>
                            </m:e>
                          </m:d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[2x-1]_0^2=[2x-1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vphantom</a:t>
                </a:r>
                <a:r>
                  <a:rPr lang="en-US" dirty="0">
                    <a:latin typeface="Arial Black" panose="020B0A04020102020204" pitchFamily="34" charset="0"/>
                  </a:rPr>
                  <a:t>(1/2)]_0^2=3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Adding Space by </a:t>
                </a:r>
                <a:r>
                  <a:rPr lang="en-US" i="1" dirty="0"/>
                  <a:t>phantom: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phant>
                            <m:phantPr>
                              <m:show m:val="off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phant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phant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a+2(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\phantom(</a:t>
                </a:r>
                <a:r>
                  <a:rPr lang="en-US" dirty="0">
                    <a:latin typeface="Arial Black" panose="020B0A04020102020204" pitchFamily="34" charset="0"/>
                  </a:rPr>
                  <a:t>\int_0^1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dx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))</a:t>
                </a:r>
                <a:r>
                  <a:rPr lang="en-US" dirty="0">
                    <a:latin typeface="Arial Black" panose="020B0A04020102020204" pitchFamily="34" charset="0"/>
                  </a:rPr>
                  <a:t>=c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40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4943A8-ACEC-4BC8-B868-00EB0495D27C}"/>
              </a:ext>
            </a:extLst>
          </p:cNvPr>
          <p:cNvSpPr txBox="1"/>
          <p:nvPr/>
        </p:nvSpPr>
        <p:spPr>
          <a:xfrm>
            <a:off x="8384721" y="2089944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8372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Formatting Equations – Align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Aligned only at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&amp;=12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+100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eqArr>
                    </m:oMath>
                  </m:oMathPara>
                </a14:m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eqarray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x−z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</a:t>
                </a:r>
                <a:r>
                  <a:rPr lang="en-US" dirty="0">
                    <a:latin typeface="Arial Black" panose="020B0A04020102020204" pitchFamily="34" charset="0"/>
                  </a:rPr>
                  <a:t>=12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@</a:t>
                </a:r>
                <a:r>
                  <a:rPr lang="en-US" dirty="0">
                    <a:latin typeface="Arial Black" panose="020B0A04020102020204" pitchFamily="34" charset="0"/>
                  </a:rPr>
                  <a:t>−3x−2y+100z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</a:t>
                </a:r>
                <a:r>
                  <a:rPr lang="en-US" dirty="0">
                    <a:latin typeface="Arial Black" panose="020B0A04020102020204" pitchFamily="34" charset="0"/>
                  </a:rPr>
                  <a:t>=18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r>
                  <a:rPr lang="en-US" dirty="0"/>
                  <a:t>Aligned at x, y and z (space added before signs by even &amp;’s):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&amp;&amp;&amp;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=12</m:t>
                          </m:r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+100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eqarray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</a:t>
                </a:r>
                <a:r>
                  <a:rPr lang="en-US" dirty="0">
                    <a:latin typeface="Arial Black" panose="020B0A04020102020204" pitchFamily="34" charset="0"/>
                  </a:rPr>
                  <a:t>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&amp;&amp;</a:t>
                </a:r>
                <a:r>
                  <a:rPr lang="en-US" dirty="0">
                    <a:latin typeface="Arial Black" panose="020B0A04020102020204" pitchFamily="34" charset="0"/>
                  </a:rPr>
                  <a:t>&amp;&amp;-z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</a:t>
                </a:r>
                <a:r>
                  <a:rPr lang="en-US" dirty="0">
                    <a:latin typeface="Arial Black" panose="020B0A04020102020204" pitchFamily="34" charset="0"/>
                  </a:rPr>
                  <a:t>=12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@</a:t>
                </a:r>
                <a:r>
                  <a:rPr lang="en-US" dirty="0">
                    <a:latin typeface="Arial Black" panose="020B0A04020102020204" pitchFamily="34" charset="0"/>
                  </a:rPr>
                  <a:t>-3x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&amp;&amp;</a:t>
                </a:r>
                <a:r>
                  <a:rPr lang="en-US" dirty="0">
                    <a:latin typeface="Arial Black" panose="020B0A04020102020204" pitchFamily="34" charset="0"/>
                  </a:rPr>
                  <a:t>-2y&amp;&amp;+100z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&amp;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=18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endParaRPr lang="en-US" dirty="0"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Matrix (center aligned):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2+3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2+5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\</a:t>
                </a:r>
                <a:r>
                  <a:rPr lang="en-US" dirty="0" err="1">
                    <a:latin typeface="Arial Black" panose="020B0A04020102020204" pitchFamily="34" charset="0"/>
                  </a:rPr>
                  <a:t>pmatrix</a:t>
                </a:r>
                <a:r>
                  <a:rPr lang="en-US" dirty="0">
                    <a:latin typeface="Arial Black" panose="020B0A04020102020204" pitchFamily="34" charset="0"/>
                  </a:rPr>
                  <a:t>(1&amp;2+3@2+5&amp;6)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B4B548-62D6-2841-97AC-B4F03CD3CCA7}"/>
              </a:ext>
            </a:extLst>
          </p:cNvPr>
          <p:cNvSpPr txBox="1"/>
          <p:nvPr/>
        </p:nvSpPr>
        <p:spPr>
          <a:xfrm>
            <a:off x="8254092" y="2134187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1F402-CDDC-5042-A1A5-6F2F56479CD3}"/>
              </a:ext>
            </a:extLst>
          </p:cNvPr>
          <p:cNvSpPr txBox="1"/>
          <p:nvPr/>
        </p:nvSpPr>
        <p:spPr>
          <a:xfrm>
            <a:off x="8162945" y="3447296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72812-8A5C-4930-825E-2E2114BB6BEC}"/>
              </a:ext>
            </a:extLst>
          </p:cNvPr>
          <p:cNvSpPr txBox="1"/>
          <p:nvPr/>
        </p:nvSpPr>
        <p:spPr>
          <a:xfrm>
            <a:off x="8162945" y="5159805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42234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Numbering &amp; Cross-Referencing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Adding a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=12#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x=12#(10)</a:t>
                </a:r>
                <a:r>
                  <a:rPr lang="en-US" u="sng" dirty="0">
                    <a:latin typeface="Arial Black" panose="020B0A04020102020204" pitchFamily="34" charset="0"/>
                  </a:rPr>
                  <a:t>[enter]</a:t>
                </a:r>
                <a:endParaRPr lang="en-US" dirty="0"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Automatically Numbering Equations (in Word, only)</a:t>
                </a:r>
              </a:p>
              <a:p>
                <a:pPr lvl="1"/>
                <a:r>
                  <a:rPr lang="en-US" dirty="0"/>
                  <a:t>Create an Equation Caption w/o Label:</a:t>
                </a:r>
              </a:p>
              <a:p>
                <a:pPr marL="342900" lvl="1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References &gt; Insert Caption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(Check “Exclude label from caption”)</a:t>
                </a:r>
                <a:endParaRPr lang="en-US" sz="1600" dirty="0"/>
              </a:p>
              <a:p>
                <a:pPr lvl="1"/>
                <a:r>
                  <a:rPr lang="en-US" dirty="0"/>
                  <a:t>Copy the caption and paste instead of your equation number</a:t>
                </a:r>
              </a:p>
              <a:p>
                <a:pPr lvl="1"/>
                <a:r>
                  <a:rPr lang="en-US" dirty="0"/>
                  <a:t>Use the updated equation as template (Copy and Paste)</a:t>
                </a:r>
              </a:p>
              <a:p>
                <a:pPr lvl="1"/>
                <a:r>
                  <a:rPr lang="en-US" dirty="0"/>
                  <a:t>Select all equations (or all text </a:t>
                </a:r>
                <a:r>
                  <a:rPr lang="en-US" b="1" u="sng" dirty="0"/>
                  <a:t>[Ctrl]A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Update the equation numbers by pressing </a:t>
                </a:r>
                <a:r>
                  <a:rPr lang="en-US" b="1" u="sng" dirty="0"/>
                  <a:t>[F9]</a:t>
                </a:r>
              </a:p>
              <a:p>
                <a:r>
                  <a:rPr lang="en-US" dirty="0"/>
                  <a:t>Cross-Referencing Automatically Numbered Equations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sz="1800" dirty="0">
                    <a:latin typeface="Arial Black" panose="020B0A04020102020204" pitchFamily="34" charset="0"/>
                  </a:rPr>
                  <a:t>Insert &gt; Links &gt; Cross-reference</a:t>
                </a:r>
                <a:r>
                  <a:rPr lang="en-US" sz="2000" dirty="0">
                    <a:latin typeface="Arial Black" panose="020B0A040201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(“Reference Type” =Equation)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1AC30D7-CB4A-F74F-835C-275EAED2914D}"/>
              </a:ext>
            </a:extLst>
          </p:cNvPr>
          <p:cNvSpPr txBox="1"/>
          <p:nvPr/>
        </p:nvSpPr>
        <p:spPr>
          <a:xfrm>
            <a:off x="8254092" y="927160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358026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Extending Your Skills – Within Office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</a:t>
                </a:r>
                <a:r>
                  <a:rPr lang="en-US" b="1" dirty="0"/>
                  <a:t>Equation Tools &gt; Design Tab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Use Point and Click to construct your formula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−&amp;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Click on Bracket &gt; Common Brackets</a:t>
                </a:r>
              </a:p>
              <a:p>
                <a:pPr marL="342900" lvl="1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  <a:p>
                <a:pPr lvl="1"/>
                <a:r>
                  <a:rPr lang="en-US" dirty="0"/>
                  <a:t>Find symbols with no defined keystroke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⊄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Click on Symbols &gt; Negated Relations 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endParaRPr lang="en-US" dirty="0">
                  <a:latin typeface="Arial Black" panose="020B0A04020102020204" pitchFamily="34" charset="0"/>
                </a:endParaRPr>
              </a:p>
              <a:p>
                <a:pPr marL="3429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Find (re-)discover symbols with defined keystrokes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Click on Symbols &gt; Geometry &gt; \angle</a:t>
                </a:r>
              </a:p>
              <a:p>
                <a:pPr marL="342900" lvl="1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101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Extending Your Skills – In Other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EB277-BC43-4D7C-A08B-A48E8A2F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LaTeX in Titanium: use </a:t>
            </a:r>
            <a:r>
              <a:rPr lang="en-US" dirty="0">
                <a:solidFill>
                  <a:schemeClr val="accent1"/>
                </a:solidFill>
              </a:rPr>
              <a:t>\( … \)</a:t>
            </a:r>
            <a:r>
              <a:rPr lang="en-US" dirty="0"/>
              <a:t>  for inline and </a:t>
            </a:r>
            <a:r>
              <a:rPr lang="en-US" dirty="0">
                <a:solidFill>
                  <a:schemeClr val="accent1"/>
                </a:solidFill>
              </a:rPr>
              <a:t>\[…\] </a:t>
            </a:r>
            <a:r>
              <a:rPr lang="en-US" dirty="0"/>
              <a:t>for display 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dirty="0">
                <a:latin typeface="Arial Black" panose="020B0A04020102020204" pitchFamily="34" charset="0"/>
              </a:rPr>
              <a:t>The variable of interest is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\(x\)</a:t>
            </a:r>
            <a:r>
              <a:rPr lang="en-US" dirty="0">
                <a:latin typeface="Arial Black" panose="020B0A04020102020204" pitchFamily="34" charset="0"/>
              </a:rPr>
              <a:t> in expression </a:t>
            </a:r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\[3ax^3-4y.\]</a:t>
            </a:r>
          </a:p>
          <a:p>
            <a:pPr marL="342900" lvl="1" indent="0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/>
              <a:t>Type LaTeX in MATLAB’s live editor: </a:t>
            </a:r>
          </a:p>
          <a:p>
            <a:pPr lvl="1"/>
            <a:r>
              <a:rPr lang="en-US" dirty="0"/>
              <a:t>Enter a similar to Word’s Unicode: </a:t>
            </a:r>
            <a:r>
              <a:rPr lang="en-US" u="sng" dirty="0">
                <a:solidFill>
                  <a:schemeClr val="accent1"/>
                </a:solidFill>
              </a:rPr>
              <a:t>[Shift][Ctrl]E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u="sng" dirty="0">
                <a:solidFill>
                  <a:schemeClr val="accent1"/>
                </a:solidFill>
              </a:rPr>
              <a:t>[Shift]⌘E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Open a LaTeX GUI to enter formula: </a:t>
            </a:r>
            <a:r>
              <a:rPr lang="en-US" u="sng" dirty="0">
                <a:solidFill>
                  <a:schemeClr val="accent1"/>
                </a:solidFill>
              </a:rPr>
              <a:t>[Shift][Ctrl]L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u="sng" dirty="0">
                <a:solidFill>
                  <a:schemeClr val="accent1"/>
                </a:solidFill>
              </a:rPr>
              <a:t>[Shift]⌘ L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Type LaTeX commands directly: </a:t>
            </a:r>
            <a:r>
              <a:rPr lang="en-US" dirty="0">
                <a:solidFill>
                  <a:schemeClr val="accent1"/>
                </a:solidFill>
              </a:rPr>
              <a:t>$...$</a:t>
            </a:r>
            <a:r>
              <a:rPr lang="en-US" u="sng" dirty="0">
                <a:solidFill>
                  <a:schemeClr val="accent1"/>
                </a:solidFill>
              </a:rPr>
              <a:t>[space]</a:t>
            </a:r>
            <a:r>
              <a:rPr lang="en-US" dirty="0"/>
              <a:t> or </a:t>
            </a:r>
            <a:r>
              <a:rPr lang="en-US" dirty="0">
                <a:solidFill>
                  <a:schemeClr val="accent1"/>
                </a:solidFill>
              </a:rPr>
              <a:t>$$...$$</a:t>
            </a:r>
            <a:r>
              <a:rPr lang="en-US" u="sng" dirty="0">
                <a:solidFill>
                  <a:schemeClr val="accent1"/>
                </a:solidFill>
              </a:rPr>
              <a:t>[space]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>
              <a:latin typeface="Arial Black" panose="020B0A04020102020204" pitchFamily="34" charset="0"/>
            </a:endParaRP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Type LaTeX in R-Markdown or R-Notebook documents</a:t>
            </a:r>
          </a:p>
          <a:p>
            <a:pPr marL="342900" lvl="1" indent="0">
              <a:buNone/>
            </a:pPr>
            <a:r>
              <a:rPr lang="en-US" dirty="0">
                <a:latin typeface="Arial Black" panose="020B0A04020102020204" pitchFamily="34" charset="0"/>
              </a:rPr>
              <a:t>For inline use $X$ or \(Y\); </a:t>
            </a:r>
          </a:p>
          <a:p>
            <a:pPr marL="342900" lvl="1" indent="0">
              <a:buNone/>
            </a:pPr>
            <a:r>
              <a:rPr lang="en-US" dirty="0">
                <a:latin typeface="Arial Black" panose="020B0A04020102020204" pitchFamily="34" charset="0"/>
              </a:rPr>
              <a:t>for display use \[f(x)=2x+1\] or $$g(y)=20x-20z.$$</a:t>
            </a:r>
          </a:p>
          <a:p>
            <a:pPr marL="342900" lvl="1" indent="0">
              <a:buNone/>
            </a:pP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78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FF53-87C8-4AC2-ACA9-FAF9B534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Your Skills – External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A49A-1BC3-4154-B319-6B394A6C6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Typing Mathematics in Microsoft Word, </a:t>
            </a:r>
            <a:r>
              <a:rPr lang="en-US" dirty="0">
                <a:hlinkClick r:id="rId2"/>
              </a:rPr>
              <a:t>https://en.wikibooks.org/wiki/Typing_Mathematics_in_Microsoft_Word</a:t>
            </a:r>
            <a:r>
              <a:rPr lang="en-US" dirty="0"/>
              <a:t> </a:t>
            </a:r>
          </a:p>
          <a:p>
            <a:r>
              <a:rPr lang="en-US" dirty="0"/>
              <a:t>Using Keystrokes to Write Equations in Microsoft Office 2007 Equation Editor by Tomas B. Co, </a:t>
            </a:r>
            <a:r>
              <a:rPr lang="en-US" dirty="0">
                <a:hlinkClick r:id="rId3"/>
              </a:rPr>
              <a:t>https://pages.mtu.edu/~tbco/cm416/EquationEditor_main.pdf</a:t>
            </a:r>
            <a:r>
              <a:rPr lang="en-US" dirty="0"/>
              <a:t> </a:t>
            </a:r>
          </a:p>
          <a:p>
            <a:r>
              <a:rPr lang="en-US" dirty="0"/>
              <a:t>Microsoft Word Equation Editor, by </a:t>
            </a:r>
            <a:r>
              <a:rPr lang="en-US" dirty="0" err="1"/>
              <a:t>Khitron</a:t>
            </a:r>
            <a:r>
              <a:rPr lang="en-US" dirty="0"/>
              <a:t> </a:t>
            </a:r>
            <a:r>
              <a:rPr lang="en-US" dirty="0" err="1"/>
              <a:t>Igal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https://www.cs.bgu.ac.il/~khitron/Equation%20Editor.pdf</a:t>
            </a:r>
            <a:endParaRPr lang="en-US" dirty="0"/>
          </a:p>
          <a:p>
            <a:r>
              <a:rPr lang="en-US" dirty="0"/>
              <a:t>The Word 2007/2010 Equation Editor by Dr. </a:t>
            </a:r>
            <a:r>
              <a:rPr lang="en-US" dirty="0" err="1"/>
              <a:t>Iztok</a:t>
            </a:r>
            <a:r>
              <a:rPr lang="en-US" dirty="0"/>
              <a:t> </a:t>
            </a:r>
            <a:r>
              <a:rPr lang="en-US" dirty="0" err="1"/>
              <a:t>Hozo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http://www.iun.edu/~mathiho/useful/Equation%20Editor%20Shortcut%20Commands.pdf</a:t>
            </a:r>
            <a:r>
              <a:rPr lang="en-US" dirty="0"/>
              <a:t> </a:t>
            </a:r>
          </a:p>
          <a:p>
            <a:r>
              <a:rPr lang="en-US" dirty="0"/>
              <a:t>Equation Numbering in Office 2016, by Murray Sargent, </a:t>
            </a:r>
            <a:r>
              <a:rPr lang="en-US" dirty="0">
                <a:hlinkClick r:id="rId6"/>
              </a:rPr>
              <a:t>https://blogs.msdn.microsoft.com/murrays/2015/05/14/equation-numbering-in-office-2016/</a:t>
            </a:r>
            <a:r>
              <a:rPr lang="en-US" dirty="0"/>
              <a:t> </a:t>
            </a:r>
          </a:p>
          <a:p>
            <a:r>
              <a:rPr lang="en-US" dirty="0"/>
              <a:t>Linear format equations using </a:t>
            </a:r>
            <a:r>
              <a:rPr lang="en-US" dirty="0" err="1"/>
              <a:t>UnicodeMath</a:t>
            </a:r>
            <a:r>
              <a:rPr lang="en-US" dirty="0"/>
              <a:t> and LaTeX in Word</a:t>
            </a:r>
            <a:r>
              <a:rPr lang="en-US" dirty="0">
                <a:hlinkClick r:id="rId7"/>
              </a:rPr>
              <a:t> https://support.office.com/en-us/article/Linear-format-equations-using-UnicodeMath-and-LaTeX-in-Word-2E00618D-B1FD-49D8-8CB4-8D17F25754F8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5109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Misc. Commands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0" dirty="0"/>
                  <a:t>Division: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2÷3=2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\div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3= 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 / </a:t>
                </a:r>
                <a:r>
                  <a:rPr lang="en-US" dirty="0">
                    <a:latin typeface="Arial Black" panose="020B0A04020102020204" pitchFamily="34" charset="0"/>
                  </a:rPr>
                  <a:t>3= 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ldiv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3=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2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sdiv</a:t>
                </a:r>
                <a:r>
                  <a:rPr lang="en-US" dirty="0">
                    <a:latin typeface="Arial Black" panose="020B0A04020102020204" pitchFamily="34" charset="0"/>
                  </a:rPr>
                  <a:t>[space]3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  <a:p>
                <a:r>
                  <a:rPr lang="en-US" dirty="0"/>
                  <a:t>Atop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2\atop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3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r>
                  <a:rPr lang="en-US" dirty="0"/>
                  <a:t>Functions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sign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x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“vs.”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sign\</a:t>
                </a:r>
                <a:r>
                  <a:rPr lang="en-US" dirty="0" err="1">
                    <a:latin typeface="Arial Black" panose="020B0A04020102020204" pitchFamily="34" charset="0"/>
                  </a:rPr>
                  <a:t>funcapply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x</a:t>
                </a:r>
              </a:p>
              <a:p>
                <a:pPr marL="0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7703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119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Misc. Commands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Accents: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underbar</a:t>
                </a:r>
                <a:r>
                  <a:rPr lang="en-US" dirty="0">
                    <a:latin typeface="Arial Black" panose="020B0A04020102020204" pitchFamily="34" charset="0"/>
                  </a:rPr>
                  <a:t>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),\overbar(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groupChr>
                        <m:groupChrPr>
                          <m:chr m:val="⏞"/>
                          <m:pos m:val="top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𝑎𝑏𝑐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latin typeface="Arial Black" panose="020B0A04020102020204" pitchFamily="34" charset="0"/>
                  </a:rPr>
                  <a:t>vec</a:t>
                </a:r>
                <a:r>
                  <a:rPr lang="en-US" dirty="0">
                    <a:latin typeface="Arial Black" panose="020B0A04020102020204" pitchFamily="34" charset="0"/>
                  </a:rPr>
                  <a:t>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), \overbrace(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, 	(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)\hat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u="sng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borderBox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\</a:t>
                </a:r>
                <a:r>
                  <a:rPr lang="en-US" dirty="0" err="1">
                    <a:latin typeface="Arial Black" panose="020B0A04020102020204" pitchFamily="34" charset="0"/>
                  </a:rPr>
                  <a:t>rect</a:t>
                </a:r>
                <a:r>
                  <a:rPr lang="en-US" dirty="0">
                    <a:latin typeface="Arial Black" panose="020B0A04020102020204" pitchFamily="34" charset="0"/>
                  </a:rPr>
                  <a:t>(a/b), {a\atop[space]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b[space]c\close[space][space]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22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3A90-9C08-41D6-9E78-06E1318D0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69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Adding Equations</a:t>
            </a:r>
          </a:p>
          <a:p>
            <a:pPr lvl="1"/>
            <a:r>
              <a:rPr lang="en-US" dirty="0"/>
              <a:t>Image vs. Equation Editor</a:t>
            </a:r>
          </a:p>
          <a:p>
            <a:pPr lvl="1"/>
            <a:r>
              <a:rPr lang="en-US" dirty="0"/>
              <a:t>Equation Editor: Point &amp; Click vs. Keyboard</a:t>
            </a:r>
          </a:p>
          <a:p>
            <a:r>
              <a:rPr lang="en-US" dirty="0"/>
              <a:t>Getting Started</a:t>
            </a:r>
          </a:p>
          <a:p>
            <a:pPr lvl="1"/>
            <a:r>
              <a:rPr lang="en-US" dirty="0"/>
              <a:t>One more thing: Notations</a:t>
            </a:r>
          </a:p>
          <a:p>
            <a:pPr lvl="1"/>
            <a:r>
              <a:rPr lang="en-US" dirty="0"/>
              <a:t>Let’s Do it</a:t>
            </a:r>
          </a:p>
          <a:p>
            <a:r>
              <a:rPr lang="en-US" dirty="0"/>
              <a:t>Formatting Equations</a:t>
            </a:r>
          </a:p>
          <a:p>
            <a:pPr lvl="1"/>
            <a:r>
              <a:rPr lang="en-US" dirty="0"/>
              <a:t>Inline vs. Display</a:t>
            </a:r>
          </a:p>
          <a:p>
            <a:pPr lvl="1"/>
            <a:r>
              <a:rPr lang="en-US" dirty="0"/>
              <a:t>Adding Space (Horizontal/Vertical) </a:t>
            </a:r>
          </a:p>
          <a:p>
            <a:pPr lvl="1"/>
            <a:r>
              <a:rPr lang="en-US" dirty="0"/>
              <a:t>Align Equations</a:t>
            </a:r>
          </a:p>
          <a:p>
            <a:r>
              <a:rPr lang="en-US" dirty="0"/>
              <a:t>Referencing Equations</a:t>
            </a:r>
          </a:p>
          <a:p>
            <a:r>
              <a:rPr lang="en-US" dirty="0"/>
              <a:t>Extending your skills</a:t>
            </a:r>
          </a:p>
        </p:txBody>
      </p:sp>
    </p:spTree>
    <p:extLst>
      <p:ext uri="{BB962C8B-B14F-4D97-AF65-F5344CB8AC3E}">
        <p14:creationId xmlns:p14="http://schemas.microsoft.com/office/powerpoint/2010/main" val="2606373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Misc. Commands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Radicals: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\sqrt(2x+1)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\sqrt(3&amp;2x+1)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</a:p>
              <a:p>
                <a:pPr marL="0" indent="0">
                  <a:buNone/>
                </a:pPr>
                <a:endParaRPr lang="en-US" u="sng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:endParaRPr lang="en-US" u="sng" dirty="0">
                  <a:latin typeface="Arial Black" panose="020B0A040201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𝑒𝑑𝑓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𝑎𝑏𝑐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𝑒𝑑𝑓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𝑦𝑖𝑒𝑙𝑑𝑠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 </m:t>
                          </m:r>
                        </m:e>
                      </m:groupCh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\above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 err="1">
                    <a:latin typeface="Arial Black" panose="020B0A04020102020204" pitchFamily="34" charset="0"/>
                  </a:rPr>
                  <a:t>edf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</a:t>
                </a:r>
                <a:r>
                  <a:rPr lang="en-US" dirty="0" err="1">
                    <a:latin typeface="Arial Black" panose="020B0A04020102020204" pitchFamily="34" charset="0"/>
                  </a:rPr>
                  <a:t>abc</a:t>
                </a:r>
                <a:r>
                  <a:rPr lang="en-US" dirty="0">
                    <a:latin typeface="Arial Black" panose="020B0A04020102020204" pitchFamily="34" charset="0"/>
                  </a:rPr>
                  <a:t>\below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 err="1">
                    <a:latin typeface="Arial Black" panose="020B0A04020102020204" pitchFamily="34" charset="0"/>
                  </a:rPr>
                  <a:t>edf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\</a:t>
                </a:r>
                <a:r>
                  <a:rPr lang="en-US" dirty="0" err="1">
                    <a:latin typeface="Arial Black" panose="020B0A04020102020204" pitchFamily="34" charset="0"/>
                  </a:rPr>
                  <a:t>rightarrow</a:t>
                </a:r>
                <a:r>
                  <a:rPr lang="en-US" dirty="0">
                    <a:latin typeface="Arial Black" panose="020B0A04020102020204" pitchFamily="34" charset="0"/>
                  </a:rPr>
                  <a:t>\above(\</a:t>
                </a:r>
                <a:r>
                  <a:rPr lang="en-US" dirty="0" err="1">
                    <a:latin typeface="Arial Black" panose="020B0A04020102020204" pitchFamily="34" charset="0"/>
                  </a:rPr>
                  <a:t>ensp</a:t>
                </a:r>
                <a:r>
                  <a:rPr lang="en-US" dirty="0">
                    <a:latin typeface="Arial Black" panose="020B0A04020102020204" pitchFamily="34" charset="0"/>
                  </a:rPr>
                  <a:t>[space]yields\</a:t>
                </a:r>
                <a:r>
                  <a:rPr lang="en-US" dirty="0" err="1">
                    <a:latin typeface="Arial Black" panose="020B0A04020102020204" pitchFamily="34" charset="0"/>
                  </a:rPr>
                  <a:t>ensp</a:t>
                </a:r>
                <a:r>
                  <a:rPr lang="en-US" dirty="0">
                    <a:latin typeface="Arial Black" panose="020B0A04020102020204" pitchFamily="34" charset="0"/>
                  </a:rPr>
                  <a:t>)[space]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69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Adding Equations – Image vs Editor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EB277-BC43-4D7C-A08B-A48E8A2FD3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Image:</a:t>
            </a:r>
          </a:p>
          <a:p>
            <a:pPr lvl="1"/>
            <a:r>
              <a:rPr lang="en-US" b="1" dirty="0"/>
              <a:t>Scan</a:t>
            </a:r>
            <a:r>
              <a:rPr lang="en-US" dirty="0"/>
              <a:t> or Shoot &amp; Upload</a:t>
            </a:r>
          </a:p>
          <a:p>
            <a:pPr lvl="1"/>
            <a:r>
              <a:rPr lang="en-US" b="1" dirty="0"/>
              <a:t>Insert &gt; Pictures</a:t>
            </a:r>
            <a:r>
              <a:rPr lang="en-US" dirty="0"/>
              <a:t> or Copy &amp; Paste</a:t>
            </a:r>
          </a:p>
          <a:p>
            <a:pPr lvl="1"/>
            <a:r>
              <a:rPr lang="en-US" b="1" dirty="0"/>
              <a:t>Crop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Pro</a:t>
            </a:r>
          </a:p>
          <a:p>
            <a:pPr lvl="2"/>
            <a:r>
              <a:rPr lang="en-US" dirty="0"/>
              <a:t>Simple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Slow</a:t>
            </a:r>
          </a:p>
          <a:p>
            <a:pPr lvl="2"/>
            <a:r>
              <a:rPr lang="en-US" dirty="0"/>
              <a:t>Inflexible</a:t>
            </a:r>
          </a:p>
          <a:p>
            <a:pPr lvl="2"/>
            <a:r>
              <a:rPr lang="en-US" dirty="0"/>
              <a:t>Inconsistent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3EB1976-A593-4F92-80B9-B066C510272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Editor</a:t>
                </a:r>
              </a:p>
              <a:p>
                <a:pPr lvl="1"/>
                <a:r>
                  <a:rPr lang="en-US" b="1" dirty="0"/>
                  <a:t>Switch</a:t>
                </a:r>
                <a:r>
                  <a:rPr lang="en-US" dirty="0"/>
                  <a:t> to Formula </a:t>
                </a:r>
              </a:p>
              <a:p>
                <a:pPr lvl="1"/>
                <a:r>
                  <a:rPr lang="en-US" b="1" dirty="0"/>
                  <a:t>Construct</a:t>
                </a:r>
                <a:r>
                  <a:rPr lang="en-US" dirty="0"/>
                  <a:t> a formula</a:t>
                </a:r>
              </a:p>
              <a:p>
                <a:pPr lvl="1"/>
                <a:r>
                  <a:rPr lang="en-US" b="1" dirty="0"/>
                  <a:t>Switch</a:t>
                </a:r>
                <a:r>
                  <a:rPr lang="en-US" dirty="0"/>
                  <a:t> back to Text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Pro</a:t>
                </a:r>
              </a:p>
              <a:p>
                <a:pPr lvl="2"/>
                <a:r>
                  <a:rPr lang="en-US" dirty="0"/>
                  <a:t>Consistent</a:t>
                </a:r>
              </a:p>
              <a:p>
                <a:pPr lvl="2"/>
                <a:r>
                  <a:rPr lang="en-US" dirty="0"/>
                  <a:t>Flexible</a:t>
                </a:r>
              </a:p>
              <a:p>
                <a:pPr lvl="2"/>
                <a:r>
                  <a:rPr lang="en-US" dirty="0"/>
                  <a:t>Fast (?)</a:t>
                </a:r>
              </a:p>
              <a:p>
                <a:pPr lvl="1"/>
                <a:r>
                  <a:rPr lang="en-US" dirty="0"/>
                  <a:t>Cons</a:t>
                </a:r>
              </a:p>
              <a:p>
                <a:pPr lvl="2"/>
                <a:r>
                  <a:rPr lang="en-US" dirty="0"/>
                  <a:t>Complicated (?)</a:t>
                </a:r>
              </a:p>
              <a:p>
                <a:pPr lvl="2"/>
                <a:r>
                  <a:rPr lang="en-US" dirty="0"/>
                  <a:t>Slow(?)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3EB1976-A593-4F92-80B9-B066C5102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56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C8F6A18-ED49-4B26-BFDB-6D9FFB97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299" y="3314701"/>
            <a:ext cx="2244741" cy="4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Adding Equations – Point &amp; Click vs. Keyboard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Point &amp; Click</a:t>
                </a:r>
              </a:p>
              <a:p>
                <a:pPr lvl="1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&gt;Insert (&gt;Symbols) &gt;Equations</a:t>
                </a:r>
              </a:p>
              <a:p>
                <a:pPr lvl="2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To Switch</a:t>
                </a:r>
              </a:p>
              <a:p>
                <a:pPr lvl="1"/>
                <a:r>
                  <a:rPr lang="en-US" b="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Type to Construct: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Click or key </a:t>
                </a:r>
                <a:r>
                  <a:rPr lang="en-US" u="sng" dirty="0"/>
                  <a:t>[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u="sng" dirty="0"/>
                  <a:t>] </a:t>
                </a:r>
                <a:r>
                  <a:rPr lang="en-US" dirty="0"/>
                  <a:t>away</a:t>
                </a:r>
              </a:p>
              <a:p>
                <a:pPr lvl="2"/>
                <a:r>
                  <a:rPr lang="en-US" dirty="0"/>
                  <a:t>To Switch back</a:t>
                </a:r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56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5DC9AC-45B1-4243-860F-96BA35F9C39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Keyboard</a:t>
                </a:r>
              </a:p>
              <a:p>
                <a:pPr lvl="1"/>
                <a:r>
                  <a:rPr lang="en-US" u="sng" dirty="0"/>
                  <a:t>[Alt]=</a:t>
                </a:r>
                <a:r>
                  <a:rPr lang="en-US" dirty="0"/>
                  <a:t> to switch</a:t>
                </a:r>
              </a:p>
              <a:p>
                <a:pPr lvl="2"/>
                <a:r>
                  <a:rPr lang="en-US" u="sng" dirty="0"/>
                  <a:t>[Ctrl]=</a:t>
                </a:r>
                <a:r>
                  <a:rPr lang="en-US" dirty="0"/>
                  <a:t> in Mac</a:t>
                </a:r>
              </a:p>
              <a:p>
                <a:pPr lvl="1"/>
                <a:r>
                  <a:rPr lang="en-US" dirty="0"/>
                  <a:t>Type to Construct: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u="sng" dirty="0"/>
                  <a:t>[Alt]=</a:t>
                </a:r>
                <a:r>
                  <a:rPr lang="en-US" dirty="0"/>
                  <a:t> to Switch back</a:t>
                </a:r>
              </a:p>
              <a:p>
                <a:pPr lvl="2"/>
                <a:r>
                  <a:rPr lang="en-US" u="sng" dirty="0"/>
                  <a:t>[Ctrl]=</a:t>
                </a:r>
                <a:r>
                  <a:rPr lang="en-US" dirty="0"/>
                  <a:t> in Mac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E5DC9AC-45B1-4243-860F-96BA35F9C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56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52C0BB0D-475F-4A1A-9445-9DBDF45DB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001294"/>
                <a:ext cx="7575550" cy="2491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Remarks</a:t>
                </a:r>
              </a:p>
              <a:p>
                <a:pPr lvl="1"/>
                <a:r>
                  <a:rPr lang="en-US" dirty="0"/>
                  <a:t>“x=12”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; or is it?</a:t>
                </a:r>
              </a:p>
              <a:p>
                <a:pPr lvl="1"/>
                <a:r>
                  <a:rPr lang="en-US" dirty="0"/>
                  <a:t>Not all symbols can be generated by keystrokes; but most will.</a:t>
                </a:r>
              </a:p>
              <a:p>
                <a:pPr lvl="1"/>
                <a:r>
                  <a:rPr lang="en-US" dirty="0"/>
                  <a:t>Not all applications behave the same; but they’re mostly the same</a:t>
                </a:r>
              </a:p>
              <a:p>
                <a:pPr lvl="2"/>
                <a:r>
                  <a:rPr lang="en-US" dirty="0"/>
                  <a:t>MS Word has two Math modes: Unicode and LaTeX; here we focus on Unicode</a:t>
                </a:r>
              </a:p>
              <a:p>
                <a:pPr lvl="3"/>
                <a:r>
                  <a:rPr lang="en-US" dirty="0"/>
                  <a:t>LaTeX works on commands and Unicode reacts to keystrokes</a:t>
                </a:r>
              </a:p>
              <a:p>
                <a:pPr lvl="2"/>
                <a:r>
                  <a:rPr lang="en-US" dirty="0"/>
                  <a:t>Other Office applications do not support LaTeX Math mode; </a:t>
                </a:r>
              </a:p>
              <a:p>
                <a:pPr lvl="2"/>
                <a:r>
                  <a:rPr lang="en-US" dirty="0"/>
                  <a:t>Other Office application do not behave the way Word does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52C0BB0D-475F-4A1A-9445-9DBDF45DB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01294"/>
                <a:ext cx="7575550" cy="2491580"/>
              </a:xfrm>
              <a:prstGeom prst="rect">
                <a:avLst/>
              </a:prstGeom>
              <a:blipFill>
                <a:blip r:embed="rId4"/>
                <a:stretch>
                  <a:fillRect l="-670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14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Single-character named keys</a:t>
                </a:r>
              </a:p>
              <a:p>
                <a:pPr lvl="1"/>
                <a:r>
                  <a:rPr lang="en-US" dirty="0"/>
                  <a:t>Examples: 0 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9 a b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dirty="0"/>
                  <a:t>z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dirty="0"/>
                  <a:t>A B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dirty="0"/>
                  <a:t>Z - + _ / \ [ ]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Keystrokes x-1 means press x, then - and then 1.</a:t>
                </a:r>
              </a:p>
              <a:p>
                <a:r>
                  <a:rPr lang="en-US" dirty="0"/>
                  <a:t>Special / Multiple-character named keys:</a:t>
                </a:r>
              </a:p>
              <a:p>
                <a:pPr lvl="1"/>
                <a:r>
                  <a:rPr lang="en-US" dirty="0"/>
                  <a:t>Examples – Windows: </a:t>
                </a:r>
                <a:r>
                  <a:rPr lang="en-US" u="sng" dirty="0"/>
                  <a:t>[Alt</a:t>
                </a:r>
                <a:r>
                  <a:rPr lang="en-US" dirty="0"/>
                  <a:t>] [</a:t>
                </a:r>
                <a:r>
                  <a:rPr lang="en-US" u="sng" dirty="0"/>
                  <a:t>Ctrl]</a:t>
                </a:r>
                <a:r>
                  <a:rPr lang="en-US" dirty="0"/>
                  <a:t> </a:t>
                </a:r>
                <a:r>
                  <a:rPr lang="en-US" u="sng" dirty="0"/>
                  <a:t>[Shift]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[ESC]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[PgUp]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[Enter]</a:t>
                </a:r>
              </a:p>
              <a:p>
                <a:pPr lvl="1"/>
                <a:r>
                  <a:rPr lang="en-US" dirty="0"/>
                  <a:t>Examples – Mac: </a:t>
                </a:r>
                <a:r>
                  <a:rPr lang="en-US" u="sng" dirty="0"/>
                  <a:t>[Option]</a:t>
                </a:r>
                <a:r>
                  <a:rPr lang="en-US" dirty="0"/>
                  <a:t>, </a:t>
                </a:r>
                <a:r>
                  <a:rPr lang="en-US" u="sng" dirty="0"/>
                  <a:t>[Ctrl]</a:t>
                </a:r>
                <a:r>
                  <a:rPr lang="en-US" dirty="0"/>
                  <a:t>, ⌘ </a:t>
                </a:r>
                <a:r>
                  <a:rPr lang="en-US" u="sng" dirty="0"/>
                  <a:t>[Shift]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[ESC]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[PgUp]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[Enter]</a:t>
                </a:r>
              </a:p>
              <a:p>
                <a:pPr lvl="1"/>
                <a:r>
                  <a:rPr lang="en-US" dirty="0"/>
                  <a:t>Keystroke x</a:t>
                </a:r>
                <a:r>
                  <a:rPr lang="en-US" u="sng" dirty="0"/>
                  <a:t>[space]</a:t>
                </a:r>
                <a:r>
                  <a:rPr lang="en-US" dirty="0"/>
                  <a:t>-</a:t>
                </a:r>
                <a:r>
                  <a:rPr lang="en-US" u="sng" dirty="0"/>
                  <a:t>[space]</a:t>
                </a:r>
                <a:r>
                  <a:rPr lang="en-US" dirty="0"/>
                  <a:t>1 means press x, spacebar, -, spacebar and 1.</a:t>
                </a:r>
              </a:p>
              <a:p>
                <a:pPr lvl="1"/>
                <a:r>
                  <a:rPr lang="en-US" dirty="0"/>
                  <a:t>Keystroke x-1 and x - 1 are the same (extra space is added for readability)</a:t>
                </a:r>
              </a:p>
              <a:p>
                <a:r>
                  <a:rPr lang="en-US" dirty="0"/>
                  <a:t>Combination keystrokes are underlined</a:t>
                </a:r>
              </a:p>
              <a:p>
                <a:pPr lvl="1"/>
                <a:r>
                  <a:rPr lang="en-US" dirty="0"/>
                  <a:t>Keystroke combination [</a:t>
                </a:r>
                <a:r>
                  <a:rPr lang="en-US" u="sng" dirty="0"/>
                  <a:t>Alt]=</a:t>
                </a:r>
                <a:r>
                  <a:rPr lang="en-US" dirty="0"/>
                  <a:t> (Mac: </a:t>
                </a:r>
                <a:r>
                  <a:rPr lang="en-US" u="sng" dirty="0"/>
                  <a:t>[ctrl]=</a:t>
                </a:r>
                <a:r>
                  <a:rPr lang="en-US" dirty="0"/>
                  <a:t> )  switches between text and formula</a:t>
                </a:r>
              </a:p>
              <a:p>
                <a:pPr lvl="1"/>
                <a:r>
                  <a:rPr lang="en-US" dirty="0"/>
                  <a:t>In general, [</a:t>
                </a:r>
                <a:r>
                  <a:rPr lang="en-US" u="sng" dirty="0"/>
                  <a:t>Alt]=</a:t>
                </a:r>
                <a:r>
                  <a:rPr lang="en-US" dirty="0"/>
                  <a:t> (Mac: </a:t>
                </a:r>
                <a:r>
                  <a:rPr lang="en-US" u="sng" dirty="0"/>
                  <a:t>[ctrl]=</a:t>
                </a:r>
                <a:r>
                  <a:rPr lang="en-US" dirty="0"/>
                  <a:t> ) is omitted for simplicity; beginning in math mode is assumed.</a:t>
                </a:r>
              </a:p>
              <a:p>
                <a:pPr lvl="1"/>
                <a:r>
                  <a:rPr lang="en-US" dirty="0"/>
                  <a:t>Some Unicode commands need a </a:t>
                </a:r>
                <a:r>
                  <a:rPr lang="en-US" u="sng" dirty="0"/>
                  <a:t>[space]</a:t>
                </a:r>
                <a:r>
                  <a:rPr lang="en-US" dirty="0"/>
                  <a:t> stroke to be completed; not always, though.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10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62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Equations &amp; Inequalities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Creating the first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 x=12 </a:t>
                </a:r>
                <a:r>
                  <a:rPr lang="en-US" u="sng" dirty="0">
                    <a:latin typeface="Arial Black" panose="020B0A04020102020204" pitchFamily="34" charset="0"/>
                  </a:rPr>
                  <a:t>[Alt]=</a:t>
                </a:r>
                <a:r>
                  <a:rPr lang="en-US" dirty="0">
                    <a:latin typeface="Arial Black" panose="020B0A04020102020204" pitchFamily="34" charset="0"/>
                  </a:rPr>
                  <a:t>  (Mac: [</a:t>
                </a:r>
                <a:r>
                  <a:rPr lang="en-US" u="sng" dirty="0">
                    <a:latin typeface="Arial Black" panose="020B0A04020102020204" pitchFamily="34" charset="0"/>
                  </a:rPr>
                  <a:t>Ctrl]=</a:t>
                </a:r>
                <a:r>
                  <a:rPr lang="en-US" dirty="0">
                    <a:latin typeface="Arial Black" panose="020B0A04020102020204" pitchFamily="34" charset="0"/>
                  </a:rPr>
                  <a:t> x=12 </a:t>
                </a:r>
                <a:r>
                  <a:rPr lang="en-US" u="sng" dirty="0">
                    <a:latin typeface="Arial Black" panose="020B0A04020102020204" pitchFamily="34" charset="0"/>
                  </a:rPr>
                  <a:t>[Ctrl]=</a:t>
                </a:r>
                <a:r>
                  <a:rPr lang="en-US" dirty="0">
                    <a:latin typeface="Arial Black" panose="020B0A04020102020204" pitchFamily="34" charset="0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en-US" b="0" dirty="0"/>
                  <a:t>or simply, when in math mode,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x=12</a:t>
                </a:r>
              </a:p>
              <a:p>
                <a:pPr marL="0" indent="0" algn="ctr">
                  <a:buNone/>
                </a:pPr>
                <a:endParaRPr lang="en-US" b="0" dirty="0"/>
              </a:p>
              <a:p>
                <a:r>
                  <a:rPr lang="en-US" b="0" dirty="0"/>
                  <a:t>Inequalities: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:r>
                  <a:rPr lang="en-US" b="0" dirty="0">
                    <a:latin typeface="Arial Black" panose="020B0A04020102020204" pitchFamily="34" charset="0"/>
                  </a:rPr>
                  <a:t>10 </a:t>
                </a:r>
                <a:r>
                  <a:rPr lang="en-US" b="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&lt;= </a:t>
                </a:r>
                <a:r>
                  <a:rPr lang="en-US" b="0" dirty="0">
                    <a:latin typeface="Arial Black" panose="020B0A04020102020204" pitchFamily="34" charset="0"/>
                  </a:rPr>
                  <a:t>x </a:t>
                </a:r>
                <a:r>
                  <a:rPr lang="en-US" b="0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\le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 </a:t>
                </a:r>
                <a:r>
                  <a:rPr lang="en-US" b="0" dirty="0">
                    <a:latin typeface="Arial Black" panose="020B0A04020102020204" pitchFamily="34" charset="0"/>
                  </a:rPr>
                  <a:t>1</a:t>
                </a:r>
                <a:r>
                  <a:rPr lang="en-US" dirty="0">
                    <a:latin typeface="Arial Black" panose="020B0A04020102020204" pitchFamily="34" charset="0"/>
                  </a:rPr>
                  <a:t>2 , x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\ne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0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32BFCE-3392-4334-A738-41D99F1D4353}"/>
              </a:ext>
            </a:extLst>
          </p:cNvPr>
          <p:cNvSpPr txBox="1"/>
          <p:nvPr/>
        </p:nvSpPr>
        <p:spPr>
          <a:xfrm>
            <a:off x="8254092" y="5526490"/>
            <a:ext cx="261258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8768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 Addition, Subtractions: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−12≠0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latin typeface="Arial Black" panose="020B0A04020102020204" pitchFamily="34" charset="0"/>
                  </a:rPr>
                  <a:t>	x+y-12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\ne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0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−3=1+2−3=1+(2−3)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(1+2)-</a:t>
                </a:r>
                <a:r>
                  <a:rPr lang="en-US" dirty="0">
                    <a:latin typeface="Arial Black" panose="020B0A04020102020204" pitchFamily="34" charset="0"/>
                  </a:rPr>
                  <a:t>3=1+2-3=1+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(2-3)</a:t>
                </a:r>
                <a:endParaRPr lang="en-US" dirty="0"/>
              </a:p>
              <a:p>
                <a:r>
                  <a:rPr lang="en-US" b="1" dirty="0"/>
                  <a:t>Note: </a:t>
                </a:r>
                <a:r>
                  <a:rPr lang="en-US" dirty="0"/>
                  <a:t>Use the arrow keys to navigate through the formula and see how (1+2) is different than (2-3), if you did not type anything after the last key.</a:t>
                </a:r>
              </a:p>
              <a:p>
                <a:pPr marL="0" indent="0">
                  <a:buNone/>
                </a:pPr>
                <a:endParaRPr lang="en-US" dirty="0"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29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76F8-067E-4EB9-BF49-F89978AA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200"/>
              </a:spcAft>
            </a:pPr>
            <a:r>
              <a:rPr lang="en-US" dirty="0"/>
              <a:t>Getting Started – Basic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Multiplication: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=54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2x+3yz=54</a:t>
                </a:r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=54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latin typeface="Arial Black" panose="020B0A04020102020204" pitchFamily="34" charset="0"/>
                  </a:rPr>
                  <a:t>2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\times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 err="1">
                    <a:latin typeface="Arial Black" panose="020B0A04020102020204" pitchFamily="34" charset="0"/>
                  </a:rPr>
                  <a:t>x+y</a:t>
                </a:r>
                <a:r>
                  <a:rPr lang="en-US" dirty="0">
                    <a:latin typeface="Arial Black" panose="020B0A04020102020204" pitchFamily="34" charset="0"/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\</a:t>
                </a:r>
                <a:r>
                  <a:rPr lang="en-US" dirty="0" err="1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cdot</a:t>
                </a:r>
                <a:r>
                  <a:rPr lang="en-US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 </a:t>
                </a:r>
                <a:r>
                  <a:rPr lang="en-US" u="sng" dirty="0">
                    <a:solidFill>
                      <a:schemeClr val="accent1"/>
                    </a:solidFill>
                    <a:latin typeface="Arial Black" panose="020B0A04020102020204" pitchFamily="34" charset="0"/>
                  </a:rPr>
                  <a:t>[space]</a:t>
                </a:r>
                <a:r>
                  <a:rPr lang="en-US" dirty="0">
                    <a:latin typeface="Arial Black" panose="020B0A04020102020204" pitchFamily="34" charset="0"/>
                  </a:rPr>
                  <a:t> z=54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5EB277-BC43-4D7C-A08B-A48E8A2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072706"/>
      </p:ext>
    </p:extLst>
  </p:cSld>
  <p:clrMapOvr>
    <a:masterClrMapping/>
  </p:clrMapOvr>
</p:sld>
</file>

<file path=ppt/theme/theme1.xml><?xml version="1.0" encoding="utf-8"?>
<a:theme xmlns:a="http://schemas.openxmlformats.org/drawingml/2006/main" name="GreekLetter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kLetterTheme" id="{66A79A16-2E5A-49C4-99B2-0394DA7FBE25}" vid="{AD7AD2B5-32A7-4744-A756-DBC8F04121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GreekLetterTheme</Template>
  <TotalTime>2185</TotalTime>
  <Words>1605</Words>
  <Application>Microsoft Office PowerPoint</Application>
  <PresentationFormat>On-screen Show (4:3)</PresentationFormat>
  <Paragraphs>394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Cambria Math</vt:lpstr>
      <vt:lpstr>GreekLetterTheme</vt:lpstr>
      <vt:lpstr>Tips &amp; Tricks: Adding Equations to  MS Office Documents</vt:lpstr>
      <vt:lpstr>Preface</vt:lpstr>
      <vt:lpstr>Content</vt:lpstr>
      <vt:lpstr>Adding Equations – Image vs Editor</vt:lpstr>
      <vt:lpstr>Adding Equations – Point &amp; Click vs. Keyboard</vt:lpstr>
      <vt:lpstr>Getting Started – Notations</vt:lpstr>
      <vt:lpstr>Getting Started – Equations &amp; Inequalities</vt:lpstr>
      <vt:lpstr>Getting Started – Basic Operations</vt:lpstr>
      <vt:lpstr>Getting Started – Basic Operations</vt:lpstr>
      <vt:lpstr>Getting Started – Basic Operations</vt:lpstr>
      <vt:lpstr>Getting Started –Superscripts/Subscripts</vt:lpstr>
      <vt:lpstr>Getting Started – Superscripts/Subscripts</vt:lpstr>
      <vt:lpstr>Getting Started – Log</vt:lpstr>
      <vt:lpstr>Getting Started – Arrows</vt:lpstr>
      <vt:lpstr>Getting Started – Symbols</vt:lpstr>
      <vt:lpstr>Getting Started – Limit</vt:lpstr>
      <vt:lpstr>Getting Started – Derivative</vt:lpstr>
      <vt:lpstr>Getting Started – Integrals</vt:lpstr>
      <vt:lpstr>Formatting Equations – Inline vs. Display</vt:lpstr>
      <vt:lpstr>Formatting Equations – Adding Text</vt:lpstr>
      <vt:lpstr>Formatting Equations – Adding Space</vt:lpstr>
      <vt:lpstr>Formatting Equations – Adding Space</vt:lpstr>
      <vt:lpstr>Formatting Equations – Align Equation</vt:lpstr>
      <vt:lpstr>Numbering &amp; Cross-Referencing Equations</vt:lpstr>
      <vt:lpstr>Extending Your Skills – Within Office</vt:lpstr>
      <vt:lpstr>Extending Your Skills – In Other Applications</vt:lpstr>
      <vt:lpstr>Extending Your Skills – External References</vt:lpstr>
      <vt:lpstr>Misc. Commands </vt:lpstr>
      <vt:lpstr>Misc. Commands </vt:lpstr>
      <vt:lpstr>Misc. Commands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Abdoli, Mansour</dc:creator>
  <cp:lastModifiedBy>Abdoli, Mansour</cp:lastModifiedBy>
  <cp:revision>109</cp:revision>
  <dcterms:created xsi:type="dcterms:W3CDTF">2019-12-24T07:21:03Z</dcterms:created>
  <dcterms:modified xsi:type="dcterms:W3CDTF">2020-02-01T08:24:24Z</dcterms:modified>
</cp:coreProperties>
</file>