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60" r:id="rId6"/>
    <p:sldId id="257" r:id="rId7"/>
    <p:sldId id="297" r:id="rId8"/>
    <p:sldId id="292" r:id="rId9"/>
    <p:sldId id="287" r:id="rId10"/>
    <p:sldId id="289" r:id="rId11"/>
    <p:sldId id="290" r:id="rId12"/>
    <p:sldId id="291" r:id="rId13"/>
    <p:sldId id="298" r:id="rId14"/>
    <p:sldId id="293" r:id="rId15"/>
    <p:sldId id="310" r:id="rId16"/>
    <p:sldId id="311" r:id="rId17"/>
    <p:sldId id="312" r:id="rId18"/>
    <p:sldId id="313" r:id="rId19"/>
    <p:sldId id="314" r:id="rId20"/>
    <p:sldId id="315" r:id="rId21"/>
    <p:sldId id="307" r:id="rId22"/>
    <p:sldId id="31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291" autoAdjust="0"/>
  </p:normalViewPr>
  <p:slideViewPr>
    <p:cSldViewPr snapToGrid="0">
      <p:cViewPr varScale="1">
        <p:scale>
          <a:sx n="65" d="100"/>
          <a:sy n="65" d="100"/>
        </p:scale>
        <p:origin x="864" y="60"/>
      </p:cViewPr>
      <p:guideLst>
        <p:guide orient="horz" pos="2160"/>
        <p:guide pos="3840"/>
      </p:guideLst>
    </p:cSldViewPr>
  </p:slideViewPr>
  <p:outlineViewPr>
    <p:cViewPr>
      <p:scale>
        <a:sx n="33" d="100"/>
        <a:sy n="33" d="100"/>
      </p:scale>
      <p:origin x="0" y="-156"/>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190645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t>Travelling Salesman Problem</a:t>
            </a:r>
            <a:br>
              <a:rPr lang="en-US" sz="4000" dirty="0"/>
            </a:br>
            <a:r>
              <a:rPr lang="en-US" sz="4000" dirty="0"/>
              <a:t>Using Genetic Algorithm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671423"/>
            <a:ext cx="7077456" cy="868680"/>
          </a:xfrm>
        </p:spPr>
        <p:txBody>
          <a:bodyPr>
            <a:normAutofit/>
          </a:bodyPr>
          <a:lstStyle/>
          <a:p>
            <a:pPr marL="0" indent="0" algn="r">
              <a:buNone/>
            </a:pPr>
            <a:r>
              <a:rPr lang="en-US" dirty="0"/>
              <a:t>Rupak Dehingia</a:t>
            </a:r>
          </a:p>
          <a:p>
            <a:pPr marL="0" indent="0" algn="r">
              <a:buNone/>
            </a:pPr>
            <a:r>
              <a:rPr lang="en-US" dirty="0"/>
              <a:t>Manab Kalyan Saha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3EC8-C20C-4174-B66A-23D6F01C9213}"/>
              </a:ext>
            </a:extLst>
          </p:cNvPr>
          <p:cNvSpPr>
            <a:spLocks noGrp="1"/>
          </p:cNvSpPr>
          <p:nvPr>
            <p:ph type="title"/>
          </p:nvPr>
        </p:nvSpPr>
        <p:spPr>
          <a:xfrm>
            <a:off x="702408" y="2927309"/>
            <a:ext cx="5252915" cy="1200329"/>
          </a:xfrm>
        </p:spPr>
        <p:txBody>
          <a:bodyPr/>
          <a:lstStyle/>
          <a:p>
            <a:r>
              <a:rPr lang="en-IN" sz="4000" dirty="0"/>
              <a:t>Moving to… </a:t>
            </a:r>
            <a:br>
              <a:rPr lang="en-IN" sz="4000" dirty="0"/>
            </a:br>
            <a:r>
              <a:rPr lang="en-IN" sz="4000" dirty="0"/>
              <a:t>Implementation</a:t>
            </a:r>
          </a:p>
        </p:txBody>
      </p:sp>
      <p:sp>
        <p:nvSpPr>
          <p:cNvPr id="3" name="Slide Number Placeholder 2">
            <a:extLst>
              <a:ext uri="{FF2B5EF4-FFF2-40B4-BE49-F238E27FC236}">
                <a16:creationId xmlns:a16="http://schemas.microsoft.com/office/drawing/2014/main" id="{71FC062F-DB24-4A94-BC58-556DB519A6C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387735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DE5B-42A8-4981-8800-2F6F9E80522D}"/>
              </a:ext>
            </a:extLst>
          </p:cNvPr>
          <p:cNvSpPr>
            <a:spLocks noGrp="1"/>
          </p:cNvSpPr>
          <p:nvPr>
            <p:ph type="title"/>
          </p:nvPr>
        </p:nvSpPr>
        <p:spPr>
          <a:xfrm>
            <a:off x="725854" y="640008"/>
            <a:ext cx="3227168" cy="535531"/>
          </a:xfrm>
        </p:spPr>
        <p:txBody>
          <a:bodyPr/>
          <a:lstStyle/>
          <a:p>
            <a:r>
              <a:rPr lang="en-IN" dirty="0"/>
              <a:t>Approach</a:t>
            </a:r>
          </a:p>
        </p:txBody>
      </p:sp>
      <p:sp>
        <p:nvSpPr>
          <p:cNvPr id="3" name="Slide Number Placeholder 2">
            <a:extLst>
              <a:ext uri="{FF2B5EF4-FFF2-40B4-BE49-F238E27FC236}">
                <a16:creationId xmlns:a16="http://schemas.microsoft.com/office/drawing/2014/main" id="{9E924B8E-4A24-40E0-A857-A237FCCB149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BD82CAD9-07AC-4620-BC22-E73B6B00F5C0}"/>
              </a:ext>
            </a:extLst>
          </p:cNvPr>
          <p:cNvSpPr>
            <a:spLocks noGrp="1"/>
          </p:cNvSpPr>
          <p:nvPr>
            <p:ph type="body" sz="quarter" idx="13"/>
          </p:nvPr>
        </p:nvSpPr>
        <p:spPr>
          <a:xfrm>
            <a:off x="725854" y="1355245"/>
            <a:ext cx="6718300" cy="1830407"/>
          </a:xfrm>
        </p:spPr>
        <p:txBody>
          <a:bodyPr/>
          <a:lstStyle/>
          <a:p>
            <a:r>
              <a:rPr lang="en-US" sz="2000" b="0" i="0" dirty="0">
                <a:effectLst/>
                <a:latin typeface="urw-din"/>
              </a:rPr>
              <a:t>In the following implementation, cities are taken as genes, path generated using these cities is called a chromosome, while p</a:t>
            </a:r>
            <a:r>
              <a:rPr lang="en-US" sz="2000" dirty="0">
                <a:latin typeface="urw-din"/>
              </a:rPr>
              <a:t>opulation is the set of all the chromosomes.</a:t>
            </a:r>
            <a:endParaRPr lang="en-US" sz="2000" b="0" i="0" dirty="0">
              <a:effectLst/>
              <a:latin typeface="urw-din"/>
            </a:endParaRPr>
          </a:p>
          <a:p>
            <a:r>
              <a:rPr lang="en-US" sz="2000" dirty="0">
                <a:latin typeface="urw-din"/>
              </a:rPr>
              <a:t>A</a:t>
            </a:r>
            <a:r>
              <a:rPr lang="en-US" sz="2000" b="0" i="0" dirty="0">
                <a:effectLst/>
                <a:latin typeface="urw-din"/>
              </a:rPr>
              <a:t> fitness score which is equal to the path length of all the cities mentioned, is used to target a population.</a:t>
            </a:r>
          </a:p>
        </p:txBody>
      </p:sp>
      <p:pic>
        <p:nvPicPr>
          <p:cNvPr id="6" name="Picture 5">
            <a:extLst>
              <a:ext uri="{FF2B5EF4-FFF2-40B4-BE49-F238E27FC236}">
                <a16:creationId xmlns:a16="http://schemas.microsoft.com/office/drawing/2014/main" id="{EE71A1EE-54A8-4001-ABF2-A05F6393A93D}"/>
              </a:ext>
            </a:extLst>
          </p:cNvPr>
          <p:cNvPicPr>
            <a:picLocks noChangeAspect="1"/>
          </p:cNvPicPr>
          <p:nvPr/>
        </p:nvPicPr>
        <p:blipFill rotWithShape="1">
          <a:blip r:embed="rId2"/>
          <a:srcRect l="27581" t="56587" r="33347"/>
          <a:stretch/>
        </p:blipFill>
        <p:spPr>
          <a:xfrm>
            <a:off x="917583" y="3411150"/>
            <a:ext cx="5613685" cy="2806842"/>
          </a:xfrm>
          <a:prstGeom prst="rect">
            <a:avLst/>
          </a:prstGeom>
        </p:spPr>
      </p:pic>
    </p:spTree>
    <p:extLst>
      <p:ext uri="{BB962C8B-B14F-4D97-AF65-F5344CB8AC3E}">
        <p14:creationId xmlns:p14="http://schemas.microsoft.com/office/powerpoint/2010/main" val="407711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122C5A90-FCE5-41CB-8731-80B074A210A6}"/>
              </a:ext>
            </a:extLst>
          </p:cNvPr>
          <p:cNvSpPr/>
          <p:nvPr/>
        </p:nvSpPr>
        <p:spPr>
          <a:xfrm>
            <a:off x="709969" y="1430592"/>
            <a:ext cx="6865786" cy="45277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CE2BC5F-9549-4365-AA42-7D77FB077035}"/>
              </a:ext>
            </a:extLst>
          </p:cNvPr>
          <p:cNvSpPr>
            <a:spLocks noGrp="1"/>
          </p:cNvSpPr>
          <p:nvPr>
            <p:ph type="title"/>
          </p:nvPr>
        </p:nvSpPr>
        <p:spPr>
          <a:xfrm>
            <a:off x="709969" y="618589"/>
            <a:ext cx="4953412" cy="520783"/>
          </a:xfrm>
        </p:spPr>
        <p:txBody>
          <a:bodyPr/>
          <a:lstStyle/>
          <a:p>
            <a:r>
              <a:rPr lang="en-IN" dirty="0"/>
              <a:t>Step 1:  Initialization</a:t>
            </a:r>
          </a:p>
        </p:txBody>
      </p:sp>
      <p:sp>
        <p:nvSpPr>
          <p:cNvPr id="3" name="Slide Number Placeholder 2">
            <a:extLst>
              <a:ext uri="{FF2B5EF4-FFF2-40B4-BE49-F238E27FC236}">
                <a16:creationId xmlns:a16="http://schemas.microsoft.com/office/drawing/2014/main" id="{AD6CFE10-C6FC-4104-BF22-9C3A64065B8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2D989EBA-CFD5-428F-BA2B-933A3611E004}"/>
              </a:ext>
            </a:extLst>
          </p:cNvPr>
          <p:cNvSpPr>
            <a:spLocks noGrp="1"/>
          </p:cNvSpPr>
          <p:nvPr>
            <p:ph type="body" sz="quarter" idx="13"/>
          </p:nvPr>
        </p:nvSpPr>
        <p:spPr>
          <a:xfrm>
            <a:off x="857455" y="1625385"/>
            <a:ext cx="6605229" cy="4067492"/>
          </a:xfrm>
        </p:spPr>
        <p:txBody>
          <a:bodyPr/>
          <a:lstStyle/>
          <a:p>
            <a:pPr marL="0" indent="0">
              <a:spcBef>
                <a:spcPts val="0"/>
              </a:spcBef>
              <a:spcAft>
                <a:spcPts val="0"/>
              </a:spcAft>
              <a:buNone/>
            </a:pPr>
            <a:r>
              <a:rPr lang="en-IN" b="0" dirty="0">
                <a:solidFill>
                  <a:srgbClr val="D4D4D4"/>
                </a:solidFill>
                <a:effectLst/>
                <a:latin typeface="Courier New" panose="02070309020205020404" pitchFamily="49" charset="0"/>
              </a:rPr>
              <a:t>POPULATION_SIZE = </a:t>
            </a:r>
            <a:r>
              <a:rPr lang="en-IN" b="0" dirty="0">
                <a:solidFill>
                  <a:srgbClr val="B5CEA8"/>
                </a:solidFill>
                <a:effectLst/>
                <a:latin typeface="Courier New" panose="02070309020205020404" pitchFamily="49" charset="0"/>
              </a:rPr>
              <a:t>20</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CITIES_SIZE = </a:t>
            </a:r>
            <a:r>
              <a:rPr lang="en-IN" b="0" dirty="0">
                <a:solidFill>
                  <a:srgbClr val="B5CEA8"/>
                </a:solidFill>
                <a:effectLst/>
                <a:latin typeface="Courier New" panose="02070309020205020404" pitchFamily="49" charset="0"/>
              </a:rPr>
              <a:t>20</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TOUR_SIZE = </a:t>
            </a:r>
            <a:r>
              <a:rPr lang="en-IN" b="0" dirty="0">
                <a:solidFill>
                  <a:srgbClr val="B5CEA8"/>
                </a:solidFill>
                <a:effectLst/>
                <a:latin typeface="Courier New" panose="02070309020205020404" pitchFamily="49" charset="0"/>
              </a:rPr>
              <a:t>21</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NUM_EXECUTION = </a:t>
            </a:r>
            <a:r>
              <a:rPr lang="en-IN" b="0" dirty="0">
                <a:solidFill>
                  <a:srgbClr val="B5CEA8"/>
                </a:solidFill>
                <a:effectLst/>
                <a:latin typeface="Courier New" panose="02070309020205020404" pitchFamily="49" charset="0"/>
              </a:rPr>
              <a:t>9999</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population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x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y = </a:t>
            </a:r>
            <a:r>
              <a:rPr lang="en-IN" b="0" dirty="0">
                <a:solidFill>
                  <a:srgbClr val="DCDCDC"/>
                </a:solidFill>
                <a:effectLst/>
                <a:latin typeface="Courier New" panose="02070309020205020404" pitchFamily="49" charset="0"/>
              </a:rPr>
              <a:t>[]</a:t>
            </a:r>
          </a:p>
          <a:p>
            <a:pPr marL="0" indent="0">
              <a:spcBef>
                <a:spcPts val="0"/>
              </a:spcBef>
              <a:spcAft>
                <a:spcPts val="0"/>
              </a:spcAft>
              <a:buNone/>
            </a:pP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tour = </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x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TOUR_SIZE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y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TOUR_SIZE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err="1">
                <a:solidFill>
                  <a:srgbClr val="D4D4D4"/>
                </a:solidFill>
                <a:effectLst/>
                <a:latin typeface="Courier New" panose="02070309020205020404" pitchFamily="49" charset="0"/>
              </a:rPr>
              <a:t>dCidade</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x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POPULATION_SIZE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y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POPULATION_SIZE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distances = </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x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POPULATION_SIZE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err="1">
                <a:solidFill>
                  <a:srgbClr val="D4D4D4"/>
                </a:solidFill>
                <a:effectLst/>
                <a:latin typeface="Courier New" panose="02070309020205020404" pitchFamily="49" charset="0"/>
              </a:rPr>
              <a:t>parentsOne</a:t>
            </a:r>
            <a:r>
              <a:rPr lang="en-IN" b="0" dirty="0">
                <a:solidFill>
                  <a:srgbClr val="D4D4D4"/>
                </a:solidFill>
                <a:effectLst/>
                <a:latin typeface="Courier New" panose="02070309020205020404" pitchFamily="49" charset="0"/>
              </a:rPr>
              <a:t> = </a:t>
            </a:r>
            <a:r>
              <a:rPr lang="en-IN" b="0" dirty="0">
                <a:solidFill>
                  <a:srgbClr val="569CD6"/>
                </a:solidFill>
                <a:effectLst/>
                <a:latin typeface="Courier New" panose="02070309020205020404" pitchFamily="49" charset="0"/>
              </a:rPr>
              <a:t>None</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err="1">
                <a:solidFill>
                  <a:srgbClr val="D4D4D4"/>
                </a:solidFill>
                <a:effectLst/>
                <a:latin typeface="Courier New" panose="02070309020205020404" pitchFamily="49" charset="0"/>
              </a:rPr>
              <a:t>parentsTwo</a:t>
            </a:r>
            <a:r>
              <a:rPr lang="en-IN" b="0" dirty="0">
                <a:solidFill>
                  <a:srgbClr val="D4D4D4"/>
                </a:solidFill>
                <a:effectLst/>
                <a:latin typeface="Courier New" panose="02070309020205020404" pitchFamily="49" charset="0"/>
              </a:rPr>
              <a:t> = </a:t>
            </a:r>
            <a:r>
              <a:rPr lang="en-IN" b="0" dirty="0">
                <a:solidFill>
                  <a:srgbClr val="569CD6"/>
                </a:solidFill>
                <a:effectLst/>
                <a:latin typeface="Courier New" panose="02070309020205020404" pitchFamily="49" charset="0"/>
              </a:rPr>
              <a:t>None</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err="1">
                <a:solidFill>
                  <a:srgbClr val="D4D4D4"/>
                </a:solidFill>
                <a:effectLst/>
                <a:latin typeface="Courier New" panose="02070309020205020404" pitchFamily="49" charset="0"/>
              </a:rPr>
              <a:t>costByExecution</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401921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9689A6BC-2CB6-4FD4-A27B-1353E16FAFC8}"/>
              </a:ext>
            </a:extLst>
          </p:cNvPr>
          <p:cNvSpPr/>
          <p:nvPr/>
        </p:nvSpPr>
        <p:spPr>
          <a:xfrm>
            <a:off x="709969" y="1522148"/>
            <a:ext cx="6882990" cy="24599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A3397BF-478E-4BC4-AE3F-9359E98D482D}"/>
              </a:ext>
            </a:extLst>
          </p:cNvPr>
          <p:cNvSpPr>
            <a:spLocks noGrp="1"/>
          </p:cNvSpPr>
          <p:nvPr>
            <p:ph type="title"/>
          </p:nvPr>
        </p:nvSpPr>
        <p:spPr>
          <a:xfrm>
            <a:off x="709969" y="603841"/>
            <a:ext cx="7047681" cy="535531"/>
          </a:xfrm>
        </p:spPr>
        <p:txBody>
          <a:bodyPr/>
          <a:lstStyle/>
          <a:p>
            <a:r>
              <a:rPr lang="en-IN" dirty="0"/>
              <a:t>Step 2: Initial Population Generation</a:t>
            </a:r>
          </a:p>
        </p:txBody>
      </p:sp>
      <p:sp>
        <p:nvSpPr>
          <p:cNvPr id="3" name="Slide Number Placeholder 2">
            <a:extLst>
              <a:ext uri="{FF2B5EF4-FFF2-40B4-BE49-F238E27FC236}">
                <a16:creationId xmlns:a16="http://schemas.microsoft.com/office/drawing/2014/main" id="{08003356-5902-411B-8D0E-BA4D3EDB8563}"/>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B3608749-CF2D-4434-91C3-2BF9F622F8ED}"/>
              </a:ext>
            </a:extLst>
          </p:cNvPr>
          <p:cNvSpPr>
            <a:spLocks noGrp="1"/>
          </p:cNvSpPr>
          <p:nvPr>
            <p:ph type="body" sz="quarter" idx="13"/>
          </p:nvPr>
        </p:nvSpPr>
        <p:spPr>
          <a:xfrm>
            <a:off x="874659" y="1727942"/>
            <a:ext cx="6718300" cy="2254123"/>
          </a:xfrm>
        </p:spPr>
        <p:txBody>
          <a:bodyPr/>
          <a:lstStyle/>
          <a:p>
            <a:pPr marL="0" indent="0">
              <a:spcBef>
                <a:spcPts val="0"/>
              </a:spcBef>
              <a:spcAft>
                <a:spcPts val="0"/>
              </a:spcAft>
              <a:buNone/>
            </a:pPr>
            <a:r>
              <a:rPr lang="en-US" b="0" dirty="0">
                <a:solidFill>
                  <a:srgbClr val="CE9178"/>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CE9178"/>
                </a:solidFill>
                <a:effectLst/>
                <a:latin typeface="Courier New" panose="02070309020205020404" pitchFamily="49" charset="0"/>
              </a:rPr>
              <a:t>    Generates the first population</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CE9178"/>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err="1">
                <a:solidFill>
                  <a:srgbClr val="DCDCAA"/>
                </a:solidFill>
                <a:effectLst/>
                <a:latin typeface="Courier New" panose="02070309020205020404" pitchFamily="49" charset="0"/>
              </a:rPr>
              <a:t>generateFirstPopulation</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For each position, generates a new possible path</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_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POPULATION_SIZE + </a:t>
            </a: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generatePossiblePath</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16435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9715B360-C490-4C50-8B74-D123A7EBF4A4}"/>
              </a:ext>
            </a:extLst>
          </p:cNvPr>
          <p:cNvSpPr/>
          <p:nvPr/>
        </p:nvSpPr>
        <p:spPr>
          <a:xfrm>
            <a:off x="714884" y="1319638"/>
            <a:ext cx="6792045" cy="35325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4697C1-6222-4117-89C6-3F308ACEFAAD}"/>
              </a:ext>
            </a:extLst>
          </p:cNvPr>
          <p:cNvSpPr>
            <a:spLocks noGrp="1"/>
          </p:cNvSpPr>
          <p:nvPr>
            <p:ph type="title"/>
          </p:nvPr>
        </p:nvSpPr>
        <p:spPr>
          <a:xfrm>
            <a:off x="714885" y="603841"/>
            <a:ext cx="6325010" cy="535531"/>
          </a:xfrm>
        </p:spPr>
        <p:txBody>
          <a:bodyPr/>
          <a:lstStyle/>
          <a:p>
            <a:r>
              <a:rPr lang="en-IN" dirty="0"/>
              <a:t>Step 3: Fitness Calculation</a:t>
            </a:r>
          </a:p>
        </p:txBody>
      </p:sp>
      <p:sp>
        <p:nvSpPr>
          <p:cNvPr id="3" name="Slide Number Placeholder 2">
            <a:extLst>
              <a:ext uri="{FF2B5EF4-FFF2-40B4-BE49-F238E27FC236}">
                <a16:creationId xmlns:a16="http://schemas.microsoft.com/office/drawing/2014/main" id="{8675FB63-7820-4B2D-BDA3-A2F34240684A}"/>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FC7E5097-4F0F-4A75-AA75-F7B76F120447}"/>
              </a:ext>
            </a:extLst>
          </p:cNvPr>
          <p:cNvSpPr>
            <a:spLocks noGrp="1"/>
          </p:cNvSpPr>
          <p:nvPr>
            <p:ph type="body" sz="quarter" idx="13"/>
          </p:nvPr>
        </p:nvSpPr>
        <p:spPr>
          <a:xfrm>
            <a:off x="827958" y="1426623"/>
            <a:ext cx="6678971" cy="3528836"/>
          </a:xfrm>
        </p:spPr>
        <p:txBody>
          <a:bodyPr/>
          <a:lstStyle/>
          <a:p>
            <a:pPr marL="0" indent="0">
              <a:spcBef>
                <a:spcPts val="0"/>
              </a:spcBef>
              <a:spcAft>
                <a:spcPts val="0"/>
              </a:spcAft>
              <a:buNone/>
            </a:pPr>
            <a:r>
              <a:rPr lang="en-US" b="0" dirty="0">
                <a:solidFill>
                  <a:srgbClr val="CE9178"/>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CE9178"/>
                </a:solidFill>
                <a:effectLst/>
                <a:latin typeface="Courier New" panose="02070309020205020404" pitchFamily="49" charset="0"/>
              </a:rPr>
              <a:t>    Generate the identity matrix (</a:t>
            </a:r>
            <a:r>
              <a:rPr lang="en-US" b="0" dirty="0" err="1">
                <a:solidFill>
                  <a:srgbClr val="CE9178"/>
                </a:solidFill>
                <a:effectLst/>
                <a:latin typeface="Courier New" panose="02070309020205020404" pitchFamily="49" charset="0"/>
              </a:rPr>
              <a:t>dCidade</a:t>
            </a:r>
            <a:r>
              <a:rPr lang="en-US" b="0" dirty="0">
                <a:solidFill>
                  <a:srgbClr val="CE9178"/>
                </a:solidFill>
                <a:effectLst/>
                <a:latin typeface="Courier New" panose="02070309020205020404" pitchFamily="49" charset="0"/>
              </a:rPr>
              <a:t>) based on </a:t>
            </a:r>
          </a:p>
          <a:p>
            <a:pPr marL="0" indent="0">
              <a:spcBef>
                <a:spcPts val="0"/>
              </a:spcBef>
              <a:spcAft>
                <a:spcPts val="0"/>
              </a:spcAft>
              <a:buNone/>
            </a:pPr>
            <a:r>
              <a:rPr lang="en-US" b="0" dirty="0">
                <a:solidFill>
                  <a:srgbClr val="CE9178"/>
                </a:solidFill>
                <a:effectLst/>
                <a:latin typeface="Courier New" panose="02070309020205020404" pitchFamily="49" charset="0"/>
              </a:rPr>
              <a:t>the x and y arrays and then call the </a:t>
            </a:r>
          </a:p>
          <a:p>
            <a:pPr marL="0" indent="0">
              <a:spcBef>
                <a:spcPts val="0"/>
              </a:spcBef>
              <a:spcAft>
                <a:spcPts val="0"/>
              </a:spcAft>
              <a:buNone/>
            </a:pPr>
            <a:r>
              <a:rPr lang="en-US" b="0" dirty="0" err="1">
                <a:solidFill>
                  <a:srgbClr val="CE9178"/>
                </a:solidFill>
                <a:effectLst/>
                <a:latin typeface="Courier New" panose="02070309020205020404" pitchFamily="49" charset="0"/>
              </a:rPr>
              <a:t>calculateDistances</a:t>
            </a:r>
            <a:r>
              <a:rPr lang="en-US" b="0" dirty="0">
                <a:solidFill>
                  <a:srgbClr val="CE9178"/>
                </a:solidFill>
                <a:effectLst/>
                <a:latin typeface="Courier New" panose="02070309020205020404" pitchFamily="49" charset="0"/>
              </a:rPr>
              <a:t>() method to generate the array with the sum of each path to user later in the cycle </a:t>
            </a:r>
          </a:p>
          <a:p>
            <a:pPr marL="0" indent="0">
              <a:spcBef>
                <a:spcPts val="0"/>
              </a:spcBef>
              <a:spcAft>
                <a:spcPts val="0"/>
              </a:spcAft>
              <a:buNone/>
            </a:pPr>
            <a:r>
              <a:rPr lang="en-US" b="0" dirty="0">
                <a:solidFill>
                  <a:srgbClr val="CE9178"/>
                </a:solidFill>
                <a:effectLst/>
                <a:latin typeface="Courier New" panose="02070309020205020404" pitchFamily="49" charset="0"/>
              </a:rPr>
              <a:t>process</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CE9178"/>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err="1">
                <a:solidFill>
                  <a:srgbClr val="DCDCAA"/>
                </a:solidFill>
                <a:effectLst/>
                <a:latin typeface="Courier New" panose="02070309020205020404" pitchFamily="49" charset="0"/>
              </a:rPr>
              <a:t>fitnessFunction</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i</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err="1">
                <a:solidFill>
                  <a:srgbClr val="DCDCAA"/>
                </a:solidFill>
                <a:effectLst/>
                <a:latin typeface="Courier New" panose="02070309020205020404" pitchFamily="49" charset="0"/>
              </a:rPr>
              <a:t>len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population</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j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err="1">
                <a:solidFill>
                  <a:srgbClr val="DCDCAA"/>
                </a:solidFill>
                <a:effectLst/>
                <a:latin typeface="Courier New" panose="02070309020205020404" pitchFamily="49" charset="0"/>
              </a:rPr>
              <a:t>len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population</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dCidade</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a:solidFill>
                  <a:srgbClr val="DCDCAA"/>
                </a:solidFill>
                <a:effectLst/>
                <a:latin typeface="Courier New" panose="02070309020205020404" pitchFamily="49" charset="0"/>
              </a:rPr>
              <a:t>round</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math.sqrt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y</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4</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calculateDistances</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119024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9715B360-C490-4C50-8B74-D123A7EBF4A4}"/>
              </a:ext>
            </a:extLst>
          </p:cNvPr>
          <p:cNvSpPr/>
          <p:nvPr/>
        </p:nvSpPr>
        <p:spPr>
          <a:xfrm>
            <a:off x="714884" y="1319638"/>
            <a:ext cx="6733051" cy="45354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4697C1-6222-4117-89C6-3F308ACEFAAD}"/>
              </a:ext>
            </a:extLst>
          </p:cNvPr>
          <p:cNvSpPr>
            <a:spLocks noGrp="1"/>
          </p:cNvSpPr>
          <p:nvPr>
            <p:ph type="title"/>
          </p:nvPr>
        </p:nvSpPr>
        <p:spPr>
          <a:xfrm>
            <a:off x="714885" y="603841"/>
            <a:ext cx="5228715" cy="535531"/>
          </a:xfrm>
        </p:spPr>
        <p:txBody>
          <a:bodyPr/>
          <a:lstStyle/>
          <a:p>
            <a:r>
              <a:rPr lang="en-IN" dirty="0"/>
              <a:t>Step 4: Selection Operator</a:t>
            </a:r>
          </a:p>
        </p:txBody>
      </p:sp>
      <p:sp>
        <p:nvSpPr>
          <p:cNvPr id="3" name="Slide Number Placeholder 2">
            <a:extLst>
              <a:ext uri="{FF2B5EF4-FFF2-40B4-BE49-F238E27FC236}">
                <a16:creationId xmlns:a16="http://schemas.microsoft.com/office/drawing/2014/main" id="{8675FB63-7820-4B2D-BDA3-A2F34240684A}"/>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FC7E5097-4F0F-4A75-AA75-F7B76F120447}"/>
              </a:ext>
            </a:extLst>
          </p:cNvPr>
          <p:cNvSpPr>
            <a:spLocks noGrp="1"/>
          </p:cNvSpPr>
          <p:nvPr>
            <p:ph type="body" sz="quarter" idx="13"/>
          </p:nvPr>
        </p:nvSpPr>
        <p:spPr>
          <a:xfrm>
            <a:off x="827958" y="1426622"/>
            <a:ext cx="6619977" cy="4273509"/>
          </a:xfrm>
        </p:spPr>
        <p:txBody>
          <a:bodyPr/>
          <a:lstStyle/>
          <a:p>
            <a:pPr marL="0" indent="0">
              <a:spcBef>
                <a:spcPts val="0"/>
              </a:spcBef>
              <a:spcAft>
                <a:spcPts val="0"/>
              </a:spcAft>
              <a:buNone/>
            </a:pPr>
            <a:r>
              <a:rPr lang="en-IN" b="0" dirty="0">
                <a:solidFill>
                  <a:srgbClr val="CE9178"/>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CE9178"/>
                </a:solidFill>
                <a:effectLst/>
                <a:latin typeface="Courier New" panose="02070309020205020404" pitchFamily="49" charset="0"/>
              </a:rPr>
              <a:t>    Performs the roulette function, generating two </a:t>
            </a:r>
          </a:p>
          <a:p>
            <a:pPr marL="0" indent="0">
              <a:spcBef>
                <a:spcPts val="0"/>
              </a:spcBef>
              <a:spcAft>
                <a:spcPts val="0"/>
              </a:spcAft>
              <a:buNone/>
            </a:pPr>
            <a:r>
              <a:rPr lang="en-IN" b="0" dirty="0">
                <a:solidFill>
                  <a:srgbClr val="CE9178"/>
                </a:solidFill>
                <a:effectLst/>
                <a:latin typeface="Courier New" panose="02070309020205020404" pitchFamily="49" charset="0"/>
              </a:rPr>
              <a:t>arrays with half parents </a:t>
            </a:r>
            <a:r>
              <a:rPr lang="en-IN" b="0" dirty="0" err="1">
                <a:solidFill>
                  <a:srgbClr val="CE9178"/>
                </a:solidFill>
                <a:effectLst/>
                <a:latin typeface="Courier New" panose="02070309020205020404" pitchFamily="49" charset="0"/>
              </a:rPr>
              <a:t>each,which</a:t>
            </a:r>
            <a:r>
              <a:rPr lang="en-IN" b="0" dirty="0">
                <a:solidFill>
                  <a:srgbClr val="CE9178"/>
                </a:solidFill>
                <a:effectLst/>
                <a:latin typeface="Courier New" panose="02070309020205020404" pitchFamily="49" charset="0"/>
              </a:rPr>
              <a:t> will be used later to do the cycle process</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CE9178"/>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569CD6"/>
                </a:solidFill>
                <a:effectLst/>
                <a:latin typeface="Courier New" panose="02070309020205020404" pitchFamily="49" charset="0"/>
              </a:rPr>
              <a:t>def</a:t>
            </a:r>
            <a:r>
              <a:rPr lang="en-IN" b="0" dirty="0">
                <a:solidFill>
                  <a:srgbClr val="D4D4D4"/>
                </a:solidFill>
                <a:effectLst/>
                <a:latin typeface="Courier New" panose="02070309020205020404" pitchFamily="49" charset="0"/>
              </a:rPr>
              <a:t> </a:t>
            </a:r>
            <a:r>
              <a:rPr lang="en-IN" b="0" dirty="0" err="1">
                <a:solidFill>
                  <a:srgbClr val="DCDCAA"/>
                </a:solidFill>
                <a:effectLst/>
                <a:latin typeface="Courier New" panose="02070309020205020404" pitchFamily="49" charset="0"/>
              </a:rPr>
              <a:t>rouletteFunction</a:t>
            </a:r>
            <a:r>
              <a:rPr lang="en-IN" b="0" dirty="0">
                <a:solidFill>
                  <a:srgbClr val="D4D4D4"/>
                </a:solidFill>
                <a:effectLst/>
                <a:latin typeface="Courier New" panose="02070309020205020404" pitchFamily="49" charset="0"/>
              </a:rPr>
              <a:t>(</a:t>
            </a:r>
            <a:r>
              <a:rPr lang="en-IN" b="0" dirty="0" err="1">
                <a:solidFill>
                  <a:srgbClr val="9CDCFE"/>
                </a:solidFill>
                <a:effectLst/>
                <a:latin typeface="Courier New" panose="02070309020205020404" pitchFamily="49" charset="0"/>
              </a:rPr>
              <a:t>sorted_x</a:t>
            </a:r>
            <a:r>
              <a:rPr lang="en-IN" b="0" dirty="0">
                <a:solidFill>
                  <a:srgbClr val="D4D4D4"/>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569CD6"/>
                </a:solidFill>
                <a:effectLst/>
                <a:latin typeface="Courier New" panose="02070309020205020404" pitchFamily="49" charset="0"/>
              </a:rPr>
              <a:t>global</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parentsOne</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569CD6"/>
                </a:solidFill>
                <a:effectLst/>
                <a:latin typeface="Courier New" panose="02070309020205020404" pitchFamily="49" charset="0"/>
              </a:rPr>
              <a:t>global</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parentsTwo</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arr</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rouletteArr</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10</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arr.append</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sorted_x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j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err="1">
                <a:solidFill>
                  <a:srgbClr val="DCDCAA"/>
                </a:solidFill>
                <a:effectLst/>
                <a:latin typeface="Courier New" panose="02070309020205020404" pitchFamily="49" charset="0"/>
              </a:rPr>
              <a:t>len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arr</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_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10</a:t>
            </a:r>
            <a:r>
              <a:rPr lang="en-IN" b="0" dirty="0">
                <a:solidFill>
                  <a:srgbClr val="D4D4D4"/>
                </a:solidFill>
                <a:effectLst/>
                <a:latin typeface="Courier New" panose="02070309020205020404" pitchFamily="49" charset="0"/>
              </a:rPr>
              <a:t> - j</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rouletteArr.append</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arr</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j</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parentsOne</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createParents</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rouletteArr</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parentsTwo</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createParents</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rouletteArr</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34508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9715B360-C490-4C50-8B74-D123A7EBF4A4}"/>
              </a:ext>
            </a:extLst>
          </p:cNvPr>
          <p:cNvSpPr/>
          <p:nvPr/>
        </p:nvSpPr>
        <p:spPr>
          <a:xfrm>
            <a:off x="714884" y="1319637"/>
            <a:ext cx="7942419" cy="48156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4697C1-6222-4117-89C6-3F308ACEFAAD}"/>
              </a:ext>
            </a:extLst>
          </p:cNvPr>
          <p:cNvSpPr>
            <a:spLocks noGrp="1"/>
          </p:cNvSpPr>
          <p:nvPr>
            <p:ph type="title"/>
          </p:nvPr>
        </p:nvSpPr>
        <p:spPr>
          <a:xfrm>
            <a:off x="714885" y="603841"/>
            <a:ext cx="5228715" cy="535531"/>
          </a:xfrm>
        </p:spPr>
        <p:txBody>
          <a:bodyPr/>
          <a:lstStyle/>
          <a:p>
            <a:r>
              <a:rPr lang="en-IN" dirty="0"/>
              <a:t>Step 5: Crossover Operator</a:t>
            </a:r>
          </a:p>
        </p:txBody>
      </p:sp>
      <p:sp>
        <p:nvSpPr>
          <p:cNvPr id="3" name="Slide Number Placeholder 2">
            <a:extLst>
              <a:ext uri="{FF2B5EF4-FFF2-40B4-BE49-F238E27FC236}">
                <a16:creationId xmlns:a16="http://schemas.microsoft.com/office/drawing/2014/main" id="{8675FB63-7820-4B2D-BDA3-A2F34240684A}"/>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FC7E5097-4F0F-4A75-AA75-F7B76F120447}"/>
              </a:ext>
            </a:extLst>
          </p:cNvPr>
          <p:cNvSpPr>
            <a:spLocks noGrp="1"/>
          </p:cNvSpPr>
          <p:nvPr>
            <p:ph type="body" sz="quarter" idx="13"/>
          </p:nvPr>
        </p:nvSpPr>
        <p:spPr>
          <a:xfrm>
            <a:off x="827958" y="1426622"/>
            <a:ext cx="7460635" cy="4273509"/>
          </a:xfrm>
        </p:spPr>
        <p:txBody>
          <a:bodyPr/>
          <a:lstStyle/>
          <a:p>
            <a:pPr marL="0" indent="0">
              <a:spcBef>
                <a:spcPts val="0"/>
              </a:spcBef>
              <a:spcAft>
                <a:spcPts val="0"/>
              </a:spcAft>
              <a:buNone/>
            </a:pP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parentOneAux</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parentsOne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parentTwoAux</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parentsTwo</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usedIndexes</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randomIndexInsideCromossomus</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random.randint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POPULATION_SIZE - </a:t>
            </a:r>
            <a:r>
              <a:rPr lang="en-IN" b="0" dirty="0">
                <a:solidFill>
                  <a:srgbClr val="B5CEA8"/>
                </a:solidFill>
                <a:effectLst/>
                <a:latin typeface="Courier New" panose="02070309020205020404" pitchFamily="49" charset="0"/>
              </a:rPr>
              <a:t>1</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usedIndexes.append</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randomIndexInsideCromossomus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childOne</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copy.deepcopy</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population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parentOneAux</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childTwo</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copy.deepcopy</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population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parentTwoAux</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valAuxOne</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childOne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randomIndexInsideCromossomus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valAuxTwo</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childTwo</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randomIndexInsideCromossomus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childOne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randomIndexInsideCromossomus</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valAuxTwo</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childTwo</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randomIndexInsideCromossomus</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valAuxOne</a:t>
            </a:r>
            <a:endParaRPr lang="en-IN"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72485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9715B360-C490-4C50-8B74-D123A7EBF4A4}"/>
              </a:ext>
            </a:extLst>
          </p:cNvPr>
          <p:cNvSpPr/>
          <p:nvPr/>
        </p:nvSpPr>
        <p:spPr>
          <a:xfrm>
            <a:off x="714884" y="1319638"/>
            <a:ext cx="6472493" cy="38422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4697C1-6222-4117-89C6-3F308ACEFAAD}"/>
              </a:ext>
            </a:extLst>
          </p:cNvPr>
          <p:cNvSpPr>
            <a:spLocks noGrp="1"/>
          </p:cNvSpPr>
          <p:nvPr>
            <p:ph type="title"/>
          </p:nvPr>
        </p:nvSpPr>
        <p:spPr>
          <a:xfrm>
            <a:off x="714885" y="603841"/>
            <a:ext cx="5228715" cy="535531"/>
          </a:xfrm>
        </p:spPr>
        <p:txBody>
          <a:bodyPr/>
          <a:lstStyle/>
          <a:p>
            <a:r>
              <a:rPr lang="en-IN" dirty="0"/>
              <a:t>Step 6: Mutation Operator</a:t>
            </a:r>
          </a:p>
        </p:txBody>
      </p:sp>
      <p:sp>
        <p:nvSpPr>
          <p:cNvPr id="3" name="Slide Number Placeholder 2">
            <a:extLst>
              <a:ext uri="{FF2B5EF4-FFF2-40B4-BE49-F238E27FC236}">
                <a16:creationId xmlns:a16="http://schemas.microsoft.com/office/drawing/2014/main" id="{8675FB63-7820-4B2D-BDA3-A2F34240684A}"/>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FC7E5097-4F0F-4A75-AA75-F7B76F120447}"/>
              </a:ext>
            </a:extLst>
          </p:cNvPr>
          <p:cNvSpPr>
            <a:spLocks noGrp="1"/>
          </p:cNvSpPr>
          <p:nvPr>
            <p:ph type="body" sz="quarter" idx="13"/>
          </p:nvPr>
        </p:nvSpPr>
        <p:spPr>
          <a:xfrm>
            <a:off x="827959" y="1426623"/>
            <a:ext cx="6472493" cy="3735312"/>
          </a:xfrm>
        </p:spPr>
        <p:txBody>
          <a:bodyPr/>
          <a:lstStyle/>
          <a:p>
            <a:pPr marL="0" indent="0">
              <a:spcBef>
                <a:spcPts val="0"/>
              </a:spcBef>
              <a:spcAft>
                <a:spcPts val="0"/>
              </a:spcAft>
              <a:buNone/>
            </a:pPr>
            <a:r>
              <a:rPr lang="en-IN" b="0" dirty="0">
                <a:solidFill>
                  <a:srgbClr val="CE9178"/>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CE9178"/>
                </a:solidFill>
                <a:effectLst/>
                <a:latin typeface="Courier New" panose="02070309020205020404" pitchFamily="49" charset="0"/>
              </a:rPr>
              <a:t>    makes the swap between 2 cities in the path</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CE9178"/>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569CD6"/>
                </a:solidFill>
                <a:effectLst/>
                <a:latin typeface="Courier New" panose="02070309020205020404" pitchFamily="49" charset="0"/>
              </a:rPr>
              <a:t>def</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mutate</a:t>
            </a:r>
            <a:r>
              <a:rPr lang="en-IN" b="0" dirty="0">
                <a:solidFill>
                  <a:srgbClr val="D4D4D4"/>
                </a:solidFill>
                <a:effectLst/>
                <a:latin typeface="Courier New" panose="02070309020205020404" pitchFamily="49" charset="0"/>
              </a:rPr>
              <a:t>(</a:t>
            </a:r>
            <a:r>
              <a:rPr lang="en-IN" b="0" dirty="0">
                <a:solidFill>
                  <a:srgbClr val="9CDCFE"/>
                </a:solidFill>
                <a:effectLst/>
                <a:latin typeface="Courier New" panose="02070309020205020404" pitchFamily="49" charset="0"/>
              </a:rPr>
              <a:t>matrix</a:t>
            </a:r>
            <a:r>
              <a:rPr lang="en-IN" b="0" dirty="0">
                <a:solidFill>
                  <a:srgbClr val="D4D4D4"/>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CDCAA"/>
                </a:solidFill>
                <a:effectLst/>
                <a:latin typeface="Courier New" panose="02070309020205020404" pitchFamily="49" charset="0"/>
              </a:rPr>
              <a:t>len</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matrix</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_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range</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CDCAA"/>
                </a:solidFill>
                <a:effectLst/>
                <a:latin typeface="Courier New" panose="02070309020205020404" pitchFamily="49" charset="0"/>
              </a:rPr>
              <a:t>len</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matrix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ranNum</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random.randint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B5CEA8"/>
                </a:solidFill>
                <a:effectLst/>
                <a:latin typeface="Courier New" panose="02070309020205020404" pitchFamily="49" charset="0"/>
              </a:rPr>
              <a:t>100</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if</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ranNum</a:t>
            </a:r>
            <a:r>
              <a:rPr lang="en-IN" b="0" dirty="0">
                <a:solidFill>
                  <a:srgbClr val="D4D4D4"/>
                </a:solidFill>
                <a:effectLst/>
                <a:latin typeface="Courier New" panose="02070309020205020404" pitchFamily="49" charset="0"/>
              </a:rPr>
              <a:t> &gt;= </a:t>
            </a:r>
            <a:r>
              <a:rPr lang="en-IN" b="0" dirty="0">
                <a:solidFill>
                  <a:srgbClr val="B5CEA8"/>
                </a:solidFill>
                <a:effectLst/>
                <a:latin typeface="Courier New" panose="02070309020205020404" pitchFamily="49" charset="0"/>
              </a:rPr>
              <a:t>1</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and</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ranNum</a:t>
            </a:r>
            <a:r>
              <a:rPr lang="en-IN" b="0" dirty="0">
                <a:solidFill>
                  <a:srgbClr val="D4D4D4"/>
                </a:solidFill>
                <a:effectLst/>
                <a:latin typeface="Courier New" panose="02070309020205020404" pitchFamily="49" charset="0"/>
              </a:rPr>
              <a:t> &lt;= </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indexOne</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random.randint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B5CEA8"/>
                </a:solidFill>
                <a:effectLst/>
                <a:latin typeface="Courier New" panose="02070309020205020404" pitchFamily="49" charset="0"/>
              </a:rPr>
              <a:t>19</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indexTwo</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random.randint</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B5CEA8"/>
                </a:solidFill>
                <a:effectLst/>
                <a:latin typeface="Courier New" panose="02070309020205020404" pitchFamily="49" charset="0"/>
              </a:rPr>
              <a:t>19</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auxOne</a:t>
            </a:r>
            <a:r>
              <a:rPr lang="en-IN" b="0" dirty="0">
                <a:solidFill>
                  <a:srgbClr val="D4D4D4"/>
                </a:solidFill>
                <a:effectLst/>
                <a:latin typeface="Courier New" panose="02070309020205020404" pitchFamily="49" charset="0"/>
              </a:rPr>
              <a:t> = matrix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indexOne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auxTwo</a:t>
            </a:r>
            <a:r>
              <a:rPr lang="en-IN" b="0" dirty="0">
                <a:solidFill>
                  <a:srgbClr val="D4D4D4"/>
                </a:solidFill>
                <a:effectLst/>
                <a:latin typeface="Courier New" panose="02070309020205020404" pitchFamily="49" charset="0"/>
              </a:rPr>
              <a:t> = matrix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indexTwo</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matrix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indexOne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auxTwo</a:t>
            </a:r>
            <a:endParaRPr lang="en-IN" b="0" dirty="0">
              <a:solidFill>
                <a:srgbClr val="D4D4D4"/>
              </a:solidFill>
              <a:effectLst/>
              <a:latin typeface="Courier New" panose="02070309020205020404" pitchFamily="49" charset="0"/>
            </a:endParaRPr>
          </a:p>
          <a:p>
            <a:pPr marL="0" indent="0">
              <a:spcBef>
                <a:spcPts val="0"/>
              </a:spcBef>
              <a:spcAft>
                <a:spcPts val="0"/>
              </a:spcAft>
              <a:buNone/>
            </a:pPr>
            <a:r>
              <a:rPr lang="en-IN" b="0" dirty="0">
                <a:solidFill>
                  <a:srgbClr val="D4D4D4"/>
                </a:solidFill>
                <a:effectLst/>
                <a:latin typeface="Courier New" panose="02070309020205020404" pitchFamily="49" charset="0"/>
              </a:rPr>
              <a:t>                matrix</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indexTwo</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auxOne</a:t>
            </a:r>
            <a:endParaRPr lang="en-IN"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9639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020C36D4-8D85-4FAB-9A21-524B4595B21B}"/>
              </a:ext>
            </a:extLst>
          </p:cNvPr>
          <p:cNvSpPr/>
          <p:nvPr/>
        </p:nvSpPr>
        <p:spPr>
          <a:xfrm>
            <a:off x="665724" y="1430815"/>
            <a:ext cx="6560985" cy="9466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B342B16-94DF-4D25-86C8-77E73D5CB0E9}"/>
              </a:ext>
            </a:extLst>
          </p:cNvPr>
          <p:cNvSpPr>
            <a:spLocks noGrp="1"/>
          </p:cNvSpPr>
          <p:nvPr>
            <p:ph type="title"/>
          </p:nvPr>
        </p:nvSpPr>
        <p:spPr>
          <a:xfrm>
            <a:off x="665725" y="646164"/>
            <a:ext cx="8212804" cy="707886"/>
          </a:xfrm>
        </p:spPr>
        <p:txBody>
          <a:bodyPr/>
          <a:lstStyle/>
          <a:p>
            <a:r>
              <a:rPr lang="en-IN" dirty="0"/>
              <a:t>Step 7: Repeat generations</a:t>
            </a:r>
          </a:p>
        </p:txBody>
      </p:sp>
      <p:sp>
        <p:nvSpPr>
          <p:cNvPr id="3" name="Slide Number Placeholder 2">
            <a:extLst>
              <a:ext uri="{FF2B5EF4-FFF2-40B4-BE49-F238E27FC236}">
                <a16:creationId xmlns:a16="http://schemas.microsoft.com/office/drawing/2014/main" id="{23B07974-E24B-43F2-A73D-9314EAA53D0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D9D45826-02EF-4A42-B126-54116E9E38DC}"/>
              </a:ext>
            </a:extLst>
          </p:cNvPr>
          <p:cNvSpPr>
            <a:spLocks noGrp="1"/>
          </p:cNvSpPr>
          <p:nvPr>
            <p:ph type="body" sz="quarter" idx="13"/>
          </p:nvPr>
        </p:nvSpPr>
        <p:spPr>
          <a:xfrm>
            <a:off x="709969" y="1495672"/>
            <a:ext cx="6718300" cy="896589"/>
          </a:xfrm>
        </p:spPr>
        <p:txBody>
          <a:bodyPr/>
          <a:lstStyle/>
          <a:p>
            <a:pPr marL="0" indent="0">
              <a:buNone/>
            </a:pPr>
            <a:r>
              <a:rPr lang="en-US" sz="2000" b="0" i="0" dirty="0">
                <a:effectLst/>
                <a:latin typeface="charter"/>
              </a:rPr>
              <a:t>Finally, we have one generation of routes. Repeat it until the solution converges.</a:t>
            </a:r>
          </a:p>
        </p:txBody>
      </p:sp>
      <p:sp>
        <p:nvSpPr>
          <p:cNvPr id="5" name="TextBox 4">
            <a:extLst>
              <a:ext uri="{FF2B5EF4-FFF2-40B4-BE49-F238E27FC236}">
                <a16:creationId xmlns:a16="http://schemas.microsoft.com/office/drawing/2014/main" id="{FB51F7B0-7FF8-401A-8FD5-167429C25204}"/>
              </a:ext>
            </a:extLst>
          </p:cNvPr>
          <p:cNvSpPr txBox="1"/>
          <p:nvPr/>
        </p:nvSpPr>
        <p:spPr>
          <a:xfrm>
            <a:off x="2656757" y="3628122"/>
            <a:ext cx="6221772" cy="707886"/>
          </a:xfrm>
          <a:prstGeom prst="rect">
            <a:avLst/>
          </a:prstGeom>
          <a:noFill/>
        </p:spPr>
        <p:txBody>
          <a:bodyPr wrap="square" rtlCol="0">
            <a:spAutoFit/>
          </a:bodyPr>
          <a:lstStyle/>
          <a:p>
            <a:r>
              <a:rPr lang="en-US" sz="2000" b="0" i="0" dirty="0">
                <a:solidFill>
                  <a:schemeClr val="bg1"/>
                </a:solidFill>
                <a:effectLst/>
                <a:latin typeface="charter"/>
              </a:rPr>
              <a:t>This completes the genetic algorithm implementation of the Travelling Salesman Problem.</a:t>
            </a:r>
            <a:endParaRPr lang="en-IN" sz="2000" dirty="0">
              <a:solidFill>
                <a:schemeClr val="bg1"/>
              </a:solidFill>
            </a:endParaRPr>
          </a:p>
        </p:txBody>
      </p:sp>
    </p:spTree>
    <p:extLst>
      <p:ext uri="{BB962C8B-B14F-4D97-AF65-F5344CB8AC3E}">
        <p14:creationId xmlns:p14="http://schemas.microsoft.com/office/powerpoint/2010/main" val="202999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2B16-94DF-4D25-86C8-77E73D5CB0E9}"/>
              </a:ext>
            </a:extLst>
          </p:cNvPr>
          <p:cNvSpPr>
            <a:spLocks noGrp="1"/>
          </p:cNvSpPr>
          <p:nvPr>
            <p:ph type="title"/>
          </p:nvPr>
        </p:nvSpPr>
        <p:spPr>
          <a:xfrm>
            <a:off x="665725" y="646164"/>
            <a:ext cx="8212804" cy="535531"/>
          </a:xfrm>
        </p:spPr>
        <p:txBody>
          <a:bodyPr/>
          <a:lstStyle/>
          <a:p>
            <a:r>
              <a:rPr lang="en-IN" dirty="0"/>
              <a:t>Summary</a:t>
            </a:r>
          </a:p>
        </p:txBody>
      </p:sp>
      <p:sp>
        <p:nvSpPr>
          <p:cNvPr id="3" name="Slide Number Placeholder 2">
            <a:extLst>
              <a:ext uri="{FF2B5EF4-FFF2-40B4-BE49-F238E27FC236}">
                <a16:creationId xmlns:a16="http://schemas.microsoft.com/office/drawing/2014/main" id="{23B07974-E24B-43F2-A73D-9314EAA53D0D}"/>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D9D45826-02EF-4A42-B126-54116E9E38DC}"/>
              </a:ext>
            </a:extLst>
          </p:cNvPr>
          <p:cNvSpPr>
            <a:spLocks noGrp="1"/>
          </p:cNvSpPr>
          <p:nvPr>
            <p:ph type="body" sz="quarter" idx="13"/>
          </p:nvPr>
        </p:nvSpPr>
        <p:spPr>
          <a:xfrm>
            <a:off x="665725" y="1404159"/>
            <a:ext cx="6718300" cy="3595544"/>
          </a:xfrm>
        </p:spPr>
        <p:txBody>
          <a:bodyPr/>
          <a:lstStyle/>
          <a:p>
            <a:pPr marL="0" indent="0">
              <a:buNone/>
            </a:pPr>
            <a:r>
              <a:rPr lang="en-US" sz="2000" dirty="0">
                <a:latin typeface="charter"/>
              </a:rPr>
              <a:t>We tried to approach towards a solution of Travelling Salesman Problem using Genetic Algorithm.</a:t>
            </a:r>
          </a:p>
          <a:p>
            <a:pPr marL="0" indent="0">
              <a:buNone/>
            </a:pPr>
            <a:r>
              <a:rPr lang="en-US" sz="2000" dirty="0">
                <a:latin typeface="charter"/>
              </a:rPr>
              <a:t>The genetic algorithm produces optimal solution from the initial population stage to successive population stages.</a:t>
            </a:r>
          </a:p>
          <a:p>
            <a:pPr marL="0" indent="0">
              <a:buNone/>
            </a:pPr>
            <a:r>
              <a:rPr lang="en-US" sz="2000" b="0" i="0" dirty="0">
                <a:effectLst/>
                <a:latin typeface="charter"/>
              </a:rPr>
              <a:t>It approaches the problem using the process of natural selection and survival of the fittest. The one with the best path cost is considered for successive generation.</a:t>
            </a:r>
          </a:p>
          <a:p>
            <a:pPr marL="0" indent="0">
              <a:buNone/>
            </a:pPr>
            <a:r>
              <a:rPr lang="en-US" sz="2000" dirty="0">
                <a:latin typeface="charter"/>
              </a:rPr>
              <a:t>After nth generations, the evaluation process is completed and the most fittest one is considered as the optimal solution for the travelling salesman problem.</a:t>
            </a:r>
          </a:p>
        </p:txBody>
      </p:sp>
    </p:spTree>
    <p:extLst>
      <p:ext uri="{BB962C8B-B14F-4D97-AF65-F5344CB8AC3E}">
        <p14:creationId xmlns:p14="http://schemas.microsoft.com/office/powerpoint/2010/main" val="180094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40904" y="742121"/>
            <a:ext cx="7781544" cy="570820"/>
          </a:xfrm>
        </p:spPr>
        <p:txBody>
          <a:bodyPr>
            <a:normAutofit/>
          </a:bodyPr>
          <a:lstStyle/>
          <a:p>
            <a:r>
              <a:rPr lang="en-US" sz="3200" dirty="0"/>
              <a:t>Travelling Salesman Problem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E5550758-A00D-4643-9F12-9628749A77BA}"/>
              </a:ext>
            </a:extLst>
          </p:cNvPr>
          <p:cNvSpPr txBox="1"/>
          <p:nvPr/>
        </p:nvSpPr>
        <p:spPr>
          <a:xfrm>
            <a:off x="940904" y="1470992"/>
            <a:ext cx="7633253" cy="3693319"/>
          </a:xfrm>
          <a:prstGeom prst="rect">
            <a:avLst/>
          </a:prstGeom>
          <a:noFill/>
        </p:spPr>
        <p:txBody>
          <a:bodyPr wrap="square" rtlCol="0">
            <a:spAutoFit/>
          </a:bodyPr>
          <a:lstStyle/>
          <a:p>
            <a:r>
              <a:rPr lang="en-US" b="0" i="0" dirty="0">
                <a:solidFill>
                  <a:schemeClr val="bg1"/>
                </a:solidFill>
                <a:effectLst/>
                <a:latin typeface="urw-din"/>
              </a:rPr>
              <a:t>Given a set of cities and distances between every pair of cities, the problem is to find the shortest possible route that visits every city exactly once and returns to the starting point. </a:t>
            </a:r>
          </a:p>
          <a:p>
            <a:endParaRPr lang="en-US" dirty="0">
              <a:solidFill>
                <a:schemeClr val="bg1"/>
              </a:solidFill>
            </a:endParaRPr>
          </a:p>
          <a:p>
            <a:r>
              <a:rPr lang="en-US" dirty="0">
                <a:solidFill>
                  <a:schemeClr val="bg1"/>
                </a:solidFill>
              </a:rPr>
              <a:t>The set of cities are {1, 2, 3, 4} and the edges are shown in the figure on the right side.</a:t>
            </a:r>
          </a:p>
          <a:p>
            <a:br>
              <a:rPr lang="en-US" dirty="0">
                <a:solidFill>
                  <a:schemeClr val="bg1"/>
                </a:solidFill>
              </a:rPr>
            </a:br>
            <a:r>
              <a:rPr lang="en-US" b="0" i="0" dirty="0">
                <a:solidFill>
                  <a:schemeClr val="bg1"/>
                </a:solidFill>
                <a:effectLst/>
                <a:latin typeface="urw-din"/>
              </a:rPr>
              <a:t>A TSP tour in the graph is 1-2-4-3-1. The cost of the tour is 10+25+30+15 which is 80. The problem is a famous NP-hard problem. There is no polynomial-time known solution for this problem. </a:t>
            </a:r>
          </a:p>
          <a:p>
            <a:endParaRPr lang="en-US" dirty="0">
              <a:solidFill>
                <a:schemeClr val="bg1"/>
              </a:solidFill>
              <a:latin typeface="urw-din"/>
            </a:endParaRPr>
          </a:p>
          <a:p>
            <a:r>
              <a:rPr lang="en-US" b="0" i="0" dirty="0">
                <a:solidFill>
                  <a:schemeClr val="bg1"/>
                </a:solidFill>
                <a:effectLst/>
                <a:latin typeface="charter"/>
              </a:rPr>
              <a:t>Here we will be solving this problem using a genetic algorithm in python. It is a basic implementation of genetic algorithm.</a:t>
            </a:r>
            <a:endParaRPr lang="en-IN" dirty="0">
              <a:solidFill>
                <a:schemeClr val="bg1"/>
              </a:solidFill>
            </a:endParaRPr>
          </a:p>
        </p:txBody>
      </p:sp>
      <p:pic>
        <p:nvPicPr>
          <p:cNvPr id="6" name="Picture 5">
            <a:extLst>
              <a:ext uri="{FF2B5EF4-FFF2-40B4-BE49-F238E27FC236}">
                <a16:creationId xmlns:a16="http://schemas.microsoft.com/office/drawing/2014/main" id="{001A0600-58F5-4CB1-A2CC-D0C148C5C6B3}"/>
              </a:ext>
            </a:extLst>
          </p:cNvPr>
          <p:cNvPicPr>
            <a:picLocks noChangeAspect="1"/>
          </p:cNvPicPr>
          <p:nvPr/>
        </p:nvPicPr>
        <p:blipFill>
          <a:blip r:embed="rId2"/>
          <a:stretch>
            <a:fillRect/>
          </a:stretch>
        </p:blipFill>
        <p:spPr>
          <a:xfrm>
            <a:off x="8722448" y="2484749"/>
            <a:ext cx="3151500" cy="2678266"/>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271125" y="4228045"/>
            <a:ext cx="3870488" cy="1243584"/>
          </a:xfrm>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401948" y="993914"/>
            <a:ext cx="7781544" cy="570820"/>
          </a:xfrm>
        </p:spPr>
        <p:txBody>
          <a:bodyPr>
            <a:normAutofit/>
          </a:bodyPr>
          <a:lstStyle/>
          <a:p>
            <a:r>
              <a:rPr lang="en-US" sz="3200" dirty="0"/>
              <a:t>Genetic Algorithm</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178B276B-BF24-4AE3-8E88-341BAA702D9B}"/>
              </a:ext>
            </a:extLst>
          </p:cNvPr>
          <p:cNvSpPr txBox="1"/>
          <p:nvPr/>
        </p:nvSpPr>
        <p:spPr>
          <a:xfrm>
            <a:off x="1401948" y="1802295"/>
            <a:ext cx="6997148" cy="2862322"/>
          </a:xfrm>
          <a:prstGeom prst="rect">
            <a:avLst/>
          </a:prstGeom>
          <a:noFill/>
        </p:spPr>
        <p:txBody>
          <a:bodyPr wrap="square" rtlCol="0">
            <a:spAutoFit/>
          </a:bodyPr>
          <a:lstStyle/>
          <a:p>
            <a:r>
              <a:rPr lang="en-US" sz="2000" b="0" i="0" dirty="0">
                <a:solidFill>
                  <a:schemeClr val="bg1"/>
                </a:solidFill>
                <a:effectLst/>
                <a:latin typeface="urw-din"/>
              </a:rPr>
              <a:t>Genetic Algorithms(GAs) are adaptive heuristic search algorithms that belong to the larger part of evolutionary algorithms. Genetic algorithms are based on the ideas of natural selection and genetics. These are intelligent exploitation of random search provided with historical data to direct the search into the region of better performance in solution space. </a:t>
            </a:r>
          </a:p>
          <a:p>
            <a:endParaRPr lang="en-US" sz="2000" dirty="0">
              <a:solidFill>
                <a:schemeClr val="bg1"/>
              </a:solidFill>
              <a:latin typeface="urw-din"/>
            </a:endParaRPr>
          </a:p>
          <a:p>
            <a:r>
              <a:rPr lang="en-US" sz="2000" b="1" i="0" dirty="0">
                <a:solidFill>
                  <a:schemeClr val="bg1"/>
                </a:solidFill>
                <a:effectLst/>
                <a:latin typeface="urw-din"/>
              </a:rPr>
              <a:t>They are commonly used to generate high-quality solutions for optimization problems and search problems.</a:t>
            </a:r>
            <a:endParaRPr lang="en-IN" sz="20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99639D-B21A-4F19-9760-4543427B0BB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42A945BD-F0B8-43BC-8EB2-55087523BB2B}"/>
              </a:ext>
            </a:extLst>
          </p:cNvPr>
          <p:cNvSpPr>
            <a:spLocks noGrp="1"/>
          </p:cNvSpPr>
          <p:nvPr>
            <p:ph type="title"/>
          </p:nvPr>
        </p:nvSpPr>
        <p:spPr>
          <a:xfrm>
            <a:off x="1401948" y="878624"/>
            <a:ext cx="5356661" cy="676838"/>
          </a:xfrm>
        </p:spPr>
        <p:txBody>
          <a:bodyPr>
            <a:normAutofit/>
          </a:bodyPr>
          <a:lstStyle/>
          <a:p>
            <a:r>
              <a:rPr lang="en-US" sz="3200" dirty="0"/>
              <a:t>Genetic Algorithm (contd.)</a:t>
            </a:r>
            <a:endParaRPr lang="en-IN" sz="3200" dirty="0"/>
          </a:p>
        </p:txBody>
      </p:sp>
      <p:sp>
        <p:nvSpPr>
          <p:cNvPr id="5" name="TextBox 4">
            <a:extLst>
              <a:ext uri="{FF2B5EF4-FFF2-40B4-BE49-F238E27FC236}">
                <a16:creationId xmlns:a16="http://schemas.microsoft.com/office/drawing/2014/main" id="{F687B433-48A9-411A-898A-12AF9DB851EB}"/>
              </a:ext>
            </a:extLst>
          </p:cNvPr>
          <p:cNvSpPr txBox="1"/>
          <p:nvPr/>
        </p:nvSpPr>
        <p:spPr>
          <a:xfrm>
            <a:off x="1401948" y="1669774"/>
            <a:ext cx="7211965" cy="3785652"/>
          </a:xfrm>
          <a:prstGeom prst="rect">
            <a:avLst/>
          </a:prstGeom>
          <a:noFill/>
        </p:spPr>
        <p:txBody>
          <a:bodyPr wrap="square" rtlCol="0">
            <a:spAutoFit/>
          </a:bodyPr>
          <a:lstStyle/>
          <a:p>
            <a:r>
              <a:rPr lang="en-US" sz="2000" b="1" i="0" dirty="0">
                <a:solidFill>
                  <a:schemeClr val="bg1"/>
                </a:solidFill>
                <a:effectLst/>
                <a:latin typeface="urw-din"/>
              </a:rPr>
              <a:t>Genetic algorithms simulate the process of natural selection</a:t>
            </a:r>
            <a:r>
              <a:rPr lang="en-US" sz="2000" b="0" i="0" dirty="0">
                <a:solidFill>
                  <a:schemeClr val="bg1"/>
                </a:solidFill>
                <a:effectLst/>
                <a:latin typeface="urw-din"/>
              </a:rPr>
              <a:t> which means those species who can adapt to changes in their environment are able to survive and reproduce and go to next generation. In simple words, they simulate “survival of the fittest” among individual of consecutive generation for solving a problem. </a:t>
            </a:r>
            <a:r>
              <a:rPr lang="en-US" sz="2000" b="1" i="0" dirty="0">
                <a:solidFill>
                  <a:schemeClr val="bg1"/>
                </a:solidFill>
                <a:effectLst/>
                <a:latin typeface="urw-din"/>
              </a:rPr>
              <a:t>Each generation consist of a population of individuals</a:t>
            </a:r>
            <a:r>
              <a:rPr lang="en-US" sz="2000" b="0" i="0" dirty="0">
                <a:solidFill>
                  <a:schemeClr val="bg1"/>
                </a:solidFill>
                <a:effectLst/>
                <a:latin typeface="urw-din"/>
              </a:rPr>
              <a:t> and each individual represents a point in search space and possible solution. </a:t>
            </a:r>
          </a:p>
          <a:p>
            <a:r>
              <a:rPr lang="en-US" sz="2000" b="0" i="0" dirty="0">
                <a:solidFill>
                  <a:schemeClr val="bg1"/>
                </a:solidFill>
                <a:effectLst/>
                <a:latin typeface="urw-din"/>
              </a:rPr>
              <a:t>Each individual is represented as a string of character/integer/float/bits. This string is analogous to the Chromosome.</a:t>
            </a:r>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13927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846A-D280-48B9-83D6-C6323FCB1CF4}"/>
              </a:ext>
            </a:extLst>
          </p:cNvPr>
          <p:cNvSpPr>
            <a:spLocks noGrp="1"/>
          </p:cNvSpPr>
          <p:nvPr>
            <p:ph type="title"/>
          </p:nvPr>
        </p:nvSpPr>
        <p:spPr>
          <a:xfrm>
            <a:off x="1319143" y="932347"/>
            <a:ext cx="4068783" cy="601032"/>
          </a:xfrm>
        </p:spPr>
        <p:txBody>
          <a:bodyPr/>
          <a:lstStyle/>
          <a:p>
            <a:r>
              <a:rPr lang="en-IN" dirty="0"/>
              <a:t>Formulation of GA</a:t>
            </a:r>
          </a:p>
        </p:txBody>
      </p:sp>
      <p:sp>
        <p:nvSpPr>
          <p:cNvPr id="3" name="Slide Number Placeholder 2">
            <a:extLst>
              <a:ext uri="{FF2B5EF4-FFF2-40B4-BE49-F238E27FC236}">
                <a16:creationId xmlns:a16="http://schemas.microsoft.com/office/drawing/2014/main" id="{6D2C0B99-B507-4F82-AE40-08971A25F48C}"/>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1D46BE33-EDE0-419C-B0F3-6604807A8462}"/>
              </a:ext>
            </a:extLst>
          </p:cNvPr>
          <p:cNvSpPr>
            <a:spLocks noGrp="1"/>
          </p:cNvSpPr>
          <p:nvPr>
            <p:ph type="body" sz="quarter" idx="13"/>
          </p:nvPr>
        </p:nvSpPr>
        <p:spPr>
          <a:xfrm>
            <a:off x="1319143" y="1634170"/>
            <a:ext cx="4591326" cy="2460752"/>
          </a:xfrm>
        </p:spPr>
        <p:txBody>
          <a:bodyPr/>
          <a:lstStyle/>
          <a:p>
            <a:pPr algn="l" fontAlgn="base">
              <a:buFont typeface="+mj-lt"/>
              <a:buAutoNum type="arabicPeriod"/>
            </a:pPr>
            <a:r>
              <a:rPr lang="en-US" sz="2000" b="0" i="0" dirty="0">
                <a:effectLst/>
                <a:latin typeface="urw-din"/>
              </a:rPr>
              <a:t>Creating initial population.</a:t>
            </a:r>
          </a:p>
          <a:p>
            <a:pPr algn="l" fontAlgn="base">
              <a:buFont typeface="+mj-lt"/>
              <a:buAutoNum type="arabicPeriod"/>
            </a:pPr>
            <a:r>
              <a:rPr lang="en-US" sz="2000" b="0" i="0" dirty="0">
                <a:effectLst/>
                <a:latin typeface="urw-din"/>
              </a:rPr>
              <a:t>Calculating fitness.</a:t>
            </a:r>
          </a:p>
          <a:p>
            <a:pPr algn="l" fontAlgn="base">
              <a:buFont typeface="+mj-lt"/>
              <a:buAutoNum type="arabicPeriod"/>
            </a:pPr>
            <a:r>
              <a:rPr lang="en-US" sz="2000" b="0" i="0" dirty="0">
                <a:effectLst/>
                <a:latin typeface="urw-din"/>
              </a:rPr>
              <a:t>Selecting the best genes.</a:t>
            </a:r>
          </a:p>
          <a:p>
            <a:pPr algn="l" fontAlgn="base">
              <a:buFont typeface="+mj-lt"/>
              <a:buAutoNum type="arabicPeriod"/>
            </a:pPr>
            <a:r>
              <a:rPr lang="en-US" sz="2000" b="0" i="0" dirty="0">
                <a:effectLst/>
                <a:latin typeface="urw-din"/>
              </a:rPr>
              <a:t>Crossing over.</a:t>
            </a:r>
          </a:p>
          <a:p>
            <a:pPr algn="l" fontAlgn="base">
              <a:buFont typeface="+mj-lt"/>
              <a:buAutoNum type="arabicPeriod"/>
            </a:pPr>
            <a:r>
              <a:rPr lang="en-US" sz="2000" b="0" i="0" dirty="0">
                <a:effectLst/>
                <a:latin typeface="urw-din"/>
              </a:rPr>
              <a:t>Mutating to introduce variations.</a:t>
            </a:r>
          </a:p>
        </p:txBody>
      </p:sp>
      <p:pic>
        <p:nvPicPr>
          <p:cNvPr id="5" name="Picture 4">
            <a:extLst>
              <a:ext uri="{FF2B5EF4-FFF2-40B4-BE49-F238E27FC236}">
                <a16:creationId xmlns:a16="http://schemas.microsoft.com/office/drawing/2014/main" id="{1C3C8908-ED44-43A6-8483-88F7BCDDA4EB}"/>
              </a:ext>
            </a:extLst>
          </p:cNvPr>
          <p:cNvPicPr>
            <a:picLocks noChangeAspect="1"/>
          </p:cNvPicPr>
          <p:nvPr/>
        </p:nvPicPr>
        <p:blipFill>
          <a:blip r:embed="rId2"/>
          <a:stretch>
            <a:fillRect/>
          </a:stretch>
        </p:blipFill>
        <p:spPr>
          <a:xfrm>
            <a:off x="7232861" y="3429000"/>
            <a:ext cx="3151500" cy="2678266"/>
          </a:xfrm>
          <a:prstGeom prst="rect">
            <a:avLst/>
          </a:prstGeom>
        </p:spPr>
      </p:pic>
    </p:spTree>
    <p:extLst>
      <p:ext uri="{BB962C8B-B14F-4D97-AF65-F5344CB8AC3E}">
        <p14:creationId xmlns:p14="http://schemas.microsoft.com/office/powerpoint/2010/main" val="356044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F5F2-2A01-455C-A5DA-51B007CF95C2}"/>
              </a:ext>
            </a:extLst>
          </p:cNvPr>
          <p:cNvSpPr>
            <a:spLocks noGrp="1"/>
          </p:cNvSpPr>
          <p:nvPr>
            <p:ph type="title"/>
          </p:nvPr>
        </p:nvSpPr>
        <p:spPr>
          <a:xfrm>
            <a:off x="1463911" y="966275"/>
            <a:ext cx="3358874" cy="535531"/>
          </a:xfrm>
        </p:spPr>
        <p:txBody>
          <a:bodyPr/>
          <a:lstStyle/>
          <a:p>
            <a:r>
              <a:rPr lang="en-IN" dirty="0"/>
              <a:t>Fitness Score</a:t>
            </a:r>
          </a:p>
        </p:txBody>
      </p:sp>
      <p:sp>
        <p:nvSpPr>
          <p:cNvPr id="3" name="Slide Number Placeholder 2">
            <a:extLst>
              <a:ext uri="{FF2B5EF4-FFF2-40B4-BE49-F238E27FC236}">
                <a16:creationId xmlns:a16="http://schemas.microsoft.com/office/drawing/2014/main" id="{5B2D3357-BD83-4500-8901-BDB103D7003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76037F8B-B1B2-479F-B5B2-751AE516EBEA}"/>
              </a:ext>
            </a:extLst>
          </p:cNvPr>
          <p:cNvSpPr>
            <a:spLocks noGrp="1"/>
          </p:cNvSpPr>
          <p:nvPr>
            <p:ph type="body" sz="quarter" idx="13"/>
          </p:nvPr>
        </p:nvSpPr>
        <p:spPr>
          <a:xfrm>
            <a:off x="1463911" y="1618352"/>
            <a:ext cx="6718300" cy="4093243"/>
          </a:xfrm>
        </p:spPr>
        <p:txBody>
          <a:bodyPr/>
          <a:lstStyle/>
          <a:p>
            <a:pPr marL="0" indent="0">
              <a:buNone/>
            </a:pPr>
            <a:r>
              <a:rPr lang="en-US" sz="2000" b="0" i="0" dirty="0">
                <a:effectLst/>
                <a:latin typeface="urw-din"/>
              </a:rPr>
              <a:t>A Fitness Score is given to each individual which </a:t>
            </a:r>
            <a:r>
              <a:rPr lang="en-US" sz="2000" b="1" i="0" dirty="0">
                <a:effectLst/>
                <a:latin typeface="urw-din"/>
              </a:rPr>
              <a:t>shows the ability of an individual to “compete”</a:t>
            </a:r>
            <a:r>
              <a:rPr lang="en-US" sz="2000" b="0" i="0" dirty="0">
                <a:effectLst/>
                <a:latin typeface="urw-din"/>
              </a:rPr>
              <a:t>. The individual having optimal fitness score (or near optimal) are sought. </a:t>
            </a:r>
          </a:p>
          <a:p>
            <a:pPr marL="0" indent="0">
              <a:buNone/>
            </a:pPr>
            <a:r>
              <a:rPr lang="en-US" sz="2000" b="0" i="0" dirty="0">
                <a:effectLst/>
                <a:latin typeface="urw-din"/>
              </a:rPr>
              <a:t>The individuals with better fitness scores are selected who mate and produce </a:t>
            </a:r>
            <a:r>
              <a:rPr lang="en-US" sz="2000" b="1" i="0" dirty="0">
                <a:effectLst/>
                <a:latin typeface="urw-din"/>
              </a:rPr>
              <a:t>better offspring</a:t>
            </a:r>
            <a:r>
              <a:rPr lang="en-US" sz="2000" b="0" i="0" dirty="0">
                <a:effectLst/>
                <a:latin typeface="urw-din"/>
              </a:rPr>
              <a:t> by combining chromosomes of parents. </a:t>
            </a:r>
            <a:endParaRPr lang="en-US" sz="2000" dirty="0">
              <a:latin typeface="urw-din"/>
            </a:endParaRPr>
          </a:p>
          <a:p>
            <a:pPr marL="0" indent="0">
              <a:buNone/>
            </a:pPr>
            <a:r>
              <a:rPr lang="en-US" sz="2000" b="0" i="0" dirty="0">
                <a:effectLst/>
                <a:latin typeface="urw-din"/>
              </a:rPr>
              <a:t>Each new generation has on average more “better genes” than the individual (solution) of previous generations. Thus each new generations have better </a:t>
            </a:r>
            <a:r>
              <a:rPr lang="en-US" sz="2000" b="1" i="0" dirty="0">
                <a:effectLst/>
                <a:latin typeface="urw-din"/>
              </a:rPr>
              <a:t>“partial solutions”</a:t>
            </a:r>
            <a:r>
              <a:rPr lang="en-US" sz="2000" b="0" i="0" dirty="0">
                <a:effectLst/>
                <a:latin typeface="urw-din"/>
              </a:rPr>
              <a:t> than previous generations.</a:t>
            </a:r>
            <a:endParaRPr lang="en-IN" sz="2000" dirty="0"/>
          </a:p>
        </p:txBody>
      </p:sp>
    </p:spTree>
    <p:extLst>
      <p:ext uri="{BB962C8B-B14F-4D97-AF65-F5344CB8AC3E}">
        <p14:creationId xmlns:p14="http://schemas.microsoft.com/office/powerpoint/2010/main" val="225901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1996-4121-4C2A-AFEE-09C091BE42FF}"/>
              </a:ext>
            </a:extLst>
          </p:cNvPr>
          <p:cNvSpPr>
            <a:spLocks noGrp="1"/>
          </p:cNvSpPr>
          <p:nvPr>
            <p:ph type="title"/>
          </p:nvPr>
        </p:nvSpPr>
        <p:spPr>
          <a:xfrm>
            <a:off x="695222" y="656610"/>
            <a:ext cx="4098003" cy="535531"/>
          </a:xfrm>
        </p:spPr>
        <p:txBody>
          <a:bodyPr/>
          <a:lstStyle/>
          <a:p>
            <a:r>
              <a:rPr lang="en-IN" b="1" i="0" dirty="0">
                <a:effectLst/>
                <a:latin typeface="urw-din"/>
              </a:rPr>
              <a:t>Selection and Crossover</a:t>
            </a:r>
            <a:endParaRPr lang="en-IN" dirty="0"/>
          </a:p>
        </p:txBody>
      </p:sp>
      <p:sp>
        <p:nvSpPr>
          <p:cNvPr id="3" name="Slide Number Placeholder 2">
            <a:extLst>
              <a:ext uri="{FF2B5EF4-FFF2-40B4-BE49-F238E27FC236}">
                <a16:creationId xmlns:a16="http://schemas.microsoft.com/office/drawing/2014/main" id="{A0B02E0F-C909-4C9A-9B7D-BBC885E0EBA1}"/>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74388D4F-DE13-4F18-9A89-7C2BD5D36850}"/>
              </a:ext>
            </a:extLst>
          </p:cNvPr>
          <p:cNvSpPr>
            <a:spLocks noGrp="1"/>
          </p:cNvSpPr>
          <p:nvPr>
            <p:ph type="body" sz="quarter" idx="13"/>
          </p:nvPr>
        </p:nvSpPr>
        <p:spPr>
          <a:xfrm>
            <a:off x="695222" y="1381553"/>
            <a:ext cx="6718300" cy="2721328"/>
          </a:xfrm>
        </p:spPr>
        <p:txBody>
          <a:bodyPr/>
          <a:lstStyle/>
          <a:p>
            <a:pPr marL="0" indent="0">
              <a:buNone/>
            </a:pPr>
            <a:r>
              <a:rPr lang="en-IN" sz="2000" b="1" i="0" dirty="0">
                <a:effectLst/>
                <a:latin typeface="urw-din"/>
              </a:rPr>
              <a:t>Selection Operator: </a:t>
            </a:r>
            <a:r>
              <a:rPr lang="en-US" sz="2000" b="0" i="0" dirty="0">
                <a:effectLst/>
                <a:latin typeface="urw-din"/>
              </a:rPr>
              <a:t>The idea is to give preference to the individuals with good fitness scores and allow them to pass there genes to successive generations. </a:t>
            </a:r>
          </a:p>
          <a:p>
            <a:pPr marL="0" indent="0">
              <a:buNone/>
            </a:pPr>
            <a:r>
              <a:rPr lang="en-US" sz="2000" b="1" i="0" dirty="0">
                <a:effectLst/>
                <a:latin typeface="urw-din"/>
              </a:rPr>
              <a:t>Crossover Operator:</a:t>
            </a:r>
            <a:r>
              <a:rPr lang="en-US" sz="2000" b="0" i="0" dirty="0">
                <a:effectLst/>
                <a:latin typeface="urw-din"/>
              </a:rPr>
              <a:t> This represents mating between individuals. Two individuals are selected using selection operator and crossover sites are chosen randomly. Then the genes at these crossover sites are exchanged thus creating a completely new individual (offspring).</a:t>
            </a:r>
            <a:endParaRPr lang="en-US" sz="2000" dirty="0">
              <a:latin typeface="urw-din"/>
            </a:endParaRPr>
          </a:p>
        </p:txBody>
      </p:sp>
      <p:pic>
        <p:nvPicPr>
          <p:cNvPr id="6" name="Picture 5">
            <a:extLst>
              <a:ext uri="{FF2B5EF4-FFF2-40B4-BE49-F238E27FC236}">
                <a16:creationId xmlns:a16="http://schemas.microsoft.com/office/drawing/2014/main" id="{C129D575-1F27-4BD7-B9A6-2B9C697AC512}"/>
              </a:ext>
            </a:extLst>
          </p:cNvPr>
          <p:cNvPicPr>
            <a:picLocks noChangeAspect="1"/>
          </p:cNvPicPr>
          <p:nvPr/>
        </p:nvPicPr>
        <p:blipFill>
          <a:blip r:embed="rId2"/>
          <a:stretch>
            <a:fillRect/>
          </a:stretch>
        </p:blipFill>
        <p:spPr>
          <a:xfrm>
            <a:off x="695222" y="4292293"/>
            <a:ext cx="7933018" cy="1641330"/>
          </a:xfrm>
          <a:prstGeom prst="rect">
            <a:avLst/>
          </a:prstGeom>
        </p:spPr>
      </p:pic>
    </p:spTree>
    <p:extLst>
      <p:ext uri="{BB962C8B-B14F-4D97-AF65-F5344CB8AC3E}">
        <p14:creationId xmlns:p14="http://schemas.microsoft.com/office/powerpoint/2010/main" val="140560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670D-C938-464A-A7C1-CA48014E97DB}"/>
              </a:ext>
            </a:extLst>
          </p:cNvPr>
          <p:cNvSpPr>
            <a:spLocks noGrp="1"/>
          </p:cNvSpPr>
          <p:nvPr>
            <p:ph type="title"/>
          </p:nvPr>
        </p:nvSpPr>
        <p:spPr>
          <a:xfrm>
            <a:off x="734021" y="776845"/>
            <a:ext cx="2101752" cy="535531"/>
          </a:xfrm>
        </p:spPr>
        <p:txBody>
          <a:bodyPr/>
          <a:lstStyle/>
          <a:p>
            <a:r>
              <a:rPr lang="en-IN" dirty="0"/>
              <a:t>Mutation</a:t>
            </a:r>
          </a:p>
        </p:txBody>
      </p:sp>
      <p:sp>
        <p:nvSpPr>
          <p:cNvPr id="3" name="Slide Number Placeholder 2">
            <a:extLst>
              <a:ext uri="{FF2B5EF4-FFF2-40B4-BE49-F238E27FC236}">
                <a16:creationId xmlns:a16="http://schemas.microsoft.com/office/drawing/2014/main" id="{59A36891-E94C-4C0C-8317-DFB1534F5B6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F1872055-609D-4E66-8E45-78C1F8457519}"/>
              </a:ext>
            </a:extLst>
          </p:cNvPr>
          <p:cNvSpPr>
            <a:spLocks noGrp="1"/>
          </p:cNvSpPr>
          <p:nvPr>
            <p:ph type="body" sz="quarter" idx="13"/>
          </p:nvPr>
        </p:nvSpPr>
        <p:spPr>
          <a:xfrm>
            <a:off x="734021" y="1514124"/>
            <a:ext cx="6718300" cy="1117815"/>
          </a:xfrm>
        </p:spPr>
        <p:txBody>
          <a:bodyPr/>
          <a:lstStyle/>
          <a:p>
            <a:pPr marL="0" indent="0">
              <a:buNone/>
            </a:pPr>
            <a:r>
              <a:rPr lang="en-US" sz="2000" b="1" i="0" dirty="0">
                <a:effectLst/>
                <a:latin typeface="urw-din"/>
              </a:rPr>
              <a:t>Mutation Operator:</a:t>
            </a:r>
            <a:r>
              <a:rPr lang="en-US" sz="2000" b="0" i="0" dirty="0">
                <a:effectLst/>
                <a:latin typeface="urw-din"/>
              </a:rPr>
              <a:t> The key idea is to insert random genes in offspring to maintain the diversity in the population to avoid premature convergence. </a:t>
            </a:r>
            <a:endParaRPr lang="en-IN" sz="2000" dirty="0"/>
          </a:p>
        </p:txBody>
      </p:sp>
      <p:pic>
        <p:nvPicPr>
          <p:cNvPr id="6" name="Picture 5">
            <a:extLst>
              <a:ext uri="{FF2B5EF4-FFF2-40B4-BE49-F238E27FC236}">
                <a16:creationId xmlns:a16="http://schemas.microsoft.com/office/drawing/2014/main" id="{E95C809E-D34E-4927-90B8-3C6B93B93F37}"/>
              </a:ext>
            </a:extLst>
          </p:cNvPr>
          <p:cNvPicPr>
            <a:picLocks noChangeAspect="1"/>
          </p:cNvPicPr>
          <p:nvPr/>
        </p:nvPicPr>
        <p:blipFill>
          <a:blip r:embed="rId2"/>
          <a:stretch>
            <a:fillRect/>
          </a:stretch>
        </p:blipFill>
        <p:spPr>
          <a:xfrm>
            <a:off x="734021" y="2833687"/>
            <a:ext cx="5108161" cy="1532318"/>
          </a:xfrm>
          <a:prstGeom prst="rect">
            <a:avLst/>
          </a:prstGeom>
        </p:spPr>
      </p:pic>
    </p:spTree>
    <p:extLst>
      <p:ext uri="{BB962C8B-B14F-4D97-AF65-F5344CB8AC3E}">
        <p14:creationId xmlns:p14="http://schemas.microsoft.com/office/powerpoint/2010/main" val="40854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40E3-2442-4C7F-B3E7-630823FA0E99}"/>
              </a:ext>
            </a:extLst>
          </p:cNvPr>
          <p:cNvSpPr>
            <a:spLocks noGrp="1"/>
          </p:cNvSpPr>
          <p:nvPr>
            <p:ph type="title"/>
          </p:nvPr>
        </p:nvSpPr>
        <p:spPr>
          <a:xfrm>
            <a:off x="692148" y="739530"/>
            <a:ext cx="3832078" cy="535531"/>
          </a:xfrm>
        </p:spPr>
        <p:txBody>
          <a:bodyPr/>
          <a:lstStyle/>
          <a:p>
            <a:r>
              <a:rPr lang="en-IN" dirty="0"/>
              <a:t>Summary of GA</a:t>
            </a:r>
          </a:p>
        </p:txBody>
      </p:sp>
      <p:sp>
        <p:nvSpPr>
          <p:cNvPr id="3" name="Slide Number Placeholder 2">
            <a:extLst>
              <a:ext uri="{FF2B5EF4-FFF2-40B4-BE49-F238E27FC236}">
                <a16:creationId xmlns:a16="http://schemas.microsoft.com/office/drawing/2014/main" id="{06F6E377-EC76-4927-90F5-8D253CEC20A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Rectangle 1">
            <a:extLst>
              <a:ext uri="{FF2B5EF4-FFF2-40B4-BE49-F238E27FC236}">
                <a16:creationId xmlns:a16="http://schemas.microsoft.com/office/drawing/2014/main" id="{475988E0-711D-49D8-A40A-3FA1EA73E2DB}"/>
              </a:ext>
            </a:extLst>
          </p:cNvPr>
          <p:cNvSpPr>
            <a:spLocks noGrp="1" noChangeArrowheads="1"/>
          </p:cNvSpPr>
          <p:nvPr>
            <p:ph type="body" sz="quarter" idx="13"/>
          </p:nvPr>
        </p:nvSpPr>
        <p:spPr bwMode="auto">
          <a:xfrm>
            <a:off x="810135" y="1532969"/>
            <a:ext cx="5403852" cy="22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000" b="0" i="0" u="none" strike="noStrike" cap="none" normalizeH="0" baseline="0" dirty="0">
                <a:ln>
                  <a:noFill/>
                </a:ln>
                <a:effectLst/>
                <a:latin typeface="urw-din"/>
              </a:rPr>
              <a:t>Randomly initialize population</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000" b="0" i="0" u="none" strike="noStrike" cap="none" normalizeH="0" baseline="0" dirty="0">
                <a:ln>
                  <a:noFill/>
                </a:ln>
                <a:effectLst/>
                <a:latin typeface="urw-din"/>
              </a:rPr>
              <a:t>Determine fitness of population </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000" b="0" i="0" u="none" strike="noStrike" cap="none" normalizeH="0" baseline="0" dirty="0">
                <a:ln>
                  <a:noFill/>
                </a:ln>
                <a:effectLst/>
                <a:latin typeface="urw-din"/>
              </a:rPr>
              <a:t>Until convergence repeat: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urw-din"/>
              </a:rPr>
              <a:t>	</a:t>
            </a:r>
            <a:r>
              <a:rPr kumimoji="0" lang="en-US" altLang="en-US" sz="2000" b="0" i="0" u="none" strike="noStrike" cap="none" normalizeH="0" baseline="0" dirty="0">
                <a:ln>
                  <a:noFill/>
                </a:ln>
                <a:effectLst/>
                <a:latin typeface="urw-din"/>
              </a:rPr>
              <a:t>a) Select parents from population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urw-din"/>
              </a:rPr>
              <a:t>	</a:t>
            </a:r>
            <a:r>
              <a:rPr kumimoji="0" lang="en-US" altLang="en-US" sz="2000" b="0" i="0" u="none" strike="noStrike" cap="none" normalizeH="0" baseline="0" dirty="0">
                <a:ln>
                  <a:noFill/>
                </a:ln>
                <a:effectLst/>
                <a:latin typeface="urw-din"/>
              </a:rPr>
              <a:t>b) Crossover and generate new population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urw-din"/>
              </a:rPr>
              <a:t>	</a:t>
            </a:r>
            <a:r>
              <a:rPr kumimoji="0" lang="en-US" altLang="en-US" sz="2000" b="0" i="0" u="none" strike="noStrike" cap="none" normalizeH="0" baseline="0" dirty="0">
                <a:ln>
                  <a:noFill/>
                </a:ln>
                <a:effectLst/>
                <a:latin typeface="urw-din"/>
              </a:rPr>
              <a:t>c) Perform mutation on new population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urw-din"/>
              </a:rPr>
              <a:t>	</a:t>
            </a:r>
            <a:r>
              <a:rPr kumimoji="0" lang="en-US" altLang="en-US" sz="2000" b="0" i="0" u="none" strike="noStrike" cap="none" normalizeH="0" baseline="0" dirty="0">
                <a:ln>
                  <a:noFill/>
                </a:ln>
                <a:effectLst/>
                <a:latin typeface="urw-din"/>
              </a:rPr>
              <a:t>d) Calculate fitness for new population </a:t>
            </a:r>
          </a:p>
        </p:txBody>
      </p:sp>
    </p:spTree>
    <p:extLst>
      <p:ext uri="{BB962C8B-B14F-4D97-AF65-F5344CB8AC3E}">
        <p14:creationId xmlns:p14="http://schemas.microsoft.com/office/powerpoint/2010/main" val="104247403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1796</TotalTime>
  <Words>1380</Words>
  <Application>Microsoft Office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charter</vt:lpstr>
      <vt:lpstr>Courier New</vt:lpstr>
      <vt:lpstr>Trade Gothic LT Pro</vt:lpstr>
      <vt:lpstr>Trebuchet MS</vt:lpstr>
      <vt:lpstr>urw-din</vt:lpstr>
      <vt:lpstr>Office Theme</vt:lpstr>
      <vt:lpstr>Travelling Salesman Problem Using Genetic Algorithm</vt:lpstr>
      <vt:lpstr>Travelling Salesman Problem</vt:lpstr>
      <vt:lpstr>Genetic Algorithm</vt:lpstr>
      <vt:lpstr>Genetic Algorithm (contd.)</vt:lpstr>
      <vt:lpstr>Formulation of GA</vt:lpstr>
      <vt:lpstr>Fitness Score</vt:lpstr>
      <vt:lpstr>Selection and Crossover</vt:lpstr>
      <vt:lpstr>Mutation</vt:lpstr>
      <vt:lpstr>Summary of GA</vt:lpstr>
      <vt:lpstr>Moving to…  Implementation</vt:lpstr>
      <vt:lpstr>Approach</vt:lpstr>
      <vt:lpstr>Step 1:  Initialization</vt:lpstr>
      <vt:lpstr>Step 2: Initial Population Generation</vt:lpstr>
      <vt:lpstr>Step 3: Fitness Calculation</vt:lpstr>
      <vt:lpstr>Step 4: Selection Operator</vt:lpstr>
      <vt:lpstr>Step 5: Crossover Operator</vt:lpstr>
      <vt:lpstr>Step 6: Mutation Operator</vt:lpstr>
      <vt:lpstr>Step 7: Repeat generations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 Using Genetic Algorithm</dc:title>
  <dc:creator>MANAB</dc:creator>
  <cp:lastModifiedBy>MANAB</cp:lastModifiedBy>
  <cp:revision>77</cp:revision>
  <dcterms:created xsi:type="dcterms:W3CDTF">2021-11-27T17:35:01Z</dcterms:created>
  <dcterms:modified xsi:type="dcterms:W3CDTF">2021-12-01T05:10:24Z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