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4" autoAdjust="0"/>
    <p:restoredTop sz="94660"/>
  </p:normalViewPr>
  <p:slideViewPr>
    <p:cSldViewPr snapToGrid="0">
      <p:cViewPr varScale="1">
        <p:scale>
          <a:sx n="29" d="100"/>
          <a:sy n="29" d="100"/>
        </p:scale>
        <p:origin x="378" y="42"/>
      </p:cViewPr>
      <p:guideLst/>
    </p:cSldViewPr>
  </p:slideViewPr>
  <p:notesTextViewPr>
    <p:cViewPr>
      <p:scale>
        <a:sx n="1" d="1"/>
        <a:sy n="1" d="1"/>
      </p:scale>
      <p:origin x="0" y="0"/>
    </p:cViewPr>
  </p:notesTextViewPr>
  <p:sorterViewPr>
    <p:cViewPr>
      <p:scale>
        <a:sx n="100" d="100"/>
        <a:sy n="100" d="100"/>
      </p:scale>
      <p:origin x="0" y="-378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1B7C77E-8CFA-492D-832B-7A9C1B8FBBA4}" type="datetimeFigureOut">
              <a:rPr kumimoji="1" lang="ja-JP" altLang="en-US" smtClean="0"/>
              <a:t>2021/10/18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F207D2C-5207-4F9B-ADCB-4B0EC02C8D14}" type="slidenum">
              <a:rPr kumimoji="1" lang="ja-JP" altLang="en-US" smtClean="0"/>
              <a:t>‹#›</a:t>
            </a:fld>
            <a:endParaRPr kumimoji="1" lang="ja-JP" altLang="en-US"/>
          </a:p>
        </p:txBody>
      </p:sp>
    </p:spTree>
    <p:extLst>
      <p:ext uri="{BB962C8B-B14F-4D97-AF65-F5344CB8AC3E}">
        <p14:creationId xmlns:p14="http://schemas.microsoft.com/office/powerpoint/2010/main" val="27817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1B7C77E-8CFA-492D-832B-7A9C1B8FBBA4}" type="datetimeFigureOut">
              <a:rPr kumimoji="1" lang="ja-JP" altLang="en-US" smtClean="0"/>
              <a:t>2021/10/18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F207D2C-5207-4F9B-ADCB-4B0EC02C8D14}" type="slidenum">
              <a:rPr kumimoji="1" lang="ja-JP" altLang="en-US" smtClean="0"/>
              <a:t>‹#›</a:t>
            </a:fld>
            <a:endParaRPr kumimoji="1" lang="ja-JP" altLang="en-US"/>
          </a:p>
        </p:txBody>
      </p:sp>
    </p:spTree>
    <p:extLst>
      <p:ext uri="{BB962C8B-B14F-4D97-AF65-F5344CB8AC3E}">
        <p14:creationId xmlns:p14="http://schemas.microsoft.com/office/powerpoint/2010/main" val="1258239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1B7C77E-8CFA-492D-832B-7A9C1B8FBBA4}" type="datetimeFigureOut">
              <a:rPr kumimoji="1" lang="ja-JP" altLang="en-US" smtClean="0"/>
              <a:t>2021/10/18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F207D2C-5207-4F9B-ADCB-4B0EC02C8D14}" type="slidenum">
              <a:rPr kumimoji="1" lang="ja-JP" altLang="en-US" smtClean="0"/>
              <a:t>‹#›</a:t>
            </a:fld>
            <a:endParaRPr kumimoji="1" lang="ja-JP" altLang="en-US"/>
          </a:p>
        </p:txBody>
      </p:sp>
    </p:spTree>
    <p:extLst>
      <p:ext uri="{BB962C8B-B14F-4D97-AF65-F5344CB8AC3E}">
        <p14:creationId xmlns:p14="http://schemas.microsoft.com/office/powerpoint/2010/main" val="167438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1B7C77E-8CFA-492D-832B-7A9C1B8FBBA4}" type="datetimeFigureOut">
              <a:rPr kumimoji="1" lang="ja-JP" altLang="en-US" smtClean="0"/>
              <a:t>2021/10/18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F207D2C-5207-4F9B-ADCB-4B0EC02C8D14}" type="slidenum">
              <a:rPr kumimoji="1" lang="ja-JP" altLang="en-US" smtClean="0"/>
              <a:t>‹#›</a:t>
            </a:fld>
            <a:endParaRPr kumimoji="1" lang="ja-JP" altLang="en-US"/>
          </a:p>
        </p:txBody>
      </p:sp>
    </p:spTree>
    <p:extLst>
      <p:ext uri="{BB962C8B-B14F-4D97-AF65-F5344CB8AC3E}">
        <p14:creationId xmlns:p14="http://schemas.microsoft.com/office/powerpoint/2010/main" val="3969731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1B7C77E-8CFA-492D-832B-7A9C1B8FBBA4}" type="datetimeFigureOut">
              <a:rPr kumimoji="1" lang="ja-JP" altLang="en-US" smtClean="0"/>
              <a:t>2021/10/18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F207D2C-5207-4F9B-ADCB-4B0EC02C8D14}" type="slidenum">
              <a:rPr kumimoji="1" lang="ja-JP" altLang="en-US" smtClean="0"/>
              <a:t>‹#›</a:t>
            </a:fld>
            <a:endParaRPr kumimoji="1" lang="ja-JP" altLang="en-US"/>
          </a:p>
        </p:txBody>
      </p:sp>
    </p:spTree>
    <p:extLst>
      <p:ext uri="{BB962C8B-B14F-4D97-AF65-F5344CB8AC3E}">
        <p14:creationId xmlns:p14="http://schemas.microsoft.com/office/powerpoint/2010/main" val="267327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1B7C77E-8CFA-492D-832B-7A9C1B8FBBA4}" type="datetimeFigureOut">
              <a:rPr kumimoji="1" lang="ja-JP" altLang="en-US" smtClean="0"/>
              <a:t>2021/10/18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F207D2C-5207-4F9B-ADCB-4B0EC02C8D14}" type="slidenum">
              <a:rPr kumimoji="1" lang="ja-JP" altLang="en-US" smtClean="0"/>
              <a:t>‹#›</a:t>
            </a:fld>
            <a:endParaRPr kumimoji="1" lang="ja-JP" altLang="en-US"/>
          </a:p>
        </p:txBody>
      </p:sp>
    </p:spTree>
    <p:extLst>
      <p:ext uri="{BB962C8B-B14F-4D97-AF65-F5344CB8AC3E}">
        <p14:creationId xmlns:p14="http://schemas.microsoft.com/office/powerpoint/2010/main" val="1522112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1B7C77E-8CFA-492D-832B-7A9C1B8FBBA4}" type="datetimeFigureOut">
              <a:rPr kumimoji="1" lang="ja-JP" altLang="en-US" smtClean="0"/>
              <a:t>2021/10/18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F207D2C-5207-4F9B-ADCB-4B0EC02C8D14}" type="slidenum">
              <a:rPr kumimoji="1" lang="ja-JP" altLang="en-US" smtClean="0"/>
              <a:t>‹#›</a:t>
            </a:fld>
            <a:endParaRPr kumimoji="1" lang="ja-JP" altLang="en-US"/>
          </a:p>
        </p:txBody>
      </p:sp>
    </p:spTree>
    <p:extLst>
      <p:ext uri="{BB962C8B-B14F-4D97-AF65-F5344CB8AC3E}">
        <p14:creationId xmlns:p14="http://schemas.microsoft.com/office/powerpoint/2010/main" val="2934714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1B7C77E-8CFA-492D-832B-7A9C1B8FBBA4}" type="datetimeFigureOut">
              <a:rPr kumimoji="1" lang="ja-JP" altLang="en-US" smtClean="0"/>
              <a:t>2021/10/18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F207D2C-5207-4F9B-ADCB-4B0EC02C8D14}" type="slidenum">
              <a:rPr kumimoji="1" lang="ja-JP" altLang="en-US" smtClean="0"/>
              <a:t>‹#›</a:t>
            </a:fld>
            <a:endParaRPr kumimoji="1" lang="ja-JP" altLang="en-US"/>
          </a:p>
        </p:txBody>
      </p:sp>
    </p:spTree>
    <p:extLst>
      <p:ext uri="{BB962C8B-B14F-4D97-AF65-F5344CB8AC3E}">
        <p14:creationId xmlns:p14="http://schemas.microsoft.com/office/powerpoint/2010/main" val="2737776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1B7C77E-8CFA-492D-832B-7A9C1B8FBBA4}" type="datetimeFigureOut">
              <a:rPr kumimoji="1" lang="ja-JP" altLang="en-US" smtClean="0"/>
              <a:t>2021/10/18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F207D2C-5207-4F9B-ADCB-4B0EC02C8D14}" type="slidenum">
              <a:rPr kumimoji="1" lang="ja-JP" altLang="en-US" smtClean="0"/>
              <a:t>‹#›</a:t>
            </a:fld>
            <a:endParaRPr kumimoji="1" lang="ja-JP" altLang="en-US"/>
          </a:p>
        </p:txBody>
      </p:sp>
    </p:spTree>
    <p:extLst>
      <p:ext uri="{BB962C8B-B14F-4D97-AF65-F5344CB8AC3E}">
        <p14:creationId xmlns:p14="http://schemas.microsoft.com/office/powerpoint/2010/main" val="3477887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1B7C77E-8CFA-492D-832B-7A9C1B8FBBA4}" type="datetimeFigureOut">
              <a:rPr kumimoji="1" lang="ja-JP" altLang="en-US" smtClean="0"/>
              <a:t>2021/10/18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F207D2C-5207-4F9B-ADCB-4B0EC02C8D14}" type="slidenum">
              <a:rPr kumimoji="1" lang="ja-JP" altLang="en-US" smtClean="0"/>
              <a:t>‹#›</a:t>
            </a:fld>
            <a:endParaRPr kumimoji="1" lang="ja-JP" altLang="en-US"/>
          </a:p>
        </p:txBody>
      </p:sp>
    </p:spTree>
    <p:extLst>
      <p:ext uri="{BB962C8B-B14F-4D97-AF65-F5344CB8AC3E}">
        <p14:creationId xmlns:p14="http://schemas.microsoft.com/office/powerpoint/2010/main" val="1792278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1B7C77E-8CFA-492D-832B-7A9C1B8FBBA4}" type="datetimeFigureOut">
              <a:rPr kumimoji="1" lang="ja-JP" altLang="en-US" smtClean="0"/>
              <a:t>2021/10/18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F207D2C-5207-4F9B-ADCB-4B0EC02C8D14}" type="slidenum">
              <a:rPr kumimoji="1" lang="ja-JP" altLang="en-US" smtClean="0"/>
              <a:t>‹#›</a:t>
            </a:fld>
            <a:endParaRPr kumimoji="1" lang="ja-JP" altLang="en-US"/>
          </a:p>
        </p:txBody>
      </p:sp>
    </p:spTree>
    <p:extLst>
      <p:ext uri="{BB962C8B-B14F-4D97-AF65-F5344CB8AC3E}">
        <p14:creationId xmlns:p14="http://schemas.microsoft.com/office/powerpoint/2010/main" val="1190386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B7C77E-8CFA-492D-832B-7A9C1B8FBBA4}" type="datetimeFigureOut">
              <a:rPr kumimoji="1" lang="ja-JP" altLang="en-US" smtClean="0"/>
              <a:t>2021/10/18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07D2C-5207-4F9B-ADCB-4B0EC02C8D14}" type="slidenum">
              <a:rPr kumimoji="1" lang="ja-JP" altLang="en-US" smtClean="0"/>
              <a:t>‹#›</a:t>
            </a:fld>
            <a:endParaRPr kumimoji="1" lang="ja-JP" altLang="en-US"/>
          </a:p>
        </p:txBody>
      </p:sp>
    </p:spTree>
    <p:extLst>
      <p:ext uri="{BB962C8B-B14F-4D97-AF65-F5344CB8AC3E}">
        <p14:creationId xmlns:p14="http://schemas.microsoft.com/office/powerpoint/2010/main" val="2344814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smtClean="0"/>
              <a:t>Ransomware</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022337680"/>
      </p:ext>
    </p:extLst>
  </p:cSld>
  <p:clrMapOvr>
    <a:masterClrMapping/>
  </p:clrMapOvr>
  <mc:AlternateContent xmlns:mc="http://schemas.openxmlformats.org/markup-compatibility/2006">
    <mc:Choice xmlns:p14="http://schemas.microsoft.com/office/powerpoint/2010/main" Requires="p14">
      <p:transition spd="slow" p14:dur="2000" advTm="1718"/>
    </mc:Choice>
    <mc:Fallback>
      <p:transition spd="slow" advTm="1718"/>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R</a:t>
            </a:r>
            <a:r>
              <a:rPr kumimoji="1" lang="en-US" altLang="ja-JP" dirty="0" smtClean="0"/>
              <a:t>ansomware</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Ransomware is a type of malware from </a:t>
            </a:r>
            <a:r>
              <a:rPr kumimoji="1" lang="en-US" altLang="ja-JP" dirty="0" err="1" smtClean="0"/>
              <a:t>cryptovirology</a:t>
            </a:r>
            <a:r>
              <a:rPr kumimoji="1" lang="en-US" altLang="ja-JP" dirty="0" smtClean="0"/>
              <a:t> that threatens to publish the victim’s personal data or perpetually block access to it unless a ransom is paid</a:t>
            </a:r>
          </a:p>
          <a:p>
            <a:r>
              <a:rPr lang="en-US" altLang="ja-JP" dirty="0" smtClean="0"/>
              <a:t>Ransomware attacks are typically carried out using a Trojan disguised as a legitimate file that the user is tricked into downloading or opening when it arrives as an e-mail attachment.</a:t>
            </a:r>
          </a:p>
          <a:p>
            <a:pPr marL="0" indent="0">
              <a:buNone/>
            </a:pPr>
            <a:endParaRPr kumimoji="1" lang="ja-JP" altLang="en-US" dirty="0"/>
          </a:p>
        </p:txBody>
      </p:sp>
    </p:spTree>
    <p:extLst>
      <p:ext uri="{BB962C8B-B14F-4D97-AF65-F5344CB8AC3E}">
        <p14:creationId xmlns:p14="http://schemas.microsoft.com/office/powerpoint/2010/main" val="3829777523"/>
      </p:ext>
    </p:extLst>
  </p:cSld>
  <p:clrMapOvr>
    <a:masterClrMapping/>
  </p:clrMapOvr>
  <mc:AlternateContent xmlns:mc="http://schemas.openxmlformats.org/markup-compatibility/2006">
    <mc:Choice xmlns:p14="http://schemas.microsoft.com/office/powerpoint/2010/main" Requires="p14">
      <p:transition spd="slow" p14:dur="2000" advTm="12205"/>
    </mc:Choice>
    <mc:Fallback>
      <p:transition spd="slow" advTm="12205"/>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Reventon</a:t>
            </a:r>
            <a:r>
              <a:rPr lang="en-US" altLang="ja-JP" dirty="0" smtClean="0"/>
              <a:t> 2012</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Reveton</a:t>
            </a:r>
            <a:r>
              <a:rPr kumimoji="1" lang="en-US" altLang="ja-JP" dirty="0" smtClean="0"/>
              <a:t> initially began spreading in various European countries in early 2012.</a:t>
            </a:r>
          </a:p>
          <a:p>
            <a:r>
              <a:rPr kumimoji="1" lang="en-US" altLang="ja-JP" dirty="0" smtClean="0"/>
              <a:t>Its payload displays a warning purportedly from a law enforcement agency claiming that the computer has been used for illegal activities, such as downloading unlicensed software or child pornography.</a:t>
            </a:r>
          </a:p>
          <a:p>
            <a:endParaRPr kumimoji="1" lang="en-US" altLang="ja-JP" dirty="0" smtClean="0"/>
          </a:p>
          <a:p>
            <a:endParaRPr kumimoji="1" lang="ja-JP" altLang="en-US" dirty="0"/>
          </a:p>
        </p:txBody>
      </p:sp>
    </p:spTree>
    <p:extLst>
      <p:ext uri="{BB962C8B-B14F-4D97-AF65-F5344CB8AC3E}">
        <p14:creationId xmlns:p14="http://schemas.microsoft.com/office/powerpoint/2010/main" val="64799534"/>
      </p:ext>
    </p:extLst>
  </p:cSld>
  <p:clrMapOvr>
    <a:masterClrMapping/>
  </p:clrMapOvr>
  <mc:AlternateContent xmlns:mc="http://schemas.openxmlformats.org/markup-compatibility/2006">
    <mc:Choice xmlns:p14="http://schemas.microsoft.com/office/powerpoint/2010/main" Requires="p14">
      <p:transition spd="slow" p14:dur="2000" advTm="11145"/>
    </mc:Choice>
    <mc:Fallback>
      <p:transition spd="slow" advTm="11145"/>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CryptoLocker</a:t>
            </a:r>
            <a:r>
              <a:rPr kumimoji="1" lang="en-US" altLang="ja-JP" dirty="0" smtClean="0"/>
              <a:t> 2013</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CryptoLocker</a:t>
            </a:r>
            <a:r>
              <a:rPr kumimoji="1" lang="en-US" altLang="ja-JP" dirty="0" smtClean="0"/>
              <a:t> generates a 2048-bit RSA key and uploaded in turn to a C&amp;C server, and used to encrypt files using a </a:t>
            </a:r>
            <a:r>
              <a:rPr kumimoji="1" lang="en-US" altLang="ja-JP" dirty="0" err="1" smtClean="0"/>
              <a:t>hitelist</a:t>
            </a:r>
            <a:r>
              <a:rPr kumimoji="1" lang="en-US" altLang="ja-JP" dirty="0" smtClean="0"/>
              <a:t> of specific file extension.</a:t>
            </a:r>
          </a:p>
          <a:p>
            <a:r>
              <a:rPr lang="en-US" altLang="ja-JP" dirty="0" err="1" smtClean="0"/>
              <a:t>CryptoLocker</a:t>
            </a:r>
            <a:r>
              <a:rPr lang="en-US" altLang="ja-JP" dirty="0" smtClean="0"/>
              <a:t> was isolated by the seizure of the </a:t>
            </a:r>
            <a:r>
              <a:rPr lang="en-US" altLang="ja-JP" dirty="0" err="1" smtClean="0"/>
              <a:t>Gameover</a:t>
            </a:r>
            <a:r>
              <a:rPr lang="en-US" altLang="ja-JP" dirty="0" smtClean="0"/>
              <a:t> </a:t>
            </a:r>
            <a:r>
              <a:rPr lang="en-US" altLang="ja-JP" dirty="0" err="1" smtClean="0"/>
              <a:t>ZeuS</a:t>
            </a:r>
            <a:r>
              <a:rPr lang="en-US" altLang="ja-JP" dirty="0" smtClean="0"/>
              <a:t> botnet.</a:t>
            </a:r>
            <a:endParaRPr kumimoji="1" lang="ja-JP" altLang="en-US" dirty="0"/>
          </a:p>
        </p:txBody>
      </p:sp>
    </p:spTree>
    <p:extLst>
      <p:ext uri="{BB962C8B-B14F-4D97-AF65-F5344CB8AC3E}">
        <p14:creationId xmlns:p14="http://schemas.microsoft.com/office/powerpoint/2010/main" val="1441717868"/>
      </p:ext>
    </p:extLst>
  </p:cSld>
  <p:clrMapOvr>
    <a:masterClrMapping/>
  </p:clrMapOvr>
  <mc:AlternateContent xmlns:mc="http://schemas.openxmlformats.org/markup-compatibility/2006">
    <mc:Choice xmlns:p14="http://schemas.microsoft.com/office/powerpoint/2010/main" Requires="p14">
      <p:transition spd="slow" p14:dur="2000" advTm="10231"/>
    </mc:Choice>
    <mc:Fallback>
      <p:transition spd="slow" advTm="10231"/>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CryptoLocker.F</a:t>
            </a:r>
            <a:r>
              <a:rPr kumimoji="1" lang="en-US" altLang="ja-JP" dirty="0" smtClean="0"/>
              <a:t> and </a:t>
            </a:r>
            <a:r>
              <a:rPr kumimoji="1" lang="en-US" altLang="ja-JP" dirty="0" err="1" smtClean="0"/>
              <a:t>TorrentLocker</a:t>
            </a:r>
            <a:r>
              <a:rPr kumimoji="1" lang="en-US" altLang="ja-JP" dirty="0" smtClean="0"/>
              <a:t> 2014</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They spread </a:t>
            </a:r>
            <a:r>
              <a:rPr lang="en-US" altLang="ja-JP" dirty="0"/>
              <a:t>via fraudulent e-mails claiming to be failed parcel delivery notices from Australia Post; to evade detection by automatic e-mail scanners that follow all links on a page to scan for </a:t>
            </a:r>
            <a:r>
              <a:rPr lang="en-US" altLang="ja-JP" dirty="0" smtClean="0"/>
              <a:t>malware</a:t>
            </a:r>
          </a:p>
          <a:p>
            <a:r>
              <a:rPr lang="en-US" altLang="ja-JP" dirty="0" smtClean="0"/>
              <a:t>This </a:t>
            </a:r>
            <a:r>
              <a:rPr lang="en-US" altLang="ja-JP" dirty="0"/>
              <a:t>variant was designed to require users to visit a web page and enter a CAPTCHA code before the payload is actually downloaded, preventing such automated processes from being able to scan the payload. </a:t>
            </a:r>
            <a:endParaRPr kumimoji="1" lang="ja-JP" altLang="en-US" dirty="0"/>
          </a:p>
        </p:txBody>
      </p:sp>
    </p:spTree>
    <p:extLst>
      <p:ext uri="{BB962C8B-B14F-4D97-AF65-F5344CB8AC3E}">
        <p14:creationId xmlns:p14="http://schemas.microsoft.com/office/powerpoint/2010/main" val="2600429065"/>
      </p:ext>
    </p:extLst>
  </p:cSld>
  <p:clrMapOvr>
    <a:masterClrMapping/>
  </p:clrMapOvr>
  <mc:AlternateContent xmlns:mc="http://schemas.openxmlformats.org/markup-compatibility/2006">
    <mc:Choice xmlns:p14="http://schemas.microsoft.com/office/powerpoint/2010/main" Requires="p14">
      <p:transition spd="slow" p14:dur="2000" advTm="10643"/>
    </mc:Choice>
    <mc:Fallback>
      <p:transition spd="slow" advTm="10643"/>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CryptoWall</a:t>
            </a:r>
            <a:r>
              <a:rPr kumimoji="1" lang="en-US" altLang="ja-JP" dirty="0" smtClean="0"/>
              <a:t> 2014</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a:t>CryptoWall</a:t>
            </a:r>
            <a:r>
              <a:rPr lang="en-US" altLang="ja-JP" dirty="0"/>
              <a:t> was distributed as part of a </a:t>
            </a:r>
            <a:r>
              <a:rPr lang="en-US" altLang="ja-JP" dirty="0" err="1"/>
              <a:t>malvertising</a:t>
            </a:r>
            <a:r>
              <a:rPr lang="en-US" altLang="ja-JP" dirty="0"/>
              <a:t> campaign on the </a:t>
            </a:r>
            <a:r>
              <a:rPr lang="en-US" altLang="ja-JP" dirty="0" err="1"/>
              <a:t>Zedo</a:t>
            </a:r>
            <a:r>
              <a:rPr lang="en-US" altLang="ja-JP" dirty="0"/>
              <a:t> ad network in late-September 2014 that targeted several major websites; the ads redirected to rogue websites that used browser plugin exploits to download the payload.</a:t>
            </a:r>
            <a:endParaRPr kumimoji="1" lang="ja-JP" altLang="en-US" dirty="0"/>
          </a:p>
        </p:txBody>
      </p:sp>
    </p:spTree>
    <p:extLst>
      <p:ext uri="{BB962C8B-B14F-4D97-AF65-F5344CB8AC3E}">
        <p14:creationId xmlns:p14="http://schemas.microsoft.com/office/powerpoint/2010/main" val="2022060527"/>
      </p:ext>
    </p:extLst>
  </p:cSld>
  <p:clrMapOvr>
    <a:masterClrMapping/>
  </p:clrMapOvr>
  <mc:AlternateContent xmlns:mc="http://schemas.openxmlformats.org/markup-compatibility/2006">
    <mc:Choice xmlns:p14="http://schemas.microsoft.com/office/powerpoint/2010/main" Requires="p14">
      <p:transition spd="slow" p14:dur="2000" advTm="11087"/>
    </mc:Choice>
    <mc:Fallback>
      <p:transition spd="slow" advTm="11087"/>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err="1" smtClean="0"/>
              <a:t>WannaCry</a:t>
            </a:r>
            <a:r>
              <a:rPr lang="en-US" altLang="ja-JP" b="1" dirty="0" smtClean="0"/>
              <a:t> 2017</a:t>
            </a:r>
            <a:endParaRPr lang="en-US" altLang="ja-JP" b="1" dirty="0"/>
          </a:p>
        </p:txBody>
      </p:sp>
      <p:sp>
        <p:nvSpPr>
          <p:cNvPr id="3" name="コンテンツ プレースホルダー 2"/>
          <p:cNvSpPr>
            <a:spLocks noGrp="1"/>
          </p:cNvSpPr>
          <p:nvPr>
            <p:ph idx="1"/>
          </p:nvPr>
        </p:nvSpPr>
        <p:spPr/>
        <p:txBody>
          <a:bodyPr/>
          <a:lstStyle/>
          <a:p>
            <a:r>
              <a:rPr lang="en-US" altLang="ja-JP" dirty="0"/>
              <a:t>In May 2017, the </a:t>
            </a:r>
            <a:r>
              <a:rPr lang="en-US" altLang="ja-JP" dirty="0" err="1"/>
              <a:t>WannaCry</a:t>
            </a:r>
            <a:r>
              <a:rPr lang="en-US" altLang="ja-JP" dirty="0"/>
              <a:t> ransomware attack spread through the Internet, using an exploit vector named </a:t>
            </a:r>
            <a:r>
              <a:rPr lang="en-US" altLang="ja-JP" dirty="0" err="1"/>
              <a:t>EternalBlue</a:t>
            </a:r>
            <a:r>
              <a:rPr lang="en-US" altLang="ja-JP" dirty="0"/>
              <a:t>, which was allegedly leaked from the U.S. National Security Agency. The ransomware attack, unprecedented in </a:t>
            </a:r>
            <a:r>
              <a:rPr lang="en-US" altLang="ja-JP" dirty="0" smtClean="0"/>
              <a:t>scale.</a:t>
            </a:r>
            <a:endParaRPr kumimoji="1" lang="ja-JP" altLang="en-US" dirty="0"/>
          </a:p>
        </p:txBody>
      </p:sp>
    </p:spTree>
    <p:extLst>
      <p:ext uri="{BB962C8B-B14F-4D97-AF65-F5344CB8AC3E}">
        <p14:creationId xmlns:p14="http://schemas.microsoft.com/office/powerpoint/2010/main" val="2431667919"/>
      </p:ext>
    </p:extLst>
  </p:cSld>
  <p:clrMapOvr>
    <a:masterClrMapping/>
  </p:clrMapOvr>
  <mc:AlternateContent xmlns:mc="http://schemas.openxmlformats.org/markup-compatibility/2006">
    <mc:Choice xmlns:p14="http://schemas.microsoft.com/office/powerpoint/2010/main" Requires="p14">
      <p:transition spd="slow" p14:dur="2000" advTm="11104"/>
    </mc:Choice>
    <mc:Fallback>
      <p:transition spd="slow" advTm="11104"/>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err="1" smtClean="0"/>
              <a:t>Petya</a:t>
            </a:r>
            <a:r>
              <a:rPr lang="en-US" altLang="ja-JP" b="1" dirty="0"/>
              <a:t> </a:t>
            </a:r>
            <a:r>
              <a:rPr lang="en-US" altLang="ja-JP" b="1" dirty="0" smtClean="0"/>
              <a:t>2017</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a:t>Petya</a:t>
            </a:r>
            <a:r>
              <a:rPr lang="en-US" altLang="ja-JP" dirty="0"/>
              <a:t> was first discovered in March 2016; unlike other forms of encrypting ransomware, the malware aimed to infect the master boot record, installing a payload which encrypts the file tables of the NTFS file system the next time that the infected system boots, blocking the system from booting into Windows at all until the ransom is paid. </a:t>
            </a:r>
            <a:endParaRPr lang="en-US" altLang="ja-JP" dirty="0" smtClean="0"/>
          </a:p>
          <a:p>
            <a:r>
              <a:rPr lang="en-US" altLang="ja-JP" dirty="0" smtClean="0"/>
              <a:t>Check </a:t>
            </a:r>
            <a:r>
              <a:rPr lang="en-US" altLang="ja-JP" dirty="0"/>
              <a:t>Point reported that despite what it believed to be an innovative evolution in ransomware design, it had resulted in relatively-fewer infections than other ransomware active around the same time frame</a:t>
            </a:r>
            <a:endParaRPr kumimoji="1" lang="ja-JP" altLang="en-US" dirty="0"/>
          </a:p>
        </p:txBody>
      </p:sp>
    </p:spTree>
    <p:extLst>
      <p:ext uri="{BB962C8B-B14F-4D97-AF65-F5344CB8AC3E}">
        <p14:creationId xmlns:p14="http://schemas.microsoft.com/office/powerpoint/2010/main" val="1050355933"/>
      </p:ext>
    </p:extLst>
  </p:cSld>
  <p:clrMapOvr>
    <a:masterClrMapping/>
  </p:clrMapOvr>
  <mc:AlternateContent xmlns:mc="http://schemas.openxmlformats.org/markup-compatibility/2006">
    <mc:Choice xmlns:p14="http://schemas.microsoft.com/office/powerpoint/2010/main" Requires="p14">
      <p:transition spd="slow" p14:dur="2000" advTm="10795"/>
    </mc:Choice>
    <mc:Fallback>
      <p:transition spd="slow" advTm="10795"/>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err="1" smtClean="0"/>
              <a:t>DarkSide</a:t>
            </a:r>
            <a:r>
              <a:rPr lang="en-US" altLang="ja-JP" b="1" dirty="0"/>
              <a:t> </a:t>
            </a:r>
            <a:r>
              <a:rPr lang="en-US" altLang="ja-JP" b="1" dirty="0" smtClean="0"/>
              <a:t>2021</a:t>
            </a:r>
            <a:endParaRPr kumimoji="1" lang="ja-JP" altLang="en-US" dirty="0"/>
          </a:p>
        </p:txBody>
      </p:sp>
      <p:sp>
        <p:nvSpPr>
          <p:cNvPr id="3" name="コンテンツ プレースホルダー 2"/>
          <p:cNvSpPr>
            <a:spLocks noGrp="1"/>
          </p:cNvSpPr>
          <p:nvPr>
            <p:ph idx="1"/>
          </p:nvPr>
        </p:nvSpPr>
        <p:spPr/>
        <p:txBody>
          <a:bodyPr/>
          <a:lstStyle/>
          <a:p>
            <a:r>
              <a:rPr lang="en-US" altLang="ja-JP" dirty="0"/>
              <a:t>On May 7, 2021 a cyberattack was executed on the US Colonial Pipeline. The Federal Bureau of Investigation identified </a:t>
            </a:r>
            <a:r>
              <a:rPr lang="en-US" altLang="ja-JP" dirty="0" err="1"/>
              <a:t>DarkSide</a:t>
            </a:r>
            <a:r>
              <a:rPr lang="en-US" altLang="ja-JP" dirty="0"/>
              <a:t> as the perpetrator of the Colonial Pipeline ransomware attack, perpetrated by malicious code, that led to a voluntary shutdown of the main pipeline supplying 45% of fuel to the East Coast of the United States. </a:t>
            </a:r>
            <a:endParaRPr kumimoji="1" lang="ja-JP" altLang="en-US" dirty="0"/>
          </a:p>
        </p:txBody>
      </p:sp>
    </p:spTree>
    <p:extLst>
      <p:ext uri="{BB962C8B-B14F-4D97-AF65-F5344CB8AC3E}">
        <p14:creationId xmlns:p14="http://schemas.microsoft.com/office/powerpoint/2010/main" val="720819518"/>
      </p:ext>
    </p:extLst>
  </p:cSld>
  <p:clrMapOvr>
    <a:masterClrMapping/>
  </p:clrMapOvr>
  <mc:AlternateContent xmlns:mc="http://schemas.openxmlformats.org/markup-compatibility/2006">
    <mc:Choice xmlns:p14="http://schemas.microsoft.com/office/powerpoint/2010/main" Requires="p14">
      <p:transition spd="slow" p14:dur="2000" advTm="11437"/>
    </mc:Choice>
    <mc:Fallback>
      <p:transition spd="slow" advTm="11437"/>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463</Words>
  <Application>Microsoft Office PowerPoint</Application>
  <PresentationFormat>ワイド画面</PresentationFormat>
  <Paragraphs>22</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游ゴシック</vt:lpstr>
      <vt:lpstr>游ゴシック Light</vt:lpstr>
      <vt:lpstr>Arial</vt:lpstr>
      <vt:lpstr>Office テーマ</vt:lpstr>
      <vt:lpstr>Ransomware</vt:lpstr>
      <vt:lpstr>Ransomware</vt:lpstr>
      <vt:lpstr>Reventon 2012</vt:lpstr>
      <vt:lpstr>CryptoLocker 2013</vt:lpstr>
      <vt:lpstr>CryptoLocker.F and TorrentLocker 2014</vt:lpstr>
      <vt:lpstr>CryptoWall 2014</vt:lpstr>
      <vt:lpstr>WannaCry 2017</vt:lpstr>
      <vt:lpstr>Petya 2017</vt:lpstr>
      <vt:lpstr>DarkSide 2021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hiranolab</dc:creator>
  <cp:lastModifiedBy>hiranolab</cp:lastModifiedBy>
  <cp:revision>5</cp:revision>
  <dcterms:created xsi:type="dcterms:W3CDTF">2021-10-18T05:52:58Z</dcterms:created>
  <dcterms:modified xsi:type="dcterms:W3CDTF">2021-10-18T06:36:30Z</dcterms:modified>
</cp:coreProperties>
</file>