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</p:sldMasterIdLst>
  <p:notesMasterIdLst>
    <p:notesMasterId r:id="rId57"/>
  </p:notesMasterIdLst>
  <p:handoutMasterIdLst>
    <p:handoutMasterId r:id="rId58"/>
  </p:handoutMasterIdLst>
  <p:sldIdLst>
    <p:sldId id="266" r:id="rId2"/>
    <p:sldId id="268" r:id="rId3"/>
    <p:sldId id="259" r:id="rId4"/>
    <p:sldId id="345" r:id="rId5"/>
    <p:sldId id="273" r:id="rId6"/>
    <p:sldId id="274" r:id="rId7"/>
    <p:sldId id="328" r:id="rId8"/>
    <p:sldId id="262" r:id="rId9"/>
    <p:sldId id="319" r:id="rId10"/>
    <p:sldId id="347" r:id="rId11"/>
    <p:sldId id="286" r:id="rId12"/>
    <p:sldId id="287" r:id="rId13"/>
    <p:sldId id="346" r:id="rId14"/>
    <p:sldId id="289" r:id="rId15"/>
    <p:sldId id="290" r:id="rId16"/>
    <p:sldId id="295" r:id="rId17"/>
    <p:sldId id="288" r:id="rId18"/>
    <p:sldId id="291" r:id="rId19"/>
    <p:sldId id="296" r:id="rId20"/>
    <p:sldId id="293" r:id="rId21"/>
    <p:sldId id="271" r:id="rId22"/>
    <p:sldId id="263" r:id="rId23"/>
    <p:sldId id="300" r:id="rId24"/>
    <p:sldId id="304" r:id="rId25"/>
    <p:sldId id="303" r:id="rId26"/>
    <p:sldId id="301" r:id="rId27"/>
    <p:sldId id="306" r:id="rId28"/>
    <p:sldId id="264" r:id="rId29"/>
    <p:sldId id="335" r:id="rId30"/>
    <p:sldId id="308" r:id="rId31"/>
    <p:sldId id="309" r:id="rId32"/>
    <p:sldId id="310" r:id="rId33"/>
    <p:sldId id="314" r:id="rId34"/>
    <p:sldId id="299" r:id="rId35"/>
    <p:sldId id="317" r:id="rId36"/>
    <p:sldId id="318" r:id="rId37"/>
    <p:sldId id="331" r:id="rId38"/>
    <p:sldId id="265" r:id="rId39"/>
    <p:sldId id="320" r:id="rId40"/>
    <p:sldId id="281" r:id="rId41"/>
    <p:sldId id="327" r:id="rId42"/>
    <p:sldId id="307" r:id="rId43"/>
    <p:sldId id="330" r:id="rId44"/>
    <p:sldId id="322" r:id="rId45"/>
    <p:sldId id="337" r:id="rId46"/>
    <p:sldId id="339" r:id="rId47"/>
    <p:sldId id="340" r:id="rId48"/>
    <p:sldId id="341" r:id="rId49"/>
    <p:sldId id="313" r:id="rId50"/>
    <p:sldId id="270" r:id="rId51"/>
    <p:sldId id="260" r:id="rId52"/>
    <p:sldId id="342" r:id="rId53"/>
    <p:sldId id="343" r:id="rId54"/>
    <p:sldId id="344" r:id="rId55"/>
    <p:sldId id="25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6" autoAdjust="0"/>
    <p:restoredTop sz="66374" autoAdjust="0"/>
  </p:normalViewPr>
  <p:slideViewPr>
    <p:cSldViewPr snapToGrid="0">
      <p:cViewPr varScale="1">
        <p:scale>
          <a:sx n="67" d="100"/>
          <a:sy n="67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A1C8D-7630-4130-94BC-DF16CE39B0F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0DD35A9-CD15-4ED2-AE7B-A0C78A171A02}">
      <dgm:prSet phldrT="[Text]"/>
      <dgm:spPr/>
      <dgm:t>
        <a:bodyPr/>
        <a:lstStyle/>
        <a:p>
          <a:r>
            <a:rPr lang="en-US" dirty="0" smtClean="0"/>
            <a:t>Infer human intent</a:t>
          </a:r>
          <a:endParaRPr lang="en-US" dirty="0"/>
        </a:p>
      </dgm:t>
    </dgm:pt>
    <dgm:pt modelId="{956F70A8-448F-4A23-8304-76E52E52E21E}" type="parTrans" cxnId="{96884571-2147-43BE-A739-E55D9E9D8360}">
      <dgm:prSet/>
      <dgm:spPr/>
      <dgm:t>
        <a:bodyPr/>
        <a:lstStyle/>
        <a:p>
          <a:endParaRPr lang="en-US"/>
        </a:p>
      </dgm:t>
    </dgm:pt>
    <dgm:pt modelId="{3CED43D3-AFD2-471B-88BB-7DBCAFF3A61C}" type="sibTrans" cxnId="{96884571-2147-43BE-A739-E55D9E9D8360}">
      <dgm:prSet/>
      <dgm:spPr/>
      <dgm:t>
        <a:bodyPr/>
        <a:lstStyle/>
        <a:p>
          <a:endParaRPr lang="en-US"/>
        </a:p>
      </dgm:t>
    </dgm:pt>
    <dgm:pt modelId="{614C6C07-6805-475B-A7CA-55E0110A6768}">
      <dgm:prSet phldrT="[Text]"/>
      <dgm:spPr/>
      <dgm:t>
        <a:bodyPr/>
        <a:lstStyle/>
        <a:p>
          <a:r>
            <a:rPr lang="en-US" dirty="0" smtClean="0"/>
            <a:t>Adapt</a:t>
          </a:r>
          <a:endParaRPr lang="en-US" dirty="0"/>
        </a:p>
      </dgm:t>
    </dgm:pt>
    <dgm:pt modelId="{889E9940-FE34-482A-BF63-F66FDFF0A346}" type="parTrans" cxnId="{DE8DC06C-7B62-4C7D-BC8F-294C1B8F0BE9}">
      <dgm:prSet/>
      <dgm:spPr/>
      <dgm:t>
        <a:bodyPr/>
        <a:lstStyle/>
        <a:p>
          <a:endParaRPr lang="en-US"/>
        </a:p>
      </dgm:t>
    </dgm:pt>
    <dgm:pt modelId="{C3D774B5-109E-4258-96B2-776882A25E5D}" type="sibTrans" cxnId="{DE8DC06C-7B62-4C7D-BC8F-294C1B8F0BE9}">
      <dgm:prSet/>
      <dgm:spPr/>
      <dgm:t>
        <a:bodyPr/>
        <a:lstStyle/>
        <a:p>
          <a:endParaRPr lang="en-US"/>
        </a:p>
      </dgm:t>
    </dgm:pt>
    <dgm:pt modelId="{7C38DD2B-043B-4C2A-AED2-B3741902F387}">
      <dgm:prSet phldrT="[Text]"/>
      <dgm:spPr/>
      <dgm:t>
        <a:bodyPr/>
        <a:lstStyle/>
        <a:p>
          <a:r>
            <a:rPr lang="en-US" dirty="0" smtClean="0"/>
            <a:t>Reduce false alarms</a:t>
          </a:r>
          <a:endParaRPr lang="en-US" dirty="0"/>
        </a:p>
      </dgm:t>
    </dgm:pt>
    <dgm:pt modelId="{874121AF-1557-4BB3-BACA-DEE70398F5F7}" type="parTrans" cxnId="{A394ED89-2B8B-4D59-9AB8-64F7C3AA93A1}">
      <dgm:prSet/>
      <dgm:spPr/>
      <dgm:t>
        <a:bodyPr/>
        <a:lstStyle/>
        <a:p>
          <a:endParaRPr lang="en-US"/>
        </a:p>
      </dgm:t>
    </dgm:pt>
    <dgm:pt modelId="{5BB8A9F7-177A-4552-A062-323869259D89}" type="sibTrans" cxnId="{A394ED89-2B8B-4D59-9AB8-64F7C3AA93A1}">
      <dgm:prSet/>
      <dgm:spPr/>
      <dgm:t>
        <a:bodyPr/>
        <a:lstStyle/>
        <a:p>
          <a:endParaRPr lang="en-US"/>
        </a:p>
      </dgm:t>
    </dgm:pt>
    <dgm:pt modelId="{8C579326-6965-41B3-AB66-83C9613E6F9E}">
      <dgm:prSet phldrT="[Text]"/>
      <dgm:spPr/>
      <dgm:t>
        <a:bodyPr/>
        <a:lstStyle/>
        <a:p>
          <a:r>
            <a:rPr lang="en-US" dirty="0" smtClean="0"/>
            <a:t>Preserve privacy</a:t>
          </a:r>
          <a:endParaRPr lang="en-US" dirty="0"/>
        </a:p>
      </dgm:t>
    </dgm:pt>
    <dgm:pt modelId="{D6425A08-965B-4C70-9A7B-482D0823FCAC}" type="parTrans" cxnId="{9B3B9AEF-FE6B-45B8-B8F7-C86CE3772C2A}">
      <dgm:prSet/>
      <dgm:spPr/>
      <dgm:t>
        <a:bodyPr/>
        <a:lstStyle/>
        <a:p>
          <a:endParaRPr lang="en-US"/>
        </a:p>
      </dgm:t>
    </dgm:pt>
    <dgm:pt modelId="{D01B5281-D193-4BBC-A17F-C38F5F4D16F0}" type="sibTrans" cxnId="{9B3B9AEF-FE6B-45B8-B8F7-C86CE3772C2A}">
      <dgm:prSet/>
      <dgm:spPr/>
      <dgm:t>
        <a:bodyPr/>
        <a:lstStyle/>
        <a:p>
          <a:endParaRPr lang="en-US"/>
        </a:p>
      </dgm:t>
    </dgm:pt>
    <dgm:pt modelId="{8ABE7CCB-437E-446B-860A-512CBB0AC3B2}" type="pres">
      <dgm:prSet presAssocID="{E82A1C8D-7630-4130-94BC-DF16CE39B0F4}" presName="Name0" presStyleCnt="0">
        <dgm:presLayoutVars>
          <dgm:dir/>
          <dgm:resizeHandles val="exact"/>
        </dgm:presLayoutVars>
      </dgm:prSet>
      <dgm:spPr/>
    </dgm:pt>
    <dgm:pt modelId="{0369EFD9-8171-43BF-8A0C-5F87C2D45DC8}" type="pres">
      <dgm:prSet presAssocID="{70DD35A9-CD15-4ED2-AE7B-A0C78A171A0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F26D2-BD00-42D2-9FAE-8C2CEFEF25D6}" type="pres">
      <dgm:prSet presAssocID="{3CED43D3-AFD2-471B-88BB-7DBCAFF3A61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8332F0E-751B-45F2-97B7-74168C2F6027}" type="pres">
      <dgm:prSet presAssocID="{3CED43D3-AFD2-471B-88BB-7DBCAFF3A61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BB0E826-95F7-4D78-95F6-A423A473C17C}" type="pres">
      <dgm:prSet presAssocID="{614C6C07-6805-475B-A7CA-55E0110A676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3EDCC-ADAB-4728-86BE-B54855A20AB0}" type="pres">
      <dgm:prSet presAssocID="{C3D774B5-109E-4258-96B2-776882A25E5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A544200-0D40-402C-AAA2-39DF86F1BF7E}" type="pres">
      <dgm:prSet presAssocID="{C3D774B5-109E-4258-96B2-776882A25E5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C4CB7CF-91B6-4517-929E-7967414E6EC6}" type="pres">
      <dgm:prSet presAssocID="{7C38DD2B-043B-4C2A-AED2-B3741902F38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15CE1-3E68-48D5-9101-A6CC0AA078EF}" type="pres">
      <dgm:prSet presAssocID="{5BB8A9F7-177A-4552-A062-323869259D8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B706689-93DC-4C3C-BA17-1EB889E1B50E}" type="pres">
      <dgm:prSet presAssocID="{5BB8A9F7-177A-4552-A062-323869259D8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6554325-D3DC-476D-89F1-3D7B9B1D20BF}" type="pres">
      <dgm:prSet presAssocID="{8C579326-6965-41B3-AB66-83C9613E6F9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3B9AEF-FE6B-45B8-B8F7-C86CE3772C2A}" srcId="{E82A1C8D-7630-4130-94BC-DF16CE39B0F4}" destId="{8C579326-6965-41B3-AB66-83C9613E6F9E}" srcOrd="3" destOrd="0" parTransId="{D6425A08-965B-4C70-9A7B-482D0823FCAC}" sibTransId="{D01B5281-D193-4BBC-A17F-C38F5F4D16F0}"/>
    <dgm:cxn modelId="{88B1EF2B-49DE-43D4-A724-BA9A1962789A}" type="presOf" srcId="{E82A1C8D-7630-4130-94BC-DF16CE39B0F4}" destId="{8ABE7CCB-437E-446B-860A-512CBB0AC3B2}" srcOrd="0" destOrd="0" presId="urn:microsoft.com/office/officeart/2005/8/layout/process1"/>
    <dgm:cxn modelId="{965586E6-6320-4785-B666-6ED4F21DFB14}" type="presOf" srcId="{70DD35A9-CD15-4ED2-AE7B-A0C78A171A02}" destId="{0369EFD9-8171-43BF-8A0C-5F87C2D45DC8}" srcOrd="0" destOrd="0" presId="urn:microsoft.com/office/officeart/2005/8/layout/process1"/>
    <dgm:cxn modelId="{96884571-2147-43BE-A739-E55D9E9D8360}" srcId="{E82A1C8D-7630-4130-94BC-DF16CE39B0F4}" destId="{70DD35A9-CD15-4ED2-AE7B-A0C78A171A02}" srcOrd="0" destOrd="0" parTransId="{956F70A8-448F-4A23-8304-76E52E52E21E}" sibTransId="{3CED43D3-AFD2-471B-88BB-7DBCAFF3A61C}"/>
    <dgm:cxn modelId="{8942F3A6-E081-4428-BA87-49774EAC7BE5}" type="presOf" srcId="{C3D774B5-109E-4258-96B2-776882A25E5D}" destId="{9C43EDCC-ADAB-4728-86BE-B54855A20AB0}" srcOrd="0" destOrd="0" presId="urn:microsoft.com/office/officeart/2005/8/layout/process1"/>
    <dgm:cxn modelId="{404A8368-E84D-410F-92EC-29D9019F792D}" type="presOf" srcId="{C3D774B5-109E-4258-96B2-776882A25E5D}" destId="{9A544200-0D40-402C-AAA2-39DF86F1BF7E}" srcOrd="1" destOrd="0" presId="urn:microsoft.com/office/officeart/2005/8/layout/process1"/>
    <dgm:cxn modelId="{8DDF30AF-490B-4DD4-BE83-E6919E0A68B0}" type="presOf" srcId="{8C579326-6965-41B3-AB66-83C9613E6F9E}" destId="{36554325-D3DC-476D-89F1-3D7B9B1D20BF}" srcOrd="0" destOrd="0" presId="urn:microsoft.com/office/officeart/2005/8/layout/process1"/>
    <dgm:cxn modelId="{241FEDE0-B624-4EF9-A3DB-7285FFFEFA72}" type="presOf" srcId="{7C38DD2B-043B-4C2A-AED2-B3741902F387}" destId="{1C4CB7CF-91B6-4517-929E-7967414E6EC6}" srcOrd="0" destOrd="0" presId="urn:microsoft.com/office/officeart/2005/8/layout/process1"/>
    <dgm:cxn modelId="{C99871FD-035B-4572-B40B-0A3F41F1CD0A}" type="presOf" srcId="{614C6C07-6805-475B-A7CA-55E0110A6768}" destId="{EBB0E826-95F7-4D78-95F6-A423A473C17C}" srcOrd="0" destOrd="0" presId="urn:microsoft.com/office/officeart/2005/8/layout/process1"/>
    <dgm:cxn modelId="{DE8DC06C-7B62-4C7D-BC8F-294C1B8F0BE9}" srcId="{E82A1C8D-7630-4130-94BC-DF16CE39B0F4}" destId="{614C6C07-6805-475B-A7CA-55E0110A6768}" srcOrd="1" destOrd="0" parTransId="{889E9940-FE34-482A-BF63-F66FDFF0A346}" sibTransId="{C3D774B5-109E-4258-96B2-776882A25E5D}"/>
    <dgm:cxn modelId="{5F587A9E-9D34-4BCC-B9A5-5420CE6237A3}" type="presOf" srcId="{5BB8A9F7-177A-4552-A062-323869259D89}" destId="{27815CE1-3E68-48D5-9101-A6CC0AA078EF}" srcOrd="0" destOrd="0" presId="urn:microsoft.com/office/officeart/2005/8/layout/process1"/>
    <dgm:cxn modelId="{A394ED89-2B8B-4D59-9AB8-64F7C3AA93A1}" srcId="{E82A1C8D-7630-4130-94BC-DF16CE39B0F4}" destId="{7C38DD2B-043B-4C2A-AED2-B3741902F387}" srcOrd="2" destOrd="0" parTransId="{874121AF-1557-4BB3-BACA-DEE70398F5F7}" sibTransId="{5BB8A9F7-177A-4552-A062-323869259D89}"/>
    <dgm:cxn modelId="{6DFDBF37-5FC5-4C0B-9E06-11A5FC5B7F2E}" type="presOf" srcId="{3CED43D3-AFD2-471B-88BB-7DBCAFF3A61C}" destId="{58332F0E-751B-45F2-97B7-74168C2F6027}" srcOrd="1" destOrd="0" presId="urn:microsoft.com/office/officeart/2005/8/layout/process1"/>
    <dgm:cxn modelId="{C44F6E5A-6512-45B9-9A13-93E67A0B4B4C}" type="presOf" srcId="{5BB8A9F7-177A-4552-A062-323869259D89}" destId="{8B706689-93DC-4C3C-BA17-1EB889E1B50E}" srcOrd="1" destOrd="0" presId="urn:microsoft.com/office/officeart/2005/8/layout/process1"/>
    <dgm:cxn modelId="{F6CC0A35-E574-41F8-823E-9CE6E03F0A4E}" type="presOf" srcId="{3CED43D3-AFD2-471B-88BB-7DBCAFF3A61C}" destId="{928F26D2-BD00-42D2-9FAE-8C2CEFEF25D6}" srcOrd="0" destOrd="0" presId="urn:microsoft.com/office/officeart/2005/8/layout/process1"/>
    <dgm:cxn modelId="{D5F1C406-2018-4099-88A0-1CBC59E6F68D}" type="presParOf" srcId="{8ABE7CCB-437E-446B-860A-512CBB0AC3B2}" destId="{0369EFD9-8171-43BF-8A0C-5F87C2D45DC8}" srcOrd="0" destOrd="0" presId="urn:microsoft.com/office/officeart/2005/8/layout/process1"/>
    <dgm:cxn modelId="{2F7F6A6E-6054-46FF-B78C-D11E89648B26}" type="presParOf" srcId="{8ABE7CCB-437E-446B-860A-512CBB0AC3B2}" destId="{928F26D2-BD00-42D2-9FAE-8C2CEFEF25D6}" srcOrd="1" destOrd="0" presId="urn:microsoft.com/office/officeart/2005/8/layout/process1"/>
    <dgm:cxn modelId="{1B45D05D-D50E-46B8-A333-9C909D49F0F0}" type="presParOf" srcId="{928F26D2-BD00-42D2-9FAE-8C2CEFEF25D6}" destId="{58332F0E-751B-45F2-97B7-74168C2F6027}" srcOrd="0" destOrd="0" presId="urn:microsoft.com/office/officeart/2005/8/layout/process1"/>
    <dgm:cxn modelId="{4AFC9168-98DA-4A4B-8572-5F924C061E3B}" type="presParOf" srcId="{8ABE7CCB-437E-446B-860A-512CBB0AC3B2}" destId="{EBB0E826-95F7-4D78-95F6-A423A473C17C}" srcOrd="2" destOrd="0" presId="urn:microsoft.com/office/officeart/2005/8/layout/process1"/>
    <dgm:cxn modelId="{B939701A-0FCF-4A6E-B50A-DB62F0CFC770}" type="presParOf" srcId="{8ABE7CCB-437E-446B-860A-512CBB0AC3B2}" destId="{9C43EDCC-ADAB-4728-86BE-B54855A20AB0}" srcOrd="3" destOrd="0" presId="urn:microsoft.com/office/officeart/2005/8/layout/process1"/>
    <dgm:cxn modelId="{355A11D6-5E71-4B64-9875-03AEDC1A6860}" type="presParOf" srcId="{9C43EDCC-ADAB-4728-86BE-B54855A20AB0}" destId="{9A544200-0D40-402C-AAA2-39DF86F1BF7E}" srcOrd="0" destOrd="0" presId="urn:microsoft.com/office/officeart/2005/8/layout/process1"/>
    <dgm:cxn modelId="{A908F6B1-6062-469B-A8AE-BFE6479998FA}" type="presParOf" srcId="{8ABE7CCB-437E-446B-860A-512CBB0AC3B2}" destId="{1C4CB7CF-91B6-4517-929E-7967414E6EC6}" srcOrd="4" destOrd="0" presId="urn:microsoft.com/office/officeart/2005/8/layout/process1"/>
    <dgm:cxn modelId="{E3327968-579F-4351-8229-6FCC05A5257B}" type="presParOf" srcId="{8ABE7CCB-437E-446B-860A-512CBB0AC3B2}" destId="{27815CE1-3E68-48D5-9101-A6CC0AA078EF}" srcOrd="5" destOrd="0" presId="urn:microsoft.com/office/officeart/2005/8/layout/process1"/>
    <dgm:cxn modelId="{67BD7944-C779-4AEA-8887-D27E1F16DBDB}" type="presParOf" srcId="{27815CE1-3E68-48D5-9101-A6CC0AA078EF}" destId="{8B706689-93DC-4C3C-BA17-1EB889E1B50E}" srcOrd="0" destOrd="0" presId="urn:microsoft.com/office/officeart/2005/8/layout/process1"/>
    <dgm:cxn modelId="{D56B9C5D-00A3-4056-B796-1A5F7B305FFB}" type="presParOf" srcId="{8ABE7CCB-437E-446B-860A-512CBB0AC3B2}" destId="{36554325-D3DC-476D-89F1-3D7B9B1D20B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9EFD9-8171-43BF-8A0C-5F87C2D45DC8}">
      <dsp:nvSpPr>
        <dsp:cNvPr id="0" name=""/>
        <dsp:cNvSpPr/>
      </dsp:nvSpPr>
      <dsp:spPr>
        <a:xfrm>
          <a:off x="4381" y="1947094"/>
          <a:ext cx="1915875" cy="1149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Infer human intent</a:t>
          </a:r>
          <a:endParaRPr lang="en-US" sz="2500" kern="1200" dirty="0"/>
        </a:p>
      </dsp:txBody>
      <dsp:txXfrm>
        <a:off x="38049" y="1980762"/>
        <a:ext cx="1848539" cy="1082189"/>
      </dsp:txXfrm>
    </dsp:sp>
    <dsp:sp modelId="{928F26D2-BD00-42D2-9FAE-8C2CEFEF25D6}">
      <dsp:nvSpPr>
        <dsp:cNvPr id="0" name=""/>
        <dsp:cNvSpPr/>
      </dsp:nvSpPr>
      <dsp:spPr>
        <a:xfrm>
          <a:off x="2111844" y="2284288"/>
          <a:ext cx="406165" cy="4751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111844" y="2379315"/>
        <a:ext cx="284316" cy="285083"/>
      </dsp:txXfrm>
    </dsp:sp>
    <dsp:sp modelId="{EBB0E826-95F7-4D78-95F6-A423A473C17C}">
      <dsp:nvSpPr>
        <dsp:cNvPr id="0" name=""/>
        <dsp:cNvSpPr/>
      </dsp:nvSpPr>
      <dsp:spPr>
        <a:xfrm>
          <a:off x="2686607" y="1947094"/>
          <a:ext cx="1915875" cy="1149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Adapt</a:t>
          </a:r>
          <a:endParaRPr lang="en-US" sz="2500" kern="1200" dirty="0"/>
        </a:p>
      </dsp:txBody>
      <dsp:txXfrm>
        <a:off x="2720275" y="1980762"/>
        <a:ext cx="1848539" cy="1082189"/>
      </dsp:txXfrm>
    </dsp:sp>
    <dsp:sp modelId="{9C43EDCC-ADAB-4728-86BE-B54855A20AB0}">
      <dsp:nvSpPr>
        <dsp:cNvPr id="0" name=""/>
        <dsp:cNvSpPr/>
      </dsp:nvSpPr>
      <dsp:spPr>
        <a:xfrm>
          <a:off x="4794069" y="2284288"/>
          <a:ext cx="406165" cy="4751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794069" y="2379315"/>
        <a:ext cx="284316" cy="285083"/>
      </dsp:txXfrm>
    </dsp:sp>
    <dsp:sp modelId="{1C4CB7CF-91B6-4517-929E-7967414E6EC6}">
      <dsp:nvSpPr>
        <dsp:cNvPr id="0" name=""/>
        <dsp:cNvSpPr/>
      </dsp:nvSpPr>
      <dsp:spPr>
        <a:xfrm>
          <a:off x="5368832" y="1947094"/>
          <a:ext cx="1915875" cy="1149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Reduce false alarms</a:t>
          </a:r>
          <a:endParaRPr lang="en-US" sz="2500" kern="1200" dirty="0"/>
        </a:p>
      </dsp:txBody>
      <dsp:txXfrm>
        <a:off x="5402500" y="1980762"/>
        <a:ext cx="1848539" cy="1082189"/>
      </dsp:txXfrm>
    </dsp:sp>
    <dsp:sp modelId="{27815CE1-3E68-48D5-9101-A6CC0AA078EF}">
      <dsp:nvSpPr>
        <dsp:cNvPr id="0" name=""/>
        <dsp:cNvSpPr/>
      </dsp:nvSpPr>
      <dsp:spPr>
        <a:xfrm>
          <a:off x="7476295" y="2284288"/>
          <a:ext cx="406165" cy="4751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7476295" y="2379315"/>
        <a:ext cx="284316" cy="285083"/>
      </dsp:txXfrm>
    </dsp:sp>
    <dsp:sp modelId="{36554325-D3DC-476D-89F1-3D7B9B1D20BF}">
      <dsp:nvSpPr>
        <dsp:cNvPr id="0" name=""/>
        <dsp:cNvSpPr/>
      </dsp:nvSpPr>
      <dsp:spPr>
        <a:xfrm>
          <a:off x="8051057" y="1947094"/>
          <a:ext cx="1915875" cy="1149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Preserve privacy</a:t>
          </a:r>
          <a:endParaRPr lang="en-US" sz="2500" kern="1200" dirty="0"/>
        </a:p>
      </dsp:txBody>
      <dsp:txXfrm>
        <a:off x="8084725" y="1980762"/>
        <a:ext cx="1848539" cy="1082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49B43-8DC5-4E11-818B-80CDEA4F08A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1B953-BCF9-48C6-8383-71C915AA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8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E947B-1F82-4C88-97F5-469DFED571A9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27D4A-E31E-4B70-8826-C28589B066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6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1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48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9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6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73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95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16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54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5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87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2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08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75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70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96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47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89"/>
            <a:ext cx="5608320" cy="4680709"/>
          </a:xfrm>
        </p:spPr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GB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4032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1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698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66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42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8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57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521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37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79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69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4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370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3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49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</a:t>
            </a:r>
            <a:r>
              <a:rPr lang="en-US" baseline="0" dirty="0" smtClean="0"/>
              <a:t> ML could help us in recovery and remediation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may be able to automate some of the tasks that analysts do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based on alerts, a ML algorithm might be able to build the context and prescribe a remediation plan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an area that needs lot of investigation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00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213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5664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225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778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950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0698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112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531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29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0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examples of point products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4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5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8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600" y="6482536"/>
            <a:ext cx="660400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schemeClr val="bg1"/>
                </a:solidFill>
                <a:cs typeface="HP Simplified"/>
              </a:rPr>
              <a:t>© Copyright </a:t>
            </a:r>
            <a:r>
              <a:rPr lang="en-US" sz="700" dirty="0" smtClean="0">
                <a:solidFill>
                  <a:schemeClr val="bg1"/>
                </a:solidFill>
                <a:cs typeface="HP Simplified"/>
              </a:rPr>
              <a:t>2015 </a:t>
            </a:r>
            <a:r>
              <a:rPr lang="en-US" sz="700" dirty="0">
                <a:solidFill>
                  <a:schemeClr val="bg1"/>
                </a:solidFill>
                <a:cs typeface="HP Simplified"/>
              </a:rPr>
              <a:t>Hewlett-Packard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63520"/>
            <a:ext cx="9144000" cy="1554480"/>
          </a:xfrm>
        </p:spPr>
        <p:txBody>
          <a:bodyPr/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19600"/>
            <a:ext cx="9144000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28CF-4F94-4A4C-B9A6-EECF95FD229F}" type="datetime1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1/30/2017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8333" y="377225"/>
            <a:ext cx="1884155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8DAB-6005-407F-9643-188D196E45A1}" type="datetime1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1/30/2017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7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1/30/2017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33858"/>
            <a:ext cx="10972800" cy="2605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77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1/30/2017</a:t>
            </a:fld>
            <a:endParaRPr lang="en-US" dirty="0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5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9758" y="6321203"/>
            <a:ext cx="356709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48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09600" y="6482538"/>
            <a:ext cx="660400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0943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Hewlett-Packard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144000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1/30/2017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53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10972801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0" y="6478524"/>
            <a:ext cx="8128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528DAB-6005-407F-9643-188D196E45A1}" type="datetime1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1/30/2017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3601" y="6478524"/>
            <a:ext cx="28448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67" y="6478524"/>
            <a:ext cx="3048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0" name="copyright"/>
          <p:cNvSpPr txBox="1"/>
          <p:nvPr/>
        </p:nvSpPr>
        <p:spPr>
          <a:xfrm>
            <a:off x="609600" y="6482536"/>
            <a:ext cx="660400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Hewlett-Packard Development Company, L.P.  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9758" y="6321203"/>
            <a:ext cx="356709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90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63520"/>
            <a:ext cx="10740390" cy="1656080"/>
          </a:xfrm>
        </p:spPr>
        <p:txBody>
          <a:bodyPr/>
          <a:lstStyle/>
          <a:p>
            <a:r>
              <a:rPr lang="en-US" sz="4800" dirty="0" smtClean="0"/>
              <a:t>Machine Learning for Enterprise Security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err="1" smtClean="0"/>
              <a:t>Pratyusa</a:t>
            </a:r>
            <a:r>
              <a:rPr lang="en-US" sz="1600" dirty="0" smtClean="0"/>
              <a:t> K. </a:t>
            </a:r>
            <a:r>
              <a:rPr lang="en-US" sz="1600" dirty="0" err="1" smtClean="0"/>
              <a:t>Manadhata</a:t>
            </a:r>
            <a:endParaRPr lang="en-US" sz="1600" dirty="0" smtClean="0"/>
          </a:p>
          <a:p>
            <a:r>
              <a:rPr lang="en-US" sz="1600" dirty="0" smtClean="0"/>
              <a:t>Hewlett Packard Labs</a:t>
            </a:r>
          </a:p>
          <a:p>
            <a:r>
              <a:rPr lang="en-US" sz="1600" dirty="0" smtClean="0"/>
              <a:t>manadhata@hpe.com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10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 flipH="1">
            <a:off x="2312944" y="2142463"/>
            <a:ext cx="2772590" cy="1154886"/>
          </a:xfrm>
          <a:prstGeom prst="round2DiagRect">
            <a:avLst>
              <a:gd name="adj1" fmla="val 13020"/>
              <a:gd name="adj2" fmla="val 0"/>
            </a:avLst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b="1" dirty="0" smtClean="0"/>
              <a:t>Platform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structure</a:t>
            </a:r>
            <a:endParaRPr lang="en-US" dirty="0"/>
          </a:p>
        </p:txBody>
      </p:sp>
      <p:sp>
        <p:nvSpPr>
          <p:cNvPr id="9" name="Round Diagonal Corner Rectangle 8"/>
          <p:cNvSpPr/>
          <p:nvPr/>
        </p:nvSpPr>
        <p:spPr>
          <a:xfrm flipH="1">
            <a:off x="6422981" y="2142463"/>
            <a:ext cx="2772590" cy="1154886"/>
          </a:xfrm>
          <a:prstGeom prst="round2DiagRect">
            <a:avLst>
              <a:gd name="adj1" fmla="val 13020"/>
              <a:gd name="adj2" fmla="val 0"/>
            </a:avLst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 smtClean="0"/>
              <a:t>Intelligence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8800" y="2457450"/>
            <a:ext cx="914400" cy="9482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 smtClean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9012" y="345861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AV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Firewall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IDS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…</a:t>
            </a:r>
          </a:p>
          <a:p>
            <a:pPr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7037343" y="345861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AV Signatures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Firewall Rules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IDS Signatures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..</a:t>
            </a:r>
          </a:p>
          <a:p>
            <a:pPr>
              <a:lnSpc>
                <a:spcPct val="90000"/>
              </a:lnSpc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44991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Anti-Malware products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64155" y="4470661"/>
            <a:ext cx="1674250" cy="38668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Back 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53915" y="4470661"/>
            <a:ext cx="1674250" cy="38668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Front End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028708" y="1827822"/>
            <a:ext cx="0" cy="3390900"/>
          </a:xfrm>
          <a:prstGeom prst="line">
            <a:avLst/>
          </a:prstGeom>
          <a:ln w="31750">
            <a:solidFill>
              <a:schemeClr val="bg2">
                <a:lumMod val="9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 Diagonal Corner Rectangle 5"/>
          <p:cNvSpPr/>
          <p:nvPr/>
        </p:nvSpPr>
        <p:spPr>
          <a:xfrm flipH="1">
            <a:off x="751490" y="2931043"/>
            <a:ext cx="1286859" cy="601400"/>
          </a:xfrm>
          <a:prstGeom prst="round2DiagRect">
            <a:avLst>
              <a:gd name="adj1" fmla="val 13020"/>
              <a:gd name="adj2" fmla="val 0"/>
            </a:avLst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Samples</a:t>
            </a:r>
          </a:p>
        </p:txBody>
      </p:sp>
      <p:sp>
        <p:nvSpPr>
          <p:cNvPr id="13" name="Diamond 12"/>
          <p:cNvSpPr/>
          <p:nvPr/>
        </p:nvSpPr>
        <p:spPr>
          <a:xfrm flipH="1">
            <a:off x="2540424" y="2931043"/>
            <a:ext cx="1127654" cy="601400"/>
          </a:xfrm>
          <a:prstGeom prst="diamond">
            <a:avLst/>
          </a:prstGeom>
          <a:solidFill>
            <a:schemeClr val="bg2"/>
          </a:solidFill>
          <a:ln w="19050">
            <a:solidFill>
              <a:schemeClr val="bg2">
                <a:lumMod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Label</a:t>
            </a:r>
          </a:p>
        </p:txBody>
      </p:sp>
      <p:sp>
        <p:nvSpPr>
          <p:cNvPr id="15" name="Round Diagonal Corner Rectangle 14"/>
          <p:cNvSpPr/>
          <p:nvPr/>
        </p:nvSpPr>
        <p:spPr>
          <a:xfrm flipH="1">
            <a:off x="4115753" y="2167895"/>
            <a:ext cx="1086831" cy="601400"/>
          </a:xfrm>
          <a:prstGeom prst="round2DiagRect">
            <a:avLst>
              <a:gd name="adj1" fmla="val 13020"/>
              <a:gd name="adj2" fmla="val 0"/>
            </a:avLst>
          </a:prstGeom>
          <a:solidFill>
            <a:schemeClr val="bg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40A85F"/>
                </a:solidFill>
              </a:rPr>
              <a:t>Benign</a:t>
            </a:r>
          </a:p>
        </p:txBody>
      </p:sp>
      <p:sp>
        <p:nvSpPr>
          <p:cNvPr id="16" name="Round Diagonal Corner Rectangle 15"/>
          <p:cNvSpPr/>
          <p:nvPr/>
        </p:nvSpPr>
        <p:spPr>
          <a:xfrm flipH="1">
            <a:off x="4115753" y="3433619"/>
            <a:ext cx="1086831" cy="601400"/>
          </a:xfrm>
          <a:prstGeom prst="round2DiagRect">
            <a:avLst>
              <a:gd name="adj1" fmla="val 13020"/>
              <a:gd name="adj2" fmla="val 0"/>
            </a:avLst>
          </a:prstGeom>
          <a:solidFill>
            <a:schemeClr val="bg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F05332"/>
                </a:solidFill>
              </a:rPr>
              <a:t>Malware</a:t>
            </a:r>
          </a:p>
        </p:txBody>
      </p:sp>
      <p:sp>
        <p:nvSpPr>
          <p:cNvPr id="17" name="Round Diagonal Corner Rectangle 16"/>
          <p:cNvSpPr/>
          <p:nvPr/>
        </p:nvSpPr>
        <p:spPr>
          <a:xfrm flipH="1">
            <a:off x="5704660" y="3393302"/>
            <a:ext cx="1772464" cy="682034"/>
          </a:xfrm>
          <a:prstGeom prst="round2DiagRect">
            <a:avLst>
              <a:gd name="adj1" fmla="val 13020"/>
              <a:gd name="adj2" fmla="val 0"/>
            </a:avLst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b="1" dirty="0" smtClean="0"/>
              <a:t>Signature Generation</a:t>
            </a:r>
          </a:p>
        </p:txBody>
      </p:sp>
      <p:cxnSp>
        <p:nvCxnSpPr>
          <p:cNvPr id="8" name="Elbow Connector 7"/>
          <p:cNvCxnSpPr>
            <a:stCxn id="13" idx="1"/>
            <a:endCxn id="16" idx="0"/>
          </p:cNvCxnSpPr>
          <p:nvPr/>
        </p:nvCxnSpPr>
        <p:spPr>
          <a:xfrm>
            <a:off x="3668078" y="3231743"/>
            <a:ext cx="447675" cy="502576"/>
          </a:xfrm>
          <a:prstGeom prst="bentConnector3">
            <a:avLst/>
          </a:prstGeom>
          <a:ln w="19050">
            <a:solidFill>
              <a:schemeClr val="bg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1"/>
            <a:endCxn id="15" idx="0"/>
          </p:cNvCxnSpPr>
          <p:nvPr/>
        </p:nvCxnSpPr>
        <p:spPr>
          <a:xfrm flipV="1">
            <a:off x="3668078" y="2468595"/>
            <a:ext cx="447675" cy="763148"/>
          </a:xfrm>
          <a:prstGeom prst="bentConnector3">
            <a:avLst/>
          </a:prstGeom>
          <a:ln w="19050">
            <a:solidFill>
              <a:schemeClr val="bg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3" idx="3"/>
          </p:cNvCxnSpPr>
          <p:nvPr/>
        </p:nvCxnSpPr>
        <p:spPr>
          <a:xfrm>
            <a:off x="2038349" y="3231743"/>
            <a:ext cx="502075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5202584" y="3734319"/>
            <a:ext cx="502076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 Diagonal Corner Rectangle 26"/>
          <p:cNvSpPr/>
          <p:nvPr/>
        </p:nvSpPr>
        <p:spPr>
          <a:xfrm flipH="1">
            <a:off x="8555701" y="3393302"/>
            <a:ext cx="1772464" cy="682034"/>
          </a:xfrm>
          <a:prstGeom prst="round2DiagRect">
            <a:avLst>
              <a:gd name="adj1" fmla="val 13020"/>
              <a:gd name="adj2" fmla="val 0"/>
            </a:avLst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b="1" dirty="0" smtClean="0"/>
              <a:t>Signature Matching</a:t>
            </a:r>
          </a:p>
        </p:txBody>
      </p:sp>
    </p:spTree>
    <p:extLst>
      <p:ext uri="{BB962C8B-B14F-4D97-AF65-F5344CB8AC3E}">
        <p14:creationId xmlns:p14="http://schemas.microsoft.com/office/powerpoint/2010/main" val="122429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labelling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13791" y="1981211"/>
            <a:ext cx="3164417" cy="60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HP Simplified" panose="020B0604020204020204" pitchFamily="34" charset="0"/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Similarity</a:t>
            </a:r>
          </a:p>
          <a:p>
            <a:pPr marL="0" indent="0" algn="ctr">
              <a:buFont typeface="HP Simplified" panose="020B0604020204020204" pitchFamily="34" charset="0"/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 flipH="1">
            <a:off x="1095374" y="3505223"/>
            <a:ext cx="10077450" cy="857250"/>
          </a:xfrm>
          <a:prstGeom prst="round2DiagRect">
            <a:avLst/>
          </a:prstGeom>
          <a:solidFill>
            <a:schemeClr val="accent1"/>
          </a:solidFill>
        </p:spPr>
        <p:txBody>
          <a:bodyPr wrap="square" lIns="91440" tIns="91440" rIns="9144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z="2800" dirty="0"/>
              <a:t>Machine </a:t>
            </a:r>
            <a:r>
              <a:rPr lang="en-US" sz="2800" dirty="0" smtClean="0"/>
              <a:t>Learning: Detect </a:t>
            </a:r>
            <a:r>
              <a:rPr lang="en-US" sz="2800" dirty="0"/>
              <a:t>similarity at </a:t>
            </a:r>
            <a:r>
              <a:rPr lang="en-US" sz="2800" dirty="0" smtClean="0"/>
              <a:t>scale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487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is key in other detection mechanisms too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13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flipH="1">
            <a:off x="1057275" y="3133748"/>
            <a:ext cx="10077450" cy="857250"/>
          </a:xfrm>
          <a:prstGeom prst="round2DiagRect">
            <a:avLst/>
          </a:prstGeom>
          <a:solidFill>
            <a:schemeClr val="accent1"/>
          </a:solidFill>
        </p:spPr>
        <p:txBody>
          <a:bodyPr wrap="square" lIns="91440" tIns="91440" rIns="9144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z="2800" dirty="0" smtClean="0"/>
              <a:t>No “true” indicators of good/bad exist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8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 flipH="1">
            <a:off x="609598" y="1924730"/>
            <a:ext cx="10972801" cy="3075896"/>
          </a:xfrm>
          <a:prstGeom prst="round2DiagRect">
            <a:avLst>
              <a:gd name="adj1" fmla="val 4253"/>
              <a:gd name="adj2" fmla="val 0"/>
            </a:avLst>
          </a:prstGeom>
          <a:solidFill>
            <a:schemeClr val="bg2"/>
          </a:solidFill>
          <a:ln>
            <a:noFill/>
          </a:ln>
        </p:spPr>
        <p:txBody>
          <a:bodyPr wrap="square" lIns="91440" tIns="91440" rIns="9144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analysis: looks similarity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36675" y="2515282"/>
            <a:ext cx="2444749" cy="1870981"/>
            <a:chOff x="2060575" y="2105707"/>
            <a:chExt cx="2444749" cy="1870981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2060575" y="2105707"/>
              <a:ext cx="2407329" cy="1870981"/>
            </a:xfrm>
            <a:custGeom>
              <a:avLst/>
              <a:gdLst>
                <a:gd name="T0" fmla="*/ 231 w 385"/>
                <a:gd name="T1" fmla="*/ 257 h 300"/>
                <a:gd name="T2" fmla="*/ 336 w 385"/>
                <a:gd name="T3" fmla="*/ 257 h 300"/>
                <a:gd name="T4" fmla="*/ 310 w 385"/>
                <a:gd name="T5" fmla="*/ 232 h 300"/>
                <a:gd name="T6" fmla="*/ 26 w 385"/>
                <a:gd name="T7" fmla="*/ 232 h 300"/>
                <a:gd name="T8" fmla="*/ 26 w 385"/>
                <a:gd name="T9" fmla="*/ 26 h 300"/>
                <a:gd name="T10" fmla="*/ 360 w 385"/>
                <a:gd name="T11" fmla="*/ 26 h 300"/>
                <a:gd name="T12" fmla="*/ 360 w 385"/>
                <a:gd name="T13" fmla="*/ 183 h 300"/>
                <a:gd name="T14" fmla="*/ 384 w 385"/>
                <a:gd name="T15" fmla="*/ 207 h 300"/>
                <a:gd name="T16" fmla="*/ 384 w 385"/>
                <a:gd name="T17" fmla="*/ 207 h 300"/>
                <a:gd name="T18" fmla="*/ 385 w 385"/>
                <a:gd name="T19" fmla="*/ 209 h 300"/>
                <a:gd name="T20" fmla="*/ 385 w 385"/>
                <a:gd name="T21" fmla="*/ 26 h 300"/>
                <a:gd name="T22" fmla="*/ 385 w 385"/>
                <a:gd name="T23" fmla="*/ 26 h 300"/>
                <a:gd name="T24" fmla="*/ 384 w 385"/>
                <a:gd name="T25" fmla="*/ 21 h 300"/>
                <a:gd name="T26" fmla="*/ 383 w 385"/>
                <a:gd name="T27" fmla="*/ 16 h 300"/>
                <a:gd name="T28" fmla="*/ 381 w 385"/>
                <a:gd name="T29" fmla="*/ 12 h 300"/>
                <a:gd name="T30" fmla="*/ 378 w 385"/>
                <a:gd name="T31" fmla="*/ 8 h 300"/>
                <a:gd name="T32" fmla="*/ 373 w 385"/>
                <a:gd name="T33" fmla="*/ 5 h 300"/>
                <a:gd name="T34" fmla="*/ 369 w 385"/>
                <a:gd name="T35" fmla="*/ 2 h 300"/>
                <a:gd name="T36" fmla="*/ 365 w 385"/>
                <a:gd name="T37" fmla="*/ 0 h 300"/>
                <a:gd name="T38" fmla="*/ 360 w 385"/>
                <a:gd name="T39" fmla="*/ 0 h 300"/>
                <a:gd name="T40" fmla="*/ 0 w 385"/>
                <a:gd name="T41" fmla="*/ 0 h 300"/>
                <a:gd name="T42" fmla="*/ 0 w 385"/>
                <a:gd name="T43" fmla="*/ 232 h 300"/>
                <a:gd name="T44" fmla="*/ 0 w 385"/>
                <a:gd name="T45" fmla="*/ 232 h 300"/>
                <a:gd name="T46" fmla="*/ 0 w 385"/>
                <a:gd name="T47" fmla="*/ 237 h 300"/>
                <a:gd name="T48" fmla="*/ 3 w 385"/>
                <a:gd name="T49" fmla="*/ 241 h 300"/>
                <a:gd name="T50" fmla="*/ 5 w 385"/>
                <a:gd name="T51" fmla="*/ 246 h 300"/>
                <a:gd name="T52" fmla="*/ 8 w 385"/>
                <a:gd name="T53" fmla="*/ 250 h 300"/>
                <a:gd name="T54" fmla="*/ 11 w 385"/>
                <a:gd name="T55" fmla="*/ 253 h 300"/>
                <a:gd name="T56" fmla="*/ 15 w 385"/>
                <a:gd name="T57" fmla="*/ 255 h 300"/>
                <a:gd name="T58" fmla="*/ 21 w 385"/>
                <a:gd name="T59" fmla="*/ 257 h 300"/>
                <a:gd name="T60" fmla="*/ 26 w 385"/>
                <a:gd name="T61" fmla="*/ 257 h 300"/>
                <a:gd name="T62" fmla="*/ 154 w 385"/>
                <a:gd name="T63" fmla="*/ 257 h 300"/>
                <a:gd name="T64" fmla="*/ 154 w 385"/>
                <a:gd name="T65" fmla="*/ 283 h 300"/>
                <a:gd name="T66" fmla="*/ 107 w 385"/>
                <a:gd name="T67" fmla="*/ 283 h 300"/>
                <a:gd name="T68" fmla="*/ 107 w 385"/>
                <a:gd name="T69" fmla="*/ 300 h 300"/>
                <a:gd name="T70" fmla="*/ 278 w 385"/>
                <a:gd name="T71" fmla="*/ 300 h 300"/>
                <a:gd name="T72" fmla="*/ 278 w 385"/>
                <a:gd name="T73" fmla="*/ 283 h 300"/>
                <a:gd name="T74" fmla="*/ 231 w 385"/>
                <a:gd name="T75" fmla="*/ 283 h 300"/>
                <a:gd name="T76" fmla="*/ 231 w 385"/>
                <a:gd name="T77" fmla="*/ 2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300">
                  <a:moveTo>
                    <a:pt x="231" y="257"/>
                  </a:moveTo>
                  <a:lnTo>
                    <a:pt x="336" y="257"/>
                  </a:lnTo>
                  <a:lnTo>
                    <a:pt x="310" y="232"/>
                  </a:lnTo>
                  <a:lnTo>
                    <a:pt x="26" y="232"/>
                  </a:lnTo>
                  <a:lnTo>
                    <a:pt x="26" y="26"/>
                  </a:lnTo>
                  <a:lnTo>
                    <a:pt x="360" y="26"/>
                  </a:lnTo>
                  <a:lnTo>
                    <a:pt x="360" y="183"/>
                  </a:lnTo>
                  <a:lnTo>
                    <a:pt x="384" y="207"/>
                  </a:lnTo>
                  <a:lnTo>
                    <a:pt x="384" y="207"/>
                  </a:lnTo>
                  <a:lnTo>
                    <a:pt x="385" y="209"/>
                  </a:lnTo>
                  <a:lnTo>
                    <a:pt x="385" y="26"/>
                  </a:lnTo>
                  <a:lnTo>
                    <a:pt x="385" y="26"/>
                  </a:lnTo>
                  <a:lnTo>
                    <a:pt x="384" y="21"/>
                  </a:lnTo>
                  <a:lnTo>
                    <a:pt x="383" y="16"/>
                  </a:lnTo>
                  <a:lnTo>
                    <a:pt x="381" y="12"/>
                  </a:lnTo>
                  <a:lnTo>
                    <a:pt x="378" y="8"/>
                  </a:lnTo>
                  <a:lnTo>
                    <a:pt x="373" y="5"/>
                  </a:lnTo>
                  <a:lnTo>
                    <a:pt x="369" y="2"/>
                  </a:lnTo>
                  <a:lnTo>
                    <a:pt x="365" y="0"/>
                  </a:lnTo>
                  <a:lnTo>
                    <a:pt x="360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3" y="241"/>
                  </a:lnTo>
                  <a:lnTo>
                    <a:pt x="5" y="246"/>
                  </a:lnTo>
                  <a:lnTo>
                    <a:pt x="8" y="250"/>
                  </a:lnTo>
                  <a:lnTo>
                    <a:pt x="11" y="253"/>
                  </a:lnTo>
                  <a:lnTo>
                    <a:pt x="15" y="255"/>
                  </a:lnTo>
                  <a:lnTo>
                    <a:pt x="21" y="257"/>
                  </a:lnTo>
                  <a:lnTo>
                    <a:pt x="26" y="257"/>
                  </a:lnTo>
                  <a:lnTo>
                    <a:pt x="154" y="257"/>
                  </a:lnTo>
                  <a:lnTo>
                    <a:pt x="154" y="283"/>
                  </a:lnTo>
                  <a:lnTo>
                    <a:pt x="107" y="283"/>
                  </a:lnTo>
                  <a:lnTo>
                    <a:pt x="107" y="300"/>
                  </a:lnTo>
                  <a:lnTo>
                    <a:pt x="278" y="300"/>
                  </a:lnTo>
                  <a:lnTo>
                    <a:pt x="278" y="283"/>
                  </a:lnTo>
                  <a:lnTo>
                    <a:pt x="231" y="283"/>
                  </a:lnTo>
                  <a:lnTo>
                    <a:pt x="231" y="257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354395" y="2561960"/>
              <a:ext cx="1150929" cy="1145574"/>
            </a:xfrm>
            <a:custGeom>
              <a:avLst/>
              <a:gdLst>
                <a:gd name="T0" fmla="*/ 239 w 430"/>
                <a:gd name="T1" fmla="*/ 299 h 426"/>
                <a:gd name="T2" fmla="*/ 219 w 430"/>
                <a:gd name="T3" fmla="*/ 309 h 426"/>
                <a:gd name="T4" fmla="*/ 189 w 430"/>
                <a:gd name="T5" fmla="*/ 319 h 426"/>
                <a:gd name="T6" fmla="*/ 159 w 430"/>
                <a:gd name="T7" fmla="*/ 322 h 426"/>
                <a:gd name="T8" fmla="*/ 127 w 430"/>
                <a:gd name="T9" fmla="*/ 319 h 426"/>
                <a:gd name="T10" fmla="*/ 83 w 430"/>
                <a:gd name="T11" fmla="*/ 302 h 426"/>
                <a:gd name="T12" fmla="*/ 47 w 430"/>
                <a:gd name="T13" fmla="*/ 274 h 426"/>
                <a:gd name="T14" fmla="*/ 19 w 430"/>
                <a:gd name="T15" fmla="*/ 237 h 426"/>
                <a:gd name="T16" fmla="*/ 4 w 430"/>
                <a:gd name="T17" fmla="*/ 193 h 426"/>
                <a:gd name="T18" fmla="*/ 0 w 430"/>
                <a:gd name="T19" fmla="*/ 160 h 426"/>
                <a:gd name="T20" fmla="*/ 7 w 430"/>
                <a:gd name="T21" fmla="*/ 113 h 426"/>
                <a:gd name="T22" fmla="*/ 27 w 430"/>
                <a:gd name="T23" fmla="*/ 71 h 426"/>
                <a:gd name="T24" fmla="*/ 58 w 430"/>
                <a:gd name="T25" fmla="*/ 36 h 426"/>
                <a:gd name="T26" fmla="*/ 96 w 430"/>
                <a:gd name="T27" fmla="*/ 13 h 426"/>
                <a:gd name="T28" fmla="*/ 143 w 430"/>
                <a:gd name="T29" fmla="*/ 1 h 426"/>
                <a:gd name="T30" fmla="*/ 175 w 430"/>
                <a:gd name="T31" fmla="*/ 1 h 426"/>
                <a:gd name="T32" fmla="*/ 220 w 430"/>
                <a:gd name="T33" fmla="*/ 13 h 426"/>
                <a:gd name="T34" fmla="*/ 259 w 430"/>
                <a:gd name="T35" fmla="*/ 36 h 426"/>
                <a:gd name="T36" fmla="*/ 289 w 430"/>
                <a:gd name="T37" fmla="*/ 71 h 426"/>
                <a:gd name="T38" fmla="*/ 310 w 430"/>
                <a:gd name="T39" fmla="*/ 113 h 426"/>
                <a:gd name="T40" fmla="*/ 316 w 430"/>
                <a:gd name="T41" fmla="*/ 160 h 426"/>
                <a:gd name="T42" fmla="*/ 315 w 430"/>
                <a:gd name="T43" fmla="*/ 182 h 426"/>
                <a:gd name="T44" fmla="*/ 308 w 430"/>
                <a:gd name="T45" fmla="*/ 213 h 426"/>
                <a:gd name="T46" fmla="*/ 295 w 430"/>
                <a:gd name="T47" fmla="*/ 242 h 426"/>
                <a:gd name="T48" fmla="*/ 397 w 430"/>
                <a:gd name="T49" fmla="*/ 419 h 426"/>
                <a:gd name="T50" fmla="*/ 390 w 430"/>
                <a:gd name="T51" fmla="*/ 424 h 426"/>
                <a:gd name="T52" fmla="*/ 380 w 430"/>
                <a:gd name="T53" fmla="*/ 426 h 426"/>
                <a:gd name="T54" fmla="*/ 366 w 430"/>
                <a:gd name="T55" fmla="*/ 422 h 426"/>
                <a:gd name="T56" fmla="*/ 45 w 430"/>
                <a:gd name="T57" fmla="*/ 160 h 426"/>
                <a:gd name="T58" fmla="*/ 47 w 430"/>
                <a:gd name="T59" fmla="*/ 184 h 426"/>
                <a:gd name="T60" fmla="*/ 58 w 430"/>
                <a:gd name="T61" fmla="*/ 216 h 426"/>
                <a:gd name="T62" fmla="*/ 78 w 430"/>
                <a:gd name="T63" fmla="*/ 243 h 426"/>
                <a:gd name="T64" fmla="*/ 104 w 430"/>
                <a:gd name="T65" fmla="*/ 263 h 426"/>
                <a:gd name="T66" fmla="*/ 135 w 430"/>
                <a:gd name="T67" fmla="*/ 274 h 426"/>
                <a:gd name="T68" fmla="*/ 159 w 430"/>
                <a:gd name="T69" fmla="*/ 277 h 426"/>
                <a:gd name="T70" fmla="*/ 191 w 430"/>
                <a:gd name="T71" fmla="*/ 271 h 426"/>
                <a:gd name="T72" fmla="*/ 212 w 430"/>
                <a:gd name="T73" fmla="*/ 263 h 426"/>
                <a:gd name="T74" fmla="*/ 239 w 430"/>
                <a:gd name="T75" fmla="*/ 243 h 426"/>
                <a:gd name="T76" fmla="*/ 259 w 430"/>
                <a:gd name="T77" fmla="*/ 216 h 426"/>
                <a:gd name="T78" fmla="*/ 268 w 430"/>
                <a:gd name="T79" fmla="*/ 195 h 426"/>
                <a:gd name="T80" fmla="*/ 272 w 430"/>
                <a:gd name="T81" fmla="*/ 160 h 426"/>
                <a:gd name="T82" fmla="*/ 270 w 430"/>
                <a:gd name="T83" fmla="*/ 138 h 426"/>
                <a:gd name="T84" fmla="*/ 259 w 430"/>
                <a:gd name="T85" fmla="*/ 105 h 426"/>
                <a:gd name="T86" fmla="*/ 239 w 430"/>
                <a:gd name="T87" fmla="*/ 78 h 426"/>
                <a:gd name="T88" fmla="*/ 213 w 430"/>
                <a:gd name="T89" fmla="*/ 59 h 426"/>
                <a:gd name="T90" fmla="*/ 182 w 430"/>
                <a:gd name="T91" fmla="*/ 47 h 426"/>
                <a:gd name="T92" fmla="*/ 159 w 430"/>
                <a:gd name="T93" fmla="*/ 45 h 426"/>
                <a:gd name="T94" fmla="*/ 124 w 430"/>
                <a:gd name="T95" fmla="*/ 50 h 426"/>
                <a:gd name="T96" fmla="*/ 94 w 430"/>
                <a:gd name="T97" fmla="*/ 64 h 426"/>
                <a:gd name="T98" fmla="*/ 71 w 430"/>
                <a:gd name="T99" fmla="*/ 87 h 426"/>
                <a:gd name="T100" fmla="*/ 53 w 430"/>
                <a:gd name="T101" fmla="*/ 116 h 426"/>
                <a:gd name="T102" fmla="*/ 45 w 430"/>
                <a:gd name="T103" fmla="*/ 1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0" h="426">
                  <a:moveTo>
                    <a:pt x="362" y="419"/>
                  </a:moveTo>
                  <a:lnTo>
                    <a:pt x="242" y="297"/>
                  </a:lnTo>
                  <a:lnTo>
                    <a:pt x="239" y="299"/>
                  </a:lnTo>
                  <a:lnTo>
                    <a:pt x="239" y="299"/>
                  </a:lnTo>
                  <a:lnTo>
                    <a:pt x="229" y="305"/>
                  </a:lnTo>
                  <a:lnTo>
                    <a:pt x="219" y="309"/>
                  </a:lnTo>
                  <a:lnTo>
                    <a:pt x="210" y="312"/>
                  </a:lnTo>
                  <a:lnTo>
                    <a:pt x="200" y="315"/>
                  </a:lnTo>
                  <a:lnTo>
                    <a:pt x="189" y="319"/>
                  </a:lnTo>
                  <a:lnTo>
                    <a:pt x="179" y="320"/>
                  </a:lnTo>
                  <a:lnTo>
                    <a:pt x="169" y="321"/>
                  </a:lnTo>
                  <a:lnTo>
                    <a:pt x="159" y="322"/>
                  </a:lnTo>
                  <a:lnTo>
                    <a:pt x="159" y="322"/>
                  </a:lnTo>
                  <a:lnTo>
                    <a:pt x="143" y="321"/>
                  </a:lnTo>
                  <a:lnTo>
                    <a:pt x="127" y="319"/>
                  </a:lnTo>
                  <a:lnTo>
                    <a:pt x="112" y="314"/>
                  </a:lnTo>
                  <a:lnTo>
                    <a:pt x="96" y="309"/>
                  </a:lnTo>
                  <a:lnTo>
                    <a:pt x="83" y="302"/>
                  </a:lnTo>
                  <a:lnTo>
                    <a:pt x="69" y="294"/>
                  </a:lnTo>
                  <a:lnTo>
                    <a:pt x="58" y="285"/>
                  </a:lnTo>
                  <a:lnTo>
                    <a:pt x="47" y="274"/>
                  </a:lnTo>
                  <a:lnTo>
                    <a:pt x="36" y="263"/>
                  </a:lnTo>
                  <a:lnTo>
                    <a:pt x="27" y="251"/>
                  </a:lnTo>
                  <a:lnTo>
                    <a:pt x="19" y="237"/>
                  </a:lnTo>
                  <a:lnTo>
                    <a:pt x="12" y="223"/>
                  </a:lnTo>
                  <a:lnTo>
                    <a:pt x="7" y="209"/>
                  </a:lnTo>
                  <a:lnTo>
                    <a:pt x="4" y="193"/>
                  </a:lnTo>
                  <a:lnTo>
                    <a:pt x="0" y="177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7" y="113"/>
                  </a:lnTo>
                  <a:lnTo>
                    <a:pt x="12" y="98"/>
                  </a:lnTo>
                  <a:lnTo>
                    <a:pt x="19" y="84"/>
                  </a:lnTo>
                  <a:lnTo>
                    <a:pt x="27" y="71"/>
                  </a:lnTo>
                  <a:lnTo>
                    <a:pt x="36" y="59"/>
                  </a:lnTo>
                  <a:lnTo>
                    <a:pt x="47" y="47"/>
                  </a:lnTo>
                  <a:lnTo>
                    <a:pt x="58" y="36"/>
                  </a:lnTo>
                  <a:lnTo>
                    <a:pt x="69" y="28"/>
                  </a:lnTo>
                  <a:lnTo>
                    <a:pt x="83" y="19"/>
                  </a:lnTo>
                  <a:lnTo>
                    <a:pt x="96" y="13"/>
                  </a:lnTo>
                  <a:lnTo>
                    <a:pt x="112" y="7"/>
                  </a:lnTo>
                  <a:lnTo>
                    <a:pt x="127" y="3"/>
                  </a:lnTo>
                  <a:lnTo>
                    <a:pt x="143" y="1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75" y="1"/>
                  </a:lnTo>
                  <a:lnTo>
                    <a:pt x="190" y="3"/>
                  </a:lnTo>
                  <a:lnTo>
                    <a:pt x="205" y="7"/>
                  </a:lnTo>
                  <a:lnTo>
                    <a:pt x="220" y="13"/>
                  </a:lnTo>
                  <a:lnTo>
                    <a:pt x="233" y="19"/>
                  </a:lnTo>
                  <a:lnTo>
                    <a:pt x="247" y="28"/>
                  </a:lnTo>
                  <a:lnTo>
                    <a:pt x="259" y="36"/>
                  </a:lnTo>
                  <a:lnTo>
                    <a:pt x="270" y="47"/>
                  </a:lnTo>
                  <a:lnTo>
                    <a:pt x="281" y="59"/>
                  </a:lnTo>
                  <a:lnTo>
                    <a:pt x="289" y="71"/>
                  </a:lnTo>
                  <a:lnTo>
                    <a:pt x="298" y="84"/>
                  </a:lnTo>
                  <a:lnTo>
                    <a:pt x="304" y="98"/>
                  </a:lnTo>
                  <a:lnTo>
                    <a:pt x="310" y="113"/>
                  </a:lnTo>
                  <a:lnTo>
                    <a:pt x="313" y="128"/>
                  </a:lnTo>
                  <a:lnTo>
                    <a:pt x="316" y="144"/>
                  </a:lnTo>
                  <a:lnTo>
                    <a:pt x="316" y="160"/>
                  </a:lnTo>
                  <a:lnTo>
                    <a:pt x="316" y="160"/>
                  </a:lnTo>
                  <a:lnTo>
                    <a:pt x="316" y="171"/>
                  </a:lnTo>
                  <a:lnTo>
                    <a:pt x="315" y="182"/>
                  </a:lnTo>
                  <a:lnTo>
                    <a:pt x="313" y="193"/>
                  </a:lnTo>
                  <a:lnTo>
                    <a:pt x="311" y="203"/>
                  </a:lnTo>
                  <a:lnTo>
                    <a:pt x="308" y="213"/>
                  </a:lnTo>
                  <a:lnTo>
                    <a:pt x="304" y="223"/>
                  </a:lnTo>
                  <a:lnTo>
                    <a:pt x="300" y="232"/>
                  </a:lnTo>
                  <a:lnTo>
                    <a:pt x="295" y="242"/>
                  </a:lnTo>
                  <a:lnTo>
                    <a:pt x="293" y="246"/>
                  </a:lnTo>
                  <a:lnTo>
                    <a:pt x="430" y="385"/>
                  </a:lnTo>
                  <a:lnTo>
                    <a:pt x="397" y="419"/>
                  </a:lnTo>
                  <a:lnTo>
                    <a:pt x="397" y="419"/>
                  </a:lnTo>
                  <a:lnTo>
                    <a:pt x="394" y="422"/>
                  </a:lnTo>
                  <a:lnTo>
                    <a:pt x="390" y="424"/>
                  </a:lnTo>
                  <a:lnTo>
                    <a:pt x="384" y="425"/>
                  </a:lnTo>
                  <a:lnTo>
                    <a:pt x="380" y="426"/>
                  </a:lnTo>
                  <a:lnTo>
                    <a:pt x="380" y="426"/>
                  </a:lnTo>
                  <a:lnTo>
                    <a:pt x="375" y="425"/>
                  </a:lnTo>
                  <a:lnTo>
                    <a:pt x="370" y="424"/>
                  </a:lnTo>
                  <a:lnTo>
                    <a:pt x="366" y="422"/>
                  </a:lnTo>
                  <a:lnTo>
                    <a:pt x="362" y="419"/>
                  </a:lnTo>
                  <a:lnTo>
                    <a:pt x="362" y="419"/>
                  </a:lnTo>
                  <a:close/>
                  <a:moveTo>
                    <a:pt x="45" y="160"/>
                  </a:moveTo>
                  <a:lnTo>
                    <a:pt x="45" y="160"/>
                  </a:lnTo>
                  <a:lnTo>
                    <a:pt x="45" y="172"/>
                  </a:lnTo>
                  <a:lnTo>
                    <a:pt x="47" y="184"/>
                  </a:lnTo>
                  <a:lnTo>
                    <a:pt x="49" y="195"/>
                  </a:lnTo>
                  <a:lnTo>
                    <a:pt x="53" y="205"/>
                  </a:lnTo>
                  <a:lnTo>
                    <a:pt x="58" y="216"/>
                  </a:lnTo>
                  <a:lnTo>
                    <a:pt x="64" y="226"/>
                  </a:lnTo>
                  <a:lnTo>
                    <a:pt x="71" y="235"/>
                  </a:lnTo>
                  <a:lnTo>
                    <a:pt x="78" y="243"/>
                  </a:lnTo>
                  <a:lnTo>
                    <a:pt x="86" y="250"/>
                  </a:lnTo>
                  <a:lnTo>
                    <a:pt x="94" y="257"/>
                  </a:lnTo>
                  <a:lnTo>
                    <a:pt x="104" y="263"/>
                  </a:lnTo>
                  <a:lnTo>
                    <a:pt x="114" y="268"/>
                  </a:lnTo>
                  <a:lnTo>
                    <a:pt x="124" y="271"/>
                  </a:lnTo>
                  <a:lnTo>
                    <a:pt x="135" y="274"/>
                  </a:lnTo>
                  <a:lnTo>
                    <a:pt x="147" y="277"/>
                  </a:lnTo>
                  <a:lnTo>
                    <a:pt x="159" y="277"/>
                  </a:lnTo>
                  <a:lnTo>
                    <a:pt x="159" y="277"/>
                  </a:lnTo>
                  <a:lnTo>
                    <a:pt x="170" y="277"/>
                  </a:lnTo>
                  <a:lnTo>
                    <a:pt x="181" y="274"/>
                  </a:lnTo>
                  <a:lnTo>
                    <a:pt x="191" y="271"/>
                  </a:lnTo>
                  <a:lnTo>
                    <a:pt x="202" y="268"/>
                  </a:lnTo>
                  <a:lnTo>
                    <a:pt x="202" y="268"/>
                  </a:lnTo>
                  <a:lnTo>
                    <a:pt x="212" y="263"/>
                  </a:lnTo>
                  <a:lnTo>
                    <a:pt x="221" y="257"/>
                  </a:lnTo>
                  <a:lnTo>
                    <a:pt x="231" y="251"/>
                  </a:lnTo>
                  <a:lnTo>
                    <a:pt x="239" y="243"/>
                  </a:lnTo>
                  <a:lnTo>
                    <a:pt x="246" y="235"/>
                  </a:lnTo>
                  <a:lnTo>
                    <a:pt x="253" y="226"/>
                  </a:lnTo>
                  <a:lnTo>
                    <a:pt x="259" y="216"/>
                  </a:lnTo>
                  <a:lnTo>
                    <a:pt x="264" y="205"/>
                  </a:lnTo>
                  <a:lnTo>
                    <a:pt x="264" y="205"/>
                  </a:lnTo>
                  <a:lnTo>
                    <a:pt x="268" y="195"/>
                  </a:lnTo>
                  <a:lnTo>
                    <a:pt x="270" y="184"/>
                  </a:lnTo>
                  <a:lnTo>
                    <a:pt x="272" y="172"/>
                  </a:lnTo>
                  <a:lnTo>
                    <a:pt x="272" y="160"/>
                  </a:lnTo>
                  <a:lnTo>
                    <a:pt x="272" y="160"/>
                  </a:lnTo>
                  <a:lnTo>
                    <a:pt x="272" y="148"/>
                  </a:lnTo>
                  <a:lnTo>
                    <a:pt x="270" y="138"/>
                  </a:lnTo>
                  <a:lnTo>
                    <a:pt x="268" y="126"/>
                  </a:lnTo>
                  <a:lnTo>
                    <a:pt x="264" y="116"/>
                  </a:lnTo>
                  <a:lnTo>
                    <a:pt x="259" y="105"/>
                  </a:lnTo>
                  <a:lnTo>
                    <a:pt x="253" y="96"/>
                  </a:lnTo>
                  <a:lnTo>
                    <a:pt x="246" y="87"/>
                  </a:lnTo>
                  <a:lnTo>
                    <a:pt x="239" y="78"/>
                  </a:lnTo>
                  <a:lnTo>
                    <a:pt x="231" y="71"/>
                  </a:lnTo>
                  <a:lnTo>
                    <a:pt x="223" y="64"/>
                  </a:lnTo>
                  <a:lnTo>
                    <a:pt x="213" y="59"/>
                  </a:lnTo>
                  <a:lnTo>
                    <a:pt x="203" y="53"/>
                  </a:lnTo>
                  <a:lnTo>
                    <a:pt x="192" y="50"/>
                  </a:lnTo>
                  <a:lnTo>
                    <a:pt x="182" y="47"/>
                  </a:lnTo>
                  <a:lnTo>
                    <a:pt x="170" y="45"/>
                  </a:lnTo>
                  <a:lnTo>
                    <a:pt x="159" y="45"/>
                  </a:lnTo>
                  <a:lnTo>
                    <a:pt x="159" y="45"/>
                  </a:lnTo>
                  <a:lnTo>
                    <a:pt x="147" y="45"/>
                  </a:lnTo>
                  <a:lnTo>
                    <a:pt x="135" y="47"/>
                  </a:lnTo>
                  <a:lnTo>
                    <a:pt x="124" y="50"/>
                  </a:lnTo>
                  <a:lnTo>
                    <a:pt x="114" y="53"/>
                  </a:lnTo>
                  <a:lnTo>
                    <a:pt x="104" y="59"/>
                  </a:lnTo>
                  <a:lnTo>
                    <a:pt x="94" y="64"/>
                  </a:lnTo>
                  <a:lnTo>
                    <a:pt x="86" y="71"/>
                  </a:lnTo>
                  <a:lnTo>
                    <a:pt x="78" y="78"/>
                  </a:lnTo>
                  <a:lnTo>
                    <a:pt x="71" y="87"/>
                  </a:lnTo>
                  <a:lnTo>
                    <a:pt x="64" y="96"/>
                  </a:lnTo>
                  <a:lnTo>
                    <a:pt x="58" y="105"/>
                  </a:lnTo>
                  <a:lnTo>
                    <a:pt x="53" y="116"/>
                  </a:lnTo>
                  <a:lnTo>
                    <a:pt x="49" y="126"/>
                  </a:lnTo>
                  <a:lnTo>
                    <a:pt x="47" y="138"/>
                  </a:lnTo>
                  <a:lnTo>
                    <a:pt x="45" y="148"/>
                  </a:lnTo>
                  <a:lnTo>
                    <a:pt x="45" y="160"/>
                  </a:lnTo>
                  <a:lnTo>
                    <a:pt x="45" y="16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Content Placeholder 3"/>
          <p:cNvSpPr txBox="1">
            <a:spLocks/>
          </p:cNvSpPr>
          <p:nvPr/>
        </p:nvSpPr>
        <p:spPr>
          <a:xfrm>
            <a:off x="4766353" y="2509384"/>
            <a:ext cx="5546726" cy="19065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n-US" sz="2000" b="1" smtClean="0"/>
              <a:t>Features: </a:t>
            </a:r>
            <a:r>
              <a:rPr lang="en-US" sz="2000" smtClean="0"/>
              <a:t>PE Headers, instruction sequences,..</a:t>
            </a:r>
          </a:p>
          <a:p>
            <a:pPr marL="285750" indent="-285750">
              <a:lnSpc>
                <a:spcPct val="100000"/>
              </a:lnSpc>
            </a:pPr>
            <a:r>
              <a:rPr lang="en-US" sz="2000" smtClean="0"/>
              <a:t>Classification/Clustering</a:t>
            </a:r>
          </a:p>
          <a:p>
            <a:pPr marL="285750" indent="-285750">
              <a:lnSpc>
                <a:spcPct val="100000"/>
              </a:lnSpc>
            </a:pPr>
            <a:r>
              <a:rPr lang="en-US" sz="2000" smtClean="0"/>
              <a:t>False positives</a:t>
            </a:r>
          </a:p>
          <a:p>
            <a:pPr marL="285750" indent="-285750">
              <a:lnSpc>
                <a:spcPct val="100000"/>
              </a:lnSpc>
            </a:pPr>
            <a:r>
              <a:rPr lang="en-US" sz="2000" smtClean="0"/>
              <a:t>False negatives – easy to evade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376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 flipH="1">
            <a:off x="609598" y="1924730"/>
            <a:ext cx="10972801" cy="3075896"/>
          </a:xfrm>
          <a:prstGeom prst="round2DiagRect">
            <a:avLst>
              <a:gd name="adj1" fmla="val 4253"/>
              <a:gd name="adj2" fmla="val 0"/>
            </a:avLst>
          </a:prstGeom>
          <a:solidFill>
            <a:schemeClr val="bg2"/>
          </a:solidFill>
          <a:ln>
            <a:noFill/>
          </a:ln>
        </p:spPr>
        <p:txBody>
          <a:bodyPr wrap="square" lIns="91440" tIns="91440" rIns="9144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analysis: behavior similarity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766353" y="2509384"/>
            <a:ext cx="6273122" cy="19065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n-US" sz="2000" b="1" dirty="0"/>
              <a:t>Features: </a:t>
            </a:r>
            <a:r>
              <a:rPr lang="en-US" sz="2000" dirty="0"/>
              <a:t>system call sequences, API sequences, ..</a:t>
            </a:r>
          </a:p>
          <a:p>
            <a:pPr marL="285750" indent="-285750">
              <a:lnSpc>
                <a:spcPct val="100000"/>
              </a:lnSpc>
            </a:pPr>
            <a:r>
              <a:rPr lang="en-US" sz="2000" dirty="0"/>
              <a:t>Classification/clustering</a:t>
            </a:r>
          </a:p>
          <a:p>
            <a:pPr marL="285750" indent="-285750">
              <a:lnSpc>
                <a:spcPct val="100000"/>
              </a:lnSpc>
            </a:pPr>
            <a:r>
              <a:rPr lang="en-US" sz="2000" dirty="0"/>
              <a:t>Computational challenges</a:t>
            </a:r>
          </a:p>
          <a:p>
            <a:pPr marL="285750" indent="-285750">
              <a:lnSpc>
                <a:spcPct val="100000"/>
              </a:lnSpc>
            </a:pPr>
            <a:r>
              <a:rPr lang="en-US" sz="2000" dirty="0"/>
              <a:t>Hard to run samples</a:t>
            </a: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1338034" y="2710813"/>
            <a:ext cx="2405970" cy="1503731"/>
          </a:xfrm>
          <a:custGeom>
            <a:avLst/>
            <a:gdLst>
              <a:gd name="T0" fmla="*/ 385 w 432"/>
              <a:gd name="T1" fmla="*/ 191 h 269"/>
              <a:gd name="T2" fmla="*/ 229 w 432"/>
              <a:gd name="T3" fmla="*/ 131 h 269"/>
              <a:gd name="T4" fmla="*/ 320 w 432"/>
              <a:gd name="T5" fmla="*/ 93 h 269"/>
              <a:gd name="T6" fmla="*/ 320 w 432"/>
              <a:gd name="T7" fmla="*/ 34 h 269"/>
              <a:gd name="T8" fmla="*/ 317 w 432"/>
              <a:gd name="T9" fmla="*/ 21 h 269"/>
              <a:gd name="T10" fmla="*/ 310 w 432"/>
              <a:gd name="T11" fmla="*/ 10 h 269"/>
              <a:gd name="T12" fmla="*/ 299 w 432"/>
              <a:gd name="T13" fmla="*/ 3 h 269"/>
              <a:gd name="T14" fmla="*/ 286 w 432"/>
              <a:gd name="T15" fmla="*/ 0 h 269"/>
              <a:gd name="T16" fmla="*/ 112 w 432"/>
              <a:gd name="T17" fmla="*/ 61 h 269"/>
              <a:gd name="T18" fmla="*/ 113 w 432"/>
              <a:gd name="T19" fmla="*/ 67 h 269"/>
              <a:gd name="T20" fmla="*/ 118 w 432"/>
              <a:gd name="T21" fmla="*/ 79 h 269"/>
              <a:gd name="T22" fmla="*/ 127 w 432"/>
              <a:gd name="T23" fmla="*/ 88 h 269"/>
              <a:gd name="T24" fmla="*/ 139 w 432"/>
              <a:gd name="T25" fmla="*/ 93 h 269"/>
              <a:gd name="T26" fmla="*/ 203 w 432"/>
              <a:gd name="T27" fmla="*/ 93 h 269"/>
              <a:gd name="T28" fmla="*/ 47 w 432"/>
              <a:gd name="T29" fmla="*/ 131 h 269"/>
              <a:gd name="T30" fmla="*/ 0 w 432"/>
              <a:gd name="T31" fmla="*/ 191 h 269"/>
              <a:gd name="T32" fmla="*/ 0 w 432"/>
              <a:gd name="T33" fmla="*/ 243 h 269"/>
              <a:gd name="T34" fmla="*/ 2 w 432"/>
              <a:gd name="T35" fmla="*/ 253 h 269"/>
              <a:gd name="T36" fmla="*/ 7 w 432"/>
              <a:gd name="T37" fmla="*/ 262 h 269"/>
              <a:gd name="T38" fmla="*/ 16 w 432"/>
              <a:gd name="T39" fmla="*/ 267 h 269"/>
              <a:gd name="T40" fmla="*/ 26 w 432"/>
              <a:gd name="T41" fmla="*/ 269 h 269"/>
              <a:gd name="T42" fmla="*/ 121 w 432"/>
              <a:gd name="T43" fmla="*/ 217 h 269"/>
              <a:gd name="T44" fmla="*/ 121 w 432"/>
              <a:gd name="T45" fmla="*/ 212 h 269"/>
              <a:gd name="T46" fmla="*/ 117 w 432"/>
              <a:gd name="T47" fmla="*/ 202 h 269"/>
              <a:gd name="T48" fmla="*/ 110 w 432"/>
              <a:gd name="T49" fmla="*/ 196 h 269"/>
              <a:gd name="T50" fmla="*/ 100 w 432"/>
              <a:gd name="T51" fmla="*/ 191 h 269"/>
              <a:gd name="T52" fmla="*/ 73 w 432"/>
              <a:gd name="T53" fmla="*/ 191 h 269"/>
              <a:gd name="T54" fmla="*/ 203 w 432"/>
              <a:gd name="T55" fmla="*/ 157 h 269"/>
              <a:gd name="T56" fmla="*/ 155 w 432"/>
              <a:gd name="T57" fmla="*/ 191 h 269"/>
              <a:gd name="T58" fmla="*/ 155 w 432"/>
              <a:gd name="T59" fmla="*/ 243 h 269"/>
              <a:gd name="T60" fmla="*/ 158 w 432"/>
              <a:gd name="T61" fmla="*/ 253 h 269"/>
              <a:gd name="T62" fmla="*/ 163 w 432"/>
              <a:gd name="T63" fmla="*/ 262 h 269"/>
              <a:gd name="T64" fmla="*/ 172 w 432"/>
              <a:gd name="T65" fmla="*/ 267 h 269"/>
              <a:gd name="T66" fmla="*/ 181 w 432"/>
              <a:gd name="T67" fmla="*/ 269 h 269"/>
              <a:gd name="T68" fmla="*/ 277 w 432"/>
              <a:gd name="T69" fmla="*/ 217 h 269"/>
              <a:gd name="T70" fmla="*/ 275 w 432"/>
              <a:gd name="T71" fmla="*/ 212 h 269"/>
              <a:gd name="T72" fmla="*/ 272 w 432"/>
              <a:gd name="T73" fmla="*/ 202 h 269"/>
              <a:gd name="T74" fmla="*/ 265 w 432"/>
              <a:gd name="T75" fmla="*/ 196 h 269"/>
              <a:gd name="T76" fmla="*/ 256 w 432"/>
              <a:gd name="T77" fmla="*/ 191 h 269"/>
              <a:gd name="T78" fmla="*/ 229 w 432"/>
              <a:gd name="T79" fmla="*/ 191 h 269"/>
              <a:gd name="T80" fmla="*/ 359 w 432"/>
              <a:gd name="T81" fmla="*/ 157 h 269"/>
              <a:gd name="T82" fmla="*/ 311 w 432"/>
              <a:gd name="T83" fmla="*/ 191 h 269"/>
              <a:gd name="T84" fmla="*/ 311 w 432"/>
              <a:gd name="T85" fmla="*/ 243 h 269"/>
              <a:gd name="T86" fmla="*/ 313 w 432"/>
              <a:gd name="T87" fmla="*/ 253 h 269"/>
              <a:gd name="T88" fmla="*/ 319 w 432"/>
              <a:gd name="T89" fmla="*/ 262 h 269"/>
              <a:gd name="T90" fmla="*/ 326 w 432"/>
              <a:gd name="T91" fmla="*/ 267 h 269"/>
              <a:gd name="T92" fmla="*/ 337 w 432"/>
              <a:gd name="T93" fmla="*/ 269 h 269"/>
              <a:gd name="T94" fmla="*/ 432 w 432"/>
              <a:gd name="T95" fmla="*/ 217 h 269"/>
              <a:gd name="T96" fmla="*/ 431 w 432"/>
              <a:gd name="T97" fmla="*/ 212 h 269"/>
              <a:gd name="T98" fmla="*/ 427 w 432"/>
              <a:gd name="T99" fmla="*/ 202 h 269"/>
              <a:gd name="T100" fmla="*/ 420 w 432"/>
              <a:gd name="T101" fmla="*/ 196 h 269"/>
              <a:gd name="T102" fmla="*/ 411 w 432"/>
              <a:gd name="T103" fmla="*/ 19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32" h="269">
                <a:moveTo>
                  <a:pt x="406" y="191"/>
                </a:moveTo>
                <a:lnTo>
                  <a:pt x="385" y="191"/>
                </a:lnTo>
                <a:lnTo>
                  <a:pt x="385" y="131"/>
                </a:lnTo>
                <a:lnTo>
                  <a:pt x="229" y="131"/>
                </a:lnTo>
                <a:lnTo>
                  <a:pt x="229" y="93"/>
                </a:lnTo>
                <a:lnTo>
                  <a:pt x="320" y="93"/>
                </a:lnTo>
                <a:lnTo>
                  <a:pt x="320" y="34"/>
                </a:lnTo>
                <a:lnTo>
                  <a:pt x="320" y="34"/>
                </a:lnTo>
                <a:lnTo>
                  <a:pt x="319" y="27"/>
                </a:lnTo>
                <a:lnTo>
                  <a:pt x="317" y="21"/>
                </a:lnTo>
                <a:lnTo>
                  <a:pt x="314" y="15"/>
                </a:lnTo>
                <a:lnTo>
                  <a:pt x="310" y="10"/>
                </a:lnTo>
                <a:lnTo>
                  <a:pt x="305" y="7"/>
                </a:lnTo>
                <a:lnTo>
                  <a:pt x="299" y="3"/>
                </a:lnTo>
                <a:lnTo>
                  <a:pt x="293" y="1"/>
                </a:lnTo>
                <a:lnTo>
                  <a:pt x="286" y="0"/>
                </a:lnTo>
                <a:lnTo>
                  <a:pt x="112" y="0"/>
                </a:lnTo>
                <a:lnTo>
                  <a:pt x="112" y="61"/>
                </a:lnTo>
                <a:lnTo>
                  <a:pt x="112" y="61"/>
                </a:lnTo>
                <a:lnTo>
                  <a:pt x="113" y="67"/>
                </a:lnTo>
                <a:lnTo>
                  <a:pt x="115" y="74"/>
                </a:lnTo>
                <a:lnTo>
                  <a:pt x="118" y="79"/>
                </a:lnTo>
                <a:lnTo>
                  <a:pt x="122" y="84"/>
                </a:lnTo>
                <a:lnTo>
                  <a:pt x="127" y="88"/>
                </a:lnTo>
                <a:lnTo>
                  <a:pt x="133" y="91"/>
                </a:lnTo>
                <a:lnTo>
                  <a:pt x="139" y="93"/>
                </a:lnTo>
                <a:lnTo>
                  <a:pt x="146" y="93"/>
                </a:lnTo>
                <a:lnTo>
                  <a:pt x="203" y="93"/>
                </a:lnTo>
                <a:lnTo>
                  <a:pt x="203" y="131"/>
                </a:lnTo>
                <a:lnTo>
                  <a:pt x="47" y="131"/>
                </a:lnTo>
                <a:lnTo>
                  <a:pt x="47" y="191"/>
                </a:lnTo>
                <a:lnTo>
                  <a:pt x="0" y="191"/>
                </a:lnTo>
                <a:lnTo>
                  <a:pt x="0" y="243"/>
                </a:lnTo>
                <a:lnTo>
                  <a:pt x="0" y="243"/>
                </a:lnTo>
                <a:lnTo>
                  <a:pt x="1" y="248"/>
                </a:lnTo>
                <a:lnTo>
                  <a:pt x="2" y="253"/>
                </a:lnTo>
                <a:lnTo>
                  <a:pt x="5" y="257"/>
                </a:lnTo>
                <a:lnTo>
                  <a:pt x="7" y="262"/>
                </a:lnTo>
                <a:lnTo>
                  <a:pt x="12" y="264"/>
                </a:lnTo>
                <a:lnTo>
                  <a:pt x="16" y="267"/>
                </a:lnTo>
                <a:lnTo>
                  <a:pt x="21" y="268"/>
                </a:lnTo>
                <a:lnTo>
                  <a:pt x="26" y="269"/>
                </a:lnTo>
                <a:lnTo>
                  <a:pt x="121" y="269"/>
                </a:lnTo>
                <a:lnTo>
                  <a:pt x="121" y="217"/>
                </a:lnTo>
                <a:lnTo>
                  <a:pt x="121" y="217"/>
                </a:lnTo>
                <a:lnTo>
                  <a:pt x="121" y="212"/>
                </a:lnTo>
                <a:lnTo>
                  <a:pt x="119" y="207"/>
                </a:lnTo>
                <a:lnTo>
                  <a:pt x="117" y="202"/>
                </a:lnTo>
                <a:lnTo>
                  <a:pt x="113" y="199"/>
                </a:lnTo>
                <a:lnTo>
                  <a:pt x="110" y="196"/>
                </a:lnTo>
                <a:lnTo>
                  <a:pt x="106" y="194"/>
                </a:lnTo>
                <a:lnTo>
                  <a:pt x="100" y="191"/>
                </a:lnTo>
                <a:lnTo>
                  <a:pt x="95" y="191"/>
                </a:lnTo>
                <a:lnTo>
                  <a:pt x="73" y="191"/>
                </a:lnTo>
                <a:lnTo>
                  <a:pt x="73" y="157"/>
                </a:lnTo>
                <a:lnTo>
                  <a:pt x="203" y="157"/>
                </a:lnTo>
                <a:lnTo>
                  <a:pt x="203" y="191"/>
                </a:lnTo>
                <a:lnTo>
                  <a:pt x="155" y="191"/>
                </a:lnTo>
                <a:lnTo>
                  <a:pt x="155" y="243"/>
                </a:lnTo>
                <a:lnTo>
                  <a:pt x="155" y="243"/>
                </a:lnTo>
                <a:lnTo>
                  <a:pt x="157" y="248"/>
                </a:lnTo>
                <a:lnTo>
                  <a:pt x="158" y="253"/>
                </a:lnTo>
                <a:lnTo>
                  <a:pt x="160" y="257"/>
                </a:lnTo>
                <a:lnTo>
                  <a:pt x="163" y="262"/>
                </a:lnTo>
                <a:lnTo>
                  <a:pt x="167" y="264"/>
                </a:lnTo>
                <a:lnTo>
                  <a:pt x="172" y="267"/>
                </a:lnTo>
                <a:lnTo>
                  <a:pt x="176" y="268"/>
                </a:lnTo>
                <a:lnTo>
                  <a:pt x="181" y="269"/>
                </a:lnTo>
                <a:lnTo>
                  <a:pt x="277" y="269"/>
                </a:lnTo>
                <a:lnTo>
                  <a:pt x="277" y="217"/>
                </a:lnTo>
                <a:lnTo>
                  <a:pt x="277" y="217"/>
                </a:lnTo>
                <a:lnTo>
                  <a:pt x="275" y="212"/>
                </a:lnTo>
                <a:lnTo>
                  <a:pt x="274" y="207"/>
                </a:lnTo>
                <a:lnTo>
                  <a:pt x="272" y="202"/>
                </a:lnTo>
                <a:lnTo>
                  <a:pt x="269" y="199"/>
                </a:lnTo>
                <a:lnTo>
                  <a:pt x="265" y="196"/>
                </a:lnTo>
                <a:lnTo>
                  <a:pt x="260" y="194"/>
                </a:lnTo>
                <a:lnTo>
                  <a:pt x="256" y="191"/>
                </a:lnTo>
                <a:lnTo>
                  <a:pt x="251" y="191"/>
                </a:lnTo>
                <a:lnTo>
                  <a:pt x="229" y="191"/>
                </a:lnTo>
                <a:lnTo>
                  <a:pt x="229" y="157"/>
                </a:lnTo>
                <a:lnTo>
                  <a:pt x="359" y="157"/>
                </a:lnTo>
                <a:lnTo>
                  <a:pt x="359" y="191"/>
                </a:lnTo>
                <a:lnTo>
                  <a:pt x="311" y="191"/>
                </a:lnTo>
                <a:lnTo>
                  <a:pt x="311" y="243"/>
                </a:lnTo>
                <a:lnTo>
                  <a:pt x="311" y="243"/>
                </a:lnTo>
                <a:lnTo>
                  <a:pt x="311" y="248"/>
                </a:lnTo>
                <a:lnTo>
                  <a:pt x="313" y="253"/>
                </a:lnTo>
                <a:lnTo>
                  <a:pt x="315" y="257"/>
                </a:lnTo>
                <a:lnTo>
                  <a:pt x="319" y="262"/>
                </a:lnTo>
                <a:lnTo>
                  <a:pt x="322" y="264"/>
                </a:lnTo>
                <a:lnTo>
                  <a:pt x="326" y="267"/>
                </a:lnTo>
                <a:lnTo>
                  <a:pt x="332" y="268"/>
                </a:lnTo>
                <a:lnTo>
                  <a:pt x="337" y="269"/>
                </a:lnTo>
                <a:lnTo>
                  <a:pt x="432" y="269"/>
                </a:lnTo>
                <a:lnTo>
                  <a:pt x="432" y="217"/>
                </a:lnTo>
                <a:lnTo>
                  <a:pt x="432" y="217"/>
                </a:lnTo>
                <a:lnTo>
                  <a:pt x="431" y="212"/>
                </a:lnTo>
                <a:lnTo>
                  <a:pt x="430" y="207"/>
                </a:lnTo>
                <a:lnTo>
                  <a:pt x="427" y="202"/>
                </a:lnTo>
                <a:lnTo>
                  <a:pt x="425" y="199"/>
                </a:lnTo>
                <a:lnTo>
                  <a:pt x="420" y="196"/>
                </a:lnTo>
                <a:lnTo>
                  <a:pt x="416" y="194"/>
                </a:lnTo>
                <a:lnTo>
                  <a:pt x="411" y="191"/>
                </a:lnTo>
                <a:lnTo>
                  <a:pt x="406" y="1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5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 flipH="1">
            <a:off x="609598" y="1924730"/>
            <a:ext cx="10972801" cy="3075896"/>
          </a:xfrm>
          <a:prstGeom prst="round2DiagRect">
            <a:avLst>
              <a:gd name="adj1" fmla="val 4253"/>
              <a:gd name="adj2" fmla="val 0"/>
            </a:avLst>
          </a:prstGeom>
          <a:solidFill>
            <a:schemeClr val="bg2"/>
          </a:solidFill>
          <a:ln>
            <a:noFill/>
          </a:ln>
        </p:spPr>
        <p:txBody>
          <a:bodyPr wrap="square" lIns="91440" tIns="91440" rIns="9144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endParaRPr lang="en-US" sz="28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428214" y="2509384"/>
            <a:ext cx="6682697" cy="19065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n-US" sz="2000" dirty="0"/>
              <a:t>Program behavior data from end points, no need for </a:t>
            </a:r>
            <a:r>
              <a:rPr lang="en-US" sz="2000" dirty="0" smtClean="0"/>
              <a:t>samples</a:t>
            </a:r>
            <a:endParaRPr lang="en-US" sz="2000" dirty="0"/>
          </a:p>
          <a:p>
            <a:pPr marL="285750" indent="-285750">
              <a:lnSpc>
                <a:spcPct val="100000"/>
              </a:lnSpc>
            </a:pPr>
            <a:r>
              <a:rPr lang="en-US" sz="2000" b="1" dirty="0"/>
              <a:t>Features:</a:t>
            </a:r>
            <a:r>
              <a:rPr lang="en-US" sz="2000" dirty="0"/>
              <a:t> popularity, source, destinations</a:t>
            </a:r>
            <a:r>
              <a:rPr lang="en-US" sz="2000" dirty="0" smtClean="0"/>
              <a:t>,…</a:t>
            </a:r>
            <a:endParaRPr lang="en-US" sz="2000" dirty="0"/>
          </a:p>
          <a:p>
            <a:pPr marL="285750" indent="-285750">
              <a:lnSpc>
                <a:spcPct val="100000"/>
              </a:lnSpc>
            </a:pPr>
            <a:r>
              <a:rPr lang="en-US" sz="2000" dirty="0"/>
              <a:t>Lightweight data </a:t>
            </a:r>
            <a:r>
              <a:rPr lang="en-US" sz="2000" dirty="0" smtClean="0"/>
              <a:t>collection</a:t>
            </a:r>
            <a:endParaRPr lang="en-US" sz="2000" dirty="0"/>
          </a:p>
          <a:p>
            <a:pPr marL="285750" indent="-285750">
              <a:lnSpc>
                <a:spcPct val="100000"/>
              </a:lnSpc>
            </a:pPr>
            <a:r>
              <a:rPr lang="en-US" sz="2000" dirty="0"/>
              <a:t>Lagging detection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Reputation analysis: behavior similarity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Freeform 18"/>
          <p:cNvSpPr>
            <a:spLocks noEditPoints="1"/>
          </p:cNvSpPr>
          <p:nvPr/>
        </p:nvSpPr>
        <p:spPr bwMode="auto">
          <a:xfrm>
            <a:off x="1589762" y="2537897"/>
            <a:ext cx="1858288" cy="1849560"/>
          </a:xfrm>
          <a:custGeom>
            <a:avLst/>
            <a:gdLst>
              <a:gd name="T0" fmla="*/ 326 w 424"/>
              <a:gd name="T1" fmla="*/ 263 h 424"/>
              <a:gd name="T2" fmla="*/ 396 w 424"/>
              <a:gd name="T3" fmla="*/ 225 h 424"/>
              <a:gd name="T4" fmla="*/ 376 w 424"/>
              <a:gd name="T5" fmla="*/ 298 h 424"/>
              <a:gd name="T6" fmla="*/ 275 w 424"/>
              <a:gd name="T7" fmla="*/ 376 h 424"/>
              <a:gd name="T8" fmla="*/ 359 w 424"/>
              <a:gd name="T9" fmla="*/ 325 h 424"/>
              <a:gd name="T10" fmla="*/ 328 w 424"/>
              <a:gd name="T11" fmla="*/ 356 h 424"/>
              <a:gd name="T12" fmla="*/ 277 w 424"/>
              <a:gd name="T13" fmla="*/ 386 h 424"/>
              <a:gd name="T14" fmla="*/ 117 w 424"/>
              <a:gd name="T15" fmla="*/ 325 h 424"/>
              <a:gd name="T16" fmla="*/ 161 w 424"/>
              <a:gd name="T17" fmla="*/ 390 h 424"/>
              <a:gd name="T18" fmla="*/ 120 w 424"/>
              <a:gd name="T19" fmla="*/ 372 h 424"/>
              <a:gd name="T20" fmla="*/ 75 w 424"/>
              <a:gd name="T21" fmla="*/ 335 h 424"/>
              <a:gd name="T22" fmla="*/ 41 w 424"/>
              <a:gd name="T23" fmla="*/ 281 h 424"/>
              <a:gd name="T24" fmla="*/ 93 w 424"/>
              <a:gd name="T25" fmla="*/ 225 h 424"/>
              <a:gd name="T26" fmla="*/ 102 w 424"/>
              <a:gd name="T27" fmla="*/ 281 h 424"/>
              <a:gd name="T28" fmla="*/ 106 w 424"/>
              <a:gd name="T29" fmla="*/ 127 h 424"/>
              <a:gd name="T30" fmla="*/ 94 w 424"/>
              <a:gd name="T31" fmla="*/ 180 h 424"/>
              <a:gd name="T32" fmla="*/ 30 w 424"/>
              <a:gd name="T33" fmla="*/ 180 h 424"/>
              <a:gd name="T34" fmla="*/ 161 w 424"/>
              <a:gd name="T35" fmla="*/ 34 h 424"/>
              <a:gd name="T36" fmla="*/ 125 w 424"/>
              <a:gd name="T37" fmla="*/ 82 h 424"/>
              <a:gd name="T38" fmla="*/ 75 w 424"/>
              <a:gd name="T39" fmla="*/ 88 h 424"/>
              <a:gd name="T40" fmla="*/ 120 w 424"/>
              <a:gd name="T41" fmla="*/ 52 h 424"/>
              <a:gd name="T42" fmla="*/ 359 w 424"/>
              <a:gd name="T43" fmla="*/ 100 h 424"/>
              <a:gd name="T44" fmla="*/ 287 w 424"/>
              <a:gd name="T45" fmla="*/ 64 h 424"/>
              <a:gd name="T46" fmla="*/ 276 w 424"/>
              <a:gd name="T47" fmla="*/ 39 h 424"/>
              <a:gd name="T48" fmla="*/ 328 w 424"/>
              <a:gd name="T49" fmla="*/ 69 h 424"/>
              <a:gd name="T50" fmla="*/ 225 w 424"/>
              <a:gd name="T51" fmla="*/ 199 h 424"/>
              <a:gd name="T52" fmla="*/ 295 w 424"/>
              <a:gd name="T53" fmla="*/ 144 h 424"/>
              <a:gd name="T54" fmla="*/ 225 w 424"/>
              <a:gd name="T55" fmla="*/ 199 h 424"/>
              <a:gd name="T56" fmla="*/ 304 w 424"/>
              <a:gd name="T57" fmla="*/ 225 h 424"/>
              <a:gd name="T58" fmla="*/ 289 w 424"/>
              <a:gd name="T59" fmla="*/ 298 h 424"/>
              <a:gd name="T60" fmla="*/ 277 w 424"/>
              <a:gd name="T61" fmla="*/ 325 h 424"/>
              <a:gd name="T62" fmla="*/ 241 w 424"/>
              <a:gd name="T63" fmla="*/ 375 h 424"/>
              <a:gd name="T64" fmla="*/ 199 w 424"/>
              <a:gd name="T65" fmla="*/ 388 h 424"/>
              <a:gd name="T66" fmla="*/ 157 w 424"/>
              <a:gd name="T67" fmla="*/ 343 h 424"/>
              <a:gd name="T68" fmla="*/ 199 w 424"/>
              <a:gd name="T69" fmla="*/ 298 h 424"/>
              <a:gd name="T70" fmla="*/ 124 w 424"/>
              <a:gd name="T71" fmla="*/ 263 h 424"/>
              <a:gd name="T72" fmla="*/ 199 w 424"/>
              <a:gd name="T73" fmla="*/ 127 h 424"/>
              <a:gd name="T74" fmla="*/ 121 w 424"/>
              <a:gd name="T75" fmla="*/ 180 h 424"/>
              <a:gd name="T76" fmla="*/ 199 w 424"/>
              <a:gd name="T77" fmla="*/ 127 h 424"/>
              <a:gd name="T78" fmla="*/ 146 w 424"/>
              <a:gd name="T79" fmla="*/ 100 h 424"/>
              <a:gd name="T80" fmla="*/ 199 w 424"/>
              <a:gd name="T81" fmla="*/ 37 h 424"/>
              <a:gd name="T82" fmla="*/ 225 w 424"/>
              <a:gd name="T83" fmla="*/ 38 h 424"/>
              <a:gd name="T84" fmla="*/ 277 w 424"/>
              <a:gd name="T85" fmla="*/ 100 h 424"/>
              <a:gd name="T86" fmla="*/ 390 w 424"/>
              <a:gd name="T87" fmla="*/ 161 h 424"/>
              <a:gd name="T88" fmla="*/ 330 w 424"/>
              <a:gd name="T89" fmla="*/ 199 h 424"/>
              <a:gd name="T90" fmla="*/ 317 w 424"/>
              <a:gd name="T91" fmla="*/ 127 h 424"/>
              <a:gd name="T92" fmla="*/ 191 w 424"/>
              <a:gd name="T93" fmla="*/ 2 h 424"/>
              <a:gd name="T94" fmla="*/ 111 w 424"/>
              <a:gd name="T95" fmla="*/ 26 h 424"/>
              <a:gd name="T96" fmla="*/ 49 w 424"/>
              <a:gd name="T97" fmla="*/ 77 h 424"/>
              <a:gd name="T98" fmla="*/ 9 w 424"/>
              <a:gd name="T99" fmla="*/ 149 h 424"/>
              <a:gd name="T100" fmla="*/ 0 w 424"/>
              <a:gd name="T101" fmla="*/ 212 h 424"/>
              <a:gd name="T102" fmla="*/ 17 w 424"/>
              <a:gd name="T103" fmla="*/ 295 h 424"/>
              <a:gd name="T104" fmla="*/ 62 w 424"/>
              <a:gd name="T105" fmla="*/ 362 h 424"/>
              <a:gd name="T106" fmla="*/ 129 w 424"/>
              <a:gd name="T107" fmla="*/ 407 h 424"/>
              <a:gd name="T108" fmla="*/ 212 w 424"/>
              <a:gd name="T109" fmla="*/ 424 h 424"/>
              <a:gd name="T110" fmla="*/ 275 w 424"/>
              <a:gd name="T111" fmla="*/ 415 h 424"/>
              <a:gd name="T112" fmla="*/ 347 w 424"/>
              <a:gd name="T113" fmla="*/ 375 h 424"/>
              <a:gd name="T114" fmla="*/ 399 w 424"/>
              <a:gd name="T115" fmla="*/ 313 h 424"/>
              <a:gd name="T116" fmla="*/ 422 w 424"/>
              <a:gd name="T117" fmla="*/ 234 h 424"/>
              <a:gd name="T118" fmla="*/ 419 w 424"/>
              <a:gd name="T119" fmla="*/ 169 h 424"/>
              <a:gd name="T120" fmla="*/ 388 w 424"/>
              <a:gd name="T121" fmla="*/ 94 h 424"/>
              <a:gd name="T122" fmla="*/ 330 w 424"/>
              <a:gd name="T123" fmla="*/ 37 h 424"/>
              <a:gd name="T124" fmla="*/ 255 w 424"/>
              <a:gd name="T125" fmla="*/ 5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4" h="424">
                <a:moveTo>
                  <a:pt x="317" y="298"/>
                </a:moveTo>
                <a:lnTo>
                  <a:pt x="317" y="298"/>
                </a:lnTo>
                <a:lnTo>
                  <a:pt x="322" y="281"/>
                </a:lnTo>
                <a:lnTo>
                  <a:pt x="326" y="263"/>
                </a:lnTo>
                <a:lnTo>
                  <a:pt x="329" y="244"/>
                </a:lnTo>
                <a:lnTo>
                  <a:pt x="330" y="225"/>
                </a:lnTo>
                <a:lnTo>
                  <a:pt x="396" y="225"/>
                </a:lnTo>
                <a:lnTo>
                  <a:pt x="396" y="225"/>
                </a:lnTo>
                <a:lnTo>
                  <a:pt x="394" y="244"/>
                </a:lnTo>
                <a:lnTo>
                  <a:pt x="390" y="264"/>
                </a:lnTo>
                <a:lnTo>
                  <a:pt x="384" y="281"/>
                </a:lnTo>
                <a:lnTo>
                  <a:pt x="376" y="298"/>
                </a:lnTo>
                <a:lnTo>
                  <a:pt x="317" y="298"/>
                </a:lnTo>
                <a:close/>
                <a:moveTo>
                  <a:pt x="262" y="390"/>
                </a:moveTo>
                <a:lnTo>
                  <a:pt x="262" y="390"/>
                </a:lnTo>
                <a:lnTo>
                  <a:pt x="275" y="376"/>
                </a:lnTo>
                <a:lnTo>
                  <a:pt x="287" y="360"/>
                </a:lnTo>
                <a:lnTo>
                  <a:pt x="298" y="343"/>
                </a:lnTo>
                <a:lnTo>
                  <a:pt x="307" y="325"/>
                </a:lnTo>
                <a:lnTo>
                  <a:pt x="359" y="325"/>
                </a:lnTo>
                <a:lnTo>
                  <a:pt x="359" y="325"/>
                </a:lnTo>
                <a:lnTo>
                  <a:pt x="349" y="335"/>
                </a:lnTo>
                <a:lnTo>
                  <a:pt x="340" y="346"/>
                </a:lnTo>
                <a:lnTo>
                  <a:pt x="328" y="356"/>
                </a:lnTo>
                <a:lnTo>
                  <a:pt x="316" y="364"/>
                </a:lnTo>
                <a:lnTo>
                  <a:pt x="304" y="373"/>
                </a:lnTo>
                <a:lnTo>
                  <a:pt x="290" y="379"/>
                </a:lnTo>
                <a:lnTo>
                  <a:pt x="277" y="386"/>
                </a:lnTo>
                <a:lnTo>
                  <a:pt x="262" y="390"/>
                </a:lnTo>
                <a:close/>
                <a:moveTo>
                  <a:pt x="65" y="325"/>
                </a:moveTo>
                <a:lnTo>
                  <a:pt x="117" y="325"/>
                </a:lnTo>
                <a:lnTo>
                  <a:pt x="117" y="325"/>
                </a:lnTo>
                <a:lnTo>
                  <a:pt x="125" y="343"/>
                </a:lnTo>
                <a:lnTo>
                  <a:pt x="136" y="360"/>
                </a:lnTo>
                <a:lnTo>
                  <a:pt x="148" y="375"/>
                </a:lnTo>
                <a:lnTo>
                  <a:pt x="161" y="390"/>
                </a:lnTo>
                <a:lnTo>
                  <a:pt x="161" y="390"/>
                </a:lnTo>
                <a:lnTo>
                  <a:pt x="147" y="385"/>
                </a:lnTo>
                <a:lnTo>
                  <a:pt x="133" y="379"/>
                </a:lnTo>
                <a:lnTo>
                  <a:pt x="120" y="372"/>
                </a:lnTo>
                <a:lnTo>
                  <a:pt x="107" y="364"/>
                </a:lnTo>
                <a:lnTo>
                  <a:pt x="95" y="356"/>
                </a:lnTo>
                <a:lnTo>
                  <a:pt x="84" y="346"/>
                </a:lnTo>
                <a:lnTo>
                  <a:pt x="75" y="335"/>
                </a:lnTo>
                <a:lnTo>
                  <a:pt x="65" y="325"/>
                </a:lnTo>
                <a:close/>
                <a:moveTo>
                  <a:pt x="48" y="298"/>
                </a:moveTo>
                <a:lnTo>
                  <a:pt x="48" y="298"/>
                </a:lnTo>
                <a:lnTo>
                  <a:pt x="41" y="281"/>
                </a:lnTo>
                <a:lnTo>
                  <a:pt x="34" y="264"/>
                </a:lnTo>
                <a:lnTo>
                  <a:pt x="30" y="244"/>
                </a:lnTo>
                <a:lnTo>
                  <a:pt x="28" y="225"/>
                </a:lnTo>
                <a:lnTo>
                  <a:pt x="93" y="225"/>
                </a:lnTo>
                <a:lnTo>
                  <a:pt x="93" y="225"/>
                </a:lnTo>
                <a:lnTo>
                  <a:pt x="94" y="244"/>
                </a:lnTo>
                <a:lnTo>
                  <a:pt x="97" y="263"/>
                </a:lnTo>
                <a:lnTo>
                  <a:pt x="102" y="281"/>
                </a:lnTo>
                <a:lnTo>
                  <a:pt x="106" y="298"/>
                </a:lnTo>
                <a:lnTo>
                  <a:pt x="48" y="298"/>
                </a:lnTo>
                <a:close/>
                <a:moveTo>
                  <a:pt x="48" y="127"/>
                </a:moveTo>
                <a:lnTo>
                  <a:pt x="106" y="127"/>
                </a:lnTo>
                <a:lnTo>
                  <a:pt x="106" y="127"/>
                </a:lnTo>
                <a:lnTo>
                  <a:pt x="102" y="144"/>
                </a:lnTo>
                <a:lnTo>
                  <a:pt x="97" y="162"/>
                </a:lnTo>
                <a:lnTo>
                  <a:pt x="94" y="180"/>
                </a:lnTo>
                <a:lnTo>
                  <a:pt x="93" y="199"/>
                </a:lnTo>
                <a:lnTo>
                  <a:pt x="28" y="199"/>
                </a:lnTo>
                <a:lnTo>
                  <a:pt x="28" y="199"/>
                </a:lnTo>
                <a:lnTo>
                  <a:pt x="30" y="180"/>
                </a:lnTo>
                <a:lnTo>
                  <a:pt x="34" y="161"/>
                </a:lnTo>
                <a:lnTo>
                  <a:pt x="41" y="143"/>
                </a:lnTo>
                <a:lnTo>
                  <a:pt x="48" y="127"/>
                </a:lnTo>
                <a:close/>
                <a:moveTo>
                  <a:pt x="161" y="34"/>
                </a:moveTo>
                <a:lnTo>
                  <a:pt x="161" y="34"/>
                </a:lnTo>
                <a:lnTo>
                  <a:pt x="148" y="49"/>
                </a:lnTo>
                <a:lnTo>
                  <a:pt x="136" y="64"/>
                </a:lnTo>
                <a:lnTo>
                  <a:pt x="125" y="82"/>
                </a:lnTo>
                <a:lnTo>
                  <a:pt x="117" y="100"/>
                </a:lnTo>
                <a:lnTo>
                  <a:pt x="65" y="100"/>
                </a:lnTo>
                <a:lnTo>
                  <a:pt x="65" y="100"/>
                </a:lnTo>
                <a:lnTo>
                  <a:pt x="75" y="88"/>
                </a:lnTo>
                <a:lnTo>
                  <a:pt x="84" y="78"/>
                </a:lnTo>
                <a:lnTo>
                  <a:pt x="96" y="69"/>
                </a:lnTo>
                <a:lnTo>
                  <a:pt x="107" y="60"/>
                </a:lnTo>
                <a:lnTo>
                  <a:pt x="120" y="52"/>
                </a:lnTo>
                <a:lnTo>
                  <a:pt x="133" y="45"/>
                </a:lnTo>
                <a:lnTo>
                  <a:pt x="147" y="40"/>
                </a:lnTo>
                <a:lnTo>
                  <a:pt x="161" y="34"/>
                </a:lnTo>
                <a:close/>
                <a:moveTo>
                  <a:pt x="359" y="100"/>
                </a:moveTo>
                <a:lnTo>
                  <a:pt x="307" y="100"/>
                </a:lnTo>
                <a:lnTo>
                  <a:pt x="307" y="100"/>
                </a:lnTo>
                <a:lnTo>
                  <a:pt x="298" y="82"/>
                </a:lnTo>
                <a:lnTo>
                  <a:pt x="287" y="64"/>
                </a:lnTo>
                <a:lnTo>
                  <a:pt x="275" y="48"/>
                </a:lnTo>
                <a:lnTo>
                  <a:pt x="262" y="34"/>
                </a:lnTo>
                <a:lnTo>
                  <a:pt x="262" y="34"/>
                </a:lnTo>
                <a:lnTo>
                  <a:pt x="276" y="39"/>
                </a:lnTo>
                <a:lnTo>
                  <a:pt x="290" y="45"/>
                </a:lnTo>
                <a:lnTo>
                  <a:pt x="303" y="52"/>
                </a:lnTo>
                <a:lnTo>
                  <a:pt x="316" y="59"/>
                </a:lnTo>
                <a:lnTo>
                  <a:pt x="328" y="69"/>
                </a:lnTo>
                <a:lnTo>
                  <a:pt x="338" y="78"/>
                </a:lnTo>
                <a:lnTo>
                  <a:pt x="349" y="88"/>
                </a:lnTo>
                <a:lnTo>
                  <a:pt x="359" y="100"/>
                </a:lnTo>
                <a:close/>
                <a:moveTo>
                  <a:pt x="225" y="199"/>
                </a:moveTo>
                <a:lnTo>
                  <a:pt x="225" y="127"/>
                </a:lnTo>
                <a:lnTo>
                  <a:pt x="289" y="127"/>
                </a:lnTo>
                <a:lnTo>
                  <a:pt x="289" y="127"/>
                </a:lnTo>
                <a:lnTo>
                  <a:pt x="295" y="144"/>
                </a:lnTo>
                <a:lnTo>
                  <a:pt x="299" y="161"/>
                </a:lnTo>
                <a:lnTo>
                  <a:pt x="302" y="180"/>
                </a:lnTo>
                <a:lnTo>
                  <a:pt x="304" y="199"/>
                </a:lnTo>
                <a:lnTo>
                  <a:pt x="225" y="199"/>
                </a:lnTo>
                <a:close/>
                <a:moveTo>
                  <a:pt x="225" y="298"/>
                </a:moveTo>
                <a:lnTo>
                  <a:pt x="225" y="225"/>
                </a:lnTo>
                <a:lnTo>
                  <a:pt x="304" y="225"/>
                </a:lnTo>
                <a:lnTo>
                  <a:pt x="304" y="225"/>
                </a:lnTo>
                <a:lnTo>
                  <a:pt x="302" y="244"/>
                </a:lnTo>
                <a:lnTo>
                  <a:pt x="299" y="263"/>
                </a:lnTo>
                <a:lnTo>
                  <a:pt x="295" y="281"/>
                </a:lnTo>
                <a:lnTo>
                  <a:pt x="289" y="298"/>
                </a:lnTo>
                <a:lnTo>
                  <a:pt x="225" y="298"/>
                </a:lnTo>
                <a:close/>
                <a:moveTo>
                  <a:pt x="225" y="387"/>
                </a:moveTo>
                <a:lnTo>
                  <a:pt x="225" y="325"/>
                </a:lnTo>
                <a:lnTo>
                  <a:pt x="277" y="325"/>
                </a:lnTo>
                <a:lnTo>
                  <a:pt x="277" y="325"/>
                </a:lnTo>
                <a:lnTo>
                  <a:pt x="267" y="343"/>
                </a:lnTo>
                <a:lnTo>
                  <a:pt x="254" y="360"/>
                </a:lnTo>
                <a:lnTo>
                  <a:pt x="241" y="375"/>
                </a:lnTo>
                <a:lnTo>
                  <a:pt x="225" y="387"/>
                </a:lnTo>
                <a:close/>
                <a:moveTo>
                  <a:pt x="199" y="325"/>
                </a:moveTo>
                <a:lnTo>
                  <a:pt x="199" y="388"/>
                </a:lnTo>
                <a:lnTo>
                  <a:pt x="199" y="388"/>
                </a:lnTo>
                <a:lnTo>
                  <a:pt x="191" y="381"/>
                </a:lnTo>
                <a:lnTo>
                  <a:pt x="183" y="375"/>
                </a:lnTo>
                <a:lnTo>
                  <a:pt x="169" y="360"/>
                </a:lnTo>
                <a:lnTo>
                  <a:pt x="157" y="343"/>
                </a:lnTo>
                <a:lnTo>
                  <a:pt x="146" y="325"/>
                </a:lnTo>
                <a:lnTo>
                  <a:pt x="199" y="325"/>
                </a:lnTo>
                <a:close/>
                <a:moveTo>
                  <a:pt x="199" y="225"/>
                </a:moveTo>
                <a:lnTo>
                  <a:pt x="199" y="298"/>
                </a:lnTo>
                <a:lnTo>
                  <a:pt x="134" y="298"/>
                </a:lnTo>
                <a:lnTo>
                  <a:pt x="134" y="298"/>
                </a:lnTo>
                <a:lnTo>
                  <a:pt x="128" y="281"/>
                </a:lnTo>
                <a:lnTo>
                  <a:pt x="124" y="263"/>
                </a:lnTo>
                <a:lnTo>
                  <a:pt x="121" y="244"/>
                </a:lnTo>
                <a:lnTo>
                  <a:pt x="120" y="225"/>
                </a:lnTo>
                <a:lnTo>
                  <a:pt x="199" y="225"/>
                </a:lnTo>
                <a:close/>
                <a:moveTo>
                  <a:pt x="199" y="127"/>
                </a:moveTo>
                <a:lnTo>
                  <a:pt x="199" y="199"/>
                </a:lnTo>
                <a:lnTo>
                  <a:pt x="120" y="199"/>
                </a:lnTo>
                <a:lnTo>
                  <a:pt x="120" y="199"/>
                </a:lnTo>
                <a:lnTo>
                  <a:pt x="121" y="180"/>
                </a:lnTo>
                <a:lnTo>
                  <a:pt x="124" y="162"/>
                </a:lnTo>
                <a:lnTo>
                  <a:pt x="128" y="144"/>
                </a:lnTo>
                <a:lnTo>
                  <a:pt x="135" y="127"/>
                </a:lnTo>
                <a:lnTo>
                  <a:pt x="199" y="127"/>
                </a:lnTo>
                <a:close/>
                <a:moveTo>
                  <a:pt x="199" y="37"/>
                </a:moveTo>
                <a:lnTo>
                  <a:pt x="199" y="100"/>
                </a:lnTo>
                <a:lnTo>
                  <a:pt x="146" y="100"/>
                </a:lnTo>
                <a:lnTo>
                  <a:pt x="146" y="100"/>
                </a:lnTo>
                <a:lnTo>
                  <a:pt x="157" y="82"/>
                </a:lnTo>
                <a:lnTo>
                  <a:pt x="169" y="64"/>
                </a:lnTo>
                <a:lnTo>
                  <a:pt x="183" y="49"/>
                </a:lnTo>
                <a:lnTo>
                  <a:pt x="199" y="37"/>
                </a:lnTo>
                <a:close/>
                <a:moveTo>
                  <a:pt x="277" y="100"/>
                </a:moveTo>
                <a:lnTo>
                  <a:pt x="225" y="100"/>
                </a:lnTo>
                <a:lnTo>
                  <a:pt x="225" y="38"/>
                </a:lnTo>
                <a:lnTo>
                  <a:pt x="225" y="38"/>
                </a:lnTo>
                <a:lnTo>
                  <a:pt x="240" y="50"/>
                </a:lnTo>
                <a:lnTo>
                  <a:pt x="254" y="64"/>
                </a:lnTo>
                <a:lnTo>
                  <a:pt x="267" y="82"/>
                </a:lnTo>
                <a:lnTo>
                  <a:pt x="277" y="100"/>
                </a:lnTo>
                <a:close/>
                <a:moveTo>
                  <a:pt x="376" y="127"/>
                </a:moveTo>
                <a:lnTo>
                  <a:pt x="376" y="127"/>
                </a:lnTo>
                <a:lnTo>
                  <a:pt x="384" y="143"/>
                </a:lnTo>
                <a:lnTo>
                  <a:pt x="390" y="161"/>
                </a:lnTo>
                <a:lnTo>
                  <a:pt x="394" y="180"/>
                </a:lnTo>
                <a:lnTo>
                  <a:pt x="396" y="199"/>
                </a:lnTo>
                <a:lnTo>
                  <a:pt x="330" y="199"/>
                </a:lnTo>
                <a:lnTo>
                  <a:pt x="330" y="199"/>
                </a:lnTo>
                <a:lnTo>
                  <a:pt x="329" y="180"/>
                </a:lnTo>
                <a:lnTo>
                  <a:pt x="326" y="162"/>
                </a:lnTo>
                <a:lnTo>
                  <a:pt x="322" y="144"/>
                </a:lnTo>
                <a:lnTo>
                  <a:pt x="317" y="127"/>
                </a:lnTo>
                <a:lnTo>
                  <a:pt x="376" y="127"/>
                </a:lnTo>
                <a:close/>
                <a:moveTo>
                  <a:pt x="212" y="0"/>
                </a:moveTo>
                <a:lnTo>
                  <a:pt x="212" y="0"/>
                </a:lnTo>
                <a:lnTo>
                  <a:pt x="191" y="2"/>
                </a:lnTo>
                <a:lnTo>
                  <a:pt x="169" y="5"/>
                </a:lnTo>
                <a:lnTo>
                  <a:pt x="149" y="10"/>
                </a:lnTo>
                <a:lnTo>
                  <a:pt x="129" y="17"/>
                </a:lnTo>
                <a:lnTo>
                  <a:pt x="111" y="26"/>
                </a:lnTo>
                <a:lnTo>
                  <a:pt x="94" y="37"/>
                </a:lnTo>
                <a:lnTo>
                  <a:pt x="77" y="49"/>
                </a:lnTo>
                <a:lnTo>
                  <a:pt x="62" y="62"/>
                </a:lnTo>
                <a:lnTo>
                  <a:pt x="49" y="77"/>
                </a:lnTo>
                <a:lnTo>
                  <a:pt x="36" y="94"/>
                </a:lnTo>
                <a:lnTo>
                  <a:pt x="25" y="112"/>
                </a:lnTo>
                <a:lnTo>
                  <a:pt x="17" y="130"/>
                </a:lnTo>
                <a:lnTo>
                  <a:pt x="9" y="149"/>
                </a:lnTo>
                <a:lnTo>
                  <a:pt x="5" y="169"/>
                </a:lnTo>
                <a:lnTo>
                  <a:pt x="2" y="191"/>
                </a:lnTo>
                <a:lnTo>
                  <a:pt x="0" y="212"/>
                </a:lnTo>
                <a:lnTo>
                  <a:pt x="0" y="212"/>
                </a:lnTo>
                <a:lnTo>
                  <a:pt x="2" y="234"/>
                </a:lnTo>
                <a:lnTo>
                  <a:pt x="5" y="255"/>
                </a:lnTo>
                <a:lnTo>
                  <a:pt x="9" y="275"/>
                </a:lnTo>
                <a:lnTo>
                  <a:pt x="17" y="295"/>
                </a:lnTo>
                <a:lnTo>
                  <a:pt x="25" y="313"/>
                </a:lnTo>
                <a:lnTo>
                  <a:pt x="36" y="330"/>
                </a:lnTo>
                <a:lnTo>
                  <a:pt x="49" y="347"/>
                </a:lnTo>
                <a:lnTo>
                  <a:pt x="62" y="362"/>
                </a:lnTo>
                <a:lnTo>
                  <a:pt x="77" y="375"/>
                </a:lnTo>
                <a:lnTo>
                  <a:pt x="94" y="388"/>
                </a:lnTo>
                <a:lnTo>
                  <a:pt x="111" y="399"/>
                </a:lnTo>
                <a:lnTo>
                  <a:pt x="129" y="407"/>
                </a:lnTo>
                <a:lnTo>
                  <a:pt x="149" y="415"/>
                </a:lnTo>
                <a:lnTo>
                  <a:pt x="169" y="419"/>
                </a:lnTo>
                <a:lnTo>
                  <a:pt x="191" y="422"/>
                </a:lnTo>
                <a:lnTo>
                  <a:pt x="212" y="424"/>
                </a:lnTo>
                <a:lnTo>
                  <a:pt x="212" y="424"/>
                </a:lnTo>
                <a:lnTo>
                  <a:pt x="233" y="422"/>
                </a:lnTo>
                <a:lnTo>
                  <a:pt x="255" y="419"/>
                </a:lnTo>
                <a:lnTo>
                  <a:pt x="275" y="415"/>
                </a:lnTo>
                <a:lnTo>
                  <a:pt x="295" y="407"/>
                </a:lnTo>
                <a:lnTo>
                  <a:pt x="313" y="399"/>
                </a:lnTo>
                <a:lnTo>
                  <a:pt x="330" y="388"/>
                </a:lnTo>
                <a:lnTo>
                  <a:pt x="347" y="375"/>
                </a:lnTo>
                <a:lnTo>
                  <a:pt x="362" y="362"/>
                </a:lnTo>
                <a:lnTo>
                  <a:pt x="375" y="347"/>
                </a:lnTo>
                <a:lnTo>
                  <a:pt x="388" y="330"/>
                </a:lnTo>
                <a:lnTo>
                  <a:pt x="399" y="313"/>
                </a:lnTo>
                <a:lnTo>
                  <a:pt x="407" y="295"/>
                </a:lnTo>
                <a:lnTo>
                  <a:pt x="415" y="275"/>
                </a:lnTo>
                <a:lnTo>
                  <a:pt x="419" y="255"/>
                </a:lnTo>
                <a:lnTo>
                  <a:pt x="422" y="234"/>
                </a:lnTo>
                <a:lnTo>
                  <a:pt x="424" y="212"/>
                </a:lnTo>
                <a:lnTo>
                  <a:pt x="424" y="212"/>
                </a:lnTo>
                <a:lnTo>
                  <a:pt x="422" y="191"/>
                </a:lnTo>
                <a:lnTo>
                  <a:pt x="419" y="169"/>
                </a:lnTo>
                <a:lnTo>
                  <a:pt x="415" y="149"/>
                </a:lnTo>
                <a:lnTo>
                  <a:pt x="407" y="130"/>
                </a:lnTo>
                <a:lnTo>
                  <a:pt x="399" y="112"/>
                </a:lnTo>
                <a:lnTo>
                  <a:pt x="388" y="94"/>
                </a:lnTo>
                <a:lnTo>
                  <a:pt x="375" y="77"/>
                </a:lnTo>
                <a:lnTo>
                  <a:pt x="362" y="62"/>
                </a:lnTo>
                <a:lnTo>
                  <a:pt x="347" y="49"/>
                </a:lnTo>
                <a:lnTo>
                  <a:pt x="330" y="37"/>
                </a:lnTo>
                <a:lnTo>
                  <a:pt x="313" y="26"/>
                </a:lnTo>
                <a:lnTo>
                  <a:pt x="295" y="17"/>
                </a:lnTo>
                <a:lnTo>
                  <a:pt x="275" y="10"/>
                </a:lnTo>
                <a:lnTo>
                  <a:pt x="255" y="5"/>
                </a:lnTo>
                <a:lnTo>
                  <a:pt x="233" y="2"/>
                </a:lnTo>
                <a:lnTo>
                  <a:pt x="2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detection: False positive-false negative trade-off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8943" y="3671487"/>
            <a:ext cx="8557801" cy="64932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 smtClean="0">
                <a:solidFill>
                  <a:schemeClr val="accent1"/>
                </a:solidFill>
              </a:rPr>
              <a:t>Almost no machine learning on end devices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889238"/>
            <a:ext cx="10191749" cy="493335"/>
          </a:xfrm>
          <a:prstGeom prst="rect">
            <a:avLst/>
          </a:prstGeom>
          <a:gradFill flip="none" rotWithShape="1">
            <a:gsLst>
              <a:gs pos="31000">
                <a:schemeClr val="accent1"/>
              </a:gs>
              <a:gs pos="67000">
                <a:schemeClr val="accent4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8943" y="2935850"/>
            <a:ext cx="937757" cy="400110"/>
          </a:xfrm>
          <a:prstGeom prst="rect">
            <a:avLst/>
          </a:prstGeom>
          <a:noFill/>
        </p:spPr>
        <p:txBody>
          <a:bodyPr wrap="none" lIns="0" rIns="0" rtlCol="0" anchor="ctr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HP Simplified" pitchFamily="34" charset="0"/>
                <a:cs typeface="HP Simplified" pitchFamily="34" charset="0"/>
              </a:rPr>
              <a:t>File hash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0873" y="2935850"/>
            <a:ext cx="750205" cy="400110"/>
          </a:xfrm>
          <a:prstGeom prst="rect">
            <a:avLst/>
          </a:prstGeom>
          <a:noFill/>
        </p:spPr>
        <p:txBody>
          <a:bodyPr wrap="none" lIns="0" rIns="0" rtlCol="0" anchor="ctr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2000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Strings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72210" y="2935850"/>
            <a:ext cx="2109552" cy="400110"/>
          </a:xfrm>
          <a:prstGeom prst="rect">
            <a:avLst/>
          </a:prstGeom>
          <a:noFill/>
        </p:spPr>
        <p:txBody>
          <a:bodyPr wrap="none" lIns="0" rIns="0" rtlCol="0" anchor="ctr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2000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Behavior signatures</a:t>
            </a:r>
          </a:p>
        </p:txBody>
      </p:sp>
      <p:sp>
        <p:nvSpPr>
          <p:cNvPr id="13" name="Freeform 112"/>
          <p:cNvSpPr>
            <a:spLocks/>
          </p:cNvSpPr>
          <p:nvPr/>
        </p:nvSpPr>
        <p:spPr bwMode="auto">
          <a:xfrm rot="10800000">
            <a:off x="10801349" y="2600325"/>
            <a:ext cx="789569" cy="1071162"/>
          </a:xfrm>
          <a:custGeom>
            <a:avLst/>
            <a:gdLst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9762 w 10000"/>
              <a:gd name="connsiteY31" fmla="*/ 2532 h 10000"/>
              <a:gd name="connsiteX32" fmla="*/ 10000 w 10000"/>
              <a:gd name="connsiteY32" fmla="*/ 2876 h 10000"/>
              <a:gd name="connsiteX33" fmla="*/ 10000 w 10000"/>
              <a:gd name="connsiteY33" fmla="*/ 7124 h 10000"/>
              <a:gd name="connsiteX34" fmla="*/ 10000 w 10000"/>
              <a:gd name="connsiteY34" fmla="*/ 7468 h 10000"/>
              <a:gd name="connsiteX35" fmla="*/ 9762 w 10000"/>
              <a:gd name="connsiteY35" fmla="*/ 7468 h 10000"/>
              <a:gd name="connsiteX36" fmla="*/ 6429 w 10000"/>
              <a:gd name="connsiteY36" fmla="*/ 7468 h 10000"/>
              <a:gd name="connsiteX37" fmla="*/ 6429 w 10000"/>
              <a:gd name="connsiteY37" fmla="*/ 8498 h 10000"/>
              <a:gd name="connsiteX38" fmla="*/ 6429 w 10000"/>
              <a:gd name="connsiteY38" fmla="*/ 8498 h 10000"/>
              <a:gd name="connsiteX39" fmla="*/ 6399 w 10000"/>
              <a:gd name="connsiteY39" fmla="*/ 8841 h 10000"/>
              <a:gd name="connsiteX40" fmla="*/ 6369 w 10000"/>
              <a:gd name="connsiteY40" fmla="*/ 9099 h 10000"/>
              <a:gd name="connsiteX41" fmla="*/ 6310 w 10000"/>
              <a:gd name="connsiteY41" fmla="*/ 9356 h 10000"/>
              <a:gd name="connsiteX42" fmla="*/ 6190 w 10000"/>
              <a:gd name="connsiteY42" fmla="*/ 9571 h 10000"/>
              <a:gd name="connsiteX43" fmla="*/ 6071 w 10000"/>
              <a:gd name="connsiteY43" fmla="*/ 9742 h 10000"/>
              <a:gd name="connsiteX44" fmla="*/ 5952 w 10000"/>
              <a:gd name="connsiteY44" fmla="*/ 9871 h 10000"/>
              <a:gd name="connsiteX45" fmla="*/ 5774 w 10000"/>
              <a:gd name="connsiteY45" fmla="*/ 9957 h 10000"/>
              <a:gd name="connsiteX46" fmla="*/ 5625 w 10000"/>
              <a:gd name="connsiteY46" fmla="*/ 10000 h 10000"/>
              <a:gd name="connsiteX47" fmla="*/ 5625 w 10000"/>
              <a:gd name="connsiteY47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2876 h 10000"/>
              <a:gd name="connsiteX32" fmla="*/ 10000 w 10000"/>
              <a:gd name="connsiteY32" fmla="*/ 7124 h 10000"/>
              <a:gd name="connsiteX33" fmla="*/ 10000 w 10000"/>
              <a:gd name="connsiteY33" fmla="*/ 7468 h 10000"/>
              <a:gd name="connsiteX34" fmla="*/ 9762 w 10000"/>
              <a:gd name="connsiteY34" fmla="*/ 7468 h 10000"/>
              <a:gd name="connsiteX35" fmla="*/ 6429 w 10000"/>
              <a:gd name="connsiteY35" fmla="*/ 7468 h 10000"/>
              <a:gd name="connsiteX36" fmla="*/ 6429 w 10000"/>
              <a:gd name="connsiteY36" fmla="*/ 8498 h 10000"/>
              <a:gd name="connsiteX37" fmla="*/ 6429 w 10000"/>
              <a:gd name="connsiteY37" fmla="*/ 8498 h 10000"/>
              <a:gd name="connsiteX38" fmla="*/ 6399 w 10000"/>
              <a:gd name="connsiteY38" fmla="*/ 8841 h 10000"/>
              <a:gd name="connsiteX39" fmla="*/ 6369 w 10000"/>
              <a:gd name="connsiteY39" fmla="*/ 9099 h 10000"/>
              <a:gd name="connsiteX40" fmla="*/ 6310 w 10000"/>
              <a:gd name="connsiteY40" fmla="*/ 9356 h 10000"/>
              <a:gd name="connsiteX41" fmla="*/ 6190 w 10000"/>
              <a:gd name="connsiteY41" fmla="*/ 9571 h 10000"/>
              <a:gd name="connsiteX42" fmla="*/ 6071 w 10000"/>
              <a:gd name="connsiteY42" fmla="*/ 9742 h 10000"/>
              <a:gd name="connsiteX43" fmla="*/ 5952 w 10000"/>
              <a:gd name="connsiteY43" fmla="*/ 9871 h 10000"/>
              <a:gd name="connsiteX44" fmla="*/ 5774 w 10000"/>
              <a:gd name="connsiteY44" fmla="*/ 9957 h 10000"/>
              <a:gd name="connsiteX45" fmla="*/ 5625 w 10000"/>
              <a:gd name="connsiteY45" fmla="*/ 10000 h 10000"/>
              <a:gd name="connsiteX46" fmla="*/ 5625 w 10000"/>
              <a:gd name="connsiteY46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7124 h 10000"/>
              <a:gd name="connsiteX32" fmla="*/ 10000 w 10000"/>
              <a:gd name="connsiteY32" fmla="*/ 7468 h 10000"/>
              <a:gd name="connsiteX33" fmla="*/ 9762 w 10000"/>
              <a:gd name="connsiteY33" fmla="*/ 7468 h 10000"/>
              <a:gd name="connsiteX34" fmla="*/ 6429 w 10000"/>
              <a:gd name="connsiteY34" fmla="*/ 7468 h 10000"/>
              <a:gd name="connsiteX35" fmla="*/ 6429 w 10000"/>
              <a:gd name="connsiteY35" fmla="*/ 8498 h 10000"/>
              <a:gd name="connsiteX36" fmla="*/ 6429 w 10000"/>
              <a:gd name="connsiteY36" fmla="*/ 8498 h 10000"/>
              <a:gd name="connsiteX37" fmla="*/ 6399 w 10000"/>
              <a:gd name="connsiteY37" fmla="*/ 8841 h 10000"/>
              <a:gd name="connsiteX38" fmla="*/ 6369 w 10000"/>
              <a:gd name="connsiteY38" fmla="*/ 9099 h 10000"/>
              <a:gd name="connsiteX39" fmla="*/ 6310 w 10000"/>
              <a:gd name="connsiteY39" fmla="*/ 9356 h 10000"/>
              <a:gd name="connsiteX40" fmla="*/ 6190 w 10000"/>
              <a:gd name="connsiteY40" fmla="*/ 9571 h 10000"/>
              <a:gd name="connsiteX41" fmla="*/ 6071 w 10000"/>
              <a:gd name="connsiteY41" fmla="*/ 9742 h 10000"/>
              <a:gd name="connsiteX42" fmla="*/ 5952 w 10000"/>
              <a:gd name="connsiteY42" fmla="*/ 9871 h 10000"/>
              <a:gd name="connsiteX43" fmla="*/ 5774 w 10000"/>
              <a:gd name="connsiteY43" fmla="*/ 9957 h 10000"/>
              <a:gd name="connsiteX44" fmla="*/ 5625 w 10000"/>
              <a:gd name="connsiteY44" fmla="*/ 10000 h 10000"/>
              <a:gd name="connsiteX45" fmla="*/ 5625 w 10000"/>
              <a:gd name="connsiteY45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7124 h 10000"/>
              <a:gd name="connsiteX32" fmla="*/ 10000 w 10000"/>
              <a:gd name="connsiteY32" fmla="*/ 7468 h 10000"/>
              <a:gd name="connsiteX33" fmla="*/ 6429 w 10000"/>
              <a:gd name="connsiteY33" fmla="*/ 7468 h 10000"/>
              <a:gd name="connsiteX34" fmla="*/ 6429 w 10000"/>
              <a:gd name="connsiteY34" fmla="*/ 8498 h 10000"/>
              <a:gd name="connsiteX35" fmla="*/ 6429 w 10000"/>
              <a:gd name="connsiteY35" fmla="*/ 8498 h 10000"/>
              <a:gd name="connsiteX36" fmla="*/ 6399 w 10000"/>
              <a:gd name="connsiteY36" fmla="*/ 8841 h 10000"/>
              <a:gd name="connsiteX37" fmla="*/ 6369 w 10000"/>
              <a:gd name="connsiteY37" fmla="*/ 9099 h 10000"/>
              <a:gd name="connsiteX38" fmla="*/ 6310 w 10000"/>
              <a:gd name="connsiteY38" fmla="*/ 9356 h 10000"/>
              <a:gd name="connsiteX39" fmla="*/ 6190 w 10000"/>
              <a:gd name="connsiteY39" fmla="*/ 9571 h 10000"/>
              <a:gd name="connsiteX40" fmla="*/ 6071 w 10000"/>
              <a:gd name="connsiteY40" fmla="*/ 9742 h 10000"/>
              <a:gd name="connsiteX41" fmla="*/ 5952 w 10000"/>
              <a:gd name="connsiteY41" fmla="*/ 9871 h 10000"/>
              <a:gd name="connsiteX42" fmla="*/ 5774 w 10000"/>
              <a:gd name="connsiteY42" fmla="*/ 9957 h 10000"/>
              <a:gd name="connsiteX43" fmla="*/ 5625 w 10000"/>
              <a:gd name="connsiteY43" fmla="*/ 10000 h 10000"/>
              <a:gd name="connsiteX44" fmla="*/ 5625 w 10000"/>
              <a:gd name="connsiteY44" fmla="*/ 10000 h 10000"/>
              <a:gd name="connsiteX0" fmla="*/ 5625 w 10000"/>
              <a:gd name="connsiteY0" fmla="*/ 10000 h 10000"/>
              <a:gd name="connsiteX1" fmla="*/ 5625 w 10000"/>
              <a:gd name="connsiteY1" fmla="*/ 10000 h 10000"/>
              <a:gd name="connsiteX2" fmla="*/ 5476 w 10000"/>
              <a:gd name="connsiteY2" fmla="*/ 9957 h 10000"/>
              <a:gd name="connsiteX3" fmla="*/ 5357 w 10000"/>
              <a:gd name="connsiteY3" fmla="*/ 9914 h 10000"/>
              <a:gd name="connsiteX4" fmla="*/ 5089 w 10000"/>
              <a:gd name="connsiteY4" fmla="*/ 9785 h 10000"/>
              <a:gd name="connsiteX5" fmla="*/ 536 w 10000"/>
              <a:gd name="connsiteY5" fmla="*/ 6094 h 10000"/>
              <a:gd name="connsiteX6" fmla="*/ 536 w 10000"/>
              <a:gd name="connsiteY6" fmla="*/ 6094 h 10000"/>
              <a:gd name="connsiteX7" fmla="*/ 298 w 10000"/>
              <a:gd name="connsiteY7" fmla="*/ 5880 h 10000"/>
              <a:gd name="connsiteX8" fmla="*/ 119 w 10000"/>
              <a:gd name="connsiteY8" fmla="*/ 5579 h 10000"/>
              <a:gd name="connsiteX9" fmla="*/ 30 w 10000"/>
              <a:gd name="connsiteY9" fmla="*/ 5322 h 10000"/>
              <a:gd name="connsiteX10" fmla="*/ 0 w 10000"/>
              <a:gd name="connsiteY10" fmla="*/ 4979 h 10000"/>
              <a:gd name="connsiteX11" fmla="*/ 0 w 10000"/>
              <a:gd name="connsiteY11" fmla="*/ 4979 h 10000"/>
              <a:gd name="connsiteX12" fmla="*/ 30 w 10000"/>
              <a:gd name="connsiteY12" fmla="*/ 4678 h 10000"/>
              <a:gd name="connsiteX13" fmla="*/ 119 w 10000"/>
              <a:gd name="connsiteY13" fmla="*/ 4378 h 10000"/>
              <a:gd name="connsiteX14" fmla="*/ 298 w 10000"/>
              <a:gd name="connsiteY14" fmla="*/ 4120 h 10000"/>
              <a:gd name="connsiteX15" fmla="*/ 536 w 10000"/>
              <a:gd name="connsiteY15" fmla="*/ 3906 h 10000"/>
              <a:gd name="connsiteX16" fmla="*/ 5089 w 10000"/>
              <a:gd name="connsiteY16" fmla="*/ 215 h 10000"/>
              <a:gd name="connsiteX17" fmla="*/ 5089 w 10000"/>
              <a:gd name="connsiteY17" fmla="*/ 215 h 10000"/>
              <a:gd name="connsiteX18" fmla="*/ 5357 w 10000"/>
              <a:gd name="connsiteY18" fmla="*/ 86 h 10000"/>
              <a:gd name="connsiteX19" fmla="*/ 5476 w 10000"/>
              <a:gd name="connsiteY19" fmla="*/ 43 h 10000"/>
              <a:gd name="connsiteX20" fmla="*/ 5625 w 10000"/>
              <a:gd name="connsiteY20" fmla="*/ 0 h 10000"/>
              <a:gd name="connsiteX21" fmla="*/ 5625 w 10000"/>
              <a:gd name="connsiteY21" fmla="*/ 0 h 10000"/>
              <a:gd name="connsiteX22" fmla="*/ 5774 w 10000"/>
              <a:gd name="connsiteY22" fmla="*/ 43 h 10000"/>
              <a:gd name="connsiteX23" fmla="*/ 5923 w 10000"/>
              <a:gd name="connsiteY23" fmla="*/ 86 h 10000"/>
              <a:gd name="connsiteX24" fmla="*/ 6042 w 10000"/>
              <a:gd name="connsiteY24" fmla="*/ 215 h 10000"/>
              <a:gd name="connsiteX25" fmla="*/ 6161 w 10000"/>
              <a:gd name="connsiteY25" fmla="*/ 386 h 10000"/>
              <a:gd name="connsiteX26" fmla="*/ 6280 w 10000"/>
              <a:gd name="connsiteY26" fmla="*/ 558 h 10000"/>
              <a:gd name="connsiteX27" fmla="*/ 6369 w 10000"/>
              <a:gd name="connsiteY27" fmla="*/ 815 h 10000"/>
              <a:gd name="connsiteX28" fmla="*/ 6399 w 10000"/>
              <a:gd name="connsiteY28" fmla="*/ 1116 h 10000"/>
              <a:gd name="connsiteX29" fmla="*/ 6429 w 10000"/>
              <a:gd name="connsiteY29" fmla="*/ 1502 h 10000"/>
              <a:gd name="connsiteX30" fmla="*/ 6429 w 10000"/>
              <a:gd name="connsiteY30" fmla="*/ 2532 h 10000"/>
              <a:gd name="connsiteX31" fmla="*/ 10000 w 10000"/>
              <a:gd name="connsiteY31" fmla="*/ 7124 h 10000"/>
              <a:gd name="connsiteX32" fmla="*/ 6429 w 10000"/>
              <a:gd name="connsiteY32" fmla="*/ 7468 h 10000"/>
              <a:gd name="connsiteX33" fmla="*/ 6429 w 10000"/>
              <a:gd name="connsiteY33" fmla="*/ 8498 h 10000"/>
              <a:gd name="connsiteX34" fmla="*/ 6429 w 10000"/>
              <a:gd name="connsiteY34" fmla="*/ 8498 h 10000"/>
              <a:gd name="connsiteX35" fmla="*/ 6399 w 10000"/>
              <a:gd name="connsiteY35" fmla="*/ 8841 h 10000"/>
              <a:gd name="connsiteX36" fmla="*/ 6369 w 10000"/>
              <a:gd name="connsiteY36" fmla="*/ 9099 h 10000"/>
              <a:gd name="connsiteX37" fmla="*/ 6310 w 10000"/>
              <a:gd name="connsiteY37" fmla="*/ 9356 h 10000"/>
              <a:gd name="connsiteX38" fmla="*/ 6190 w 10000"/>
              <a:gd name="connsiteY38" fmla="*/ 9571 h 10000"/>
              <a:gd name="connsiteX39" fmla="*/ 6071 w 10000"/>
              <a:gd name="connsiteY39" fmla="*/ 9742 h 10000"/>
              <a:gd name="connsiteX40" fmla="*/ 5952 w 10000"/>
              <a:gd name="connsiteY40" fmla="*/ 9871 h 10000"/>
              <a:gd name="connsiteX41" fmla="*/ 5774 w 10000"/>
              <a:gd name="connsiteY41" fmla="*/ 9957 h 10000"/>
              <a:gd name="connsiteX42" fmla="*/ 5625 w 10000"/>
              <a:gd name="connsiteY42" fmla="*/ 10000 h 10000"/>
              <a:gd name="connsiteX43" fmla="*/ 5625 w 10000"/>
              <a:gd name="connsiteY43" fmla="*/ 10000 h 10000"/>
              <a:gd name="connsiteX0" fmla="*/ 5625 w 6429"/>
              <a:gd name="connsiteY0" fmla="*/ 10000 h 10000"/>
              <a:gd name="connsiteX1" fmla="*/ 5625 w 6429"/>
              <a:gd name="connsiteY1" fmla="*/ 10000 h 10000"/>
              <a:gd name="connsiteX2" fmla="*/ 5476 w 6429"/>
              <a:gd name="connsiteY2" fmla="*/ 9957 h 10000"/>
              <a:gd name="connsiteX3" fmla="*/ 5357 w 6429"/>
              <a:gd name="connsiteY3" fmla="*/ 9914 h 10000"/>
              <a:gd name="connsiteX4" fmla="*/ 5089 w 6429"/>
              <a:gd name="connsiteY4" fmla="*/ 9785 h 10000"/>
              <a:gd name="connsiteX5" fmla="*/ 536 w 6429"/>
              <a:gd name="connsiteY5" fmla="*/ 6094 h 10000"/>
              <a:gd name="connsiteX6" fmla="*/ 536 w 6429"/>
              <a:gd name="connsiteY6" fmla="*/ 6094 h 10000"/>
              <a:gd name="connsiteX7" fmla="*/ 298 w 6429"/>
              <a:gd name="connsiteY7" fmla="*/ 5880 h 10000"/>
              <a:gd name="connsiteX8" fmla="*/ 119 w 6429"/>
              <a:gd name="connsiteY8" fmla="*/ 5579 h 10000"/>
              <a:gd name="connsiteX9" fmla="*/ 30 w 6429"/>
              <a:gd name="connsiteY9" fmla="*/ 5322 h 10000"/>
              <a:gd name="connsiteX10" fmla="*/ 0 w 6429"/>
              <a:gd name="connsiteY10" fmla="*/ 4979 h 10000"/>
              <a:gd name="connsiteX11" fmla="*/ 0 w 6429"/>
              <a:gd name="connsiteY11" fmla="*/ 4979 h 10000"/>
              <a:gd name="connsiteX12" fmla="*/ 30 w 6429"/>
              <a:gd name="connsiteY12" fmla="*/ 4678 h 10000"/>
              <a:gd name="connsiteX13" fmla="*/ 119 w 6429"/>
              <a:gd name="connsiteY13" fmla="*/ 4378 h 10000"/>
              <a:gd name="connsiteX14" fmla="*/ 298 w 6429"/>
              <a:gd name="connsiteY14" fmla="*/ 4120 h 10000"/>
              <a:gd name="connsiteX15" fmla="*/ 536 w 6429"/>
              <a:gd name="connsiteY15" fmla="*/ 3906 h 10000"/>
              <a:gd name="connsiteX16" fmla="*/ 5089 w 6429"/>
              <a:gd name="connsiteY16" fmla="*/ 215 h 10000"/>
              <a:gd name="connsiteX17" fmla="*/ 5089 w 6429"/>
              <a:gd name="connsiteY17" fmla="*/ 215 h 10000"/>
              <a:gd name="connsiteX18" fmla="*/ 5357 w 6429"/>
              <a:gd name="connsiteY18" fmla="*/ 86 h 10000"/>
              <a:gd name="connsiteX19" fmla="*/ 5476 w 6429"/>
              <a:gd name="connsiteY19" fmla="*/ 43 h 10000"/>
              <a:gd name="connsiteX20" fmla="*/ 5625 w 6429"/>
              <a:gd name="connsiteY20" fmla="*/ 0 h 10000"/>
              <a:gd name="connsiteX21" fmla="*/ 5625 w 6429"/>
              <a:gd name="connsiteY21" fmla="*/ 0 h 10000"/>
              <a:gd name="connsiteX22" fmla="*/ 5774 w 6429"/>
              <a:gd name="connsiteY22" fmla="*/ 43 h 10000"/>
              <a:gd name="connsiteX23" fmla="*/ 5923 w 6429"/>
              <a:gd name="connsiteY23" fmla="*/ 86 h 10000"/>
              <a:gd name="connsiteX24" fmla="*/ 6042 w 6429"/>
              <a:gd name="connsiteY24" fmla="*/ 215 h 10000"/>
              <a:gd name="connsiteX25" fmla="*/ 6161 w 6429"/>
              <a:gd name="connsiteY25" fmla="*/ 386 h 10000"/>
              <a:gd name="connsiteX26" fmla="*/ 6280 w 6429"/>
              <a:gd name="connsiteY26" fmla="*/ 558 h 10000"/>
              <a:gd name="connsiteX27" fmla="*/ 6369 w 6429"/>
              <a:gd name="connsiteY27" fmla="*/ 815 h 10000"/>
              <a:gd name="connsiteX28" fmla="*/ 6399 w 6429"/>
              <a:gd name="connsiteY28" fmla="*/ 1116 h 10000"/>
              <a:gd name="connsiteX29" fmla="*/ 6429 w 6429"/>
              <a:gd name="connsiteY29" fmla="*/ 1502 h 10000"/>
              <a:gd name="connsiteX30" fmla="*/ 6429 w 6429"/>
              <a:gd name="connsiteY30" fmla="*/ 2532 h 10000"/>
              <a:gd name="connsiteX31" fmla="*/ 6429 w 6429"/>
              <a:gd name="connsiteY31" fmla="*/ 7468 h 10000"/>
              <a:gd name="connsiteX32" fmla="*/ 6429 w 6429"/>
              <a:gd name="connsiteY32" fmla="*/ 8498 h 10000"/>
              <a:gd name="connsiteX33" fmla="*/ 6429 w 6429"/>
              <a:gd name="connsiteY33" fmla="*/ 8498 h 10000"/>
              <a:gd name="connsiteX34" fmla="*/ 6399 w 6429"/>
              <a:gd name="connsiteY34" fmla="*/ 8841 h 10000"/>
              <a:gd name="connsiteX35" fmla="*/ 6369 w 6429"/>
              <a:gd name="connsiteY35" fmla="*/ 9099 h 10000"/>
              <a:gd name="connsiteX36" fmla="*/ 6310 w 6429"/>
              <a:gd name="connsiteY36" fmla="*/ 9356 h 10000"/>
              <a:gd name="connsiteX37" fmla="*/ 6190 w 6429"/>
              <a:gd name="connsiteY37" fmla="*/ 9571 h 10000"/>
              <a:gd name="connsiteX38" fmla="*/ 6071 w 6429"/>
              <a:gd name="connsiteY38" fmla="*/ 9742 h 10000"/>
              <a:gd name="connsiteX39" fmla="*/ 5952 w 6429"/>
              <a:gd name="connsiteY39" fmla="*/ 9871 h 10000"/>
              <a:gd name="connsiteX40" fmla="*/ 5774 w 6429"/>
              <a:gd name="connsiteY40" fmla="*/ 9957 h 10000"/>
              <a:gd name="connsiteX41" fmla="*/ 5625 w 6429"/>
              <a:gd name="connsiteY41" fmla="*/ 10000 h 10000"/>
              <a:gd name="connsiteX42" fmla="*/ 5625 w 6429"/>
              <a:gd name="connsiteY4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429" h="10000">
                <a:moveTo>
                  <a:pt x="5625" y="10000"/>
                </a:moveTo>
                <a:lnTo>
                  <a:pt x="5625" y="10000"/>
                </a:lnTo>
                <a:lnTo>
                  <a:pt x="5476" y="9957"/>
                </a:lnTo>
                <a:cubicBezTo>
                  <a:pt x="5436" y="9943"/>
                  <a:pt x="5397" y="9928"/>
                  <a:pt x="5357" y="9914"/>
                </a:cubicBezTo>
                <a:lnTo>
                  <a:pt x="5089" y="9785"/>
                </a:lnTo>
                <a:lnTo>
                  <a:pt x="536" y="6094"/>
                </a:lnTo>
                <a:lnTo>
                  <a:pt x="536" y="6094"/>
                </a:lnTo>
                <a:lnTo>
                  <a:pt x="298" y="5880"/>
                </a:lnTo>
                <a:cubicBezTo>
                  <a:pt x="238" y="5780"/>
                  <a:pt x="179" y="5679"/>
                  <a:pt x="119" y="5579"/>
                </a:cubicBezTo>
                <a:cubicBezTo>
                  <a:pt x="89" y="5493"/>
                  <a:pt x="60" y="5408"/>
                  <a:pt x="30" y="5322"/>
                </a:cubicBezTo>
                <a:cubicBezTo>
                  <a:pt x="20" y="5208"/>
                  <a:pt x="10" y="5093"/>
                  <a:pt x="0" y="4979"/>
                </a:cubicBezTo>
                <a:lnTo>
                  <a:pt x="0" y="4979"/>
                </a:lnTo>
                <a:cubicBezTo>
                  <a:pt x="10" y="4879"/>
                  <a:pt x="20" y="4778"/>
                  <a:pt x="30" y="4678"/>
                </a:cubicBezTo>
                <a:cubicBezTo>
                  <a:pt x="60" y="4578"/>
                  <a:pt x="89" y="4478"/>
                  <a:pt x="119" y="4378"/>
                </a:cubicBezTo>
                <a:lnTo>
                  <a:pt x="298" y="4120"/>
                </a:lnTo>
                <a:lnTo>
                  <a:pt x="536" y="3906"/>
                </a:lnTo>
                <a:lnTo>
                  <a:pt x="5089" y="215"/>
                </a:lnTo>
                <a:lnTo>
                  <a:pt x="5089" y="215"/>
                </a:lnTo>
                <a:lnTo>
                  <a:pt x="5357" y="86"/>
                </a:lnTo>
                <a:cubicBezTo>
                  <a:pt x="5397" y="72"/>
                  <a:pt x="5436" y="57"/>
                  <a:pt x="5476" y="43"/>
                </a:cubicBezTo>
                <a:lnTo>
                  <a:pt x="5625" y="0"/>
                </a:lnTo>
                <a:lnTo>
                  <a:pt x="5625" y="0"/>
                </a:lnTo>
                <a:lnTo>
                  <a:pt x="5774" y="43"/>
                </a:lnTo>
                <a:lnTo>
                  <a:pt x="5923" y="86"/>
                </a:lnTo>
                <a:lnTo>
                  <a:pt x="6042" y="215"/>
                </a:lnTo>
                <a:cubicBezTo>
                  <a:pt x="6082" y="272"/>
                  <a:pt x="6121" y="329"/>
                  <a:pt x="6161" y="386"/>
                </a:cubicBezTo>
                <a:cubicBezTo>
                  <a:pt x="6201" y="443"/>
                  <a:pt x="6240" y="501"/>
                  <a:pt x="6280" y="558"/>
                </a:cubicBezTo>
                <a:cubicBezTo>
                  <a:pt x="6310" y="644"/>
                  <a:pt x="6339" y="729"/>
                  <a:pt x="6369" y="815"/>
                </a:cubicBezTo>
                <a:cubicBezTo>
                  <a:pt x="6379" y="915"/>
                  <a:pt x="6389" y="1016"/>
                  <a:pt x="6399" y="1116"/>
                </a:cubicBezTo>
                <a:cubicBezTo>
                  <a:pt x="6409" y="1245"/>
                  <a:pt x="6419" y="1373"/>
                  <a:pt x="6429" y="1502"/>
                </a:cubicBezTo>
                <a:lnTo>
                  <a:pt x="6429" y="2532"/>
                </a:lnTo>
                <a:lnTo>
                  <a:pt x="6429" y="7468"/>
                </a:lnTo>
                <a:lnTo>
                  <a:pt x="6429" y="8498"/>
                </a:lnTo>
                <a:lnTo>
                  <a:pt x="6429" y="8498"/>
                </a:lnTo>
                <a:cubicBezTo>
                  <a:pt x="6419" y="8612"/>
                  <a:pt x="6409" y="8727"/>
                  <a:pt x="6399" y="8841"/>
                </a:cubicBezTo>
                <a:lnTo>
                  <a:pt x="6369" y="9099"/>
                </a:lnTo>
                <a:cubicBezTo>
                  <a:pt x="6349" y="9185"/>
                  <a:pt x="6330" y="9270"/>
                  <a:pt x="6310" y="9356"/>
                </a:cubicBezTo>
                <a:lnTo>
                  <a:pt x="6190" y="9571"/>
                </a:lnTo>
                <a:cubicBezTo>
                  <a:pt x="6150" y="9628"/>
                  <a:pt x="6111" y="9685"/>
                  <a:pt x="6071" y="9742"/>
                </a:cubicBezTo>
                <a:lnTo>
                  <a:pt x="5952" y="9871"/>
                </a:lnTo>
                <a:lnTo>
                  <a:pt x="5774" y="9957"/>
                </a:lnTo>
                <a:lnTo>
                  <a:pt x="5625" y="10000"/>
                </a:lnTo>
                <a:lnTo>
                  <a:pt x="5625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6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524000" y="2871788"/>
            <a:ext cx="9144000" cy="11874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 smtClean="0">
                <a:solidFill>
                  <a:schemeClr val="accent1"/>
                </a:solidFill>
              </a:rPr>
              <a:t>Complex</a:t>
            </a:r>
            <a:r>
              <a:rPr lang="en-US" sz="4800" dirty="0" smtClean="0">
                <a:solidFill>
                  <a:schemeClr val="accent1"/>
                </a:solidFill>
              </a:rPr>
              <a:t> </a:t>
            </a:r>
            <a:r>
              <a:rPr lang="en-US" sz="4800" dirty="0" smtClean="0"/>
              <a:t>and </a:t>
            </a:r>
            <a:r>
              <a:rPr lang="en-US" sz="4800" b="1" dirty="0" smtClean="0">
                <a:solidFill>
                  <a:schemeClr val="accent1"/>
                </a:solidFill>
              </a:rPr>
              <a:t>Fragile</a:t>
            </a:r>
            <a:endParaRPr 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Malicious domain detection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flipH="1">
            <a:off x="609597" y="2085975"/>
            <a:ext cx="5438775" cy="533400"/>
          </a:xfrm>
          <a:prstGeom prst="round2DiagRect">
            <a:avLst/>
          </a:prstGeom>
          <a:solidFill>
            <a:schemeClr val="accent1"/>
          </a:solidFill>
        </p:spPr>
        <p:txBody>
          <a:bodyPr wrap="square" lIns="182880" tIns="91440" rIns="9144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2000" dirty="0" smtClean="0"/>
              <a:t>Many Methods/Papers</a:t>
            </a:r>
            <a:endParaRPr lang="en-US" sz="20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 flipH="1">
            <a:off x="6143624" y="2085975"/>
            <a:ext cx="5438775" cy="533400"/>
          </a:xfrm>
          <a:prstGeom prst="round2DiagRect">
            <a:avLst/>
          </a:prstGeom>
          <a:solidFill>
            <a:schemeClr val="accent1"/>
          </a:solidFill>
        </p:spPr>
        <p:txBody>
          <a:bodyPr wrap="square" lIns="182880" tIns="91440" rIns="9144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2000" dirty="0" smtClean="0"/>
              <a:t>Features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2752726"/>
            <a:ext cx="5315712" cy="237172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dirty="0" smtClean="0"/>
              <a:t>Classification/clustering/regression</a:t>
            </a:r>
          </a:p>
          <a:p>
            <a:pPr marL="228600" indent="-228600"/>
            <a:r>
              <a:rPr lang="en-US" dirty="0" smtClean="0"/>
              <a:t>Graph analysis</a:t>
            </a:r>
          </a:p>
          <a:p>
            <a:pPr marL="228600" indent="-228600"/>
            <a:r>
              <a:rPr lang="en-US" dirty="0" smtClean="0"/>
              <a:t>Pattern mining and matching</a:t>
            </a:r>
          </a:p>
          <a:p>
            <a:pPr marL="228600" indent="-228600"/>
            <a:r>
              <a:rPr lang="en-US" dirty="0" smtClean="0"/>
              <a:t>Statistical analysis</a:t>
            </a:r>
          </a:p>
          <a:p>
            <a:pPr marL="228600" indent="-228600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266688" y="2752726"/>
            <a:ext cx="5315712" cy="237172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smtClean="0"/>
              <a:t>Syntactic properties of a domain name string</a:t>
            </a:r>
          </a:p>
          <a:p>
            <a:pPr marL="228600" indent="-228600"/>
            <a:r>
              <a:rPr lang="en-US" smtClean="0"/>
              <a:t>HTTP/DNS protocol properties</a:t>
            </a:r>
          </a:p>
          <a:p>
            <a:pPr marL="228600" indent="-228600"/>
            <a:r>
              <a:rPr lang="en-US" smtClean="0"/>
              <a:t>Access patterns</a:t>
            </a:r>
          </a:p>
          <a:p>
            <a:pPr marL="228600" indent="-228600"/>
            <a:r>
              <a:rPr lang="en-US" smtClean="0"/>
              <a:t>Registration information</a:t>
            </a:r>
          </a:p>
          <a:p>
            <a:pPr marL="228600" indent="-228600"/>
            <a:r>
              <a:rPr lang="en-US" smtClean="0"/>
              <a:t>Association with malware</a:t>
            </a:r>
          </a:p>
          <a:p>
            <a:pPr marL="228600" indent="-228600"/>
            <a:r>
              <a:rPr lang="en-US" smtClean="0"/>
              <a:t>…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05525" y="2628900"/>
            <a:ext cx="0" cy="25050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09597" y="3705225"/>
            <a:ext cx="10715625" cy="552450"/>
          </a:xfrm>
          <a:prstGeom prst="round2DiagRect">
            <a:avLst/>
          </a:prstGeom>
          <a:solidFill>
            <a:schemeClr val="accent1"/>
          </a:solidFill>
        </p:spPr>
        <p:txBody>
          <a:bodyPr wrap="squar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Focus on problems, not on ML techniques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 flipH="1">
            <a:off x="609594" y="2476500"/>
            <a:ext cx="2616227" cy="1133474"/>
          </a:xfrm>
          <a:prstGeom prst="round2DiagRect">
            <a:avLst>
              <a:gd name="adj1" fmla="val 7678"/>
              <a:gd name="adj2" fmla="val 0"/>
            </a:avLst>
          </a:prstGeom>
          <a:solidFill>
            <a:schemeClr val="bg2"/>
          </a:solidFill>
        </p:spPr>
        <p:txBody>
          <a:bodyPr wrap="square" lIns="91440" tIns="91440" rIns="9144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accent1"/>
                </a:solidFill>
              </a:rPr>
              <a:t>Evolution of enterprise </a:t>
            </a:r>
            <a:r>
              <a:rPr lang="en-US" sz="2000" dirty="0" smtClean="0">
                <a:solidFill>
                  <a:schemeClr val="accent1"/>
                </a:solidFill>
              </a:rPr>
              <a:t>security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 flipH="1">
            <a:off x="3309393" y="2476500"/>
            <a:ext cx="2616227" cy="1133474"/>
          </a:xfrm>
          <a:prstGeom prst="round2DiagRect">
            <a:avLst>
              <a:gd name="adj1" fmla="val 7678"/>
              <a:gd name="adj2" fmla="val 0"/>
            </a:avLst>
          </a:prstGeom>
          <a:solidFill>
            <a:schemeClr val="bg2"/>
          </a:solidFill>
        </p:spPr>
        <p:txBody>
          <a:bodyPr wrap="square" lIns="91440" tIns="91440" rIns="9144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z="2000" dirty="0" smtClean="0">
                <a:solidFill>
                  <a:schemeClr val="accent1"/>
                </a:solidFill>
              </a:rPr>
              <a:t>Uses </a:t>
            </a:r>
            <a:r>
              <a:rPr lang="en-US" sz="2000" dirty="0">
                <a:solidFill>
                  <a:schemeClr val="accent1"/>
                </a:solidFill>
              </a:rPr>
              <a:t>of machine </a:t>
            </a:r>
            <a:r>
              <a:rPr lang="en-US" sz="2000" dirty="0" smtClean="0">
                <a:solidFill>
                  <a:schemeClr val="accent1"/>
                </a:solidFill>
              </a:rPr>
              <a:t>learning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 flipH="1">
            <a:off x="6009193" y="2476500"/>
            <a:ext cx="2616227" cy="1133474"/>
          </a:xfrm>
          <a:prstGeom prst="round2DiagRect">
            <a:avLst>
              <a:gd name="adj1" fmla="val 7678"/>
              <a:gd name="adj2" fmla="val 0"/>
            </a:avLst>
          </a:prstGeom>
          <a:solidFill>
            <a:schemeClr val="bg2"/>
          </a:solidFill>
        </p:spPr>
        <p:txBody>
          <a:bodyPr wrap="square" lIns="91440" tIns="91440" rIns="9144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z="2000" dirty="0" smtClean="0">
                <a:solidFill>
                  <a:schemeClr val="accent1"/>
                </a:solidFill>
              </a:rPr>
              <a:t>Strengths </a:t>
            </a:r>
            <a:r>
              <a:rPr lang="en-US" sz="2000" dirty="0">
                <a:solidFill>
                  <a:schemeClr val="accent1"/>
                </a:solidFill>
              </a:rPr>
              <a:t>and </a:t>
            </a:r>
            <a:r>
              <a:rPr lang="en-US" sz="2000" dirty="0" smtClean="0">
                <a:solidFill>
                  <a:schemeClr val="accent1"/>
                </a:solidFill>
              </a:rPr>
              <a:t>weaknesses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 flipH="1">
            <a:off x="8708992" y="2476500"/>
            <a:ext cx="2616227" cy="1133474"/>
          </a:xfrm>
          <a:prstGeom prst="round2DiagRect">
            <a:avLst>
              <a:gd name="adj1" fmla="val 7678"/>
              <a:gd name="adj2" fmla="val 0"/>
            </a:avLst>
          </a:prstGeom>
          <a:solidFill>
            <a:schemeClr val="bg2"/>
          </a:solidFill>
        </p:spPr>
        <p:txBody>
          <a:bodyPr wrap="square" lIns="91440" tIns="91440" rIns="9144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z="2000" dirty="0" smtClean="0">
                <a:solidFill>
                  <a:schemeClr val="accent1"/>
                </a:solidFill>
              </a:rPr>
              <a:t>Trends </a:t>
            </a:r>
            <a:r>
              <a:rPr lang="en-US" sz="2000" dirty="0">
                <a:solidFill>
                  <a:schemeClr val="accent1"/>
                </a:solidFill>
              </a:rPr>
              <a:t>and research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36428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71911" y="2544384"/>
            <a:ext cx="4600576" cy="120929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accent1"/>
                </a:solidFill>
              </a:rPr>
              <a:t>opmsecurity.org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49816" y="6248401"/>
            <a:ext cx="5522383" cy="3398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u="sng" dirty="0" smtClean="0"/>
              <a:t>source: https://www.threatconnect.com/opm-breach-analysis/</a:t>
            </a:r>
            <a:endParaRPr lang="en-US" sz="14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762857" y="85936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+mj-lt"/>
              </a:rPr>
              <a:t>A command &amp; control domain used in the OPM breach</a:t>
            </a:r>
          </a:p>
        </p:txBody>
      </p:sp>
    </p:spTree>
    <p:extLst>
      <p:ext uri="{BB962C8B-B14F-4D97-AF65-F5344CB8AC3E}">
        <p14:creationId xmlns:p14="http://schemas.microsoft.com/office/powerpoint/2010/main" val="144944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and opportunities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 flipH="1">
            <a:off x="752475" y="2409825"/>
            <a:ext cx="3448050" cy="1752600"/>
          </a:xfrm>
          <a:prstGeom prst="round2DiagRect">
            <a:avLst>
              <a:gd name="adj1" fmla="val 7275"/>
              <a:gd name="adj2" fmla="val 0"/>
            </a:avLst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mtClean="0">
                <a:solidFill>
                  <a:schemeClr val="bg1"/>
                </a:solidFill>
              </a:rPr>
              <a:t>ML helps with scalability, but not much with accuracy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 flipH="1">
            <a:off x="4295775" y="2409825"/>
            <a:ext cx="3448050" cy="1752600"/>
          </a:xfrm>
          <a:prstGeom prst="round2DiagRect">
            <a:avLst>
              <a:gd name="adj1" fmla="val 7275"/>
              <a:gd name="adj2" fmla="val 0"/>
            </a:avLst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>
                <a:solidFill>
                  <a:schemeClr val="bg1"/>
                </a:solidFill>
              </a:rPr>
              <a:t>Complex and fragile systems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 flipH="1">
            <a:off x="7839075" y="2409825"/>
            <a:ext cx="3448050" cy="1752600"/>
          </a:xfrm>
          <a:prstGeom prst="round2DiagRect">
            <a:avLst>
              <a:gd name="adj1" fmla="val 7275"/>
              <a:gd name="adj2" fmla="val 0"/>
            </a:avLst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HP Simplified" panose="020B0604020204020204" pitchFamily="34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ML on end devices instead of signature matching</a:t>
            </a:r>
          </a:p>
        </p:txBody>
      </p:sp>
    </p:spTree>
    <p:extLst>
      <p:ext uri="{BB962C8B-B14F-4D97-AF65-F5344CB8AC3E}">
        <p14:creationId xmlns:p14="http://schemas.microsoft.com/office/powerpoint/2010/main" val="5294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361" y="2350770"/>
            <a:ext cx="9144000" cy="1828800"/>
          </a:xfrm>
        </p:spPr>
        <p:txBody>
          <a:bodyPr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Generation</a:t>
            </a:r>
            <a:br>
              <a:rPr lang="en-US" dirty="0" smtClean="0"/>
            </a:br>
            <a:r>
              <a:rPr lang="en-US" dirty="0" smtClean="0"/>
              <a:t>Security Information and Event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rcSight Express Security Information and Event Management Software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7" y="1530033"/>
            <a:ext cx="10245726" cy="27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7612" y="316836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Firewall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16.119.144.12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9874" y="401434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492021" y="284937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IPS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16.119.144.12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61241" y="316836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Anti-Malware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16.119.144.12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6543" y="462756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Reduce alerts by grouping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Reduce false alarms</a:t>
            </a:r>
          </a:p>
        </p:txBody>
      </p:sp>
    </p:spTree>
    <p:extLst>
      <p:ext uri="{BB962C8B-B14F-4D97-AF65-F5344CB8AC3E}">
        <p14:creationId xmlns:p14="http://schemas.microsoft.com/office/powerpoint/2010/main" val="394147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39"/>
          <p:cNvCxnSpPr/>
          <p:nvPr/>
        </p:nvCxnSpPr>
        <p:spPr>
          <a:xfrm rot="5400000">
            <a:off x="7137438" y="1547641"/>
            <a:ext cx="3191129" cy="4960108"/>
          </a:xfrm>
          <a:prstGeom prst="curvedConnector3">
            <a:avLst>
              <a:gd name="adj1" fmla="val 18162"/>
            </a:avLst>
          </a:prstGeom>
          <a:ln w="12700" cmpd="sng">
            <a:solidFill>
              <a:schemeClr val="tx1"/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6" idx="0"/>
          </p:cNvCxnSpPr>
          <p:nvPr/>
        </p:nvCxnSpPr>
        <p:spPr>
          <a:xfrm rot="16200000" flipH="1">
            <a:off x="2156816" y="1527121"/>
            <a:ext cx="3232165" cy="4960111"/>
          </a:xfrm>
          <a:prstGeom prst="curvedConnector3">
            <a:avLst>
              <a:gd name="adj1" fmla="val 24404"/>
            </a:avLst>
          </a:prstGeom>
          <a:ln w="12700" cmpd="sng">
            <a:solidFill>
              <a:schemeClr val="tx1"/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Information and Event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0785" y="2685651"/>
            <a:ext cx="285687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73603">
              <a:spcAft>
                <a:spcPts val="533"/>
              </a:spcAft>
              <a:buSzPct val="100000"/>
            </a:pPr>
            <a:r>
              <a:rPr lang="en-US" sz="2133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Billions of </a:t>
            </a:r>
            <a:r>
              <a:rPr lang="en-US" sz="2133" b="1" dirty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events / day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9258" y="5623260"/>
            <a:ext cx="334739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73603">
              <a:spcAft>
                <a:spcPts val="533"/>
              </a:spcAft>
              <a:buSzPct val="100000"/>
            </a:pPr>
            <a:r>
              <a:rPr lang="en-US" sz="2133" b="1" dirty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A few hundred events / day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292" y="5434819"/>
            <a:ext cx="243307" cy="609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4333" y="2083318"/>
            <a:ext cx="81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73603">
              <a:spcAft>
                <a:spcPts val="533"/>
              </a:spcAft>
              <a:buSzPct val="100000"/>
            </a:pPr>
            <a:r>
              <a:rPr lang="en-US" sz="1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firewalls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44009" y="2088447"/>
            <a:ext cx="726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73603">
              <a:spcAft>
                <a:spcPts val="533"/>
              </a:spcAft>
              <a:buSzPct val="100000"/>
            </a:pPr>
            <a:r>
              <a:rPr lang="en-US" sz="1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IDS/IPS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12761" y="2088447"/>
            <a:ext cx="1093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73603">
              <a:spcAft>
                <a:spcPts val="533"/>
              </a:spcAft>
              <a:buSzPct val="100000"/>
            </a:pPr>
            <a:r>
              <a:rPr lang="en-US" sz="1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Web servers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5779" y="2088447"/>
            <a:ext cx="1333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73603">
              <a:spcAft>
                <a:spcPts val="533"/>
              </a:spcAft>
              <a:buSzPct val="100000"/>
            </a:pPr>
            <a:r>
              <a:rPr lang="en-US" sz="1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Active directory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8670" y="2088447"/>
            <a:ext cx="910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73603">
              <a:spcAft>
                <a:spcPts val="533"/>
              </a:spcAft>
              <a:buSzPct val="100000"/>
            </a:pPr>
            <a:r>
              <a:rPr lang="en-US" sz="1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Anti-virus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47986" y="2088447"/>
            <a:ext cx="494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73603">
              <a:spcAft>
                <a:spcPts val="533"/>
              </a:spcAft>
              <a:buSzPct val="100000"/>
            </a:pPr>
            <a:r>
              <a:rPr lang="en-US" sz="1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VPN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92176" y="2088447"/>
            <a:ext cx="590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73603">
              <a:spcAft>
                <a:spcPts val="533"/>
              </a:spcAft>
              <a:buSzPct val="100000"/>
            </a:pPr>
            <a:r>
              <a:rPr lang="en-US" sz="14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DHCP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00831" y="4148675"/>
            <a:ext cx="280557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73603">
              <a:spcAft>
                <a:spcPts val="533"/>
              </a:spcAft>
              <a:buSzPct val="100000"/>
            </a:pPr>
            <a:r>
              <a:rPr lang="en-US" sz="2133" b="1" dirty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Filtering &amp; Correlation</a:t>
            </a: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1076185" y="1721635"/>
            <a:ext cx="433314" cy="345424"/>
            <a:chOff x="3016" y="1111"/>
            <a:chExt cx="212" cy="16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3016" y="1111"/>
              <a:ext cx="101" cy="169"/>
            </a:xfrm>
            <a:custGeom>
              <a:avLst/>
              <a:gdLst>
                <a:gd name="T0" fmla="*/ 176 w 201"/>
                <a:gd name="T1" fmla="*/ 0 h 338"/>
                <a:gd name="T2" fmla="*/ 0 w 201"/>
                <a:gd name="T3" fmla="*/ 0 h 338"/>
                <a:gd name="T4" fmla="*/ 0 w 201"/>
                <a:gd name="T5" fmla="*/ 38 h 338"/>
                <a:gd name="T6" fmla="*/ 157 w 201"/>
                <a:gd name="T7" fmla="*/ 38 h 338"/>
                <a:gd name="T8" fmla="*/ 157 w 201"/>
                <a:gd name="T9" fmla="*/ 54 h 338"/>
                <a:gd name="T10" fmla="*/ 0 w 201"/>
                <a:gd name="T11" fmla="*/ 54 h 338"/>
                <a:gd name="T12" fmla="*/ 0 w 201"/>
                <a:gd name="T13" fmla="*/ 79 h 338"/>
                <a:gd name="T14" fmla="*/ 157 w 201"/>
                <a:gd name="T15" fmla="*/ 79 h 338"/>
                <a:gd name="T16" fmla="*/ 157 w 201"/>
                <a:gd name="T17" fmla="*/ 95 h 338"/>
                <a:gd name="T18" fmla="*/ 0 w 201"/>
                <a:gd name="T19" fmla="*/ 95 h 338"/>
                <a:gd name="T20" fmla="*/ 0 w 201"/>
                <a:gd name="T21" fmla="*/ 314 h 338"/>
                <a:gd name="T22" fmla="*/ 0 w 201"/>
                <a:gd name="T23" fmla="*/ 314 h 338"/>
                <a:gd name="T24" fmla="*/ 0 w 201"/>
                <a:gd name="T25" fmla="*/ 318 h 338"/>
                <a:gd name="T26" fmla="*/ 1 w 201"/>
                <a:gd name="T27" fmla="*/ 322 h 338"/>
                <a:gd name="T28" fmla="*/ 3 w 201"/>
                <a:gd name="T29" fmla="*/ 327 h 338"/>
                <a:gd name="T30" fmla="*/ 6 w 201"/>
                <a:gd name="T31" fmla="*/ 331 h 338"/>
                <a:gd name="T32" fmla="*/ 10 w 201"/>
                <a:gd name="T33" fmla="*/ 333 h 338"/>
                <a:gd name="T34" fmla="*/ 14 w 201"/>
                <a:gd name="T35" fmla="*/ 335 h 338"/>
                <a:gd name="T36" fmla="*/ 19 w 201"/>
                <a:gd name="T37" fmla="*/ 338 h 338"/>
                <a:gd name="T38" fmla="*/ 23 w 201"/>
                <a:gd name="T39" fmla="*/ 338 h 338"/>
                <a:gd name="T40" fmla="*/ 201 w 201"/>
                <a:gd name="T41" fmla="*/ 338 h 338"/>
                <a:gd name="T42" fmla="*/ 201 w 201"/>
                <a:gd name="T43" fmla="*/ 23 h 338"/>
                <a:gd name="T44" fmla="*/ 201 w 201"/>
                <a:gd name="T45" fmla="*/ 23 h 338"/>
                <a:gd name="T46" fmla="*/ 200 w 201"/>
                <a:gd name="T47" fmla="*/ 19 h 338"/>
                <a:gd name="T48" fmla="*/ 199 w 201"/>
                <a:gd name="T49" fmla="*/ 15 h 338"/>
                <a:gd name="T50" fmla="*/ 197 w 201"/>
                <a:gd name="T51" fmla="*/ 10 h 338"/>
                <a:gd name="T52" fmla="*/ 194 w 201"/>
                <a:gd name="T53" fmla="*/ 6 h 338"/>
                <a:gd name="T54" fmla="*/ 190 w 201"/>
                <a:gd name="T55" fmla="*/ 4 h 338"/>
                <a:gd name="T56" fmla="*/ 186 w 201"/>
                <a:gd name="T57" fmla="*/ 2 h 338"/>
                <a:gd name="T58" fmla="*/ 182 w 201"/>
                <a:gd name="T59" fmla="*/ 0 h 338"/>
                <a:gd name="T60" fmla="*/ 176 w 201"/>
                <a:gd name="T61" fmla="*/ 0 h 338"/>
                <a:gd name="T62" fmla="*/ 176 w 201"/>
                <a:gd name="T6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38">
                  <a:moveTo>
                    <a:pt x="176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57" y="38"/>
                  </a:lnTo>
                  <a:lnTo>
                    <a:pt x="157" y="54"/>
                  </a:lnTo>
                  <a:lnTo>
                    <a:pt x="0" y="54"/>
                  </a:lnTo>
                  <a:lnTo>
                    <a:pt x="0" y="79"/>
                  </a:lnTo>
                  <a:lnTo>
                    <a:pt x="157" y="79"/>
                  </a:lnTo>
                  <a:lnTo>
                    <a:pt x="157" y="95"/>
                  </a:lnTo>
                  <a:lnTo>
                    <a:pt x="0" y="95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18"/>
                  </a:lnTo>
                  <a:lnTo>
                    <a:pt x="1" y="322"/>
                  </a:lnTo>
                  <a:lnTo>
                    <a:pt x="3" y="327"/>
                  </a:lnTo>
                  <a:lnTo>
                    <a:pt x="6" y="331"/>
                  </a:lnTo>
                  <a:lnTo>
                    <a:pt x="10" y="333"/>
                  </a:lnTo>
                  <a:lnTo>
                    <a:pt x="14" y="335"/>
                  </a:lnTo>
                  <a:lnTo>
                    <a:pt x="19" y="338"/>
                  </a:lnTo>
                  <a:lnTo>
                    <a:pt x="23" y="338"/>
                  </a:lnTo>
                  <a:lnTo>
                    <a:pt x="201" y="338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00" y="19"/>
                  </a:lnTo>
                  <a:lnTo>
                    <a:pt x="199" y="15"/>
                  </a:lnTo>
                  <a:lnTo>
                    <a:pt x="197" y="10"/>
                  </a:lnTo>
                  <a:lnTo>
                    <a:pt x="194" y="6"/>
                  </a:lnTo>
                  <a:lnTo>
                    <a:pt x="190" y="4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76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3127" y="1111"/>
              <a:ext cx="101" cy="169"/>
            </a:xfrm>
            <a:custGeom>
              <a:avLst/>
              <a:gdLst>
                <a:gd name="T0" fmla="*/ 178 w 201"/>
                <a:gd name="T1" fmla="*/ 0 h 338"/>
                <a:gd name="T2" fmla="*/ 0 w 201"/>
                <a:gd name="T3" fmla="*/ 0 h 338"/>
                <a:gd name="T4" fmla="*/ 0 w 201"/>
                <a:gd name="T5" fmla="*/ 38 h 338"/>
                <a:gd name="T6" fmla="*/ 157 w 201"/>
                <a:gd name="T7" fmla="*/ 38 h 338"/>
                <a:gd name="T8" fmla="*/ 157 w 201"/>
                <a:gd name="T9" fmla="*/ 54 h 338"/>
                <a:gd name="T10" fmla="*/ 0 w 201"/>
                <a:gd name="T11" fmla="*/ 54 h 338"/>
                <a:gd name="T12" fmla="*/ 0 w 201"/>
                <a:gd name="T13" fmla="*/ 79 h 338"/>
                <a:gd name="T14" fmla="*/ 157 w 201"/>
                <a:gd name="T15" fmla="*/ 79 h 338"/>
                <a:gd name="T16" fmla="*/ 157 w 201"/>
                <a:gd name="T17" fmla="*/ 95 h 338"/>
                <a:gd name="T18" fmla="*/ 0 w 201"/>
                <a:gd name="T19" fmla="*/ 95 h 338"/>
                <a:gd name="T20" fmla="*/ 0 w 201"/>
                <a:gd name="T21" fmla="*/ 314 h 338"/>
                <a:gd name="T22" fmla="*/ 0 w 201"/>
                <a:gd name="T23" fmla="*/ 314 h 338"/>
                <a:gd name="T24" fmla="*/ 1 w 201"/>
                <a:gd name="T25" fmla="*/ 318 h 338"/>
                <a:gd name="T26" fmla="*/ 2 w 201"/>
                <a:gd name="T27" fmla="*/ 322 h 338"/>
                <a:gd name="T28" fmla="*/ 4 w 201"/>
                <a:gd name="T29" fmla="*/ 327 h 338"/>
                <a:gd name="T30" fmla="*/ 7 w 201"/>
                <a:gd name="T31" fmla="*/ 331 h 338"/>
                <a:gd name="T32" fmla="*/ 10 w 201"/>
                <a:gd name="T33" fmla="*/ 333 h 338"/>
                <a:gd name="T34" fmla="*/ 15 w 201"/>
                <a:gd name="T35" fmla="*/ 335 h 338"/>
                <a:gd name="T36" fmla="*/ 19 w 201"/>
                <a:gd name="T37" fmla="*/ 338 h 338"/>
                <a:gd name="T38" fmla="*/ 25 w 201"/>
                <a:gd name="T39" fmla="*/ 338 h 338"/>
                <a:gd name="T40" fmla="*/ 201 w 201"/>
                <a:gd name="T41" fmla="*/ 338 h 338"/>
                <a:gd name="T42" fmla="*/ 201 w 201"/>
                <a:gd name="T43" fmla="*/ 23 h 338"/>
                <a:gd name="T44" fmla="*/ 201 w 201"/>
                <a:gd name="T45" fmla="*/ 23 h 338"/>
                <a:gd name="T46" fmla="*/ 201 w 201"/>
                <a:gd name="T47" fmla="*/ 19 h 338"/>
                <a:gd name="T48" fmla="*/ 200 w 201"/>
                <a:gd name="T49" fmla="*/ 15 h 338"/>
                <a:gd name="T50" fmla="*/ 197 w 201"/>
                <a:gd name="T51" fmla="*/ 10 h 338"/>
                <a:gd name="T52" fmla="*/ 195 w 201"/>
                <a:gd name="T53" fmla="*/ 6 h 338"/>
                <a:gd name="T54" fmla="*/ 191 w 201"/>
                <a:gd name="T55" fmla="*/ 4 h 338"/>
                <a:gd name="T56" fmla="*/ 187 w 201"/>
                <a:gd name="T57" fmla="*/ 2 h 338"/>
                <a:gd name="T58" fmla="*/ 182 w 201"/>
                <a:gd name="T59" fmla="*/ 0 h 338"/>
                <a:gd name="T60" fmla="*/ 178 w 201"/>
                <a:gd name="T61" fmla="*/ 0 h 338"/>
                <a:gd name="T62" fmla="*/ 178 w 201"/>
                <a:gd name="T6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38">
                  <a:moveTo>
                    <a:pt x="17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57" y="38"/>
                  </a:lnTo>
                  <a:lnTo>
                    <a:pt x="157" y="54"/>
                  </a:lnTo>
                  <a:lnTo>
                    <a:pt x="0" y="54"/>
                  </a:lnTo>
                  <a:lnTo>
                    <a:pt x="0" y="79"/>
                  </a:lnTo>
                  <a:lnTo>
                    <a:pt x="157" y="79"/>
                  </a:lnTo>
                  <a:lnTo>
                    <a:pt x="157" y="95"/>
                  </a:lnTo>
                  <a:lnTo>
                    <a:pt x="0" y="95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1" y="318"/>
                  </a:lnTo>
                  <a:lnTo>
                    <a:pt x="2" y="322"/>
                  </a:lnTo>
                  <a:lnTo>
                    <a:pt x="4" y="327"/>
                  </a:lnTo>
                  <a:lnTo>
                    <a:pt x="7" y="331"/>
                  </a:lnTo>
                  <a:lnTo>
                    <a:pt x="10" y="333"/>
                  </a:lnTo>
                  <a:lnTo>
                    <a:pt x="15" y="335"/>
                  </a:lnTo>
                  <a:lnTo>
                    <a:pt x="19" y="338"/>
                  </a:lnTo>
                  <a:lnTo>
                    <a:pt x="25" y="338"/>
                  </a:lnTo>
                  <a:lnTo>
                    <a:pt x="201" y="338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01" y="19"/>
                  </a:lnTo>
                  <a:lnTo>
                    <a:pt x="200" y="15"/>
                  </a:lnTo>
                  <a:lnTo>
                    <a:pt x="197" y="10"/>
                  </a:lnTo>
                  <a:lnTo>
                    <a:pt x="195" y="6"/>
                  </a:lnTo>
                  <a:lnTo>
                    <a:pt x="191" y="4"/>
                  </a:lnTo>
                  <a:lnTo>
                    <a:pt x="187" y="2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2590400" y="1721635"/>
            <a:ext cx="433314" cy="345424"/>
            <a:chOff x="3016" y="1111"/>
            <a:chExt cx="212" cy="169"/>
          </a:xfrm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3016" y="1111"/>
              <a:ext cx="101" cy="169"/>
            </a:xfrm>
            <a:custGeom>
              <a:avLst/>
              <a:gdLst>
                <a:gd name="T0" fmla="*/ 176 w 201"/>
                <a:gd name="T1" fmla="*/ 0 h 338"/>
                <a:gd name="T2" fmla="*/ 0 w 201"/>
                <a:gd name="T3" fmla="*/ 0 h 338"/>
                <a:gd name="T4" fmla="*/ 0 w 201"/>
                <a:gd name="T5" fmla="*/ 38 h 338"/>
                <a:gd name="T6" fmla="*/ 157 w 201"/>
                <a:gd name="T7" fmla="*/ 38 h 338"/>
                <a:gd name="T8" fmla="*/ 157 w 201"/>
                <a:gd name="T9" fmla="*/ 54 h 338"/>
                <a:gd name="T10" fmla="*/ 0 w 201"/>
                <a:gd name="T11" fmla="*/ 54 h 338"/>
                <a:gd name="T12" fmla="*/ 0 w 201"/>
                <a:gd name="T13" fmla="*/ 79 h 338"/>
                <a:gd name="T14" fmla="*/ 157 w 201"/>
                <a:gd name="T15" fmla="*/ 79 h 338"/>
                <a:gd name="T16" fmla="*/ 157 w 201"/>
                <a:gd name="T17" fmla="*/ 95 h 338"/>
                <a:gd name="T18" fmla="*/ 0 w 201"/>
                <a:gd name="T19" fmla="*/ 95 h 338"/>
                <a:gd name="T20" fmla="*/ 0 w 201"/>
                <a:gd name="T21" fmla="*/ 314 h 338"/>
                <a:gd name="T22" fmla="*/ 0 w 201"/>
                <a:gd name="T23" fmla="*/ 314 h 338"/>
                <a:gd name="T24" fmla="*/ 0 w 201"/>
                <a:gd name="T25" fmla="*/ 318 h 338"/>
                <a:gd name="T26" fmla="*/ 1 w 201"/>
                <a:gd name="T27" fmla="*/ 322 h 338"/>
                <a:gd name="T28" fmla="*/ 3 w 201"/>
                <a:gd name="T29" fmla="*/ 327 h 338"/>
                <a:gd name="T30" fmla="*/ 6 w 201"/>
                <a:gd name="T31" fmla="*/ 331 h 338"/>
                <a:gd name="T32" fmla="*/ 10 w 201"/>
                <a:gd name="T33" fmla="*/ 333 h 338"/>
                <a:gd name="T34" fmla="*/ 14 w 201"/>
                <a:gd name="T35" fmla="*/ 335 h 338"/>
                <a:gd name="T36" fmla="*/ 19 w 201"/>
                <a:gd name="T37" fmla="*/ 338 h 338"/>
                <a:gd name="T38" fmla="*/ 23 w 201"/>
                <a:gd name="T39" fmla="*/ 338 h 338"/>
                <a:gd name="T40" fmla="*/ 201 w 201"/>
                <a:gd name="T41" fmla="*/ 338 h 338"/>
                <a:gd name="T42" fmla="*/ 201 w 201"/>
                <a:gd name="T43" fmla="*/ 23 h 338"/>
                <a:gd name="T44" fmla="*/ 201 w 201"/>
                <a:gd name="T45" fmla="*/ 23 h 338"/>
                <a:gd name="T46" fmla="*/ 200 w 201"/>
                <a:gd name="T47" fmla="*/ 19 h 338"/>
                <a:gd name="T48" fmla="*/ 199 w 201"/>
                <a:gd name="T49" fmla="*/ 15 h 338"/>
                <a:gd name="T50" fmla="*/ 197 w 201"/>
                <a:gd name="T51" fmla="*/ 10 h 338"/>
                <a:gd name="T52" fmla="*/ 194 w 201"/>
                <a:gd name="T53" fmla="*/ 6 h 338"/>
                <a:gd name="T54" fmla="*/ 190 w 201"/>
                <a:gd name="T55" fmla="*/ 4 h 338"/>
                <a:gd name="T56" fmla="*/ 186 w 201"/>
                <a:gd name="T57" fmla="*/ 2 h 338"/>
                <a:gd name="T58" fmla="*/ 182 w 201"/>
                <a:gd name="T59" fmla="*/ 0 h 338"/>
                <a:gd name="T60" fmla="*/ 176 w 201"/>
                <a:gd name="T61" fmla="*/ 0 h 338"/>
                <a:gd name="T62" fmla="*/ 176 w 201"/>
                <a:gd name="T6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38">
                  <a:moveTo>
                    <a:pt x="176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57" y="38"/>
                  </a:lnTo>
                  <a:lnTo>
                    <a:pt x="157" y="54"/>
                  </a:lnTo>
                  <a:lnTo>
                    <a:pt x="0" y="54"/>
                  </a:lnTo>
                  <a:lnTo>
                    <a:pt x="0" y="79"/>
                  </a:lnTo>
                  <a:lnTo>
                    <a:pt x="157" y="79"/>
                  </a:lnTo>
                  <a:lnTo>
                    <a:pt x="157" y="95"/>
                  </a:lnTo>
                  <a:lnTo>
                    <a:pt x="0" y="95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18"/>
                  </a:lnTo>
                  <a:lnTo>
                    <a:pt x="1" y="322"/>
                  </a:lnTo>
                  <a:lnTo>
                    <a:pt x="3" y="327"/>
                  </a:lnTo>
                  <a:lnTo>
                    <a:pt x="6" y="331"/>
                  </a:lnTo>
                  <a:lnTo>
                    <a:pt x="10" y="333"/>
                  </a:lnTo>
                  <a:lnTo>
                    <a:pt x="14" y="335"/>
                  </a:lnTo>
                  <a:lnTo>
                    <a:pt x="19" y="338"/>
                  </a:lnTo>
                  <a:lnTo>
                    <a:pt x="23" y="338"/>
                  </a:lnTo>
                  <a:lnTo>
                    <a:pt x="201" y="338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00" y="19"/>
                  </a:lnTo>
                  <a:lnTo>
                    <a:pt x="199" y="15"/>
                  </a:lnTo>
                  <a:lnTo>
                    <a:pt x="197" y="10"/>
                  </a:lnTo>
                  <a:lnTo>
                    <a:pt x="194" y="6"/>
                  </a:lnTo>
                  <a:lnTo>
                    <a:pt x="190" y="4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76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3127" y="1111"/>
              <a:ext cx="101" cy="169"/>
            </a:xfrm>
            <a:custGeom>
              <a:avLst/>
              <a:gdLst>
                <a:gd name="T0" fmla="*/ 178 w 201"/>
                <a:gd name="T1" fmla="*/ 0 h 338"/>
                <a:gd name="T2" fmla="*/ 0 w 201"/>
                <a:gd name="T3" fmla="*/ 0 h 338"/>
                <a:gd name="T4" fmla="*/ 0 w 201"/>
                <a:gd name="T5" fmla="*/ 38 h 338"/>
                <a:gd name="T6" fmla="*/ 157 w 201"/>
                <a:gd name="T7" fmla="*/ 38 h 338"/>
                <a:gd name="T8" fmla="*/ 157 w 201"/>
                <a:gd name="T9" fmla="*/ 54 h 338"/>
                <a:gd name="T10" fmla="*/ 0 w 201"/>
                <a:gd name="T11" fmla="*/ 54 h 338"/>
                <a:gd name="T12" fmla="*/ 0 w 201"/>
                <a:gd name="T13" fmla="*/ 79 h 338"/>
                <a:gd name="T14" fmla="*/ 157 w 201"/>
                <a:gd name="T15" fmla="*/ 79 h 338"/>
                <a:gd name="T16" fmla="*/ 157 w 201"/>
                <a:gd name="T17" fmla="*/ 95 h 338"/>
                <a:gd name="T18" fmla="*/ 0 w 201"/>
                <a:gd name="T19" fmla="*/ 95 h 338"/>
                <a:gd name="T20" fmla="*/ 0 w 201"/>
                <a:gd name="T21" fmla="*/ 314 h 338"/>
                <a:gd name="T22" fmla="*/ 0 w 201"/>
                <a:gd name="T23" fmla="*/ 314 h 338"/>
                <a:gd name="T24" fmla="*/ 1 w 201"/>
                <a:gd name="T25" fmla="*/ 318 h 338"/>
                <a:gd name="T26" fmla="*/ 2 w 201"/>
                <a:gd name="T27" fmla="*/ 322 h 338"/>
                <a:gd name="T28" fmla="*/ 4 w 201"/>
                <a:gd name="T29" fmla="*/ 327 h 338"/>
                <a:gd name="T30" fmla="*/ 7 w 201"/>
                <a:gd name="T31" fmla="*/ 331 h 338"/>
                <a:gd name="T32" fmla="*/ 10 w 201"/>
                <a:gd name="T33" fmla="*/ 333 h 338"/>
                <a:gd name="T34" fmla="*/ 15 w 201"/>
                <a:gd name="T35" fmla="*/ 335 h 338"/>
                <a:gd name="T36" fmla="*/ 19 w 201"/>
                <a:gd name="T37" fmla="*/ 338 h 338"/>
                <a:gd name="T38" fmla="*/ 25 w 201"/>
                <a:gd name="T39" fmla="*/ 338 h 338"/>
                <a:gd name="T40" fmla="*/ 201 w 201"/>
                <a:gd name="T41" fmla="*/ 338 h 338"/>
                <a:gd name="T42" fmla="*/ 201 w 201"/>
                <a:gd name="T43" fmla="*/ 23 h 338"/>
                <a:gd name="T44" fmla="*/ 201 w 201"/>
                <a:gd name="T45" fmla="*/ 23 h 338"/>
                <a:gd name="T46" fmla="*/ 201 w 201"/>
                <a:gd name="T47" fmla="*/ 19 h 338"/>
                <a:gd name="T48" fmla="*/ 200 w 201"/>
                <a:gd name="T49" fmla="*/ 15 h 338"/>
                <a:gd name="T50" fmla="*/ 197 w 201"/>
                <a:gd name="T51" fmla="*/ 10 h 338"/>
                <a:gd name="T52" fmla="*/ 195 w 201"/>
                <a:gd name="T53" fmla="*/ 6 h 338"/>
                <a:gd name="T54" fmla="*/ 191 w 201"/>
                <a:gd name="T55" fmla="*/ 4 h 338"/>
                <a:gd name="T56" fmla="*/ 187 w 201"/>
                <a:gd name="T57" fmla="*/ 2 h 338"/>
                <a:gd name="T58" fmla="*/ 182 w 201"/>
                <a:gd name="T59" fmla="*/ 0 h 338"/>
                <a:gd name="T60" fmla="*/ 178 w 201"/>
                <a:gd name="T61" fmla="*/ 0 h 338"/>
                <a:gd name="T62" fmla="*/ 178 w 201"/>
                <a:gd name="T6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38">
                  <a:moveTo>
                    <a:pt x="17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57" y="38"/>
                  </a:lnTo>
                  <a:lnTo>
                    <a:pt x="157" y="54"/>
                  </a:lnTo>
                  <a:lnTo>
                    <a:pt x="0" y="54"/>
                  </a:lnTo>
                  <a:lnTo>
                    <a:pt x="0" y="79"/>
                  </a:lnTo>
                  <a:lnTo>
                    <a:pt x="157" y="79"/>
                  </a:lnTo>
                  <a:lnTo>
                    <a:pt x="157" y="95"/>
                  </a:lnTo>
                  <a:lnTo>
                    <a:pt x="0" y="95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1" y="318"/>
                  </a:lnTo>
                  <a:lnTo>
                    <a:pt x="2" y="322"/>
                  </a:lnTo>
                  <a:lnTo>
                    <a:pt x="4" y="327"/>
                  </a:lnTo>
                  <a:lnTo>
                    <a:pt x="7" y="331"/>
                  </a:lnTo>
                  <a:lnTo>
                    <a:pt x="10" y="333"/>
                  </a:lnTo>
                  <a:lnTo>
                    <a:pt x="15" y="335"/>
                  </a:lnTo>
                  <a:lnTo>
                    <a:pt x="19" y="338"/>
                  </a:lnTo>
                  <a:lnTo>
                    <a:pt x="25" y="338"/>
                  </a:lnTo>
                  <a:lnTo>
                    <a:pt x="201" y="338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01" y="19"/>
                  </a:lnTo>
                  <a:lnTo>
                    <a:pt x="200" y="15"/>
                  </a:lnTo>
                  <a:lnTo>
                    <a:pt x="197" y="10"/>
                  </a:lnTo>
                  <a:lnTo>
                    <a:pt x="195" y="6"/>
                  </a:lnTo>
                  <a:lnTo>
                    <a:pt x="191" y="4"/>
                  </a:lnTo>
                  <a:lnTo>
                    <a:pt x="187" y="2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4"/>
          <p:cNvGrpSpPr>
            <a:grpSpLocks noChangeAspect="1"/>
          </p:cNvGrpSpPr>
          <p:nvPr/>
        </p:nvGrpSpPr>
        <p:grpSpPr bwMode="auto">
          <a:xfrm>
            <a:off x="4243049" y="1721635"/>
            <a:ext cx="433314" cy="345424"/>
            <a:chOff x="3016" y="1111"/>
            <a:chExt cx="212" cy="169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3016" y="1111"/>
              <a:ext cx="101" cy="169"/>
            </a:xfrm>
            <a:custGeom>
              <a:avLst/>
              <a:gdLst>
                <a:gd name="T0" fmla="*/ 176 w 201"/>
                <a:gd name="T1" fmla="*/ 0 h 338"/>
                <a:gd name="T2" fmla="*/ 0 w 201"/>
                <a:gd name="T3" fmla="*/ 0 h 338"/>
                <a:gd name="T4" fmla="*/ 0 w 201"/>
                <a:gd name="T5" fmla="*/ 38 h 338"/>
                <a:gd name="T6" fmla="*/ 157 w 201"/>
                <a:gd name="T7" fmla="*/ 38 h 338"/>
                <a:gd name="T8" fmla="*/ 157 w 201"/>
                <a:gd name="T9" fmla="*/ 54 h 338"/>
                <a:gd name="T10" fmla="*/ 0 w 201"/>
                <a:gd name="T11" fmla="*/ 54 h 338"/>
                <a:gd name="T12" fmla="*/ 0 w 201"/>
                <a:gd name="T13" fmla="*/ 79 h 338"/>
                <a:gd name="T14" fmla="*/ 157 w 201"/>
                <a:gd name="T15" fmla="*/ 79 h 338"/>
                <a:gd name="T16" fmla="*/ 157 w 201"/>
                <a:gd name="T17" fmla="*/ 95 h 338"/>
                <a:gd name="T18" fmla="*/ 0 w 201"/>
                <a:gd name="T19" fmla="*/ 95 h 338"/>
                <a:gd name="T20" fmla="*/ 0 w 201"/>
                <a:gd name="T21" fmla="*/ 314 h 338"/>
                <a:gd name="T22" fmla="*/ 0 w 201"/>
                <a:gd name="T23" fmla="*/ 314 h 338"/>
                <a:gd name="T24" fmla="*/ 0 w 201"/>
                <a:gd name="T25" fmla="*/ 318 h 338"/>
                <a:gd name="T26" fmla="*/ 1 w 201"/>
                <a:gd name="T27" fmla="*/ 322 h 338"/>
                <a:gd name="T28" fmla="*/ 3 w 201"/>
                <a:gd name="T29" fmla="*/ 327 h 338"/>
                <a:gd name="T30" fmla="*/ 6 w 201"/>
                <a:gd name="T31" fmla="*/ 331 h 338"/>
                <a:gd name="T32" fmla="*/ 10 w 201"/>
                <a:gd name="T33" fmla="*/ 333 h 338"/>
                <a:gd name="T34" fmla="*/ 14 w 201"/>
                <a:gd name="T35" fmla="*/ 335 h 338"/>
                <a:gd name="T36" fmla="*/ 19 w 201"/>
                <a:gd name="T37" fmla="*/ 338 h 338"/>
                <a:gd name="T38" fmla="*/ 23 w 201"/>
                <a:gd name="T39" fmla="*/ 338 h 338"/>
                <a:gd name="T40" fmla="*/ 201 w 201"/>
                <a:gd name="T41" fmla="*/ 338 h 338"/>
                <a:gd name="T42" fmla="*/ 201 w 201"/>
                <a:gd name="T43" fmla="*/ 23 h 338"/>
                <a:gd name="T44" fmla="*/ 201 w 201"/>
                <a:gd name="T45" fmla="*/ 23 h 338"/>
                <a:gd name="T46" fmla="*/ 200 w 201"/>
                <a:gd name="T47" fmla="*/ 19 h 338"/>
                <a:gd name="T48" fmla="*/ 199 w 201"/>
                <a:gd name="T49" fmla="*/ 15 h 338"/>
                <a:gd name="T50" fmla="*/ 197 w 201"/>
                <a:gd name="T51" fmla="*/ 10 h 338"/>
                <a:gd name="T52" fmla="*/ 194 w 201"/>
                <a:gd name="T53" fmla="*/ 6 h 338"/>
                <a:gd name="T54" fmla="*/ 190 w 201"/>
                <a:gd name="T55" fmla="*/ 4 h 338"/>
                <a:gd name="T56" fmla="*/ 186 w 201"/>
                <a:gd name="T57" fmla="*/ 2 h 338"/>
                <a:gd name="T58" fmla="*/ 182 w 201"/>
                <a:gd name="T59" fmla="*/ 0 h 338"/>
                <a:gd name="T60" fmla="*/ 176 w 201"/>
                <a:gd name="T61" fmla="*/ 0 h 338"/>
                <a:gd name="T62" fmla="*/ 176 w 201"/>
                <a:gd name="T6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38">
                  <a:moveTo>
                    <a:pt x="176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57" y="38"/>
                  </a:lnTo>
                  <a:lnTo>
                    <a:pt x="157" y="54"/>
                  </a:lnTo>
                  <a:lnTo>
                    <a:pt x="0" y="54"/>
                  </a:lnTo>
                  <a:lnTo>
                    <a:pt x="0" y="79"/>
                  </a:lnTo>
                  <a:lnTo>
                    <a:pt x="157" y="79"/>
                  </a:lnTo>
                  <a:lnTo>
                    <a:pt x="157" y="95"/>
                  </a:lnTo>
                  <a:lnTo>
                    <a:pt x="0" y="95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18"/>
                  </a:lnTo>
                  <a:lnTo>
                    <a:pt x="1" y="322"/>
                  </a:lnTo>
                  <a:lnTo>
                    <a:pt x="3" y="327"/>
                  </a:lnTo>
                  <a:lnTo>
                    <a:pt x="6" y="331"/>
                  </a:lnTo>
                  <a:lnTo>
                    <a:pt x="10" y="333"/>
                  </a:lnTo>
                  <a:lnTo>
                    <a:pt x="14" y="335"/>
                  </a:lnTo>
                  <a:lnTo>
                    <a:pt x="19" y="338"/>
                  </a:lnTo>
                  <a:lnTo>
                    <a:pt x="23" y="338"/>
                  </a:lnTo>
                  <a:lnTo>
                    <a:pt x="201" y="338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00" y="19"/>
                  </a:lnTo>
                  <a:lnTo>
                    <a:pt x="199" y="15"/>
                  </a:lnTo>
                  <a:lnTo>
                    <a:pt x="197" y="10"/>
                  </a:lnTo>
                  <a:lnTo>
                    <a:pt x="194" y="6"/>
                  </a:lnTo>
                  <a:lnTo>
                    <a:pt x="190" y="4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76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3127" y="1111"/>
              <a:ext cx="101" cy="169"/>
            </a:xfrm>
            <a:custGeom>
              <a:avLst/>
              <a:gdLst>
                <a:gd name="T0" fmla="*/ 178 w 201"/>
                <a:gd name="T1" fmla="*/ 0 h 338"/>
                <a:gd name="T2" fmla="*/ 0 w 201"/>
                <a:gd name="T3" fmla="*/ 0 h 338"/>
                <a:gd name="T4" fmla="*/ 0 w 201"/>
                <a:gd name="T5" fmla="*/ 38 h 338"/>
                <a:gd name="T6" fmla="*/ 157 w 201"/>
                <a:gd name="T7" fmla="*/ 38 h 338"/>
                <a:gd name="T8" fmla="*/ 157 w 201"/>
                <a:gd name="T9" fmla="*/ 54 h 338"/>
                <a:gd name="T10" fmla="*/ 0 w 201"/>
                <a:gd name="T11" fmla="*/ 54 h 338"/>
                <a:gd name="T12" fmla="*/ 0 w 201"/>
                <a:gd name="T13" fmla="*/ 79 h 338"/>
                <a:gd name="T14" fmla="*/ 157 w 201"/>
                <a:gd name="T15" fmla="*/ 79 h 338"/>
                <a:gd name="T16" fmla="*/ 157 w 201"/>
                <a:gd name="T17" fmla="*/ 95 h 338"/>
                <a:gd name="T18" fmla="*/ 0 w 201"/>
                <a:gd name="T19" fmla="*/ 95 h 338"/>
                <a:gd name="T20" fmla="*/ 0 w 201"/>
                <a:gd name="T21" fmla="*/ 314 h 338"/>
                <a:gd name="T22" fmla="*/ 0 w 201"/>
                <a:gd name="T23" fmla="*/ 314 h 338"/>
                <a:gd name="T24" fmla="*/ 1 w 201"/>
                <a:gd name="T25" fmla="*/ 318 h 338"/>
                <a:gd name="T26" fmla="*/ 2 w 201"/>
                <a:gd name="T27" fmla="*/ 322 h 338"/>
                <a:gd name="T28" fmla="*/ 4 w 201"/>
                <a:gd name="T29" fmla="*/ 327 h 338"/>
                <a:gd name="T30" fmla="*/ 7 w 201"/>
                <a:gd name="T31" fmla="*/ 331 h 338"/>
                <a:gd name="T32" fmla="*/ 10 w 201"/>
                <a:gd name="T33" fmla="*/ 333 h 338"/>
                <a:gd name="T34" fmla="*/ 15 w 201"/>
                <a:gd name="T35" fmla="*/ 335 h 338"/>
                <a:gd name="T36" fmla="*/ 19 w 201"/>
                <a:gd name="T37" fmla="*/ 338 h 338"/>
                <a:gd name="T38" fmla="*/ 25 w 201"/>
                <a:gd name="T39" fmla="*/ 338 h 338"/>
                <a:gd name="T40" fmla="*/ 201 w 201"/>
                <a:gd name="T41" fmla="*/ 338 h 338"/>
                <a:gd name="T42" fmla="*/ 201 w 201"/>
                <a:gd name="T43" fmla="*/ 23 h 338"/>
                <a:gd name="T44" fmla="*/ 201 w 201"/>
                <a:gd name="T45" fmla="*/ 23 h 338"/>
                <a:gd name="T46" fmla="*/ 201 w 201"/>
                <a:gd name="T47" fmla="*/ 19 h 338"/>
                <a:gd name="T48" fmla="*/ 200 w 201"/>
                <a:gd name="T49" fmla="*/ 15 h 338"/>
                <a:gd name="T50" fmla="*/ 197 w 201"/>
                <a:gd name="T51" fmla="*/ 10 h 338"/>
                <a:gd name="T52" fmla="*/ 195 w 201"/>
                <a:gd name="T53" fmla="*/ 6 h 338"/>
                <a:gd name="T54" fmla="*/ 191 w 201"/>
                <a:gd name="T55" fmla="*/ 4 h 338"/>
                <a:gd name="T56" fmla="*/ 187 w 201"/>
                <a:gd name="T57" fmla="*/ 2 h 338"/>
                <a:gd name="T58" fmla="*/ 182 w 201"/>
                <a:gd name="T59" fmla="*/ 0 h 338"/>
                <a:gd name="T60" fmla="*/ 178 w 201"/>
                <a:gd name="T61" fmla="*/ 0 h 338"/>
                <a:gd name="T62" fmla="*/ 178 w 201"/>
                <a:gd name="T6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38">
                  <a:moveTo>
                    <a:pt x="17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57" y="38"/>
                  </a:lnTo>
                  <a:lnTo>
                    <a:pt x="157" y="54"/>
                  </a:lnTo>
                  <a:lnTo>
                    <a:pt x="0" y="54"/>
                  </a:lnTo>
                  <a:lnTo>
                    <a:pt x="0" y="79"/>
                  </a:lnTo>
                  <a:lnTo>
                    <a:pt x="157" y="79"/>
                  </a:lnTo>
                  <a:lnTo>
                    <a:pt x="157" y="95"/>
                  </a:lnTo>
                  <a:lnTo>
                    <a:pt x="0" y="95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1" y="318"/>
                  </a:lnTo>
                  <a:lnTo>
                    <a:pt x="2" y="322"/>
                  </a:lnTo>
                  <a:lnTo>
                    <a:pt x="4" y="327"/>
                  </a:lnTo>
                  <a:lnTo>
                    <a:pt x="7" y="331"/>
                  </a:lnTo>
                  <a:lnTo>
                    <a:pt x="10" y="333"/>
                  </a:lnTo>
                  <a:lnTo>
                    <a:pt x="15" y="335"/>
                  </a:lnTo>
                  <a:lnTo>
                    <a:pt x="19" y="338"/>
                  </a:lnTo>
                  <a:lnTo>
                    <a:pt x="25" y="338"/>
                  </a:lnTo>
                  <a:lnTo>
                    <a:pt x="201" y="338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01" y="19"/>
                  </a:lnTo>
                  <a:lnTo>
                    <a:pt x="200" y="15"/>
                  </a:lnTo>
                  <a:lnTo>
                    <a:pt x="197" y="10"/>
                  </a:lnTo>
                  <a:lnTo>
                    <a:pt x="195" y="6"/>
                  </a:lnTo>
                  <a:lnTo>
                    <a:pt x="191" y="4"/>
                  </a:lnTo>
                  <a:lnTo>
                    <a:pt x="187" y="2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>
            <a:off x="6176003" y="1721635"/>
            <a:ext cx="433314" cy="345424"/>
            <a:chOff x="3016" y="1111"/>
            <a:chExt cx="212" cy="169"/>
          </a:xfrm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016" y="1111"/>
              <a:ext cx="101" cy="169"/>
            </a:xfrm>
            <a:custGeom>
              <a:avLst/>
              <a:gdLst>
                <a:gd name="T0" fmla="*/ 176 w 201"/>
                <a:gd name="T1" fmla="*/ 0 h 338"/>
                <a:gd name="T2" fmla="*/ 0 w 201"/>
                <a:gd name="T3" fmla="*/ 0 h 338"/>
                <a:gd name="T4" fmla="*/ 0 w 201"/>
                <a:gd name="T5" fmla="*/ 38 h 338"/>
                <a:gd name="T6" fmla="*/ 157 w 201"/>
                <a:gd name="T7" fmla="*/ 38 h 338"/>
                <a:gd name="T8" fmla="*/ 157 w 201"/>
                <a:gd name="T9" fmla="*/ 54 h 338"/>
                <a:gd name="T10" fmla="*/ 0 w 201"/>
                <a:gd name="T11" fmla="*/ 54 h 338"/>
                <a:gd name="T12" fmla="*/ 0 w 201"/>
                <a:gd name="T13" fmla="*/ 79 h 338"/>
                <a:gd name="T14" fmla="*/ 157 w 201"/>
                <a:gd name="T15" fmla="*/ 79 h 338"/>
                <a:gd name="T16" fmla="*/ 157 w 201"/>
                <a:gd name="T17" fmla="*/ 95 h 338"/>
                <a:gd name="T18" fmla="*/ 0 w 201"/>
                <a:gd name="T19" fmla="*/ 95 h 338"/>
                <a:gd name="T20" fmla="*/ 0 w 201"/>
                <a:gd name="T21" fmla="*/ 314 h 338"/>
                <a:gd name="T22" fmla="*/ 0 w 201"/>
                <a:gd name="T23" fmla="*/ 314 h 338"/>
                <a:gd name="T24" fmla="*/ 0 w 201"/>
                <a:gd name="T25" fmla="*/ 318 h 338"/>
                <a:gd name="T26" fmla="*/ 1 w 201"/>
                <a:gd name="T27" fmla="*/ 322 h 338"/>
                <a:gd name="T28" fmla="*/ 3 w 201"/>
                <a:gd name="T29" fmla="*/ 327 h 338"/>
                <a:gd name="T30" fmla="*/ 6 w 201"/>
                <a:gd name="T31" fmla="*/ 331 h 338"/>
                <a:gd name="T32" fmla="*/ 10 w 201"/>
                <a:gd name="T33" fmla="*/ 333 h 338"/>
                <a:gd name="T34" fmla="*/ 14 w 201"/>
                <a:gd name="T35" fmla="*/ 335 h 338"/>
                <a:gd name="T36" fmla="*/ 19 w 201"/>
                <a:gd name="T37" fmla="*/ 338 h 338"/>
                <a:gd name="T38" fmla="*/ 23 w 201"/>
                <a:gd name="T39" fmla="*/ 338 h 338"/>
                <a:gd name="T40" fmla="*/ 201 w 201"/>
                <a:gd name="T41" fmla="*/ 338 h 338"/>
                <a:gd name="T42" fmla="*/ 201 w 201"/>
                <a:gd name="T43" fmla="*/ 23 h 338"/>
                <a:gd name="T44" fmla="*/ 201 w 201"/>
                <a:gd name="T45" fmla="*/ 23 h 338"/>
                <a:gd name="T46" fmla="*/ 200 w 201"/>
                <a:gd name="T47" fmla="*/ 19 h 338"/>
                <a:gd name="T48" fmla="*/ 199 w 201"/>
                <a:gd name="T49" fmla="*/ 15 h 338"/>
                <a:gd name="T50" fmla="*/ 197 w 201"/>
                <a:gd name="T51" fmla="*/ 10 h 338"/>
                <a:gd name="T52" fmla="*/ 194 w 201"/>
                <a:gd name="T53" fmla="*/ 6 h 338"/>
                <a:gd name="T54" fmla="*/ 190 w 201"/>
                <a:gd name="T55" fmla="*/ 4 h 338"/>
                <a:gd name="T56" fmla="*/ 186 w 201"/>
                <a:gd name="T57" fmla="*/ 2 h 338"/>
                <a:gd name="T58" fmla="*/ 182 w 201"/>
                <a:gd name="T59" fmla="*/ 0 h 338"/>
                <a:gd name="T60" fmla="*/ 176 w 201"/>
                <a:gd name="T61" fmla="*/ 0 h 338"/>
                <a:gd name="T62" fmla="*/ 176 w 201"/>
                <a:gd name="T6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38">
                  <a:moveTo>
                    <a:pt x="176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57" y="38"/>
                  </a:lnTo>
                  <a:lnTo>
                    <a:pt x="157" y="54"/>
                  </a:lnTo>
                  <a:lnTo>
                    <a:pt x="0" y="54"/>
                  </a:lnTo>
                  <a:lnTo>
                    <a:pt x="0" y="79"/>
                  </a:lnTo>
                  <a:lnTo>
                    <a:pt x="157" y="79"/>
                  </a:lnTo>
                  <a:lnTo>
                    <a:pt x="157" y="95"/>
                  </a:lnTo>
                  <a:lnTo>
                    <a:pt x="0" y="95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18"/>
                  </a:lnTo>
                  <a:lnTo>
                    <a:pt x="1" y="322"/>
                  </a:lnTo>
                  <a:lnTo>
                    <a:pt x="3" y="327"/>
                  </a:lnTo>
                  <a:lnTo>
                    <a:pt x="6" y="331"/>
                  </a:lnTo>
                  <a:lnTo>
                    <a:pt x="10" y="333"/>
                  </a:lnTo>
                  <a:lnTo>
                    <a:pt x="14" y="335"/>
                  </a:lnTo>
                  <a:lnTo>
                    <a:pt x="19" y="338"/>
                  </a:lnTo>
                  <a:lnTo>
                    <a:pt x="23" y="338"/>
                  </a:lnTo>
                  <a:lnTo>
                    <a:pt x="201" y="338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00" y="19"/>
                  </a:lnTo>
                  <a:lnTo>
                    <a:pt x="199" y="15"/>
                  </a:lnTo>
                  <a:lnTo>
                    <a:pt x="197" y="10"/>
                  </a:lnTo>
                  <a:lnTo>
                    <a:pt x="194" y="6"/>
                  </a:lnTo>
                  <a:lnTo>
                    <a:pt x="190" y="4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76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127" y="1111"/>
              <a:ext cx="101" cy="169"/>
            </a:xfrm>
            <a:custGeom>
              <a:avLst/>
              <a:gdLst>
                <a:gd name="T0" fmla="*/ 178 w 201"/>
                <a:gd name="T1" fmla="*/ 0 h 338"/>
                <a:gd name="T2" fmla="*/ 0 w 201"/>
                <a:gd name="T3" fmla="*/ 0 h 338"/>
                <a:gd name="T4" fmla="*/ 0 w 201"/>
                <a:gd name="T5" fmla="*/ 38 h 338"/>
                <a:gd name="T6" fmla="*/ 157 w 201"/>
                <a:gd name="T7" fmla="*/ 38 h 338"/>
                <a:gd name="T8" fmla="*/ 157 w 201"/>
                <a:gd name="T9" fmla="*/ 54 h 338"/>
                <a:gd name="T10" fmla="*/ 0 w 201"/>
                <a:gd name="T11" fmla="*/ 54 h 338"/>
                <a:gd name="T12" fmla="*/ 0 w 201"/>
                <a:gd name="T13" fmla="*/ 79 h 338"/>
                <a:gd name="T14" fmla="*/ 157 w 201"/>
                <a:gd name="T15" fmla="*/ 79 h 338"/>
                <a:gd name="T16" fmla="*/ 157 w 201"/>
                <a:gd name="T17" fmla="*/ 95 h 338"/>
                <a:gd name="T18" fmla="*/ 0 w 201"/>
                <a:gd name="T19" fmla="*/ 95 h 338"/>
                <a:gd name="T20" fmla="*/ 0 w 201"/>
                <a:gd name="T21" fmla="*/ 314 h 338"/>
                <a:gd name="T22" fmla="*/ 0 w 201"/>
                <a:gd name="T23" fmla="*/ 314 h 338"/>
                <a:gd name="T24" fmla="*/ 1 w 201"/>
                <a:gd name="T25" fmla="*/ 318 h 338"/>
                <a:gd name="T26" fmla="*/ 2 w 201"/>
                <a:gd name="T27" fmla="*/ 322 h 338"/>
                <a:gd name="T28" fmla="*/ 4 w 201"/>
                <a:gd name="T29" fmla="*/ 327 h 338"/>
                <a:gd name="T30" fmla="*/ 7 w 201"/>
                <a:gd name="T31" fmla="*/ 331 h 338"/>
                <a:gd name="T32" fmla="*/ 10 w 201"/>
                <a:gd name="T33" fmla="*/ 333 h 338"/>
                <a:gd name="T34" fmla="*/ 15 w 201"/>
                <a:gd name="T35" fmla="*/ 335 h 338"/>
                <a:gd name="T36" fmla="*/ 19 w 201"/>
                <a:gd name="T37" fmla="*/ 338 h 338"/>
                <a:gd name="T38" fmla="*/ 25 w 201"/>
                <a:gd name="T39" fmla="*/ 338 h 338"/>
                <a:gd name="T40" fmla="*/ 201 w 201"/>
                <a:gd name="T41" fmla="*/ 338 h 338"/>
                <a:gd name="T42" fmla="*/ 201 w 201"/>
                <a:gd name="T43" fmla="*/ 23 h 338"/>
                <a:gd name="T44" fmla="*/ 201 w 201"/>
                <a:gd name="T45" fmla="*/ 23 h 338"/>
                <a:gd name="T46" fmla="*/ 201 w 201"/>
                <a:gd name="T47" fmla="*/ 19 h 338"/>
                <a:gd name="T48" fmla="*/ 200 w 201"/>
                <a:gd name="T49" fmla="*/ 15 h 338"/>
                <a:gd name="T50" fmla="*/ 197 w 201"/>
                <a:gd name="T51" fmla="*/ 10 h 338"/>
                <a:gd name="T52" fmla="*/ 195 w 201"/>
                <a:gd name="T53" fmla="*/ 6 h 338"/>
                <a:gd name="T54" fmla="*/ 191 w 201"/>
                <a:gd name="T55" fmla="*/ 4 h 338"/>
                <a:gd name="T56" fmla="*/ 187 w 201"/>
                <a:gd name="T57" fmla="*/ 2 h 338"/>
                <a:gd name="T58" fmla="*/ 182 w 201"/>
                <a:gd name="T59" fmla="*/ 0 h 338"/>
                <a:gd name="T60" fmla="*/ 178 w 201"/>
                <a:gd name="T61" fmla="*/ 0 h 338"/>
                <a:gd name="T62" fmla="*/ 178 w 201"/>
                <a:gd name="T6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38">
                  <a:moveTo>
                    <a:pt x="17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57" y="38"/>
                  </a:lnTo>
                  <a:lnTo>
                    <a:pt x="157" y="54"/>
                  </a:lnTo>
                  <a:lnTo>
                    <a:pt x="0" y="54"/>
                  </a:lnTo>
                  <a:lnTo>
                    <a:pt x="0" y="79"/>
                  </a:lnTo>
                  <a:lnTo>
                    <a:pt x="157" y="79"/>
                  </a:lnTo>
                  <a:lnTo>
                    <a:pt x="157" y="95"/>
                  </a:lnTo>
                  <a:lnTo>
                    <a:pt x="0" y="95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1" y="318"/>
                  </a:lnTo>
                  <a:lnTo>
                    <a:pt x="2" y="322"/>
                  </a:lnTo>
                  <a:lnTo>
                    <a:pt x="4" y="327"/>
                  </a:lnTo>
                  <a:lnTo>
                    <a:pt x="7" y="331"/>
                  </a:lnTo>
                  <a:lnTo>
                    <a:pt x="10" y="333"/>
                  </a:lnTo>
                  <a:lnTo>
                    <a:pt x="15" y="335"/>
                  </a:lnTo>
                  <a:lnTo>
                    <a:pt x="19" y="338"/>
                  </a:lnTo>
                  <a:lnTo>
                    <a:pt x="25" y="338"/>
                  </a:lnTo>
                  <a:lnTo>
                    <a:pt x="201" y="338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01" y="19"/>
                  </a:lnTo>
                  <a:lnTo>
                    <a:pt x="200" y="15"/>
                  </a:lnTo>
                  <a:lnTo>
                    <a:pt x="197" y="10"/>
                  </a:lnTo>
                  <a:lnTo>
                    <a:pt x="195" y="6"/>
                  </a:lnTo>
                  <a:lnTo>
                    <a:pt x="191" y="4"/>
                  </a:lnTo>
                  <a:lnTo>
                    <a:pt x="187" y="2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"/>
          <p:cNvGrpSpPr>
            <a:grpSpLocks noChangeAspect="1"/>
          </p:cNvGrpSpPr>
          <p:nvPr/>
        </p:nvGrpSpPr>
        <p:grpSpPr bwMode="auto">
          <a:xfrm>
            <a:off x="7998804" y="1721635"/>
            <a:ext cx="433314" cy="345424"/>
            <a:chOff x="3016" y="1111"/>
            <a:chExt cx="212" cy="169"/>
          </a:xfrm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3016" y="1111"/>
              <a:ext cx="101" cy="169"/>
            </a:xfrm>
            <a:custGeom>
              <a:avLst/>
              <a:gdLst>
                <a:gd name="T0" fmla="*/ 176 w 201"/>
                <a:gd name="T1" fmla="*/ 0 h 338"/>
                <a:gd name="T2" fmla="*/ 0 w 201"/>
                <a:gd name="T3" fmla="*/ 0 h 338"/>
                <a:gd name="T4" fmla="*/ 0 w 201"/>
                <a:gd name="T5" fmla="*/ 38 h 338"/>
                <a:gd name="T6" fmla="*/ 157 w 201"/>
                <a:gd name="T7" fmla="*/ 38 h 338"/>
                <a:gd name="T8" fmla="*/ 157 w 201"/>
                <a:gd name="T9" fmla="*/ 54 h 338"/>
                <a:gd name="T10" fmla="*/ 0 w 201"/>
                <a:gd name="T11" fmla="*/ 54 h 338"/>
                <a:gd name="T12" fmla="*/ 0 w 201"/>
                <a:gd name="T13" fmla="*/ 79 h 338"/>
                <a:gd name="T14" fmla="*/ 157 w 201"/>
                <a:gd name="T15" fmla="*/ 79 h 338"/>
                <a:gd name="T16" fmla="*/ 157 w 201"/>
                <a:gd name="T17" fmla="*/ 95 h 338"/>
                <a:gd name="T18" fmla="*/ 0 w 201"/>
                <a:gd name="T19" fmla="*/ 95 h 338"/>
                <a:gd name="T20" fmla="*/ 0 w 201"/>
                <a:gd name="T21" fmla="*/ 314 h 338"/>
                <a:gd name="T22" fmla="*/ 0 w 201"/>
                <a:gd name="T23" fmla="*/ 314 h 338"/>
                <a:gd name="T24" fmla="*/ 0 w 201"/>
                <a:gd name="T25" fmla="*/ 318 h 338"/>
                <a:gd name="T26" fmla="*/ 1 w 201"/>
                <a:gd name="T27" fmla="*/ 322 h 338"/>
                <a:gd name="T28" fmla="*/ 3 w 201"/>
                <a:gd name="T29" fmla="*/ 327 h 338"/>
                <a:gd name="T30" fmla="*/ 6 w 201"/>
                <a:gd name="T31" fmla="*/ 331 h 338"/>
                <a:gd name="T32" fmla="*/ 10 w 201"/>
                <a:gd name="T33" fmla="*/ 333 h 338"/>
                <a:gd name="T34" fmla="*/ 14 w 201"/>
                <a:gd name="T35" fmla="*/ 335 h 338"/>
                <a:gd name="T36" fmla="*/ 19 w 201"/>
                <a:gd name="T37" fmla="*/ 338 h 338"/>
                <a:gd name="T38" fmla="*/ 23 w 201"/>
                <a:gd name="T39" fmla="*/ 338 h 338"/>
                <a:gd name="T40" fmla="*/ 201 w 201"/>
                <a:gd name="T41" fmla="*/ 338 h 338"/>
                <a:gd name="T42" fmla="*/ 201 w 201"/>
                <a:gd name="T43" fmla="*/ 23 h 338"/>
                <a:gd name="T44" fmla="*/ 201 w 201"/>
                <a:gd name="T45" fmla="*/ 23 h 338"/>
                <a:gd name="T46" fmla="*/ 200 w 201"/>
                <a:gd name="T47" fmla="*/ 19 h 338"/>
                <a:gd name="T48" fmla="*/ 199 w 201"/>
                <a:gd name="T49" fmla="*/ 15 h 338"/>
                <a:gd name="T50" fmla="*/ 197 w 201"/>
                <a:gd name="T51" fmla="*/ 10 h 338"/>
                <a:gd name="T52" fmla="*/ 194 w 201"/>
                <a:gd name="T53" fmla="*/ 6 h 338"/>
                <a:gd name="T54" fmla="*/ 190 w 201"/>
                <a:gd name="T55" fmla="*/ 4 h 338"/>
                <a:gd name="T56" fmla="*/ 186 w 201"/>
                <a:gd name="T57" fmla="*/ 2 h 338"/>
                <a:gd name="T58" fmla="*/ 182 w 201"/>
                <a:gd name="T59" fmla="*/ 0 h 338"/>
                <a:gd name="T60" fmla="*/ 176 w 201"/>
                <a:gd name="T61" fmla="*/ 0 h 338"/>
                <a:gd name="T62" fmla="*/ 176 w 201"/>
                <a:gd name="T6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38">
                  <a:moveTo>
                    <a:pt x="176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57" y="38"/>
                  </a:lnTo>
                  <a:lnTo>
                    <a:pt x="157" y="54"/>
                  </a:lnTo>
                  <a:lnTo>
                    <a:pt x="0" y="54"/>
                  </a:lnTo>
                  <a:lnTo>
                    <a:pt x="0" y="79"/>
                  </a:lnTo>
                  <a:lnTo>
                    <a:pt x="157" y="79"/>
                  </a:lnTo>
                  <a:lnTo>
                    <a:pt x="157" y="95"/>
                  </a:lnTo>
                  <a:lnTo>
                    <a:pt x="0" y="95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18"/>
                  </a:lnTo>
                  <a:lnTo>
                    <a:pt x="1" y="322"/>
                  </a:lnTo>
                  <a:lnTo>
                    <a:pt x="3" y="327"/>
                  </a:lnTo>
                  <a:lnTo>
                    <a:pt x="6" y="331"/>
                  </a:lnTo>
                  <a:lnTo>
                    <a:pt x="10" y="333"/>
                  </a:lnTo>
                  <a:lnTo>
                    <a:pt x="14" y="335"/>
                  </a:lnTo>
                  <a:lnTo>
                    <a:pt x="19" y="338"/>
                  </a:lnTo>
                  <a:lnTo>
                    <a:pt x="23" y="338"/>
                  </a:lnTo>
                  <a:lnTo>
                    <a:pt x="201" y="338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00" y="19"/>
                  </a:lnTo>
                  <a:lnTo>
                    <a:pt x="199" y="15"/>
                  </a:lnTo>
                  <a:lnTo>
                    <a:pt x="197" y="10"/>
                  </a:lnTo>
                  <a:lnTo>
                    <a:pt x="194" y="6"/>
                  </a:lnTo>
                  <a:lnTo>
                    <a:pt x="190" y="4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76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3127" y="1111"/>
              <a:ext cx="101" cy="169"/>
            </a:xfrm>
            <a:custGeom>
              <a:avLst/>
              <a:gdLst>
                <a:gd name="T0" fmla="*/ 178 w 201"/>
                <a:gd name="T1" fmla="*/ 0 h 338"/>
                <a:gd name="T2" fmla="*/ 0 w 201"/>
                <a:gd name="T3" fmla="*/ 0 h 338"/>
                <a:gd name="T4" fmla="*/ 0 w 201"/>
                <a:gd name="T5" fmla="*/ 38 h 338"/>
                <a:gd name="T6" fmla="*/ 157 w 201"/>
                <a:gd name="T7" fmla="*/ 38 h 338"/>
                <a:gd name="T8" fmla="*/ 157 w 201"/>
                <a:gd name="T9" fmla="*/ 54 h 338"/>
                <a:gd name="T10" fmla="*/ 0 w 201"/>
                <a:gd name="T11" fmla="*/ 54 h 338"/>
                <a:gd name="T12" fmla="*/ 0 w 201"/>
                <a:gd name="T13" fmla="*/ 79 h 338"/>
                <a:gd name="T14" fmla="*/ 157 w 201"/>
                <a:gd name="T15" fmla="*/ 79 h 338"/>
                <a:gd name="T16" fmla="*/ 157 w 201"/>
                <a:gd name="T17" fmla="*/ 95 h 338"/>
                <a:gd name="T18" fmla="*/ 0 w 201"/>
                <a:gd name="T19" fmla="*/ 95 h 338"/>
                <a:gd name="T20" fmla="*/ 0 w 201"/>
                <a:gd name="T21" fmla="*/ 314 h 338"/>
                <a:gd name="T22" fmla="*/ 0 w 201"/>
                <a:gd name="T23" fmla="*/ 314 h 338"/>
                <a:gd name="T24" fmla="*/ 1 w 201"/>
                <a:gd name="T25" fmla="*/ 318 h 338"/>
                <a:gd name="T26" fmla="*/ 2 w 201"/>
                <a:gd name="T27" fmla="*/ 322 h 338"/>
                <a:gd name="T28" fmla="*/ 4 w 201"/>
                <a:gd name="T29" fmla="*/ 327 h 338"/>
                <a:gd name="T30" fmla="*/ 7 w 201"/>
                <a:gd name="T31" fmla="*/ 331 h 338"/>
                <a:gd name="T32" fmla="*/ 10 w 201"/>
                <a:gd name="T33" fmla="*/ 333 h 338"/>
                <a:gd name="T34" fmla="*/ 15 w 201"/>
                <a:gd name="T35" fmla="*/ 335 h 338"/>
                <a:gd name="T36" fmla="*/ 19 w 201"/>
                <a:gd name="T37" fmla="*/ 338 h 338"/>
                <a:gd name="T38" fmla="*/ 25 w 201"/>
                <a:gd name="T39" fmla="*/ 338 h 338"/>
                <a:gd name="T40" fmla="*/ 201 w 201"/>
                <a:gd name="T41" fmla="*/ 338 h 338"/>
                <a:gd name="T42" fmla="*/ 201 w 201"/>
                <a:gd name="T43" fmla="*/ 23 h 338"/>
                <a:gd name="T44" fmla="*/ 201 w 201"/>
                <a:gd name="T45" fmla="*/ 23 h 338"/>
                <a:gd name="T46" fmla="*/ 201 w 201"/>
                <a:gd name="T47" fmla="*/ 19 h 338"/>
                <a:gd name="T48" fmla="*/ 200 w 201"/>
                <a:gd name="T49" fmla="*/ 15 h 338"/>
                <a:gd name="T50" fmla="*/ 197 w 201"/>
                <a:gd name="T51" fmla="*/ 10 h 338"/>
                <a:gd name="T52" fmla="*/ 195 w 201"/>
                <a:gd name="T53" fmla="*/ 6 h 338"/>
                <a:gd name="T54" fmla="*/ 191 w 201"/>
                <a:gd name="T55" fmla="*/ 4 h 338"/>
                <a:gd name="T56" fmla="*/ 187 w 201"/>
                <a:gd name="T57" fmla="*/ 2 h 338"/>
                <a:gd name="T58" fmla="*/ 182 w 201"/>
                <a:gd name="T59" fmla="*/ 0 h 338"/>
                <a:gd name="T60" fmla="*/ 178 w 201"/>
                <a:gd name="T61" fmla="*/ 0 h 338"/>
                <a:gd name="T62" fmla="*/ 178 w 201"/>
                <a:gd name="T6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38">
                  <a:moveTo>
                    <a:pt x="17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57" y="38"/>
                  </a:lnTo>
                  <a:lnTo>
                    <a:pt x="157" y="54"/>
                  </a:lnTo>
                  <a:lnTo>
                    <a:pt x="0" y="54"/>
                  </a:lnTo>
                  <a:lnTo>
                    <a:pt x="0" y="79"/>
                  </a:lnTo>
                  <a:lnTo>
                    <a:pt x="157" y="79"/>
                  </a:lnTo>
                  <a:lnTo>
                    <a:pt x="157" y="95"/>
                  </a:lnTo>
                  <a:lnTo>
                    <a:pt x="0" y="95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1" y="318"/>
                  </a:lnTo>
                  <a:lnTo>
                    <a:pt x="2" y="322"/>
                  </a:lnTo>
                  <a:lnTo>
                    <a:pt x="4" y="327"/>
                  </a:lnTo>
                  <a:lnTo>
                    <a:pt x="7" y="331"/>
                  </a:lnTo>
                  <a:lnTo>
                    <a:pt x="10" y="333"/>
                  </a:lnTo>
                  <a:lnTo>
                    <a:pt x="15" y="335"/>
                  </a:lnTo>
                  <a:lnTo>
                    <a:pt x="19" y="338"/>
                  </a:lnTo>
                  <a:lnTo>
                    <a:pt x="25" y="338"/>
                  </a:lnTo>
                  <a:lnTo>
                    <a:pt x="201" y="338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01" y="19"/>
                  </a:lnTo>
                  <a:lnTo>
                    <a:pt x="200" y="15"/>
                  </a:lnTo>
                  <a:lnTo>
                    <a:pt x="197" y="10"/>
                  </a:lnTo>
                  <a:lnTo>
                    <a:pt x="195" y="6"/>
                  </a:lnTo>
                  <a:lnTo>
                    <a:pt x="191" y="4"/>
                  </a:lnTo>
                  <a:lnTo>
                    <a:pt x="187" y="2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4"/>
          <p:cNvGrpSpPr>
            <a:grpSpLocks noChangeAspect="1"/>
          </p:cNvGrpSpPr>
          <p:nvPr/>
        </p:nvGrpSpPr>
        <p:grpSpPr bwMode="auto">
          <a:xfrm>
            <a:off x="9578351" y="1721635"/>
            <a:ext cx="433314" cy="345424"/>
            <a:chOff x="3016" y="1111"/>
            <a:chExt cx="212" cy="169"/>
          </a:xfrm>
        </p:grpSpPr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3016" y="1111"/>
              <a:ext cx="101" cy="169"/>
            </a:xfrm>
            <a:custGeom>
              <a:avLst/>
              <a:gdLst>
                <a:gd name="T0" fmla="*/ 176 w 201"/>
                <a:gd name="T1" fmla="*/ 0 h 338"/>
                <a:gd name="T2" fmla="*/ 0 w 201"/>
                <a:gd name="T3" fmla="*/ 0 h 338"/>
                <a:gd name="T4" fmla="*/ 0 w 201"/>
                <a:gd name="T5" fmla="*/ 38 h 338"/>
                <a:gd name="T6" fmla="*/ 157 w 201"/>
                <a:gd name="T7" fmla="*/ 38 h 338"/>
                <a:gd name="T8" fmla="*/ 157 w 201"/>
                <a:gd name="T9" fmla="*/ 54 h 338"/>
                <a:gd name="T10" fmla="*/ 0 w 201"/>
                <a:gd name="T11" fmla="*/ 54 h 338"/>
                <a:gd name="T12" fmla="*/ 0 w 201"/>
                <a:gd name="T13" fmla="*/ 79 h 338"/>
                <a:gd name="T14" fmla="*/ 157 w 201"/>
                <a:gd name="T15" fmla="*/ 79 h 338"/>
                <a:gd name="T16" fmla="*/ 157 w 201"/>
                <a:gd name="T17" fmla="*/ 95 h 338"/>
                <a:gd name="T18" fmla="*/ 0 w 201"/>
                <a:gd name="T19" fmla="*/ 95 h 338"/>
                <a:gd name="T20" fmla="*/ 0 w 201"/>
                <a:gd name="T21" fmla="*/ 314 h 338"/>
                <a:gd name="T22" fmla="*/ 0 w 201"/>
                <a:gd name="T23" fmla="*/ 314 h 338"/>
                <a:gd name="T24" fmla="*/ 0 w 201"/>
                <a:gd name="T25" fmla="*/ 318 h 338"/>
                <a:gd name="T26" fmla="*/ 1 w 201"/>
                <a:gd name="T27" fmla="*/ 322 h 338"/>
                <a:gd name="T28" fmla="*/ 3 w 201"/>
                <a:gd name="T29" fmla="*/ 327 h 338"/>
                <a:gd name="T30" fmla="*/ 6 w 201"/>
                <a:gd name="T31" fmla="*/ 331 h 338"/>
                <a:gd name="T32" fmla="*/ 10 w 201"/>
                <a:gd name="T33" fmla="*/ 333 h 338"/>
                <a:gd name="T34" fmla="*/ 14 w 201"/>
                <a:gd name="T35" fmla="*/ 335 h 338"/>
                <a:gd name="T36" fmla="*/ 19 w 201"/>
                <a:gd name="T37" fmla="*/ 338 h 338"/>
                <a:gd name="T38" fmla="*/ 23 w 201"/>
                <a:gd name="T39" fmla="*/ 338 h 338"/>
                <a:gd name="T40" fmla="*/ 201 w 201"/>
                <a:gd name="T41" fmla="*/ 338 h 338"/>
                <a:gd name="T42" fmla="*/ 201 w 201"/>
                <a:gd name="T43" fmla="*/ 23 h 338"/>
                <a:gd name="T44" fmla="*/ 201 w 201"/>
                <a:gd name="T45" fmla="*/ 23 h 338"/>
                <a:gd name="T46" fmla="*/ 200 w 201"/>
                <a:gd name="T47" fmla="*/ 19 h 338"/>
                <a:gd name="T48" fmla="*/ 199 w 201"/>
                <a:gd name="T49" fmla="*/ 15 h 338"/>
                <a:gd name="T50" fmla="*/ 197 w 201"/>
                <a:gd name="T51" fmla="*/ 10 h 338"/>
                <a:gd name="T52" fmla="*/ 194 w 201"/>
                <a:gd name="T53" fmla="*/ 6 h 338"/>
                <a:gd name="T54" fmla="*/ 190 w 201"/>
                <a:gd name="T55" fmla="*/ 4 h 338"/>
                <a:gd name="T56" fmla="*/ 186 w 201"/>
                <a:gd name="T57" fmla="*/ 2 h 338"/>
                <a:gd name="T58" fmla="*/ 182 w 201"/>
                <a:gd name="T59" fmla="*/ 0 h 338"/>
                <a:gd name="T60" fmla="*/ 176 w 201"/>
                <a:gd name="T61" fmla="*/ 0 h 338"/>
                <a:gd name="T62" fmla="*/ 176 w 201"/>
                <a:gd name="T6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38">
                  <a:moveTo>
                    <a:pt x="176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57" y="38"/>
                  </a:lnTo>
                  <a:lnTo>
                    <a:pt x="157" y="54"/>
                  </a:lnTo>
                  <a:lnTo>
                    <a:pt x="0" y="54"/>
                  </a:lnTo>
                  <a:lnTo>
                    <a:pt x="0" y="79"/>
                  </a:lnTo>
                  <a:lnTo>
                    <a:pt x="157" y="79"/>
                  </a:lnTo>
                  <a:lnTo>
                    <a:pt x="157" y="95"/>
                  </a:lnTo>
                  <a:lnTo>
                    <a:pt x="0" y="95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18"/>
                  </a:lnTo>
                  <a:lnTo>
                    <a:pt x="1" y="322"/>
                  </a:lnTo>
                  <a:lnTo>
                    <a:pt x="3" y="327"/>
                  </a:lnTo>
                  <a:lnTo>
                    <a:pt x="6" y="331"/>
                  </a:lnTo>
                  <a:lnTo>
                    <a:pt x="10" y="333"/>
                  </a:lnTo>
                  <a:lnTo>
                    <a:pt x="14" y="335"/>
                  </a:lnTo>
                  <a:lnTo>
                    <a:pt x="19" y="338"/>
                  </a:lnTo>
                  <a:lnTo>
                    <a:pt x="23" y="338"/>
                  </a:lnTo>
                  <a:lnTo>
                    <a:pt x="201" y="338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00" y="19"/>
                  </a:lnTo>
                  <a:lnTo>
                    <a:pt x="199" y="15"/>
                  </a:lnTo>
                  <a:lnTo>
                    <a:pt x="197" y="10"/>
                  </a:lnTo>
                  <a:lnTo>
                    <a:pt x="194" y="6"/>
                  </a:lnTo>
                  <a:lnTo>
                    <a:pt x="190" y="4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76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3127" y="1111"/>
              <a:ext cx="101" cy="169"/>
            </a:xfrm>
            <a:custGeom>
              <a:avLst/>
              <a:gdLst>
                <a:gd name="T0" fmla="*/ 178 w 201"/>
                <a:gd name="T1" fmla="*/ 0 h 338"/>
                <a:gd name="T2" fmla="*/ 0 w 201"/>
                <a:gd name="T3" fmla="*/ 0 h 338"/>
                <a:gd name="T4" fmla="*/ 0 w 201"/>
                <a:gd name="T5" fmla="*/ 38 h 338"/>
                <a:gd name="T6" fmla="*/ 157 w 201"/>
                <a:gd name="T7" fmla="*/ 38 h 338"/>
                <a:gd name="T8" fmla="*/ 157 w 201"/>
                <a:gd name="T9" fmla="*/ 54 h 338"/>
                <a:gd name="T10" fmla="*/ 0 w 201"/>
                <a:gd name="T11" fmla="*/ 54 h 338"/>
                <a:gd name="T12" fmla="*/ 0 w 201"/>
                <a:gd name="T13" fmla="*/ 79 h 338"/>
                <a:gd name="T14" fmla="*/ 157 w 201"/>
                <a:gd name="T15" fmla="*/ 79 h 338"/>
                <a:gd name="T16" fmla="*/ 157 w 201"/>
                <a:gd name="T17" fmla="*/ 95 h 338"/>
                <a:gd name="T18" fmla="*/ 0 w 201"/>
                <a:gd name="T19" fmla="*/ 95 h 338"/>
                <a:gd name="T20" fmla="*/ 0 w 201"/>
                <a:gd name="T21" fmla="*/ 314 h 338"/>
                <a:gd name="T22" fmla="*/ 0 w 201"/>
                <a:gd name="T23" fmla="*/ 314 h 338"/>
                <a:gd name="T24" fmla="*/ 1 w 201"/>
                <a:gd name="T25" fmla="*/ 318 h 338"/>
                <a:gd name="T26" fmla="*/ 2 w 201"/>
                <a:gd name="T27" fmla="*/ 322 h 338"/>
                <a:gd name="T28" fmla="*/ 4 w 201"/>
                <a:gd name="T29" fmla="*/ 327 h 338"/>
                <a:gd name="T30" fmla="*/ 7 w 201"/>
                <a:gd name="T31" fmla="*/ 331 h 338"/>
                <a:gd name="T32" fmla="*/ 10 w 201"/>
                <a:gd name="T33" fmla="*/ 333 h 338"/>
                <a:gd name="T34" fmla="*/ 15 w 201"/>
                <a:gd name="T35" fmla="*/ 335 h 338"/>
                <a:gd name="T36" fmla="*/ 19 w 201"/>
                <a:gd name="T37" fmla="*/ 338 h 338"/>
                <a:gd name="T38" fmla="*/ 25 w 201"/>
                <a:gd name="T39" fmla="*/ 338 h 338"/>
                <a:gd name="T40" fmla="*/ 201 w 201"/>
                <a:gd name="T41" fmla="*/ 338 h 338"/>
                <a:gd name="T42" fmla="*/ 201 w 201"/>
                <a:gd name="T43" fmla="*/ 23 h 338"/>
                <a:gd name="T44" fmla="*/ 201 w 201"/>
                <a:gd name="T45" fmla="*/ 23 h 338"/>
                <a:gd name="T46" fmla="*/ 201 w 201"/>
                <a:gd name="T47" fmla="*/ 19 h 338"/>
                <a:gd name="T48" fmla="*/ 200 w 201"/>
                <a:gd name="T49" fmla="*/ 15 h 338"/>
                <a:gd name="T50" fmla="*/ 197 w 201"/>
                <a:gd name="T51" fmla="*/ 10 h 338"/>
                <a:gd name="T52" fmla="*/ 195 w 201"/>
                <a:gd name="T53" fmla="*/ 6 h 338"/>
                <a:gd name="T54" fmla="*/ 191 w 201"/>
                <a:gd name="T55" fmla="*/ 4 h 338"/>
                <a:gd name="T56" fmla="*/ 187 w 201"/>
                <a:gd name="T57" fmla="*/ 2 h 338"/>
                <a:gd name="T58" fmla="*/ 182 w 201"/>
                <a:gd name="T59" fmla="*/ 0 h 338"/>
                <a:gd name="T60" fmla="*/ 178 w 201"/>
                <a:gd name="T61" fmla="*/ 0 h 338"/>
                <a:gd name="T62" fmla="*/ 178 w 201"/>
                <a:gd name="T6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38">
                  <a:moveTo>
                    <a:pt x="17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57" y="38"/>
                  </a:lnTo>
                  <a:lnTo>
                    <a:pt x="157" y="54"/>
                  </a:lnTo>
                  <a:lnTo>
                    <a:pt x="0" y="54"/>
                  </a:lnTo>
                  <a:lnTo>
                    <a:pt x="0" y="79"/>
                  </a:lnTo>
                  <a:lnTo>
                    <a:pt x="157" y="79"/>
                  </a:lnTo>
                  <a:lnTo>
                    <a:pt x="157" y="95"/>
                  </a:lnTo>
                  <a:lnTo>
                    <a:pt x="0" y="95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1" y="318"/>
                  </a:lnTo>
                  <a:lnTo>
                    <a:pt x="2" y="322"/>
                  </a:lnTo>
                  <a:lnTo>
                    <a:pt x="4" y="327"/>
                  </a:lnTo>
                  <a:lnTo>
                    <a:pt x="7" y="331"/>
                  </a:lnTo>
                  <a:lnTo>
                    <a:pt x="10" y="333"/>
                  </a:lnTo>
                  <a:lnTo>
                    <a:pt x="15" y="335"/>
                  </a:lnTo>
                  <a:lnTo>
                    <a:pt x="19" y="338"/>
                  </a:lnTo>
                  <a:lnTo>
                    <a:pt x="25" y="338"/>
                  </a:lnTo>
                  <a:lnTo>
                    <a:pt x="201" y="338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01" y="19"/>
                  </a:lnTo>
                  <a:lnTo>
                    <a:pt x="200" y="15"/>
                  </a:lnTo>
                  <a:lnTo>
                    <a:pt x="197" y="10"/>
                  </a:lnTo>
                  <a:lnTo>
                    <a:pt x="195" y="6"/>
                  </a:lnTo>
                  <a:lnTo>
                    <a:pt x="191" y="4"/>
                  </a:lnTo>
                  <a:lnTo>
                    <a:pt x="187" y="2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4"/>
          <p:cNvGrpSpPr>
            <a:grpSpLocks noChangeAspect="1"/>
          </p:cNvGrpSpPr>
          <p:nvPr/>
        </p:nvGrpSpPr>
        <p:grpSpPr bwMode="auto">
          <a:xfrm>
            <a:off x="11070631" y="1721635"/>
            <a:ext cx="433314" cy="345424"/>
            <a:chOff x="3016" y="1111"/>
            <a:chExt cx="212" cy="169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3016" y="1111"/>
              <a:ext cx="101" cy="169"/>
            </a:xfrm>
            <a:custGeom>
              <a:avLst/>
              <a:gdLst>
                <a:gd name="T0" fmla="*/ 176 w 201"/>
                <a:gd name="T1" fmla="*/ 0 h 338"/>
                <a:gd name="T2" fmla="*/ 0 w 201"/>
                <a:gd name="T3" fmla="*/ 0 h 338"/>
                <a:gd name="T4" fmla="*/ 0 w 201"/>
                <a:gd name="T5" fmla="*/ 38 h 338"/>
                <a:gd name="T6" fmla="*/ 157 w 201"/>
                <a:gd name="T7" fmla="*/ 38 h 338"/>
                <a:gd name="T8" fmla="*/ 157 w 201"/>
                <a:gd name="T9" fmla="*/ 54 h 338"/>
                <a:gd name="T10" fmla="*/ 0 w 201"/>
                <a:gd name="T11" fmla="*/ 54 h 338"/>
                <a:gd name="T12" fmla="*/ 0 w 201"/>
                <a:gd name="T13" fmla="*/ 79 h 338"/>
                <a:gd name="T14" fmla="*/ 157 w 201"/>
                <a:gd name="T15" fmla="*/ 79 h 338"/>
                <a:gd name="T16" fmla="*/ 157 w 201"/>
                <a:gd name="T17" fmla="*/ 95 h 338"/>
                <a:gd name="T18" fmla="*/ 0 w 201"/>
                <a:gd name="T19" fmla="*/ 95 h 338"/>
                <a:gd name="T20" fmla="*/ 0 w 201"/>
                <a:gd name="T21" fmla="*/ 314 h 338"/>
                <a:gd name="T22" fmla="*/ 0 w 201"/>
                <a:gd name="T23" fmla="*/ 314 h 338"/>
                <a:gd name="T24" fmla="*/ 0 w 201"/>
                <a:gd name="T25" fmla="*/ 318 h 338"/>
                <a:gd name="T26" fmla="*/ 1 w 201"/>
                <a:gd name="T27" fmla="*/ 322 h 338"/>
                <a:gd name="T28" fmla="*/ 3 w 201"/>
                <a:gd name="T29" fmla="*/ 327 h 338"/>
                <a:gd name="T30" fmla="*/ 6 w 201"/>
                <a:gd name="T31" fmla="*/ 331 h 338"/>
                <a:gd name="T32" fmla="*/ 10 w 201"/>
                <a:gd name="T33" fmla="*/ 333 h 338"/>
                <a:gd name="T34" fmla="*/ 14 w 201"/>
                <a:gd name="T35" fmla="*/ 335 h 338"/>
                <a:gd name="T36" fmla="*/ 19 w 201"/>
                <a:gd name="T37" fmla="*/ 338 h 338"/>
                <a:gd name="T38" fmla="*/ 23 w 201"/>
                <a:gd name="T39" fmla="*/ 338 h 338"/>
                <a:gd name="T40" fmla="*/ 201 w 201"/>
                <a:gd name="T41" fmla="*/ 338 h 338"/>
                <a:gd name="T42" fmla="*/ 201 w 201"/>
                <a:gd name="T43" fmla="*/ 23 h 338"/>
                <a:gd name="T44" fmla="*/ 201 w 201"/>
                <a:gd name="T45" fmla="*/ 23 h 338"/>
                <a:gd name="T46" fmla="*/ 200 w 201"/>
                <a:gd name="T47" fmla="*/ 19 h 338"/>
                <a:gd name="T48" fmla="*/ 199 w 201"/>
                <a:gd name="T49" fmla="*/ 15 h 338"/>
                <a:gd name="T50" fmla="*/ 197 w 201"/>
                <a:gd name="T51" fmla="*/ 10 h 338"/>
                <a:gd name="T52" fmla="*/ 194 w 201"/>
                <a:gd name="T53" fmla="*/ 6 h 338"/>
                <a:gd name="T54" fmla="*/ 190 w 201"/>
                <a:gd name="T55" fmla="*/ 4 h 338"/>
                <a:gd name="T56" fmla="*/ 186 w 201"/>
                <a:gd name="T57" fmla="*/ 2 h 338"/>
                <a:gd name="T58" fmla="*/ 182 w 201"/>
                <a:gd name="T59" fmla="*/ 0 h 338"/>
                <a:gd name="T60" fmla="*/ 176 w 201"/>
                <a:gd name="T61" fmla="*/ 0 h 338"/>
                <a:gd name="T62" fmla="*/ 176 w 201"/>
                <a:gd name="T6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38">
                  <a:moveTo>
                    <a:pt x="176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57" y="38"/>
                  </a:lnTo>
                  <a:lnTo>
                    <a:pt x="157" y="54"/>
                  </a:lnTo>
                  <a:lnTo>
                    <a:pt x="0" y="54"/>
                  </a:lnTo>
                  <a:lnTo>
                    <a:pt x="0" y="79"/>
                  </a:lnTo>
                  <a:lnTo>
                    <a:pt x="157" y="79"/>
                  </a:lnTo>
                  <a:lnTo>
                    <a:pt x="157" y="95"/>
                  </a:lnTo>
                  <a:lnTo>
                    <a:pt x="0" y="95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18"/>
                  </a:lnTo>
                  <a:lnTo>
                    <a:pt x="1" y="322"/>
                  </a:lnTo>
                  <a:lnTo>
                    <a:pt x="3" y="327"/>
                  </a:lnTo>
                  <a:lnTo>
                    <a:pt x="6" y="331"/>
                  </a:lnTo>
                  <a:lnTo>
                    <a:pt x="10" y="333"/>
                  </a:lnTo>
                  <a:lnTo>
                    <a:pt x="14" y="335"/>
                  </a:lnTo>
                  <a:lnTo>
                    <a:pt x="19" y="338"/>
                  </a:lnTo>
                  <a:lnTo>
                    <a:pt x="23" y="338"/>
                  </a:lnTo>
                  <a:lnTo>
                    <a:pt x="201" y="338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00" y="19"/>
                  </a:lnTo>
                  <a:lnTo>
                    <a:pt x="199" y="15"/>
                  </a:lnTo>
                  <a:lnTo>
                    <a:pt x="197" y="10"/>
                  </a:lnTo>
                  <a:lnTo>
                    <a:pt x="194" y="6"/>
                  </a:lnTo>
                  <a:lnTo>
                    <a:pt x="190" y="4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76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3127" y="1111"/>
              <a:ext cx="101" cy="169"/>
            </a:xfrm>
            <a:custGeom>
              <a:avLst/>
              <a:gdLst>
                <a:gd name="T0" fmla="*/ 178 w 201"/>
                <a:gd name="T1" fmla="*/ 0 h 338"/>
                <a:gd name="T2" fmla="*/ 0 w 201"/>
                <a:gd name="T3" fmla="*/ 0 h 338"/>
                <a:gd name="T4" fmla="*/ 0 w 201"/>
                <a:gd name="T5" fmla="*/ 38 h 338"/>
                <a:gd name="T6" fmla="*/ 157 w 201"/>
                <a:gd name="T7" fmla="*/ 38 h 338"/>
                <a:gd name="T8" fmla="*/ 157 w 201"/>
                <a:gd name="T9" fmla="*/ 54 h 338"/>
                <a:gd name="T10" fmla="*/ 0 w 201"/>
                <a:gd name="T11" fmla="*/ 54 h 338"/>
                <a:gd name="T12" fmla="*/ 0 w 201"/>
                <a:gd name="T13" fmla="*/ 79 h 338"/>
                <a:gd name="T14" fmla="*/ 157 w 201"/>
                <a:gd name="T15" fmla="*/ 79 h 338"/>
                <a:gd name="T16" fmla="*/ 157 w 201"/>
                <a:gd name="T17" fmla="*/ 95 h 338"/>
                <a:gd name="T18" fmla="*/ 0 w 201"/>
                <a:gd name="T19" fmla="*/ 95 h 338"/>
                <a:gd name="T20" fmla="*/ 0 w 201"/>
                <a:gd name="T21" fmla="*/ 314 h 338"/>
                <a:gd name="T22" fmla="*/ 0 w 201"/>
                <a:gd name="T23" fmla="*/ 314 h 338"/>
                <a:gd name="T24" fmla="*/ 1 w 201"/>
                <a:gd name="T25" fmla="*/ 318 h 338"/>
                <a:gd name="T26" fmla="*/ 2 w 201"/>
                <a:gd name="T27" fmla="*/ 322 h 338"/>
                <a:gd name="T28" fmla="*/ 4 w 201"/>
                <a:gd name="T29" fmla="*/ 327 h 338"/>
                <a:gd name="T30" fmla="*/ 7 w 201"/>
                <a:gd name="T31" fmla="*/ 331 h 338"/>
                <a:gd name="T32" fmla="*/ 10 w 201"/>
                <a:gd name="T33" fmla="*/ 333 h 338"/>
                <a:gd name="T34" fmla="*/ 15 w 201"/>
                <a:gd name="T35" fmla="*/ 335 h 338"/>
                <a:gd name="T36" fmla="*/ 19 w 201"/>
                <a:gd name="T37" fmla="*/ 338 h 338"/>
                <a:gd name="T38" fmla="*/ 25 w 201"/>
                <a:gd name="T39" fmla="*/ 338 h 338"/>
                <a:gd name="T40" fmla="*/ 201 w 201"/>
                <a:gd name="T41" fmla="*/ 338 h 338"/>
                <a:gd name="T42" fmla="*/ 201 w 201"/>
                <a:gd name="T43" fmla="*/ 23 h 338"/>
                <a:gd name="T44" fmla="*/ 201 w 201"/>
                <a:gd name="T45" fmla="*/ 23 h 338"/>
                <a:gd name="T46" fmla="*/ 201 w 201"/>
                <a:gd name="T47" fmla="*/ 19 h 338"/>
                <a:gd name="T48" fmla="*/ 200 w 201"/>
                <a:gd name="T49" fmla="*/ 15 h 338"/>
                <a:gd name="T50" fmla="*/ 197 w 201"/>
                <a:gd name="T51" fmla="*/ 10 h 338"/>
                <a:gd name="T52" fmla="*/ 195 w 201"/>
                <a:gd name="T53" fmla="*/ 6 h 338"/>
                <a:gd name="T54" fmla="*/ 191 w 201"/>
                <a:gd name="T55" fmla="*/ 4 h 338"/>
                <a:gd name="T56" fmla="*/ 187 w 201"/>
                <a:gd name="T57" fmla="*/ 2 h 338"/>
                <a:gd name="T58" fmla="*/ 182 w 201"/>
                <a:gd name="T59" fmla="*/ 0 h 338"/>
                <a:gd name="T60" fmla="*/ 178 w 201"/>
                <a:gd name="T61" fmla="*/ 0 h 338"/>
                <a:gd name="T62" fmla="*/ 178 w 201"/>
                <a:gd name="T6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38">
                  <a:moveTo>
                    <a:pt x="17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57" y="38"/>
                  </a:lnTo>
                  <a:lnTo>
                    <a:pt x="157" y="54"/>
                  </a:lnTo>
                  <a:lnTo>
                    <a:pt x="0" y="54"/>
                  </a:lnTo>
                  <a:lnTo>
                    <a:pt x="0" y="79"/>
                  </a:lnTo>
                  <a:lnTo>
                    <a:pt x="157" y="79"/>
                  </a:lnTo>
                  <a:lnTo>
                    <a:pt x="157" y="95"/>
                  </a:lnTo>
                  <a:lnTo>
                    <a:pt x="0" y="95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1" y="318"/>
                  </a:lnTo>
                  <a:lnTo>
                    <a:pt x="2" y="322"/>
                  </a:lnTo>
                  <a:lnTo>
                    <a:pt x="4" y="327"/>
                  </a:lnTo>
                  <a:lnTo>
                    <a:pt x="7" y="331"/>
                  </a:lnTo>
                  <a:lnTo>
                    <a:pt x="10" y="333"/>
                  </a:lnTo>
                  <a:lnTo>
                    <a:pt x="15" y="335"/>
                  </a:lnTo>
                  <a:lnTo>
                    <a:pt x="19" y="338"/>
                  </a:lnTo>
                  <a:lnTo>
                    <a:pt x="25" y="338"/>
                  </a:lnTo>
                  <a:lnTo>
                    <a:pt x="201" y="338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201" y="19"/>
                  </a:lnTo>
                  <a:lnTo>
                    <a:pt x="200" y="15"/>
                  </a:lnTo>
                  <a:lnTo>
                    <a:pt x="197" y="10"/>
                  </a:lnTo>
                  <a:lnTo>
                    <a:pt x="195" y="6"/>
                  </a:lnTo>
                  <a:lnTo>
                    <a:pt x="191" y="4"/>
                  </a:lnTo>
                  <a:lnTo>
                    <a:pt x="187" y="2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124227" y="3295702"/>
            <a:ext cx="6257442" cy="2001380"/>
            <a:chOff x="2967278" y="3190926"/>
            <a:chExt cx="6257442" cy="2001380"/>
          </a:xfrm>
        </p:grpSpPr>
        <p:sp>
          <p:nvSpPr>
            <p:cNvPr id="60" name="Freeform 59"/>
            <p:cNvSpPr/>
            <p:nvPr/>
          </p:nvSpPr>
          <p:spPr>
            <a:xfrm>
              <a:off x="2967278" y="3190926"/>
              <a:ext cx="6257442" cy="640080"/>
            </a:xfrm>
            <a:custGeom>
              <a:avLst/>
              <a:gdLst>
                <a:gd name="connsiteX0" fmla="*/ 0 w 6502399"/>
                <a:gd name="connsiteY0" fmla="*/ 1083733 h 1083733"/>
                <a:gd name="connsiteX1" fmla="*/ 812800 w 6502399"/>
                <a:gd name="connsiteY1" fmla="*/ 0 h 1083733"/>
                <a:gd name="connsiteX2" fmla="*/ 5689599 w 6502399"/>
                <a:gd name="connsiteY2" fmla="*/ 0 h 1083733"/>
                <a:gd name="connsiteX3" fmla="*/ 6502399 w 6502399"/>
                <a:gd name="connsiteY3" fmla="*/ 1083733 h 1083733"/>
                <a:gd name="connsiteX4" fmla="*/ 0 w 6502399"/>
                <a:gd name="connsiteY4" fmla="*/ 1083733 h 10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2399" h="1083733">
                  <a:moveTo>
                    <a:pt x="6502399" y="1"/>
                  </a:moveTo>
                  <a:lnTo>
                    <a:pt x="5689599" y="1083732"/>
                  </a:lnTo>
                  <a:lnTo>
                    <a:pt x="812800" y="1083732"/>
                  </a:lnTo>
                  <a:lnTo>
                    <a:pt x="0" y="1"/>
                  </a:lnTo>
                  <a:lnTo>
                    <a:pt x="6502399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4119" tIns="76201" rIns="1214120" bIns="76201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3749458" y="3871576"/>
              <a:ext cx="4693081" cy="640080"/>
            </a:xfrm>
            <a:custGeom>
              <a:avLst/>
              <a:gdLst>
                <a:gd name="connsiteX0" fmla="*/ 0 w 4876799"/>
                <a:gd name="connsiteY0" fmla="*/ 1083733 h 1083733"/>
                <a:gd name="connsiteX1" fmla="*/ 812800 w 4876799"/>
                <a:gd name="connsiteY1" fmla="*/ 0 h 1083733"/>
                <a:gd name="connsiteX2" fmla="*/ 4063999 w 4876799"/>
                <a:gd name="connsiteY2" fmla="*/ 0 h 1083733"/>
                <a:gd name="connsiteX3" fmla="*/ 4876799 w 4876799"/>
                <a:gd name="connsiteY3" fmla="*/ 1083733 h 1083733"/>
                <a:gd name="connsiteX4" fmla="*/ 0 w 4876799"/>
                <a:gd name="connsiteY4" fmla="*/ 1083733 h 10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799" h="1083733">
                  <a:moveTo>
                    <a:pt x="4876799" y="1"/>
                  </a:moveTo>
                  <a:lnTo>
                    <a:pt x="4063999" y="1083732"/>
                  </a:lnTo>
                  <a:lnTo>
                    <a:pt x="812800" y="1083732"/>
                  </a:lnTo>
                  <a:lnTo>
                    <a:pt x="0" y="1"/>
                  </a:lnTo>
                  <a:lnTo>
                    <a:pt x="4876799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639" tIns="76200" rIns="929641" bIns="76201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531638" y="4552226"/>
              <a:ext cx="3128721" cy="640080"/>
            </a:xfrm>
            <a:custGeom>
              <a:avLst/>
              <a:gdLst>
                <a:gd name="connsiteX0" fmla="*/ 0 w 3251199"/>
                <a:gd name="connsiteY0" fmla="*/ 1083733 h 1083733"/>
                <a:gd name="connsiteX1" fmla="*/ 812800 w 3251199"/>
                <a:gd name="connsiteY1" fmla="*/ 0 h 1083733"/>
                <a:gd name="connsiteX2" fmla="*/ 2438399 w 3251199"/>
                <a:gd name="connsiteY2" fmla="*/ 0 h 1083733"/>
                <a:gd name="connsiteX3" fmla="*/ 3251199 w 3251199"/>
                <a:gd name="connsiteY3" fmla="*/ 1083733 h 1083733"/>
                <a:gd name="connsiteX4" fmla="*/ 0 w 3251199"/>
                <a:gd name="connsiteY4" fmla="*/ 1083733 h 10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1199" h="1083733">
                  <a:moveTo>
                    <a:pt x="3251199" y="1"/>
                  </a:moveTo>
                  <a:lnTo>
                    <a:pt x="2438399" y="1083732"/>
                  </a:lnTo>
                  <a:lnTo>
                    <a:pt x="812800" y="1083732"/>
                  </a:lnTo>
                  <a:lnTo>
                    <a:pt x="0" y="1"/>
                  </a:lnTo>
                  <a:lnTo>
                    <a:pt x="3251199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5161" tIns="76200" rIns="645159" bIns="762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558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524000" y="2533650"/>
            <a:ext cx="9144000" cy="11874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 smtClean="0"/>
              <a:t>How to generate </a:t>
            </a:r>
            <a:r>
              <a:rPr lang="en-US" sz="4800" b="1" dirty="0" smtClean="0">
                <a:solidFill>
                  <a:schemeClr val="accent1"/>
                </a:solidFill>
              </a:rPr>
              <a:t>correlation rules</a:t>
            </a:r>
            <a:r>
              <a:rPr lang="en-US" sz="4800" dirty="0" smtClean="0"/>
              <a:t>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2643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3925" y="2952750"/>
            <a:ext cx="5314950" cy="8001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HP Simplified" panose="020B0604020204020204" pitchFamily="34" charset="0"/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Market-basket Analysis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"/>
          <a:stretch/>
        </p:blipFill>
        <p:spPr>
          <a:xfrm>
            <a:off x="5570782" y="1381125"/>
            <a:ext cx="5870086" cy="394335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323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 flipH="1">
            <a:off x="923924" y="2333626"/>
            <a:ext cx="5400675" cy="1714499"/>
          </a:xfrm>
          <a:prstGeom prst="round2Diag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None/>
              <a:defRPr sz="2400" b="1">
                <a:solidFill>
                  <a:schemeClr val="bg1"/>
                </a:solidFill>
              </a:defRPr>
            </a:lvl1pPr>
            <a:lvl2pPr marL="411480" indent="-182880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/>
            </a:lvl2pPr>
            <a:lvl3pPr marL="548640" indent="-137160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/>
            </a:lvl3pPr>
            <a:lvl4pPr marL="731520" indent="-137160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/>
            </a:lvl4pPr>
            <a:lvl5pPr marL="868680" indent="-137160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/>
            </a:lvl5pPr>
            <a:lvl6pPr marL="1051560" indent="-137160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/>
            </a:lvl6pPr>
            <a:lvl7pPr marL="1188720" indent="-137160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/>
            </a:lvl7pPr>
            <a:lvl8pPr marL="1371600" indent="-137160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/>
            </a:lvl8pPr>
            <a:lvl9pPr marL="1554480" indent="-137160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/>
            </a:lvl9pPr>
          </a:lstStyle>
          <a:p>
            <a:r>
              <a:rPr lang="en-US" sz="3200" dirty="0"/>
              <a:t>Rules are  heuristics driven/manually generated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 flipH="1">
            <a:off x="6438901" y="2333626"/>
            <a:ext cx="4876799" cy="1714499"/>
          </a:xfrm>
          <a:prstGeom prst="round2Diag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None/>
              <a:defRPr sz="2400" b="1">
                <a:solidFill>
                  <a:schemeClr val="bg1"/>
                </a:solidFill>
              </a:defRPr>
            </a:lvl1pPr>
            <a:lvl2pPr marL="411480" indent="-182880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/>
            </a:lvl2pPr>
            <a:lvl3pPr marL="548640" indent="-137160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/>
            </a:lvl3pPr>
            <a:lvl4pPr marL="731520" indent="-137160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/>
            </a:lvl4pPr>
            <a:lvl5pPr marL="868680" indent="-137160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/>
            </a:lvl5pPr>
            <a:lvl6pPr marL="1051560" indent="-137160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/>
            </a:lvl6pPr>
            <a:lvl7pPr marL="1188720" indent="-137160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/>
            </a:lvl7pPr>
            <a:lvl8pPr marL="1371600" indent="-137160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/>
            </a:lvl8pPr>
            <a:lvl9pPr marL="1554480" indent="-137160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/>
            </a:lvl9pPr>
          </a:lstStyle>
          <a:p>
            <a:r>
              <a:rPr lang="en-US" sz="3200" dirty="0"/>
              <a:t>Correlation window order of </a:t>
            </a:r>
            <a:r>
              <a:rPr lang="en-US" sz="3200" dirty="0" smtClean="0"/>
              <a:t>minutes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46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180" y="2306089"/>
            <a:ext cx="9144000" cy="1828800"/>
          </a:xfrm>
        </p:spPr>
        <p:txBody>
          <a:bodyPr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Generation</a:t>
            </a:r>
            <a:br>
              <a:rPr lang="en-US" dirty="0" smtClean="0"/>
            </a:br>
            <a:r>
              <a:rPr lang="en-US" dirty="0" smtClean="0"/>
              <a:t>Security Operations Centers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4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1090496" y="5660730"/>
            <a:ext cx="932507" cy="10931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4" name="Round Diagonal Corner Rectangle 163"/>
          <p:cNvSpPr/>
          <p:nvPr/>
        </p:nvSpPr>
        <p:spPr>
          <a:xfrm flipH="1">
            <a:off x="2963572" y="4800600"/>
            <a:ext cx="2005177" cy="1447800"/>
          </a:xfrm>
          <a:prstGeom prst="round2DiagRect">
            <a:avLst>
              <a:gd name="adj1" fmla="val 843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608" y="115030"/>
            <a:ext cx="10972801" cy="762000"/>
          </a:xfrm>
        </p:spPr>
        <p:txBody>
          <a:bodyPr/>
          <a:lstStyle/>
          <a:p>
            <a:r>
              <a:rPr lang="en-US" dirty="0" smtClean="0"/>
              <a:t>A large enterprise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 flipH="1">
            <a:off x="9470620" y="1075826"/>
            <a:ext cx="2231123" cy="1464341"/>
          </a:xfrm>
          <a:prstGeom prst="round2DiagRect">
            <a:avLst>
              <a:gd name="adj1" fmla="val 843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 flipH="1">
            <a:off x="462587" y="1066800"/>
            <a:ext cx="2197963" cy="2041325"/>
          </a:xfrm>
          <a:prstGeom prst="round2DiagRect">
            <a:avLst>
              <a:gd name="adj1" fmla="val 8435"/>
              <a:gd name="adj2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 flipH="1">
            <a:off x="462585" y="3179690"/>
            <a:ext cx="2197963" cy="1544711"/>
          </a:xfrm>
          <a:prstGeom prst="round2DiagRect">
            <a:avLst>
              <a:gd name="adj1" fmla="val 843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 flipH="1">
            <a:off x="7513042" y="1066801"/>
            <a:ext cx="1897657" cy="1838860"/>
          </a:xfrm>
          <a:prstGeom prst="round2DiagRect">
            <a:avLst>
              <a:gd name="adj1" fmla="val 8435"/>
              <a:gd name="adj2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8" name="Round Diagonal Corner Rectangle 27"/>
          <p:cNvSpPr/>
          <p:nvPr/>
        </p:nvSpPr>
        <p:spPr>
          <a:xfrm flipH="1">
            <a:off x="7513041" y="2984419"/>
            <a:ext cx="1897659" cy="1739981"/>
          </a:xfrm>
          <a:prstGeom prst="round2DiagRect">
            <a:avLst>
              <a:gd name="adj1" fmla="val 843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9" name="Round Diagonal Corner Rectangle 28"/>
          <p:cNvSpPr/>
          <p:nvPr/>
        </p:nvSpPr>
        <p:spPr>
          <a:xfrm flipH="1">
            <a:off x="9466910" y="2620329"/>
            <a:ext cx="2229791" cy="2104072"/>
          </a:xfrm>
          <a:prstGeom prst="round2DiagRect">
            <a:avLst>
              <a:gd name="adj1" fmla="val 5073"/>
              <a:gd name="adj2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 bwMode="black">
          <a:xfrm>
            <a:off x="10022194" y="1230972"/>
            <a:ext cx="1686804" cy="85093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" tIns="12192" rIns="12192" bIns="12192" rtlCol="0" anchor="ctr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>
              <a:lnSpc>
                <a:spcPct val="60000"/>
              </a:lnSpc>
            </a:pPr>
            <a:r>
              <a:rPr lang="en-US" sz="3733" dirty="0">
                <a:solidFill>
                  <a:prstClr val="white"/>
                </a:solidFill>
              </a:rPr>
              <a:t>2.5B</a:t>
            </a:r>
            <a:r>
              <a:rPr lang="en-US" sz="1600" b="0" dirty="0">
                <a:solidFill>
                  <a:prstClr val="white"/>
                </a:solidFill>
              </a:rPr>
              <a:t> security</a:t>
            </a:r>
          </a:p>
          <a:p>
            <a:pPr>
              <a:lnSpc>
                <a:spcPct val="60000"/>
              </a:lnSpc>
            </a:pPr>
            <a:r>
              <a:rPr lang="en-US" sz="1600" b="0" dirty="0">
                <a:solidFill>
                  <a:prstClr val="white"/>
                </a:solidFill>
              </a:rPr>
              <a:t>events logged per</a:t>
            </a:r>
            <a:br>
              <a:rPr lang="en-US" sz="1600" b="0" dirty="0">
                <a:solidFill>
                  <a:prstClr val="white"/>
                </a:solidFill>
              </a:rPr>
            </a:br>
            <a:r>
              <a:rPr lang="en-US" sz="933" b="0" dirty="0">
                <a:solidFill>
                  <a:prstClr val="white"/>
                </a:solidFill>
              </a:rPr>
              <a:t/>
            </a:r>
            <a:br>
              <a:rPr lang="en-US" sz="933" b="0" dirty="0">
                <a:solidFill>
                  <a:prstClr val="white"/>
                </a:solidFill>
              </a:rPr>
            </a:br>
            <a:r>
              <a:rPr lang="en-US" sz="1600" b="0" dirty="0">
                <a:solidFill>
                  <a:prstClr val="white"/>
                </a:solidFill>
              </a:rPr>
              <a:t>day with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 bwMode="black">
          <a:xfrm>
            <a:off x="7603599" y="1775090"/>
            <a:ext cx="1694655" cy="1091209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" tIns="12192" rIns="12192" bIns="12192" rtlCol="0" anchor="ctr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3733" dirty="0">
                <a:solidFill>
                  <a:prstClr val="black"/>
                </a:solidFill>
              </a:rPr>
              <a:t>11.5M+ </a:t>
            </a:r>
            <a:r>
              <a:rPr lang="en-US" sz="1600" b="0" dirty="0">
                <a:solidFill>
                  <a:prstClr val="black"/>
                </a:solidFill>
                <a:latin typeface="HP Simplified"/>
              </a:rPr>
              <a:t/>
            </a:r>
            <a:br>
              <a:rPr lang="en-US" sz="1600" b="0" dirty="0">
                <a:solidFill>
                  <a:prstClr val="black"/>
                </a:solidFill>
                <a:latin typeface="HP Simplified"/>
              </a:rPr>
            </a:br>
            <a:r>
              <a:rPr lang="en-US" sz="1600" b="0" dirty="0">
                <a:solidFill>
                  <a:prstClr val="black"/>
                </a:solidFill>
              </a:rPr>
              <a:t>Internet mails per day sent/received </a:t>
            </a:r>
          </a:p>
        </p:txBody>
      </p:sp>
      <p:sp>
        <p:nvSpPr>
          <p:cNvPr id="16" name="Title 3"/>
          <p:cNvSpPr txBox="1">
            <a:spLocks/>
          </p:cNvSpPr>
          <p:nvPr/>
        </p:nvSpPr>
        <p:spPr bwMode="black">
          <a:xfrm>
            <a:off x="560168" y="1948701"/>
            <a:ext cx="1906009" cy="100931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" tIns="12192" rIns="12192" bIns="12192" rtlCol="0" anchor="ctr" anchorCtr="0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133" dirty="0">
                <a:solidFill>
                  <a:prstClr val="black"/>
                </a:solidFill>
              </a:rPr>
              <a:t>HP IT supports 6 NGDC and 86</a:t>
            </a:r>
            <a:r>
              <a:rPr lang="en-US" sz="2133" i="1" dirty="0">
                <a:solidFill>
                  <a:prstClr val="black"/>
                </a:solidFill>
              </a:rPr>
              <a:t> </a:t>
            </a:r>
            <a:r>
              <a:rPr lang="en-US" sz="2133" dirty="0">
                <a:solidFill>
                  <a:prstClr val="black"/>
                </a:solidFill>
              </a:rPr>
              <a:t>MCS</a:t>
            </a:r>
            <a:endParaRPr lang="en-US" sz="1400" b="0" dirty="0">
              <a:solidFill>
                <a:prstClr val="black"/>
              </a:solidFill>
              <a:latin typeface="HP Simplified"/>
              <a:cs typeface="HP Simplified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0552" y="3284300"/>
            <a:ext cx="1919656" cy="943913"/>
          </a:xfrm>
          <a:prstGeom prst="rect">
            <a:avLst/>
          </a:prstGeom>
        </p:spPr>
        <p:txBody>
          <a:bodyPr wrap="square" lIns="12192" tIns="12192" rIns="12192" bIns="12192" anchor="ctr" anchorCtr="0">
            <a:spAutoFit/>
          </a:bodyPr>
          <a:lstStyle/>
          <a:p>
            <a:pPr defTabSz="609570">
              <a:lnSpc>
                <a:spcPct val="80000"/>
              </a:lnSpc>
            </a:pPr>
            <a:r>
              <a:rPr lang="en-US" sz="3733" b="1" dirty="0">
                <a:solidFill>
                  <a:prstClr val="white"/>
                </a:solidFill>
                <a:ea typeface="+mj-ea"/>
                <a:cs typeface="HP Simplified" pitchFamily="34" charset="0"/>
              </a:rPr>
              <a:t>140+ </a:t>
            </a:r>
            <a:r>
              <a:rPr lang="en-US" sz="1867" dirty="0">
                <a:solidFill>
                  <a:prstClr val="white"/>
                </a:solidFill>
                <a:ea typeface="+mj-ea"/>
                <a:cs typeface="HP Simplified" pitchFamily="34" charset="0"/>
              </a:rPr>
              <a:t>Windows Domain Controllers</a:t>
            </a:r>
            <a:endParaRPr lang="en-US" sz="1067" dirty="0">
              <a:solidFill>
                <a:prstClr val="white"/>
              </a:solidFill>
              <a:ea typeface="+mj-ea"/>
              <a:cs typeface="HP Simplified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16280" y="3446334"/>
            <a:ext cx="2197963" cy="615553"/>
          </a:xfrm>
          <a:prstGeom prst="rect">
            <a:avLst/>
          </a:prstGeom>
        </p:spPr>
        <p:txBody>
          <a:bodyPr wrap="square" lIns="12192" tIns="12192" rIns="12192" bIns="12192" anchor="ctr" anchorCtr="0">
            <a:spAutoFit/>
          </a:bodyPr>
          <a:lstStyle/>
          <a:p>
            <a:pPr defTabSz="609570">
              <a:lnSpc>
                <a:spcPct val="80000"/>
              </a:lnSpc>
              <a:spcBef>
                <a:spcPct val="0"/>
              </a:spcBef>
            </a:pPr>
            <a:r>
              <a:rPr lang="en-US" sz="2667" b="1" dirty="0">
                <a:solidFill>
                  <a:prstClr val="black"/>
                </a:solidFill>
                <a:ea typeface="+mj-ea"/>
                <a:cs typeface="HP Simplified" pitchFamily="34" charset="0"/>
              </a:rPr>
              <a:t>597 </a:t>
            </a:r>
            <a:r>
              <a:rPr lang="en-US" sz="2133" b="1" dirty="0">
                <a:solidFill>
                  <a:prstClr val="black"/>
                </a:solidFill>
                <a:ea typeface="+mj-ea"/>
                <a:cs typeface="HP Simplified" pitchFamily="34" charset="0"/>
              </a:rPr>
              <a:t>IPS sensors deployed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69145" y="3857653"/>
            <a:ext cx="1974536" cy="640175"/>
          </a:xfrm>
          <a:prstGeom prst="rect">
            <a:avLst/>
          </a:prstGeom>
        </p:spPr>
        <p:txBody>
          <a:bodyPr wrap="square" lIns="12192" tIns="12192" rIns="12192" bIns="12192" anchor="ctr" anchorCtr="0">
            <a:spAutoFit/>
          </a:bodyPr>
          <a:lstStyle/>
          <a:p>
            <a:pPr algn="ctr" defTabSz="609570"/>
            <a:r>
              <a:rPr lang="en-US" sz="2133" b="1" dirty="0">
                <a:solidFill>
                  <a:prstClr val="white"/>
                </a:solidFill>
                <a:ea typeface="+mj-ea"/>
                <a:cs typeface="HP Simplified" pitchFamily="34" charset="0"/>
              </a:rPr>
              <a:t>2,000+</a:t>
            </a:r>
            <a:r>
              <a:rPr lang="en-US" sz="2133" dirty="0">
                <a:solidFill>
                  <a:prstClr val="white"/>
                </a:solidFill>
                <a:ea typeface="+mj-ea"/>
                <a:cs typeface="HP Simplified" pitchFamily="34" charset="0"/>
              </a:rPr>
              <a:t> </a:t>
            </a:r>
            <a:r>
              <a:rPr lang="en-US" sz="1867" dirty="0">
                <a:solidFill>
                  <a:prstClr val="white"/>
                </a:solidFill>
                <a:ea typeface="+mj-ea"/>
                <a:cs typeface="HP Simplified" pitchFamily="34" charset="0"/>
              </a:rPr>
              <a:t>HP IT managed firewalls</a:t>
            </a:r>
            <a:endParaRPr lang="en-US" sz="3733" b="1" dirty="0">
              <a:solidFill>
                <a:prstClr val="white"/>
              </a:solidFill>
              <a:ea typeface="+mj-ea"/>
              <a:cs typeface="HP Simplified" pitchFamily="34" charset="0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 flipH="1">
            <a:off x="2734635" y="1066801"/>
            <a:ext cx="2434851" cy="918943"/>
          </a:xfrm>
          <a:prstGeom prst="round2DiagRect">
            <a:avLst>
              <a:gd name="adj1" fmla="val 843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5" name="Round Diagonal Corner Rectangle 24"/>
          <p:cNvSpPr/>
          <p:nvPr/>
        </p:nvSpPr>
        <p:spPr>
          <a:xfrm flipH="1">
            <a:off x="2734635" y="2032383"/>
            <a:ext cx="2443991" cy="1424644"/>
          </a:xfrm>
          <a:prstGeom prst="round2DiagRect">
            <a:avLst>
              <a:gd name="adj1" fmla="val 8435"/>
              <a:gd name="adj2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 flipH="1">
            <a:off x="2727675" y="3525077"/>
            <a:ext cx="2463427" cy="1199323"/>
          </a:xfrm>
          <a:prstGeom prst="round2DiagRect">
            <a:avLst>
              <a:gd name="adj1" fmla="val 8435"/>
              <a:gd name="adj2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 bwMode="black">
          <a:xfrm>
            <a:off x="2855275" y="2107641"/>
            <a:ext cx="2196223" cy="1236124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" tIns="12192" rIns="12192" bIns="12192" rtlCol="0" anchor="ctr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 algn="ctr"/>
            <a:r>
              <a:rPr lang="en-US" sz="3733" dirty="0">
                <a:solidFill>
                  <a:prstClr val="black"/>
                </a:solidFill>
              </a:rPr>
              <a:t>450,000</a:t>
            </a:r>
            <a:r>
              <a:rPr lang="en-US" sz="2667" dirty="0">
                <a:solidFill>
                  <a:srgbClr val="0096D6"/>
                </a:solidFill>
              </a:rPr>
              <a:t/>
            </a:r>
            <a:br>
              <a:rPr lang="en-US" sz="2667" dirty="0">
                <a:solidFill>
                  <a:srgbClr val="0096D6"/>
                </a:solidFill>
              </a:rPr>
            </a:br>
            <a:r>
              <a:rPr lang="en-US" sz="1600" b="0" dirty="0">
                <a:solidFill>
                  <a:prstClr val="black">
                    <a:lumMod val="85000"/>
                    <a:lumOff val="15000"/>
                  </a:prstClr>
                </a:solidFill>
                <a:latin typeface="HP Simplified"/>
              </a:rPr>
              <a:t>end points protected with anti-virus</a:t>
            </a:r>
            <a:endParaRPr lang="en-US" sz="1600" b="0" dirty="0">
              <a:solidFill>
                <a:prstClr val="black">
                  <a:lumMod val="85000"/>
                  <a:lumOff val="15000"/>
                </a:prstClr>
              </a:solidFill>
              <a:latin typeface="HP Simplified"/>
              <a:cs typeface="HP Simplified Light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 bwMode="black">
          <a:xfrm>
            <a:off x="3388751" y="1150838"/>
            <a:ext cx="1579999" cy="76622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" tIns="12192" rIns="12192" bIns="12192" rtlCol="0" anchor="ctr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>
              <a:lnSpc>
                <a:spcPct val="80000"/>
              </a:lnSpc>
              <a:spcAft>
                <a:spcPts val="1600"/>
              </a:spcAft>
            </a:pPr>
            <a:r>
              <a:rPr lang="en-US" sz="3733" dirty="0">
                <a:solidFill>
                  <a:prstClr val="white"/>
                </a:solidFill>
              </a:rPr>
              <a:t>41K+</a:t>
            </a:r>
            <a:r>
              <a:rPr lang="en-US" sz="5333" dirty="0">
                <a:solidFill>
                  <a:prstClr val="white"/>
                </a:solidFill>
              </a:rPr>
              <a:t/>
            </a:r>
            <a:br>
              <a:rPr lang="en-US" sz="5333" dirty="0">
                <a:solidFill>
                  <a:prstClr val="white"/>
                </a:solidFill>
              </a:rPr>
            </a:br>
            <a:r>
              <a:rPr lang="en-US" sz="1600" b="0" dirty="0">
                <a:solidFill>
                  <a:prstClr val="white"/>
                </a:solidFill>
              </a:rPr>
              <a:t>servers owned by HP 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13866" y="3583125"/>
            <a:ext cx="2211500" cy="599267"/>
          </a:xfrm>
          <a:prstGeom prst="rect">
            <a:avLst/>
          </a:prstGeom>
        </p:spPr>
        <p:txBody>
          <a:bodyPr wrap="square" lIns="12192" tIns="12192" rIns="12192" bIns="12192" anchor="ctr" anchorCtr="0">
            <a:spAutoFit/>
          </a:bodyPr>
          <a:lstStyle/>
          <a:p>
            <a:pPr defTabSz="609570"/>
            <a:r>
              <a:rPr lang="en-US" sz="1867" b="1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HP Simplified Light"/>
              </a:rPr>
              <a:t>1.2 million</a:t>
            </a:r>
            <a:r>
              <a:rPr lang="en-US" sz="1867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HP Simplified Light"/>
              </a:rPr>
              <a:t> connected devices</a:t>
            </a:r>
            <a:endParaRPr lang="en-US" sz="4267" dirty="0">
              <a:solidFill>
                <a:srgbClr val="0096D6"/>
              </a:solidFill>
              <a:ea typeface="+mj-ea"/>
              <a:cs typeface="HP Simplified" pitchFamily="34" charset="0"/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 flipH="1">
            <a:off x="5247953" y="3931930"/>
            <a:ext cx="2184707" cy="792471"/>
          </a:xfrm>
          <a:prstGeom prst="round2DiagRect">
            <a:avLst>
              <a:gd name="adj1" fmla="val 8435"/>
              <a:gd name="adj2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 flipH="1">
            <a:off x="5247953" y="2284439"/>
            <a:ext cx="2197963" cy="1572768"/>
          </a:xfrm>
          <a:prstGeom prst="round2DiagRect">
            <a:avLst>
              <a:gd name="adj1" fmla="val 843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 flipH="1">
            <a:off x="5238548" y="1066799"/>
            <a:ext cx="2194112" cy="1157656"/>
          </a:xfrm>
          <a:prstGeom prst="round2DiagRect">
            <a:avLst>
              <a:gd name="adj1" fmla="val 8435"/>
              <a:gd name="adj2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 bwMode="black">
          <a:xfrm>
            <a:off x="5904564" y="3896368"/>
            <a:ext cx="1241045" cy="8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3733" dirty="0">
                <a:solidFill>
                  <a:prstClr val="black"/>
                </a:solidFill>
              </a:rPr>
              <a:t>15K+</a:t>
            </a:r>
            <a:r>
              <a:rPr lang="en-US" sz="3733" dirty="0">
                <a:solidFill>
                  <a:srgbClr val="0096D6"/>
                </a:solidFill>
              </a:rPr>
              <a:t/>
            </a:r>
            <a:br>
              <a:rPr lang="en-US" sz="3733" dirty="0">
                <a:solidFill>
                  <a:srgbClr val="0096D6"/>
                </a:solidFill>
              </a:rPr>
            </a:br>
            <a:r>
              <a:rPr lang="en-US" sz="1600" b="0" dirty="0">
                <a:solidFill>
                  <a:prstClr val="black">
                    <a:lumMod val="85000"/>
                    <a:lumOff val="15000"/>
                  </a:prstClr>
                </a:solidFill>
                <a:latin typeface="HP Simplified"/>
                <a:cs typeface="HP Simplified Light"/>
              </a:rPr>
              <a:t>HPN switches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04564" y="2603121"/>
            <a:ext cx="1528096" cy="943913"/>
          </a:xfrm>
          <a:prstGeom prst="rect">
            <a:avLst/>
          </a:prstGeom>
        </p:spPr>
        <p:txBody>
          <a:bodyPr wrap="square" lIns="12192" tIns="12192" rIns="12192" bIns="12192" anchor="ctr" anchorCtr="0">
            <a:spAutoFit/>
          </a:bodyPr>
          <a:lstStyle/>
          <a:p>
            <a:pPr defTabSz="609570">
              <a:lnSpc>
                <a:spcPct val="80000"/>
              </a:lnSpc>
            </a:pPr>
            <a:r>
              <a:rPr lang="en-US" sz="1867" b="1" dirty="0">
                <a:solidFill>
                  <a:prstClr val="white"/>
                </a:solidFill>
                <a:ea typeface="+mj-ea"/>
                <a:cs typeface="HP Simplified" pitchFamily="34" charset="0"/>
              </a:rPr>
              <a:t>Manage </a:t>
            </a:r>
            <a:r>
              <a:rPr lang="en-US" sz="3733" b="1" dirty="0">
                <a:solidFill>
                  <a:prstClr val="white"/>
                </a:solidFill>
                <a:ea typeface="+mj-ea"/>
                <a:cs typeface="HP Simplified" pitchFamily="34" charset="0"/>
              </a:rPr>
              <a:t>150K+</a:t>
            </a:r>
            <a:r>
              <a:rPr lang="en-US" sz="1600" b="1" dirty="0">
                <a:solidFill>
                  <a:prstClr val="white"/>
                </a:solidFill>
                <a:ea typeface="+mj-ea"/>
                <a:cs typeface="HP Simplified" pitchFamily="34" charset="0"/>
              </a:rPr>
              <a:t> </a:t>
            </a:r>
            <a:r>
              <a:rPr lang="en-US" sz="1867" b="1" dirty="0">
                <a:solidFill>
                  <a:prstClr val="white"/>
                </a:solidFill>
                <a:ea typeface="+mj-ea"/>
                <a:cs typeface="HP Simplified" pitchFamily="34" charset="0"/>
              </a:rPr>
              <a:t>mobile devices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49242" y="4082840"/>
            <a:ext cx="450849" cy="465456"/>
            <a:chOff x="2089691" y="3615183"/>
            <a:chExt cx="338137" cy="349092"/>
          </a:xfrm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2089691" y="3892837"/>
              <a:ext cx="338137" cy="71438"/>
            </a:xfrm>
            <a:custGeom>
              <a:avLst/>
              <a:gdLst>
                <a:gd name="T0" fmla="*/ 391 w 424"/>
                <a:gd name="T1" fmla="*/ 0 h 90"/>
                <a:gd name="T2" fmla="*/ 0 w 424"/>
                <a:gd name="T3" fmla="*/ 0 h 90"/>
                <a:gd name="T4" fmla="*/ 0 w 424"/>
                <a:gd name="T5" fmla="*/ 59 h 90"/>
                <a:gd name="T6" fmla="*/ 0 w 424"/>
                <a:gd name="T7" fmla="*/ 59 h 90"/>
                <a:gd name="T8" fmla="*/ 1 w 424"/>
                <a:gd name="T9" fmla="*/ 66 h 90"/>
                <a:gd name="T10" fmla="*/ 3 w 424"/>
                <a:gd name="T11" fmla="*/ 71 h 90"/>
                <a:gd name="T12" fmla="*/ 5 w 424"/>
                <a:gd name="T13" fmla="*/ 76 h 90"/>
                <a:gd name="T14" fmla="*/ 9 w 424"/>
                <a:gd name="T15" fmla="*/ 81 h 90"/>
                <a:gd name="T16" fmla="*/ 15 w 424"/>
                <a:gd name="T17" fmla="*/ 85 h 90"/>
                <a:gd name="T18" fmla="*/ 20 w 424"/>
                <a:gd name="T19" fmla="*/ 87 h 90"/>
                <a:gd name="T20" fmla="*/ 27 w 424"/>
                <a:gd name="T21" fmla="*/ 89 h 90"/>
                <a:gd name="T22" fmla="*/ 33 w 424"/>
                <a:gd name="T23" fmla="*/ 90 h 90"/>
                <a:gd name="T24" fmla="*/ 424 w 424"/>
                <a:gd name="T25" fmla="*/ 90 h 90"/>
                <a:gd name="T26" fmla="*/ 424 w 424"/>
                <a:gd name="T27" fmla="*/ 31 h 90"/>
                <a:gd name="T28" fmla="*/ 424 w 424"/>
                <a:gd name="T29" fmla="*/ 31 h 90"/>
                <a:gd name="T30" fmla="*/ 423 w 424"/>
                <a:gd name="T31" fmla="*/ 25 h 90"/>
                <a:gd name="T32" fmla="*/ 421 w 424"/>
                <a:gd name="T33" fmla="*/ 20 h 90"/>
                <a:gd name="T34" fmla="*/ 419 w 424"/>
                <a:gd name="T35" fmla="*/ 14 h 90"/>
                <a:gd name="T36" fmla="*/ 415 w 424"/>
                <a:gd name="T37" fmla="*/ 10 h 90"/>
                <a:gd name="T38" fmla="*/ 409 w 424"/>
                <a:gd name="T39" fmla="*/ 6 h 90"/>
                <a:gd name="T40" fmla="*/ 404 w 424"/>
                <a:gd name="T41" fmla="*/ 3 h 90"/>
                <a:gd name="T42" fmla="*/ 397 w 424"/>
                <a:gd name="T43" fmla="*/ 1 h 90"/>
                <a:gd name="T44" fmla="*/ 391 w 424"/>
                <a:gd name="T45" fmla="*/ 0 h 90"/>
                <a:gd name="T46" fmla="*/ 391 w 424"/>
                <a:gd name="T47" fmla="*/ 0 h 90"/>
                <a:gd name="T48" fmla="*/ 119 w 424"/>
                <a:gd name="T49" fmla="*/ 56 h 90"/>
                <a:gd name="T50" fmla="*/ 30 w 424"/>
                <a:gd name="T51" fmla="*/ 56 h 90"/>
                <a:gd name="T52" fmla="*/ 30 w 424"/>
                <a:gd name="T53" fmla="*/ 35 h 90"/>
                <a:gd name="T54" fmla="*/ 119 w 424"/>
                <a:gd name="T55" fmla="*/ 35 h 90"/>
                <a:gd name="T56" fmla="*/ 119 w 424"/>
                <a:gd name="T57" fmla="*/ 56 h 90"/>
                <a:gd name="T58" fmla="*/ 308 w 424"/>
                <a:gd name="T59" fmla="*/ 56 h 90"/>
                <a:gd name="T60" fmla="*/ 220 w 424"/>
                <a:gd name="T61" fmla="*/ 56 h 90"/>
                <a:gd name="T62" fmla="*/ 220 w 424"/>
                <a:gd name="T63" fmla="*/ 35 h 90"/>
                <a:gd name="T64" fmla="*/ 308 w 424"/>
                <a:gd name="T65" fmla="*/ 35 h 90"/>
                <a:gd name="T66" fmla="*/ 308 w 424"/>
                <a:gd name="T67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4" h="90">
                  <a:moveTo>
                    <a:pt x="391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1" y="66"/>
                  </a:lnTo>
                  <a:lnTo>
                    <a:pt x="3" y="71"/>
                  </a:lnTo>
                  <a:lnTo>
                    <a:pt x="5" y="76"/>
                  </a:lnTo>
                  <a:lnTo>
                    <a:pt x="9" y="81"/>
                  </a:lnTo>
                  <a:lnTo>
                    <a:pt x="15" y="85"/>
                  </a:lnTo>
                  <a:lnTo>
                    <a:pt x="20" y="87"/>
                  </a:lnTo>
                  <a:lnTo>
                    <a:pt x="27" y="89"/>
                  </a:lnTo>
                  <a:lnTo>
                    <a:pt x="33" y="90"/>
                  </a:lnTo>
                  <a:lnTo>
                    <a:pt x="424" y="90"/>
                  </a:lnTo>
                  <a:lnTo>
                    <a:pt x="424" y="31"/>
                  </a:lnTo>
                  <a:lnTo>
                    <a:pt x="424" y="31"/>
                  </a:lnTo>
                  <a:lnTo>
                    <a:pt x="423" y="25"/>
                  </a:lnTo>
                  <a:lnTo>
                    <a:pt x="421" y="20"/>
                  </a:lnTo>
                  <a:lnTo>
                    <a:pt x="419" y="14"/>
                  </a:lnTo>
                  <a:lnTo>
                    <a:pt x="415" y="10"/>
                  </a:lnTo>
                  <a:lnTo>
                    <a:pt x="409" y="6"/>
                  </a:lnTo>
                  <a:lnTo>
                    <a:pt x="404" y="3"/>
                  </a:lnTo>
                  <a:lnTo>
                    <a:pt x="397" y="1"/>
                  </a:lnTo>
                  <a:lnTo>
                    <a:pt x="391" y="0"/>
                  </a:lnTo>
                  <a:lnTo>
                    <a:pt x="391" y="0"/>
                  </a:lnTo>
                  <a:close/>
                  <a:moveTo>
                    <a:pt x="119" y="56"/>
                  </a:moveTo>
                  <a:lnTo>
                    <a:pt x="30" y="56"/>
                  </a:lnTo>
                  <a:lnTo>
                    <a:pt x="30" y="35"/>
                  </a:lnTo>
                  <a:lnTo>
                    <a:pt x="119" y="35"/>
                  </a:lnTo>
                  <a:lnTo>
                    <a:pt x="119" y="56"/>
                  </a:lnTo>
                  <a:close/>
                  <a:moveTo>
                    <a:pt x="308" y="56"/>
                  </a:moveTo>
                  <a:lnTo>
                    <a:pt x="220" y="56"/>
                  </a:lnTo>
                  <a:lnTo>
                    <a:pt x="220" y="35"/>
                  </a:lnTo>
                  <a:lnTo>
                    <a:pt x="308" y="35"/>
                  </a:lnTo>
                  <a:lnTo>
                    <a:pt x="308" y="56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089691" y="3801397"/>
              <a:ext cx="338137" cy="71438"/>
            </a:xfrm>
            <a:custGeom>
              <a:avLst/>
              <a:gdLst>
                <a:gd name="T0" fmla="*/ 391 w 424"/>
                <a:gd name="T1" fmla="*/ 0 h 90"/>
                <a:gd name="T2" fmla="*/ 0 w 424"/>
                <a:gd name="T3" fmla="*/ 0 h 90"/>
                <a:gd name="T4" fmla="*/ 0 w 424"/>
                <a:gd name="T5" fmla="*/ 59 h 90"/>
                <a:gd name="T6" fmla="*/ 0 w 424"/>
                <a:gd name="T7" fmla="*/ 59 h 90"/>
                <a:gd name="T8" fmla="*/ 1 w 424"/>
                <a:gd name="T9" fmla="*/ 66 h 90"/>
                <a:gd name="T10" fmla="*/ 3 w 424"/>
                <a:gd name="T11" fmla="*/ 71 h 90"/>
                <a:gd name="T12" fmla="*/ 5 w 424"/>
                <a:gd name="T13" fmla="*/ 76 h 90"/>
                <a:gd name="T14" fmla="*/ 9 w 424"/>
                <a:gd name="T15" fmla="*/ 81 h 90"/>
                <a:gd name="T16" fmla="*/ 15 w 424"/>
                <a:gd name="T17" fmla="*/ 85 h 90"/>
                <a:gd name="T18" fmla="*/ 20 w 424"/>
                <a:gd name="T19" fmla="*/ 87 h 90"/>
                <a:gd name="T20" fmla="*/ 27 w 424"/>
                <a:gd name="T21" fmla="*/ 89 h 90"/>
                <a:gd name="T22" fmla="*/ 33 w 424"/>
                <a:gd name="T23" fmla="*/ 90 h 90"/>
                <a:gd name="T24" fmla="*/ 424 w 424"/>
                <a:gd name="T25" fmla="*/ 90 h 90"/>
                <a:gd name="T26" fmla="*/ 424 w 424"/>
                <a:gd name="T27" fmla="*/ 31 h 90"/>
                <a:gd name="T28" fmla="*/ 424 w 424"/>
                <a:gd name="T29" fmla="*/ 31 h 90"/>
                <a:gd name="T30" fmla="*/ 423 w 424"/>
                <a:gd name="T31" fmla="*/ 25 h 90"/>
                <a:gd name="T32" fmla="*/ 421 w 424"/>
                <a:gd name="T33" fmla="*/ 20 h 90"/>
                <a:gd name="T34" fmla="*/ 419 w 424"/>
                <a:gd name="T35" fmla="*/ 14 h 90"/>
                <a:gd name="T36" fmla="*/ 415 w 424"/>
                <a:gd name="T37" fmla="*/ 10 h 90"/>
                <a:gd name="T38" fmla="*/ 409 w 424"/>
                <a:gd name="T39" fmla="*/ 6 h 90"/>
                <a:gd name="T40" fmla="*/ 404 w 424"/>
                <a:gd name="T41" fmla="*/ 3 h 90"/>
                <a:gd name="T42" fmla="*/ 397 w 424"/>
                <a:gd name="T43" fmla="*/ 1 h 90"/>
                <a:gd name="T44" fmla="*/ 391 w 424"/>
                <a:gd name="T45" fmla="*/ 0 h 90"/>
                <a:gd name="T46" fmla="*/ 391 w 424"/>
                <a:gd name="T47" fmla="*/ 0 h 90"/>
                <a:gd name="T48" fmla="*/ 119 w 424"/>
                <a:gd name="T49" fmla="*/ 56 h 90"/>
                <a:gd name="T50" fmla="*/ 30 w 424"/>
                <a:gd name="T51" fmla="*/ 56 h 90"/>
                <a:gd name="T52" fmla="*/ 30 w 424"/>
                <a:gd name="T53" fmla="*/ 35 h 90"/>
                <a:gd name="T54" fmla="*/ 119 w 424"/>
                <a:gd name="T55" fmla="*/ 35 h 90"/>
                <a:gd name="T56" fmla="*/ 119 w 424"/>
                <a:gd name="T57" fmla="*/ 56 h 90"/>
                <a:gd name="T58" fmla="*/ 308 w 424"/>
                <a:gd name="T59" fmla="*/ 56 h 90"/>
                <a:gd name="T60" fmla="*/ 220 w 424"/>
                <a:gd name="T61" fmla="*/ 56 h 90"/>
                <a:gd name="T62" fmla="*/ 220 w 424"/>
                <a:gd name="T63" fmla="*/ 35 h 90"/>
                <a:gd name="T64" fmla="*/ 308 w 424"/>
                <a:gd name="T65" fmla="*/ 35 h 90"/>
                <a:gd name="T66" fmla="*/ 308 w 424"/>
                <a:gd name="T67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4" h="90">
                  <a:moveTo>
                    <a:pt x="391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1" y="66"/>
                  </a:lnTo>
                  <a:lnTo>
                    <a:pt x="3" y="71"/>
                  </a:lnTo>
                  <a:lnTo>
                    <a:pt x="5" y="76"/>
                  </a:lnTo>
                  <a:lnTo>
                    <a:pt x="9" y="81"/>
                  </a:lnTo>
                  <a:lnTo>
                    <a:pt x="15" y="85"/>
                  </a:lnTo>
                  <a:lnTo>
                    <a:pt x="20" y="87"/>
                  </a:lnTo>
                  <a:lnTo>
                    <a:pt x="27" y="89"/>
                  </a:lnTo>
                  <a:lnTo>
                    <a:pt x="33" y="90"/>
                  </a:lnTo>
                  <a:lnTo>
                    <a:pt x="424" y="90"/>
                  </a:lnTo>
                  <a:lnTo>
                    <a:pt x="424" y="31"/>
                  </a:lnTo>
                  <a:lnTo>
                    <a:pt x="424" y="31"/>
                  </a:lnTo>
                  <a:lnTo>
                    <a:pt x="423" y="25"/>
                  </a:lnTo>
                  <a:lnTo>
                    <a:pt x="421" y="20"/>
                  </a:lnTo>
                  <a:lnTo>
                    <a:pt x="419" y="14"/>
                  </a:lnTo>
                  <a:lnTo>
                    <a:pt x="415" y="10"/>
                  </a:lnTo>
                  <a:lnTo>
                    <a:pt x="409" y="6"/>
                  </a:lnTo>
                  <a:lnTo>
                    <a:pt x="404" y="3"/>
                  </a:lnTo>
                  <a:lnTo>
                    <a:pt x="397" y="1"/>
                  </a:lnTo>
                  <a:lnTo>
                    <a:pt x="391" y="0"/>
                  </a:lnTo>
                  <a:lnTo>
                    <a:pt x="391" y="0"/>
                  </a:lnTo>
                  <a:close/>
                  <a:moveTo>
                    <a:pt x="119" y="56"/>
                  </a:moveTo>
                  <a:lnTo>
                    <a:pt x="30" y="56"/>
                  </a:lnTo>
                  <a:lnTo>
                    <a:pt x="30" y="35"/>
                  </a:lnTo>
                  <a:lnTo>
                    <a:pt x="119" y="35"/>
                  </a:lnTo>
                  <a:lnTo>
                    <a:pt x="119" y="56"/>
                  </a:lnTo>
                  <a:close/>
                  <a:moveTo>
                    <a:pt x="308" y="56"/>
                  </a:moveTo>
                  <a:lnTo>
                    <a:pt x="220" y="56"/>
                  </a:lnTo>
                  <a:lnTo>
                    <a:pt x="220" y="35"/>
                  </a:lnTo>
                  <a:lnTo>
                    <a:pt x="308" y="35"/>
                  </a:lnTo>
                  <a:lnTo>
                    <a:pt x="308" y="56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2089691" y="3706623"/>
              <a:ext cx="338137" cy="71438"/>
            </a:xfrm>
            <a:custGeom>
              <a:avLst/>
              <a:gdLst>
                <a:gd name="T0" fmla="*/ 391 w 424"/>
                <a:gd name="T1" fmla="*/ 0 h 90"/>
                <a:gd name="T2" fmla="*/ 0 w 424"/>
                <a:gd name="T3" fmla="*/ 0 h 90"/>
                <a:gd name="T4" fmla="*/ 0 w 424"/>
                <a:gd name="T5" fmla="*/ 59 h 90"/>
                <a:gd name="T6" fmla="*/ 0 w 424"/>
                <a:gd name="T7" fmla="*/ 59 h 90"/>
                <a:gd name="T8" fmla="*/ 1 w 424"/>
                <a:gd name="T9" fmla="*/ 66 h 90"/>
                <a:gd name="T10" fmla="*/ 3 w 424"/>
                <a:gd name="T11" fmla="*/ 71 h 90"/>
                <a:gd name="T12" fmla="*/ 5 w 424"/>
                <a:gd name="T13" fmla="*/ 76 h 90"/>
                <a:gd name="T14" fmla="*/ 9 w 424"/>
                <a:gd name="T15" fmla="*/ 81 h 90"/>
                <a:gd name="T16" fmla="*/ 15 w 424"/>
                <a:gd name="T17" fmla="*/ 85 h 90"/>
                <a:gd name="T18" fmla="*/ 20 w 424"/>
                <a:gd name="T19" fmla="*/ 87 h 90"/>
                <a:gd name="T20" fmla="*/ 27 w 424"/>
                <a:gd name="T21" fmla="*/ 89 h 90"/>
                <a:gd name="T22" fmla="*/ 33 w 424"/>
                <a:gd name="T23" fmla="*/ 90 h 90"/>
                <a:gd name="T24" fmla="*/ 424 w 424"/>
                <a:gd name="T25" fmla="*/ 90 h 90"/>
                <a:gd name="T26" fmla="*/ 424 w 424"/>
                <a:gd name="T27" fmla="*/ 31 h 90"/>
                <a:gd name="T28" fmla="*/ 424 w 424"/>
                <a:gd name="T29" fmla="*/ 31 h 90"/>
                <a:gd name="T30" fmla="*/ 423 w 424"/>
                <a:gd name="T31" fmla="*/ 25 h 90"/>
                <a:gd name="T32" fmla="*/ 421 w 424"/>
                <a:gd name="T33" fmla="*/ 20 h 90"/>
                <a:gd name="T34" fmla="*/ 419 w 424"/>
                <a:gd name="T35" fmla="*/ 14 h 90"/>
                <a:gd name="T36" fmla="*/ 415 w 424"/>
                <a:gd name="T37" fmla="*/ 10 h 90"/>
                <a:gd name="T38" fmla="*/ 409 w 424"/>
                <a:gd name="T39" fmla="*/ 6 h 90"/>
                <a:gd name="T40" fmla="*/ 404 w 424"/>
                <a:gd name="T41" fmla="*/ 3 h 90"/>
                <a:gd name="T42" fmla="*/ 397 w 424"/>
                <a:gd name="T43" fmla="*/ 1 h 90"/>
                <a:gd name="T44" fmla="*/ 391 w 424"/>
                <a:gd name="T45" fmla="*/ 0 h 90"/>
                <a:gd name="T46" fmla="*/ 391 w 424"/>
                <a:gd name="T47" fmla="*/ 0 h 90"/>
                <a:gd name="T48" fmla="*/ 119 w 424"/>
                <a:gd name="T49" fmla="*/ 56 h 90"/>
                <a:gd name="T50" fmla="*/ 30 w 424"/>
                <a:gd name="T51" fmla="*/ 56 h 90"/>
                <a:gd name="T52" fmla="*/ 30 w 424"/>
                <a:gd name="T53" fmla="*/ 35 h 90"/>
                <a:gd name="T54" fmla="*/ 119 w 424"/>
                <a:gd name="T55" fmla="*/ 35 h 90"/>
                <a:gd name="T56" fmla="*/ 119 w 424"/>
                <a:gd name="T57" fmla="*/ 56 h 90"/>
                <a:gd name="T58" fmla="*/ 308 w 424"/>
                <a:gd name="T59" fmla="*/ 56 h 90"/>
                <a:gd name="T60" fmla="*/ 220 w 424"/>
                <a:gd name="T61" fmla="*/ 56 h 90"/>
                <a:gd name="T62" fmla="*/ 220 w 424"/>
                <a:gd name="T63" fmla="*/ 35 h 90"/>
                <a:gd name="T64" fmla="*/ 308 w 424"/>
                <a:gd name="T65" fmla="*/ 35 h 90"/>
                <a:gd name="T66" fmla="*/ 308 w 424"/>
                <a:gd name="T67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4" h="90">
                  <a:moveTo>
                    <a:pt x="391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1" y="66"/>
                  </a:lnTo>
                  <a:lnTo>
                    <a:pt x="3" y="71"/>
                  </a:lnTo>
                  <a:lnTo>
                    <a:pt x="5" y="76"/>
                  </a:lnTo>
                  <a:lnTo>
                    <a:pt x="9" y="81"/>
                  </a:lnTo>
                  <a:lnTo>
                    <a:pt x="15" y="85"/>
                  </a:lnTo>
                  <a:lnTo>
                    <a:pt x="20" y="87"/>
                  </a:lnTo>
                  <a:lnTo>
                    <a:pt x="27" y="89"/>
                  </a:lnTo>
                  <a:lnTo>
                    <a:pt x="33" y="90"/>
                  </a:lnTo>
                  <a:lnTo>
                    <a:pt x="424" y="90"/>
                  </a:lnTo>
                  <a:lnTo>
                    <a:pt x="424" y="31"/>
                  </a:lnTo>
                  <a:lnTo>
                    <a:pt x="424" y="31"/>
                  </a:lnTo>
                  <a:lnTo>
                    <a:pt x="423" y="25"/>
                  </a:lnTo>
                  <a:lnTo>
                    <a:pt x="421" y="20"/>
                  </a:lnTo>
                  <a:lnTo>
                    <a:pt x="419" y="14"/>
                  </a:lnTo>
                  <a:lnTo>
                    <a:pt x="415" y="10"/>
                  </a:lnTo>
                  <a:lnTo>
                    <a:pt x="409" y="6"/>
                  </a:lnTo>
                  <a:lnTo>
                    <a:pt x="404" y="3"/>
                  </a:lnTo>
                  <a:lnTo>
                    <a:pt x="397" y="1"/>
                  </a:lnTo>
                  <a:lnTo>
                    <a:pt x="391" y="0"/>
                  </a:lnTo>
                  <a:lnTo>
                    <a:pt x="391" y="0"/>
                  </a:lnTo>
                  <a:close/>
                  <a:moveTo>
                    <a:pt x="119" y="56"/>
                  </a:moveTo>
                  <a:lnTo>
                    <a:pt x="30" y="56"/>
                  </a:lnTo>
                  <a:lnTo>
                    <a:pt x="30" y="35"/>
                  </a:lnTo>
                  <a:lnTo>
                    <a:pt x="119" y="35"/>
                  </a:lnTo>
                  <a:lnTo>
                    <a:pt x="119" y="56"/>
                  </a:lnTo>
                  <a:close/>
                  <a:moveTo>
                    <a:pt x="308" y="56"/>
                  </a:moveTo>
                  <a:lnTo>
                    <a:pt x="220" y="56"/>
                  </a:lnTo>
                  <a:lnTo>
                    <a:pt x="220" y="35"/>
                  </a:lnTo>
                  <a:lnTo>
                    <a:pt x="308" y="35"/>
                  </a:lnTo>
                  <a:lnTo>
                    <a:pt x="308" y="56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2089691" y="3615183"/>
              <a:ext cx="338137" cy="71438"/>
            </a:xfrm>
            <a:custGeom>
              <a:avLst/>
              <a:gdLst>
                <a:gd name="T0" fmla="*/ 391 w 424"/>
                <a:gd name="T1" fmla="*/ 0 h 90"/>
                <a:gd name="T2" fmla="*/ 0 w 424"/>
                <a:gd name="T3" fmla="*/ 0 h 90"/>
                <a:gd name="T4" fmla="*/ 0 w 424"/>
                <a:gd name="T5" fmla="*/ 59 h 90"/>
                <a:gd name="T6" fmla="*/ 0 w 424"/>
                <a:gd name="T7" fmla="*/ 59 h 90"/>
                <a:gd name="T8" fmla="*/ 1 w 424"/>
                <a:gd name="T9" fmla="*/ 66 h 90"/>
                <a:gd name="T10" fmla="*/ 3 w 424"/>
                <a:gd name="T11" fmla="*/ 71 h 90"/>
                <a:gd name="T12" fmla="*/ 5 w 424"/>
                <a:gd name="T13" fmla="*/ 76 h 90"/>
                <a:gd name="T14" fmla="*/ 9 w 424"/>
                <a:gd name="T15" fmla="*/ 81 h 90"/>
                <a:gd name="T16" fmla="*/ 15 w 424"/>
                <a:gd name="T17" fmla="*/ 85 h 90"/>
                <a:gd name="T18" fmla="*/ 20 w 424"/>
                <a:gd name="T19" fmla="*/ 87 h 90"/>
                <a:gd name="T20" fmla="*/ 27 w 424"/>
                <a:gd name="T21" fmla="*/ 89 h 90"/>
                <a:gd name="T22" fmla="*/ 33 w 424"/>
                <a:gd name="T23" fmla="*/ 90 h 90"/>
                <a:gd name="T24" fmla="*/ 424 w 424"/>
                <a:gd name="T25" fmla="*/ 90 h 90"/>
                <a:gd name="T26" fmla="*/ 424 w 424"/>
                <a:gd name="T27" fmla="*/ 31 h 90"/>
                <a:gd name="T28" fmla="*/ 424 w 424"/>
                <a:gd name="T29" fmla="*/ 31 h 90"/>
                <a:gd name="T30" fmla="*/ 423 w 424"/>
                <a:gd name="T31" fmla="*/ 25 h 90"/>
                <a:gd name="T32" fmla="*/ 421 w 424"/>
                <a:gd name="T33" fmla="*/ 20 h 90"/>
                <a:gd name="T34" fmla="*/ 419 w 424"/>
                <a:gd name="T35" fmla="*/ 14 h 90"/>
                <a:gd name="T36" fmla="*/ 415 w 424"/>
                <a:gd name="T37" fmla="*/ 10 h 90"/>
                <a:gd name="T38" fmla="*/ 409 w 424"/>
                <a:gd name="T39" fmla="*/ 6 h 90"/>
                <a:gd name="T40" fmla="*/ 404 w 424"/>
                <a:gd name="T41" fmla="*/ 3 h 90"/>
                <a:gd name="T42" fmla="*/ 397 w 424"/>
                <a:gd name="T43" fmla="*/ 1 h 90"/>
                <a:gd name="T44" fmla="*/ 391 w 424"/>
                <a:gd name="T45" fmla="*/ 0 h 90"/>
                <a:gd name="T46" fmla="*/ 391 w 424"/>
                <a:gd name="T47" fmla="*/ 0 h 90"/>
                <a:gd name="T48" fmla="*/ 119 w 424"/>
                <a:gd name="T49" fmla="*/ 56 h 90"/>
                <a:gd name="T50" fmla="*/ 30 w 424"/>
                <a:gd name="T51" fmla="*/ 56 h 90"/>
                <a:gd name="T52" fmla="*/ 30 w 424"/>
                <a:gd name="T53" fmla="*/ 35 h 90"/>
                <a:gd name="T54" fmla="*/ 119 w 424"/>
                <a:gd name="T55" fmla="*/ 35 h 90"/>
                <a:gd name="T56" fmla="*/ 119 w 424"/>
                <a:gd name="T57" fmla="*/ 56 h 90"/>
                <a:gd name="T58" fmla="*/ 308 w 424"/>
                <a:gd name="T59" fmla="*/ 56 h 90"/>
                <a:gd name="T60" fmla="*/ 220 w 424"/>
                <a:gd name="T61" fmla="*/ 56 h 90"/>
                <a:gd name="T62" fmla="*/ 220 w 424"/>
                <a:gd name="T63" fmla="*/ 35 h 90"/>
                <a:gd name="T64" fmla="*/ 308 w 424"/>
                <a:gd name="T65" fmla="*/ 35 h 90"/>
                <a:gd name="T66" fmla="*/ 308 w 424"/>
                <a:gd name="T67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4" h="90">
                  <a:moveTo>
                    <a:pt x="391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1" y="66"/>
                  </a:lnTo>
                  <a:lnTo>
                    <a:pt x="3" y="71"/>
                  </a:lnTo>
                  <a:lnTo>
                    <a:pt x="5" y="76"/>
                  </a:lnTo>
                  <a:lnTo>
                    <a:pt x="9" y="81"/>
                  </a:lnTo>
                  <a:lnTo>
                    <a:pt x="15" y="85"/>
                  </a:lnTo>
                  <a:lnTo>
                    <a:pt x="20" y="87"/>
                  </a:lnTo>
                  <a:lnTo>
                    <a:pt x="27" y="89"/>
                  </a:lnTo>
                  <a:lnTo>
                    <a:pt x="33" y="90"/>
                  </a:lnTo>
                  <a:lnTo>
                    <a:pt x="424" y="90"/>
                  </a:lnTo>
                  <a:lnTo>
                    <a:pt x="424" y="31"/>
                  </a:lnTo>
                  <a:lnTo>
                    <a:pt x="424" y="31"/>
                  </a:lnTo>
                  <a:lnTo>
                    <a:pt x="423" y="25"/>
                  </a:lnTo>
                  <a:lnTo>
                    <a:pt x="421" y="20"/>
                  </a:lnTo>
                  <a:lnTo>
                    <a:pt x="419" y="14"/>
                  </a:lnTo>
                  <a:lnTo>
                    <a:pt x="415" y="10"/>
                  </a:lnTo>
                  <a:lnTo>
                    <a:pt x="409" y="6"/>
                  </a:lnTo>
                  <a:lnTo>
                    <a:pt x="404" y="3"/>
                  </a:lnTo>
                  <a:lnTo>
                    <a:pt x="397" y="1"/>
                  </a:lnTo>
                  <a:lnTo>
                    <a:pt x="391" y="0"/>
                  </a:lnTo>
                  <a:lnTo>
                    <a:pt x="391" y="0"/>
                  </a:lnTo>
                  <a:close/>
                  <a:moveTo>
                    <a:pt x="119" y="56"/>
                  </a:moveTo>
                  <a:lnTo>
                    <a:pt x="30" y="56"/>
                  </a:lnTo>
                  <a:lnTo>
                    <a:pt x="30" y="35"/>
                  </a:lnTo>
                  <a:lnTo>
                    <a:pt x="119" y="35"/>
                  </a:lnTo>
                  <a:lnTo>
                    <a:pt x="119" y="56"/>
                  </a:lnTo>
                  <a:close/>
                  <a:moveTo>
                    <a:pt x="308" y="56"/>
                  </a:moveTo>
                  <a:lnTo>
                    <a:pt x="220" y="56"/>
                  </a:lnTo>
                  <a:lnTo>
                    <a:pt x="220" y="35"/>
                  </a:lnTo>
                  <a:lnTo>
                    <a:pt x="308" y="35"/>
                  </a:lnTo>
                  <a:lnTo>
                    <a:pt x="308" y="56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49212" y="2744387"/>
            <a:ext cx="444536" cy="648661"/>
            <a:chOff x="4630284" y="1046165"/>
            <a:chExt cx="155575" cy="227013"/>
          </a:xfrm>
          <a:solidFill>
            <a:schemeClr val="bg1"/>
          </a:solidFill>
        </p:grpSpPr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4700134" y="1220790"/>
              <a:ext cx="17463" cy="19050"/>
            </a:xfrm>
            <a:custGeom>
              <a:avLst/>
              <a:gdLst>
                <a:gd name="T0" fmla="*/ 12 w 23"/>
                <a:gd name="T1" fmla="*/ 0 h 24"/>
                <a:gd name="T2" fmla="*/ 12 w 23"/>
                <a:gd name="T3" fmla="*/ 0 h 24"/>
                <a:gd name="T4" fmla="*/ 7 w 23"/>
                <a:gd name="T5" fmla="*/ 1 h 24"/>
                <a:gd name="T6" fmla="*/ 3 w 23"/>
                <a:gd name="T7" fmla="*/ 4 h 24"/>
                <a:gd name="T8" fmla="*/ 0 w 23"/>
                <a:gd name="T9" fmla="*/ 8 h 24"/>
                <a:gd name="T10" fmla="*/ 0 w 23"/>
                <a:gd name="T11" fmla="*/ 12 h 24"/>
                <a:gd name="T12" fmla="*/ 0 w 23"/>
                <a:gd name="T13" fmla="*/ 12 h 24"/>
                <a:gd name="T14" fmla="*/ 0 w 23"/>
                <a:gd name="T15" fmla="*/ 16 h 24"/>
                <a:gd name="T16" fmla="*/ 3 w 23"/>
                <a:gd name="T17" fmla="*/ 21 h 24"/>
                <a:gd name="T18" fmla="*/ 7 w 23"/>
                <a:gd name="T19" fmla="*/ 23 h 24"/>
                <a:gd name="T20" fmla="*/ 12 w 23"/>
                <a:gd name="T21" fmla="*/ 24 h 24"/>
                <a:gd name="T22" fmla="*/ 12 w 23"/>
                <a:gd name="T23" fmla="*/ 24 h 24"/>
                <a:gd name="T24" fmla="*/ 16 w 23"/>
                <a:gd name="T25" fmla="*/ 23 h 24"/>
                <a:gd name="T26" fmla="*/ 20 w 23"/>
                <a:gd name="T27" fmla="*/ 21 h 24"/>
                <a:gd name="T28" fmla="*/ 23 w 23"/>
                <a:gd name="T29" fmla="*/ 16 h 24"/>
                <a:gd name="T30" fmla="*/ 23 w 23"/>
                <a:gd name="T31" fmla="*/ 12 h 24"/>
                <a:gd name="T32" fmla="*/ 23 w 23"/>
                <a:gd name="T33" fmla="*/ 12 h 24"/>
                <a:gd name="T34" fmla="*/ 23 w 23"/>
                <a:gd name="T35" fmla="*/ 8 h 24"/>
                <a:gd name="T36" fmla="*/ 20 w 23"/>
                <a:gd name="T37" fmla="*/ 4 h 24"/>
                <a:gd name="T38" fmla="*/ 16 w 23"/>
                <a:gd name="T39" fmla="*/ 1 h 24"/>
                <a:gd name="T40" fmla="*/ 12 w 23"/>
                <a:gd name="T4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12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3"/>
                  </a:lnTo>
                  <a:lnTo>
                    <a:pt x="20" y="21"/>
                  </a:lnTo>
                  <a:lnTo>
                    <a:pt x="23" y="16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630284" y="1046165"/>
              <a:ext cx="155575" cy="227013"/>
            </a:xfrm>
            <a:custGeom>
              <a:avLst/>
              <a:gdLst>
                <a:gd name="T0" fmla="*/ 155 w 198"/>
                <a:gd name="T1" fmla="*/ 0 h 287"/>
                <a:gd name="T2" fmla="*/ 95 w 198"/>
                <a:gd name="T3" fmla="*/ 0 h 287"/>
                <a:gd name="T4" fmla="*/ 0 w 198"/>
                <a:gd name="T5" fmla="*/ 0 h 287"/>
                <a:gd name="T6" fmla="*/ 0 w 198"/>
                <a:gd name="T7" fmla="*/ 84 h 287"/>
                <a:gd name="T8" fmla="*/ 0 w 198"/>
                <a:gd name="T9" fmla="*/ 244 h 287"/>
                <a:gd name="T10" fmla="*/ 0 w 198"/>
                <a:gd name="T11" fmla="*/ 244 h 287"/>
                <a:gd name="T12" fmla="*/ 1 w 198"/>
                <a:gd name="T13" fmla="*/ 254 h 287"/>
                <a:gd name="T14" fmla="*/ 4 w 198"/>
                <a:gd name="T15" fmla="*/ 261 h 287"/>
                <a:gd name="T16" fmla="*/ 8 w 198"/>
                <a:gd name="T17" fmla="*/ 269 h 287"/>
                <a:gd name="T18" fmla="*/ 12 w 198"/>
                <a:gd name="T19" fmla="*/ 275 h 287"/>
                <a:gd name="T20" fmla="*/ 19 w 198"/>
                <a:gd name="T21" fmla="*/ 280 h 287"/>
                <a:gd name="T22" fmla="*/ 26 w 198"/>
                <a:gd name="T23" fmla="*/ 284 h 287"/>
                <a:gd name="T24" fmla="*/ 35 w 198"/>
                <a:gd name="T25" fmla="*/ 286 h 287"/>
                <a:gd name="T26" fmla="*/ 43 w 198"/>
                <a:gd name="T27" fmla="*/ 287 h 287"/>
                <a:gd name="T28" fmla="*/ 109 w 198"/>
                <a:gd name="T29" fmla="*/ 287 h 287"/>
                <a:gd name="T30" fmla="*/ 198 w 198"/>
                <a:gd name="T31" fmla="*/ 287 h 287"/>
                <a:gd name="T32" fmla="*/ 198 w 198"/>
                <a:gd name="T33" fmla="*/ 202 h 287"/>
                <a:gd name="T34" fmla="*/ 198 w 198"/>
                <a:gd name="T35" fmla="*/ 43 h 287"/>
                <a:gd name="T36" fmla="*/ 198 w 198"/>
                <a:gd name="T37" fmla="*/ 43 h 287"/>
                <a:gd name="T38" fmla="*/ 196 w 198"/>
                <a:gd name="T39" fmla="*/ 33 h 287"/>
                <a:gd name="T40" fmla="*/ 194 w 198"/>
                <a:gd name="T41" fmla="*/ 25 h 287"/>
                <a:gd name="T42" fmla="*/ 191 w 198"/>
                <a:gd name="T43" fmla="*/ 18 h 287"/>
                <a:gd name="T44" fmla="*/ 186 w 198"/>
                <a:gd name="T45" fmla="*/ 11 h 287"/>
                <a:gd name="T46" fmla="*/ 179 w 198"/>
                <a:gd name="T47" fmla="*/ 6 h 287"/>
                <a:gd name="T48" fmla="*/ 173 w 198"/>
                <a:gd name="T49" fmla="*/ 3 h 287"/>
                <a:gd name="T50" fmla="*/ 164 w 198"/>
                <a:gd name="T51" fmla="*/ 1 h 287"/>
                <a:gd name="T52" fmla="*/ 155 w 198"/>
                <a:gd name="T53" fmla="*/ 0 h 287"/>
                <a:gd name="T54" fmla="*/ 47 w 198"/>
                <a:gd name="T55" fmla="*/ 261 h 287"/>
                <a:gd name="T56" fmla="*/ 47 w 198"/>
                <a:gd name="T57" fmla="*/ 261 h 287"/>
                <a:gd name="T58" fmla="*/ 43 w 198"/>
                <a:gd name="T59" fmla="*/ 261 h 287"/>
                <a:gd name="T60" fmla="*/ 39 w 198"/>
                <a:gd name="T61" fmla="*/ 260 h 287"/>
                <a:gd name="T62" fmla="*/ 36 w 198"/>
                <a:gd name="T63" fmla="*/ 258 h 287"/>
                <a:gd name="T64" fmla="*/ 32 w 198"/>
                <a:gd name="T65" fmla="*/ 256 h 287"/>
                <a:gd name="T66" fmla="*/ 29 w 198"/>
                <a:gd name="T67" fmla="*/ 252 h 287"/>
                <a:gd name="T68" fmla="*/ 28 w 198"/>
                <a:gd name="T69" fmla="*/ 248 h 287"/>
                <a:gd name="T70" fmla="*/ 27 w 198"/>
                <a:gd name="T71" fmla="*/ 244 h 287"/>
                <a:gd name="T72" fmla="*/ 26 w 198"/>
                <a:gd name="T73" fmla="*/ 240 h 287"/>
                <a:gd name="T74" fmla="*/ 26 w 198"/>
                <a:gd name="T75" fmla="*/ 240 h 287"/>
                <a:gd name="T76" fmla="*/ 26 w 198"/>
                <a:gd name="T77" fmla="*/ 25 h 287"/>
                <a:gd name="T78" fmla="*/ 150 w 198"/>
                <a:gd name="T79" fmla="*/ 25 h 287"/>
                <a:gd name="T80" fmla="*/ 150 w 198"/>
                <a:gd name="T81" fmla="*/ 25 h 287"/>
                <a:gd name="T82" fmla="*/ 155 w 198"/>
                <a:gd name="T83" fmla="*/ 25 h 287"/>
                <a:gd name="T84" fmla="*/ 159 w 198"/>
                <a:gd name="T85" fmla="*/ 26 h 287"/>
                <a:gd name="T86" fmla="*/ 163 w 198"/>
                <a:gd name="T87" fmla="*/ 29 h 287"/>
                <a:gd name="T88" fmla="*/ 166 w 198"/>
                <a:gd name="T89" fmla="*/ 31 h 287"/>
                <a:gd name="T90" fmla="*/ 169 w 198"/>
                <a:gd name="T91" fmla="*/ 34 h 287"/>
                <a:gd name="T92" fmla="*/ 171 w 198"/>
                <a:gd name="T93" fmla="*/ 38 h 287"/>
                <a:gd name="T94" fmla="*/ 172 w 198"/>
                <a:gd name="T95" fmla="*/ 43 h 287"/>
                <a:gd name="T96" fmla="*/ 172 w 198"/>
                <a:gd name="T97" fmla="*/ 47 h 287"/>
                <a:gd name="T98" fmla="*/ 172 w 198"/>
                <a:gd name="T99" fmla="*/ 261 h 287"/>
                <a:gd name="T100" fmla="*/ 47 w 198"/>
                <a:gd name="T101" fmla="*/ 26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87">
                  <a:moveTo>
                    <a:pt x="155" y="0"/>
                  </a:moveTo>
                  <a:lnTo>
                    <a:pt x="95" y="0"/>
                  </a:lnTo>
                  <a:lnTo>
                    <a:pt x="0" y="0"/>
                  </a:lnTo>
                  <a:lnTo>
                    <a:pt x="0" y="84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1" y="254"/>
                  </a:lnTo>
                  <a:lnTo>
                    <a:pt x="4" y="261"/>
                  </a:lnTo>
                  <a:lnTo>
                    <a:pt x="8" y="269"/>
                  </a:lnTo>
                  <a:lnTo>
                    <a:pt x="12" y="275"/>
                  </a:lnTo>
                  <a:lnTo>
                    <a:pt x="19" y="280"/>
                  </a:lnTo>
                  <a:lnTo>
                    <a:pt x="26" y="284"/>
                  </a:lnTo>
                  <a:lnTo>
                    <a:pt x="35" y="286"/>
                  </a:lnTo>
                  <a:lnTo>
                    <a:pt x="43" y="287"/>
                  </a:lnTo>
                  <a:lnTo>
                    <a:pt x="109" y="287"/>
                  </a:lnTo>
                  <a:lnTo>
                    <a:pt x="198" y="287"/>
                  </a:lnTo>
                  <a:lnTo>
                    <a:pt x="198" y="202"/>
                  </a:lnTo>
                  <a:lnTo>
                    <a:pt x="198" y="43"/>
                  </a:lnTo>
                  <a:lnTo>
                    <a:pt x="198" y="43"/>
                  </a:lnTo>
                  <a:lnTo>
                    <a:pt x="196" y="33"/>
                  </a:lnTo>
                  <a:lnTo>
                    <a:pt x="194" y="25"/>
                  </a:lnTo>
                  <a:lnTo>
                    <a:pt x="191" y="18"/>
                  </a:lnTo>
                  <a:lnTo>
                    <a:pt x="186" y="11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4" y="1"/>
                  </a:lnTo>
                  <a:lnTo>
                    <a:pt x="155" y="0"/>
                  </a:lnTo>
                  <a:close/>
                  <a:moveTo>
                    <a:pt x="47" y="261"/>
                  </a:moveTo>
                  <a:lnTo>
                    <a:pt x="47" y="261"/>
                  </a:lnTo>
                  <a:lnTo>
                    <a:pt x="43" y="261"/>
                  </a:lnTo>
                  <a:lnTo>
                    <a:pt x="39" y="260"/>
                  </a:lnTo>
                  <a:lnTo>
                    <a:pt x="36" y="258"/>
                  </a:lnTo>
                  <a:lnTo>
                    <a:pt x="32" y="256"/>
                  </a:lnTo>
                  <a:lnTo>
                    <a:pt x="29" y="252"/>
                  </a:lnTo>
                  <a:lnTo>
                    <a:pt x="28" y="248"/>
                  </a:lnTo>
                  <a:lnTo>
                    <a:pt x="27" y="244"/>
                  </a:lnTo>
                  <a:lnTo>
                    <a:pt x="26" y="240"/>
                  </a:lnTo>
                  <a:lnTo>
                    <a:pt x="26" y="240"/>
                  </a:lnTo>
                  <a:lnTo>
                    <a:pt x="26" y="2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5" y="25"/>
                  </a:lnTo>
                  <a:lnTo>
                    <a:pt x="159" y="26"/>
                  </a:lnTo>
                  <a:lnTo>
                    <a:pt x="163" y="29"/>
                  </a:lnTo>
                  <a:lnTo>
                    <a:pt x="166" y="31"/>
                  </a:lnTo>
                  <a:lnTo>
                    <a:pt x="169" y="34"/>
                  </a:lnTo>
                  <a:lnTo>
                    <a:pt x="171" y="38"/>
                  </a:lnTo>
                  <a:lnTo>
                    <a:pt x="172" y="43"/>
                  </a:lnTo>
                  <a:lnTo>
                    <a:pt x="172" y="47"/>
                  </a:lnTo>
                  <a:lnTo>
                    <a:pt x="172" y="261"/>
                  </a:lnTo>
                  <a:lnTo>
                    <a:pt x="47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ctr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55" name="Freeform 5"/>
          <p:cNvSpPr>
            <a:spLocks noEditPoints="1"/>
          </p:cNvSpPr>
          <p:nvPr/>
        </p:nvSpPr>
        <p:spPr bwMode="auto">
          <a:xfrm>
            <a:off x="5325537" y="2511252"/>
            <a:ext cx="444536" cy="190813"/>
          </a:xfrm>
          <a:custGeom>
            <a:avLst/>
            <a:gdLst>
              <a:gd name="T0" fmla="*/ 0 w 424"/>
              <a:gd name="T1" fmla="*/ 154 h 182"/>
              <a:gd name="T2" fmla="*/ 2 w 424"/>
              <a:gd name="T3" fmla="*/ 165 h 182"/>
              <a:gd name="T4" fmla="*/ 12 w 424"/>
              <a:gd name="T5" fmla="*/ 177 h 182"/>
              <a:gd name="T6" fmla="*/ 28 w 424"/>
              <a:gd name="T7" fmla="*/ 182 h 182"/>
              <a:gd name="T8" fmla="*/ 196 w 424"/>
              <a:gd name="T9" fmla="*/ 50 h 182"/>
              <a:gd name="T10" fmla="*/ 148 w 424"/>
              <a:gd name="T11" fmla="*/ 137 h 182"/>
              <a:gd name="T12" fmla="*/ 37 w 424"/>
              <a:gd name="T13" fmla="*/ 140 h 182"/>
              <a:gd name="T14" fmla="*/ 34 w 424"/>
              <a:gd name="T15" fmla="*/ 137 h 182"/>
              <a:gd name="T16" fmla="*/ 148 w 424"/>
              <a:gd name="T17" fmla="*/ 137 h 182"/>
              <a:gd name="T18" fmla="*/ 34 w 424"/>
              <a:gd name="T19" fmla="*/ 94 h 182"/>
              <a:gd name="T20" fmla="*/ 37 w 424"/>
              <a:gd name="T21" fmla="*/ 91 h 182"/>
              <a:gd name="T22" fmla="*/ 146 w 424"/>
              <a:gd name="T23" fmla="*/ 91 h 182"/>
              <a:gd name="T24" fmla="*/ 343 w 424"/>
              <a:gd name="T25" fmla="*/ 116 h 182"/>
              <a:gd name="T26" fmla="*/ 346 w 424"/>
              <a:gd name="T27" fmla="*/ 108 h 182"/>
              <a:gd name="T28" fmla="*/ 349 w 424"/>
              <a:gd name="T29" fmla="*/ 92 h 182"/>
              <a:gd name="T30" fmla="*/ 351 w 424"/>
              <a:gd name="T31" fmla="*/ 90 h 182"/>
              <a:gd name="T32" fmla="*/ 371 w 424"/>
              <a:gd name="T33" fmla="*/ 104 h 182"/>
              <a:gd name="T34" fmla="*/ 383 w 424"/>
              <a:gd name="T35" fmla="*/ 90 h 182"/>
              <a:gd name="T36" fmla="*/ 385 w 424"/>
              <a:gd name="T37" fmla="*/ 104 h 182"/>
              <a:gd name="T38" fmla="*/ 388 w 424"/>
              <a:gd name="T39" fmla="*/ 108 h 182"/>
              <a:gd name="T40" fmla="*/ 392 w 424"/>
              <a:gd name="T41" fmla="*/ 138 h 182"/>
              <a:gd name="T42" fmla="*/ 389 w 424"/>
              <a:gd name="T43" fmla="*/ 140 h 182"/>
              <a:gd name="T44" fmla="*/ 344 w 424"/>
              <a:gd name="T45" fmla="*/ 140 h 182"/>
              <a:gd name="T46" fmla="*/ 317 w 424"/>
              <a:gd name="T47" fmla="*/ 93 h 182"/>
              <a:gd name="T48" fmla="*/ 317 w 424"/>
              <a:gd name="T49" fmla="*/ 121 h 182"/>
              <a:gd name="T50" fmla="*/ 317 w 424"/>
              <a:gd name="T51" fmla="*/ 122 h 182"/>
              <a:gd name="T52" fmla="*/ 304 w 424"/>
              <a:gd name="T53" fmla="*/ 131 h 182"/>
              <a:gd name="T54" fmla="*/ 297 w 424"/>
              <a:gd name="T55" fmla="*/ 137 h 182"/>
              <a:gd name="T56" fmla="*/ 292 w 424"/>
              <a:gd name="T57" fmla="*/ 140 h 182"/>
              <a:gd name="T58" fmla="*/ 197 w 424"/>
              <a:gd name="T59" fmla="*/ 140 h 182"/>
              <a:gd name="T60" fmla="*/ 194 w 424"/>
              <a:gd name="T61" fmla="*/ 137 h 182"/>
              <a:gd name="T62" fmla="*/ 186 w 424"/>
              <a:gd name="T63" fmla="*/ 131 h 182"/>
              <a:gd name="T64" fmla="*/ 173 w 424"/>
              <a:gd name="T65" fmla="*/ 122 h 182"/>
              <a:gd name="T66" fmla="*/ 173 w 424"/>
              <a:gd name="T67" fmla="*/ 122 h 182"/>
              <a:gd name="T68" fmla="*/ 173 w 424"/>
              <a:gd name="T69" fmla="*/ 122 h 182"/>
              <a:gd name="T70" fmla="*/ 173 w 424"/>
              <a:gd name="T71" fmla="*/ 93 h 182"/>
              <a:gd name="T72" fmla="*/ 314 w 424"/>
              <a:gd name="T73" fmla="*/ 90 h 182"/>
              <a:gd name="T74" fmla="*/ 317 w 424"/>
              <a:gd name="T75" fmla="*/ 93 h 182"/>
              <a:gd name="T76" fmla="*/ 406 w 424"/>
              <a:gd name="T77" fmla="*/ 2 h 182"/>
              <a:gd name="T78" fmla="*/ 0 w 424"/>
              <a:gd name="T79" fmla="*/ 0 h 182"/>
              <a:gd name="T80" fmla="*/ 424 w 424"/>
              <a:gd name="T81" fmla="*/ 28 h 182"/>
              <a:gd name="T82" fmla="*/ 423 w 424"/>
              <a:gd name="T83" fmla="*/ 19 h 182"/>
              <a:gd name="T84" fmla="*/ 416 w 424"/>
              <a:gd name="T85" fmla="*/ 8 h 182"/>
              <a:gd name="T86" fmla="*/ 406 w 424"/>
              <a:gd name="T87" fmla="*/ 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4" h="182">
                <a:moveTo>
                  <a:pt x="196" y="50"/>
                </a:moveTo>
                <a:lnTo>
                  <a:pt x="0" y="50"/>
                </a:lnTo>
                <a:lnTo>
                  <a:pt x="0" y="154"/>
                </a:lnTo>
                <a:lnTo>
                  <a:pt x="0" y="154"/>
                </a:lnTo>
                <a:lnTo>
                  <a:pt x="1" y="160"/>
                </a:lnTo>
                <a:lnTo>
                  <a:pt x="2" y="165"/>
                </a:lnTo>
                <a:lnTo>
                  <a:pt x="5" y="169"/>
                </a:lnTo>
                <a:lnTo>
                  <a:pt x="9" y="174"/>
                </a:lnTo>
                <a:lnTo>
                  <a:pt x="12" y="177"/>
                </a:lnTo>
                <a:lnTo>
                  <a:pt x="17" y="180"/>
                </a:lnTo>
                <a:lnTo>
                  <a:pt x="23" y="181"/>
                </a:lnTo>
                <a:lnTo>
                  <a:pt x="28" y="182"/>
                </a:lnTo>
                <a:lnTo>
                  <a:pt x="424" y="182"/>
                </a:lnTo>
                <a:lnTo>
                  <a:pt x="424" y="50"/>
                </a:lnTo>
                <a:lnTo>
                  <a:pt x="196" y="50"/>
                </a:lnTo>
                <a:lnTo>
                  <a:pt x="196" y="50"/>
                </a:lnTo>
                <a:close/>
                <a:moveTo>
                  <a:pt x="148" y="137"/>
                </a:moveTo>
                <a:lnTo>
                  <a:pt x="148" y="137"/>
                </a:lnTo>
                <a:lnTo>
                  <a:pt x="146" y="140"/>
                </a:lnTo>
                <a:lnTo>
                  <a:pt x="144" y="140"/>
                </a:lnTo>
                <a:lnTo>
                  <a:pt x="37" y="140"/>
                </a:lnTo>
                <a:lnTo>
                  <a:pt x="37" y="140"/>
                </a:lnTo>
                <a:lnTo>
                  <a:pt x="35" y="140"/>
                </a:lnTo>
                <a:lnTo>
                  <a:pt x="34" y="137"/>
                </a:lnTo>
                <a:lnTo>
                  <a:pt x="34" y="114"/>
                </a:lnTo>
                <a:lnTo>
                  <a:pt x="148" y="114"/>
                </a:lnTo>
                <a:lnTo>
                  <a:pt x="148" y="137"/>
                </a:lnTo>
                <a:close/>
                <a:moveTo>
                  <a:pt x="148" y="105"/>
                </a:moveTo>
                <a:lnTo>
                  <a:pt x="34" y="105"/>
                </a:lnTo>
                <a:lnTo>
                  <a:pt x="34" y="94"/>
                </a:lnTo>
                <a:lnTo>
                  <a:pt x="34" y="94"/>
                </a:lnTo>
                <a:lnTo>
                  <a:pt x="35" y="91"/>
                </a:lnTo>
                <a:lnTo>
                  <a:pt x="37" y="91"/>
                </a:lnTo>
                <a:lnTo>
                  <a:pt x="144" y="91"/>
                </a:lnTo>
                <a:lnTo>
                  <a:pt x="144" y="91"/>
                </a:lnTo>
                <a:lnTo>
                  <a:pt x="146" y="91"/>
                </a:lnTo>
                <a:lnTo>
                  <a:pt x="148" y="94"/>
                </a:lnTo>
                <a:lnTo>
                  <a:pt x="148" y="105"/>
                </a:lnTo>
                <a:close/>
                <a:moveTo>
                  <a:pt x="343" y="116"/>
                </a:moveTo>
                <a:lnTo>
                  <a:pt x="343" y="116"/>
                </a:lnTo>
                <a:lnTo>
                  <a:pt x="344" y="111"/>
                </a:lnTo>
                <a:lnTo>
                  <a:pt x="346" y="108"/>
                </a:lnTo>
                <a:lnTo>
                  <a:pt x="349" y="104"/>
                </a:lnTo>
                <a:lnTo>
                  <a:pt x="349" y="104"/>
                </a:lnTo>
                <a:lnTo>
                  <a:pt x="349" y="92"/>
                </a:lnTo>
                <a:lnTo>
                  <a:pt x="349" y="92"/>
                </a:lnTo>
                <a:lnTo>
                  <a:pt x="350" y="91"/>
                </a:lnTo>
                <a:lnTo>
                  <a:pt x="351" y="90"/>
                </a:lnTo>
                <a:lnTo>
                  <a:pt x="363" y="90"/>
                </a:lnTo>
                <a:lnTo>
                  <a:pt x="363" y="104"/>
                </a:lnTo>
                <a:lnTo>
                  <a:pt x="371" y="104"/>
                </a:lnTo>
                <a:lnTo>
                  <a:pt x="371" y="90"/>
                </a:lnTo>
                <a:lnTo>
                  <a:pt x="383" y="90"/>
                </a:lnTo>
                <a:lnTo>
                  <a:pt x="383" y="90"/>
                </a:lnTo>
                <a:lnTo>
                  <a:pt x="385" y="91"/>
                </a:lnTo>
                <a:lnTo>
                  <a:pt x="385" y="92"/>
                </a:lnTo>
                <a:lnTo>
                  <a:pt x="385" y="104"/>
                </a:lnTo>
                <a:lnTo>
                  <a:pt x="385" y="104"/>
                </a:lnTo>
                <a:lnTo>
                  <a:pt x="385" y="104"/>
                </a:lnTo>
                <a:lnTo>
                  <a:pt x="388" y="108"/>
                </a:lnTo>
                <a:lnTo>
                  <a:pt x="390" y="111"/>
                </a:lnTo>
                <a:lnTo>
                  <a:pt x="392" y="116"/>
                </a:lnTo>
                <a:lnTo>
                  <a:pt x="392" y="138"/>
                </a:lnTo>
                <a:lnTo>
                  <a:pt x="392" y="138"/>
                </a:lnTo>
                <a:lnTo>
                  <a:pt x="390" y="140"/>
                </a:lnTo>
                <a:lnTo>
                  <a:pt x="389" y="140"/>
                </a:lnTo>
                <a:lnTo>
                  <a:pt x="345" y="140"/>
                </a:lnTo>
                <a:lnTo>
                  <a:pt x="345" y="140"/>
                </a:lnTo>
                <a:lnTo>
                  <a:pt x="344" y="140"/>
                </a:lnTo>
                <a:lnTo>
                  <a:pt x="343" y="138"/>
                </a:lnTo>
                <a:lnTo>
                  <a:pt x="343" y="116"/>
                </a:lnTo>
                <a:close/>
                <a:moveTo>
                  <a:pt x="317" y="93"/>
                </a:moveTo>
                <a:lnTo>
                  <a:pt x="317" y="120"/>
                </a:lnTo>
                <a:lnTo>
                  <a:pt x="317" y="120"/>
                </a:lnTo>
                <a:lnTo>
                  <a:pt x="317" y="121"/>
                </a:lnTo>
                <a:lnTo>
                  <a:pt x="317" y="121"/>
                </a:lnTo>
                <a:lnTo>
                  <a:pt x="317" y="122"/>
                </a:lnTo>
                <a:lnTo>
                  <a:pt x="317" y="122"/>
                </a:lnTo>
                <a:lnTo>
                  <a:pt x="312" y="125"/>
                </a:lnTo>
                <a:lnTo>
                  <a:pt x="304" y="131"/>
                </a:lnTo>
                <a:lnTo>
                  <a:pt x="304" y="131"/>
                </a:lnTo>
                <a:lnTo>
                  <a:pt x="299" y="134"/>
                </a:lnTo>
                <a:lnTo>
                  <a:pt x="297" y="137"/>
                </a:lnTo>
                <a:lnTo>
                  <a:pt x="297" y="137"/>
                </a:lnTo>
                <a:lnTo>
                  <a:pt x="295" y="139"/>
                </a:lnTo>
                <a:lnTo>
                  <a:pt x="293" y="140"/>
                </a:lnTo>
                <a:lnTo>
                  <a:pt x="292" y="140"/>
                </a:lnTo>
                <a:lnTo>
                  <a:pt x="199" y="140"/>
                </a:lnTo>
                <a:lnTo>
                  <a:pt x="199" y="140"/>
                </a:lnTo>
                <a:lnTo>
                  <a:pt x="197" y="140"/>
                </a:lnTo>
                <a:lnTo>
                  <a:pt x="196" y="139"/>
                </a:lnTo>
                <a:lnTo>
                  <a:pt x="194" y="137"/>
                </a:lnTo>
                <a:lnTo>
                  <a:pt x="194" y="137"/>
                </a:lnTo>
                <a:lnTo>
                  <a:pt x="192" y="134"/>
                </a:lnTo>
                <a:lnTo>
                  <a:pt x="186" y="131"/>
                </a:lnTo>
                <a:lnTo>
                  <a:pt x="186" y="131"/>
                </a:lnTo>
                <a:lnTo>
                  <a:pt x="179" y="126"/>
                </a:lnTo>
                <a:lnTo>
                  <a:pt x="173" y="122"/>
                </a:lnTo>
                <a:lnTo>
                  <a:pt x="173" y="122"/>
                </a:lnTo>
                <a:lnTo>
                  <a:pt x="173" y="122"/>
                </a:lnTo>
                <a:lnTo>
                  <a:pt x="173" y="122"/>
                </a:lnTo>
                <a:lnTo>
                  <a:pt x="173" y="122"/>
                </a:lnTo>
                <a:lnTo>
                  <a:pt x="173" y="122"/>
                </a:lnTo>
                <a:lnTo>
                  <a:pt x="173" y="122"/>
                </a:lnTo>
                <a:lnTo>
                  <a:pt x="173" y="122"/>
                </a:lnTo>
                <a:lnTo>
                  <a:pt x="173" y="120"/>
                </a:lnTo>
                <a:lnTo>
                  <a:pt x="173" y="93"/>
                </a:lnTo>
                <a:lnTo>
                  <a:pt x="173" y="93"/>
                </a:lnTo>
                <a:lnTo>
                  <a:pt x="173" y="91"/>
                </a:lnTo>
                <a:lnTo>
                  <a:pt x="175" y="90"/>
                </a:lnTo>
                <a:lnTo>
                  <a:pt x="314" y="90"/>
                </a:lnTo>
                <a:lnTo>
                  <a:pt x="314" y="90"/>
                </a:lnTo>
                <a:lnTo>
                  <a:pt x="316" y="91"/>
                </a:lnTo>
                <a:lnTo>
                  <a:pt x="317" y="93"/>
                </a:lnTo>
                <a:lnTo>
                  <a:pt x="317" y="93"/>
                </a:lnTo>
                <a:close/>
                <a:moveTo>
                  <a:pt x="406" y="2"/>
                </a:moveTo>
                <a:lnTo>
                  <a:pt x="406" y="2"/>
                </a:lnTo>
                <a:lnTo>
                  <a:pt x="400" y="1"/>
                </a:lnTo>
                <a:lnTo>
                  <a:pt x="396" y="0"/>
                </a:lnTo>
                <a:lnTo>
                  <a:pt x="0" y="0"/>
                </a:lnTo>
                <a:lnTo>
                  <a:pt x="0" y="36"/>
                </a:lnTo>
                <a:lnTo>
                  <a:pt x="424" y="36"/>
                </a:lnTo>
                <a:lnTo>
                  <a:pt x="424" y="28"/>
                </a:lnTo>
                <a:lnTo>
                  <a:pt x="424" y="28"/>
                </a:lnTo>
                <a:lnTo>
                  <a:pt x="424" y="23"/>
                </a:lnTo>
                <a:lnTo>
                  <a:pt x="423" y="19"/>
                </a:lnTo>
                <a:lnTo>
                  <a:pt x="421" y="15"/>
                </a:lnTo>
                <a:lnTo>
                  <a:pt x="418" y="11"/>
                </a:lnTo>
                <a:lnTo>
                  <a:pt x="416" y="8"/>
                </a:lnTo>
                <a:lnTo>
                  <a:pt x="413" y="5"/>
                </a:lnTo>
                <a:lnTo>
                  <a:pt x="409" y="3"/>
                </a:lnTo>
                <a:lnTo>
                  <a:pt x="406" y="2"/>
                </a:lnTo>
                <a:lnTo>
                  <a:pt x="406" y="2"/>
                </a:lnTo>
                <a:close/>
              </a:path>
            </a:pathLst>
          </a:custGeom>
          <a:solidFill>
            <a:srgbClr val="009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defTabSz="609570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7" name="Freeform 5"/>
          <p:cNvSpPr>
            <a:spLocks noEditPoints="1"/>
          </p:cNvSpPr>
          <p:nvPr/>
        </p:nvSpPr>
        <p:spPr bwMode="auto">
          <a:xfrm>
            <a:off x="5325537" y="2280592"/>
            <a:ext cx="444536" cy="190813"/>
          </a:xfrm>
          <a:custGeom>
            <a:avLst/>
            <a:gdLst>
              <a:gd name="T0" fmla="*/ 0 w 424"/>
              <a:gd name="T1" fmla="*/ 154 h 182"/>
              <a:gd name="T2" fmla="*/ 2 w 424"/>
              <a:gd name="T3" fmla="*/ 165 h 182"/>
              <a:gd name="T4" fmla="*/ 12 w 424"/>
              <a:gd name="T5" fmla="*/ 177 h 182"/>
              <a:gd name="T6" fmla="*/ 28 w 424"/>
              <a:gd name="T7" fmla="*/ 182 h 182"/>
              <a:gd name="T8" fmla="*/ 196 w 424"/>
              <a:gd name="T9" fmla="*/ 50 h 182"/>
              <a:gd name="T10" fmla="*/ 148 w 424"/>
              <a:gd name="T11" fmla="*/ 137 h 182"/>
              <a:gd name="T12" fmla="*/ 37 w 424"/>
              <a:gd name="T13" fmla="*/ 140 h 182"/>
              <a:gd name="T14" fmla="*/ 34 w 424"/>
              <a:gd name="T15" fmla="*/ 137 h 182"/>
              <a:gd name="T16" fmla="*/ 148 w 424"/>
              <a:gd name="T17" fmla="*/ 137 h 182"/>
              <a:gd name="T18" fmla="*/ 34 w 424"/>
              <a:gd name="T19" fmla="*/ 94 h 182"/>
              <a:gd name="T20" fmla="*/ 37 w 424"/>
              <a:gd name="T21" fmla="*/ 91 h 182"/>
              <a:gd name="T22" fmla="*/ 146 w 424"/>
              <a:gd name="T23" fmla="*/ 91 h 182"/>
              <a:gd name="T24" fmla="*/ 343 w 424"/>
              <a:gd name="T25" fmla="*/ 116 h 182"/>
              <a:gd name="T26" fmla="*/ 346 w 424"/>
              <a:gd name="T27" fmla="*/ 108 h 182"/>
              <a:gd name="T28" fmla="*/ 349 w 424"/>
              <a:gd name="T29" fmla="*/ 92 h 182"/>
              <a:gd name="T30" fmla="*/ 351 w 424"/>
              <a:gd name="T31" fmla="*/ 90 h 182"/>
              <a:gd name="T32" fmla="*/ 371 w 424"/>
              <a:gd name="T33" fmla="*/ 104 h 182"/>
              <a:gd name="T34" fmla="*/ 383 w 424"/>
              <a:gd name="T35" fmla="*/ 90 h 182"/>
              <a:gd name="T36" fmla="*/ 385 w 424"/>
              <a:gd name="T37" fmla="*/ 104 h 182"/>
              <a:gd name="T38" fmla="*/ 388 w 424"/>
              <a:gd name="T39" fmla="*/ 108 h 182"/>
              <a:gd name="T40" fmla="*/ 392 w 424"/>
              <a:gd name="T41" fmla="*/ 138 h 182"/>
              <a:gd name="T42" fmla="*/ 389 w 424"/>
              <a:gd name="T43" fmla="*/ 140 h 182"/>
              <a:gd name="T44" fmla="*/ 344 w 424"/>
              <a:gd name="T45" fmla="*/ 140 h 182"/>
              <a:gd name="T46" fmla="*/ 317 w 424"/>
              <a:gd name="T47" fmla="*/ 93 h 182"/>
              <a:gd name="T48" fmla="*/ 317 w 424"/>
              <a:gd name="T49" fmla="*/ 121 h 182"/>
              <a:gd name="T50" fmla="*/ 317 w 424"/>
              <a:gd name="T51" fmla="*/ 122 h 182"/>
              <a:gd name="T52" fmla="*/ 304 w 424"/>
              <a:gd name="T53" fmla="*/ 131 h 182"/>
              <a:gd name="T54" fmla="*/ 297 w 424"/>
              <a:gd name="T55" fmla="*/ 137 h 182"/>
              <a:gd name="T56" fmla="*/ 292 w 424"/>
              <a:gd name="T57" fmla="*/ 140 h 182"/>
              <a:gd name="T58" fmla="*/ 197 w 424"/>
              <a:gd name="T59" fmla="*/ 140 h 182"/>
              <a:gd name="T60" fmla="*/ 194 w 424"/>
              <a:gd name="T61" fmla="*/ 137 h 182"/>
              <a:gd name="T62" fmla="*/ 186 w 424"/>
              <a:gd name="T63" fmla="*/ 131 h 182"/>
              <a:gd name="T64" fmla="*/ 173 w 424"/>
              <a:gd name="T65" fmla="*/ 122 h 182"/>
              <a:gd name="T66" fmla="*/ 173 w 424"/>
              <a:gd name="T67" fmla="*/ 122 h 182"/>
              <a:gd name="T68" fmla="*/ 173 w 424"/>
              <a:gd name="T69" fmla="*/ 122 h 182"/>
              <a:gd name="T70" fmla="*/ 173 w 424"/>
              <a:gd name="T71" fmla="*/ 93 h 182"/>
              <a:gd name="T72" fmla="*/ 314 w 424"/>
              <a:gd name="T73" fmla="*/ 90 h 182"/>
              <a:gd name="T74" fmla="*/ 317 w 424"/>
              <a:gd name="T75" fmla="*/ 93 h 182"/>
              <a:gd name="T76" fmla="*/ 406 w 424"/>
              <a:gd name="T77" fmla="*/ 2 h 182"/>
              <a:gd name="T78" fmla="*/ 0 w 424"/>
              <a:gd name="T79" fmla="*/ 0 h 182"/>
              <a:gd name="T80" fmla="*/ 424 w 424"/>
              <a:gd name="T81" fmla="*/ 28 h 182"/>
              <a:gd name="T82" fmla="*/ 423 w 424"/>
              <a:gd name="T83" fmla="*/ 19 h 182"/>
              <a:gd name="T84" fmla="*/ 416 w 424"/>
              <a:gd name="T85" fmla="*/ 8 h 182"/>
              <a:gd name="T86" fmla="*/ 406 w 424"/>
              <a:gd name="T87" fmla="*/ 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4" h="182">
                <a:moveTo>
                  <a:pt x="196" y="50"/>
                </a:moveTo>
                <a:lnTo>
                  <a:pt x="0" y="50"/>
                </a:lnTo>
                <a:lnTo>
                  <a:pt x="0" y="154"/>
                </a:lnTo>
                <a:lnTo>
                  <a:pt x="0" y="154"/>
                </a:lnTo>
                <a:lnTo>
                  <a:pt x="1" y="160"/>
                </a:lnTo>
                <a:lnTo>
                  <a:pt x="2" y="165"/>
                </a:lnTo>
                <a:lnTo>
                  <a:pt x="5" y="169"/>
                </a:lnTo>
                <a:lnTo>
                  <a:pt x="9" y="174"/>
                </a:lnTo>
                <a:lnTo>
                  <a:pt x="12" y="177"/>
                </a:lnTo>
                <a:lnTo>
                  <a:pt x="17" y="180"/>
                </a:lnTo>
                <a:lnTo>
                  <a:pt x="23" y="181"/>
                </a:lnTo>
                <a:lnTo>
                  <a:pt x="28" y="182"/>
                </a:lnTo>
                <a:lnTo>
                  <a:pt x="424" y="182"/>
                </a:lnTo>
                <a:lnTo>
                  <a:pt x="424" y="50"/>
                </a:lnTo>
                <a:lnTo>
                  <a:pt x="196" y="50"/>
                </a:lnTo>
                <a:lnTo>
                  <a:pt x="196" y="50"/>
                </a:lnTo>
                <a:close/>
                <a:moveTo>
                  <a:pt x="148" y="137"/>
                </a:moveTo>
                <a:lnTo>
                  <a:pt x="148" y="137"/>
                </a:lnTo>
                <a:lnTo>
                  <a:pt x="146" y="140"/>
                </a:lnTo>
                <a:lnTo>
                  <a:pt x="144" y="140"/>
                </a:lnTo>
                <a:lnTo>
                  <a:pt x="37" y="140"/>
                </a:lnTo>
                <a:lnTo>
                  <a:pt x="37" y="140"/>
                </a:lnTo>
                <a:lnTo>
                  <a:pt x="35" y="140"/>
                </a:lnTo>
                <a:lnTo>
                  <a:pt x="34" y="137"/>
                </a:lnTo>
                <a:lnTo>
                  <a:pt x="34" y="114"/>
                </a:lnTo>
                <a:lnTo>
                  <a:pt x="148" y="114"/>
                </a:lnTo>
                <a:lnTo>
                  <a:pt x="148" y="137"/>
                </a:lnTo>
                <a:close/>
                <a:moveTo>
                  <a:pt x="148" y="105"/>
                </a:moveTo>
                <a:lnTo>
                  <a:pt x="34" y="105"/>
                </a:lnTo>
                <a:lnTo>
                  <a:pt x="34" y="94"/>
                </a:lnTo>
                <a:lnTo>
                  <a:pt x="34" y="94"/>
                </a:lnTo>
                <a:lnTo>
                  <a:pt x="35" y="91"/>
                </a:lnTo>
                <a:lnTo>
                  <a:pt x="37" y="91"/>
                </a:lnTo>
                <a:lnTo>
                  <a:pt x="144" y="91"/>
                </a:lnTo>
                <a:lnTo>
                  <a:pt x="144" y="91"/>
                </a:lnTo>
                <a:lnTo>
                  <a:pt x="146" y="91"/>
                </a:lnTo>
                <a:lnTo>
                  <a:pt x="148" y="94"/>
                </a:lnTo>
                <a:lnTo>
                  <a:pt x="148" y="105"/>
                </a:lnTo>
                <a:close/>
                <a:moveTo>
                  <a:pt x="343" y="116"/>
                </a:moveTo>
                <a:lnTo>
                  <a:pt x="343" y="116"/>
                </a:lnTo>
                <a:lnTo>
                  <a:pt x="344" y="111"/>
                </a:lnTo>
                <a:lnTo>
                  <a:pt x="346" y="108"/>
                </a:lnTo>
                <a:lnTo>
                  <a:pt x="349" y="104"/>
                </a:lnTo>
                <a:lnTo>
                  <a:pt x="349" y="104"/>
                </a:lnTo>
                <a:lnTo>
                  <a:pt x="349" y="92"/>
                </a:lnTo>
                <a:lnTo>
                  <a:pt x="349" y="92"/>
                </a:lnTo>
                <a:lnTo>
                  <a:pt x="350" y="91"/>
                </a:lnTo>
                <a:lnTo>
                  <a:pt x="351" y="90"/>
                </a:lnTo>
                <a:lnTo>
                  <a:pt x="363" y="90"/>
                </a:lnTo>
                <a:lnTo>
                  <a:pt x="363" y="104"/>
                </a:lnTo>
                <a:lnTo>
                  <a:pt x="371" y="104"/>
                </a:lnTo>
                <a:lnTo>
                  <a:pt x="371" y="90"/>
                </a:lnTo>
                <a:lnTo>
                  <a:pt x="383" y="90"/>
                </a:lnTo>
                <a:lnTo>
                  <a:pt x="383" y="90"/>
                </a:lnTo>
                <a:lnTo>
                  <a:pt x="385" y="91"/>
                </a:lnTo>
                <a:lnTo>
                  <a:pt x="385" y="92"/>
                </a:lnTo>
                <a:lnTo>
                  <a:pt x="385" y="104"/>
                </a:lnTo>
                <a:lnTo>
                  <a:pt x="385" y="104"/>
                </a:lnTo>
                <a:lnTo>
                  <a:pt x="385" y="104"/>
                </a:lnTo>
                <a:lnTo>
                  <a:pt x="388" y="108"/>
                </a:lnTo>
                <a:lnTo>
                  <a:pt x="390" y="111"/>
                </a:lnTo>
                <a:lnTo>
                  <a:pt x="392" y="116"/>
                </a:lnTo>
                <a:lnTo>
                  <a:pt x="392" y="138"/>
                </a:lnTo>
                <a:lnTo>
                  <a:pt x="392" y="138"/>
                </a:lnTo>
                <a:lnTo>
                  <a:pt x="390" y="140"/>
                </a:lnTo>
                <a:lnTo>
                  <a:pt x="389" y="140"/>
                </a:lnTo>
                <a:lnTo>
                  <a:pt x="345" y="140"/>
                </a:lnTo>
                <a:lnTo>
                  <a:pt x="345" y="140"/>
                </a:lnTo>
                <a:lnTo>
                  <a:pt x="344" y="140"/>
                </a:lnTo>
                <a:lnTo>
                  <a:pt x="343" y="138"/>
                </a:lnTo>
                <a:lnTo>
                  <a:pt x="343" y="116"/>
                </a:lnTo>
                <a:close/>
                <a:moveTo>
                  <a:pt x="317" y="93"/>
                </a:moveTo>
                <a:lnTo>
                  <a:pt x="317" y="120"/>
                </a:lnTo>
                <a:lnTo>
                  <a:pt x="317" y="120"/>
                </a:lnTo>
                <a:lnTo>
                  <a:pt x="317" y="121"/>
                </a:lnTo>
                <a:lnTo>
                  <a:pt x="317" y="121"/>
                </a:lnTo>
                <a:lnTo>
                  <a:pt x="317" y="122"/>
                </a:lnTo>
                <a:lnTo>
                  <a:pt x="317" y="122"/>
                </a:lnTo>
                <a:lnTo>
                  <a:pt x="312" y="125"/>
                </a:lnTo>
                <a:lnTo>
                  <a:pt x="304" y="131"/>
                </a:lnTo>
                <a:lnTo>
                  <a:pt x="304" y="131"/>
                </a:lnTo>
                <a:lnTo>
                  <a:pt x="299" y="134"/>
                </a:lnTo>
                <a:lnTo>
                  <a:pt x="297" y="137"/>
                </a:lnTo>
                <a:lnTo>
                  <a:pt x="297" y="137"/>
                </a:lnTo>
                <a:lnTo>
                  <a:pt x="295" y="139"/>
                </a:lnTo>
                <a:lnTo>
                  <a:pt x="293" y="140"/>
                </a:lnTo>
                <a:lnTo>
                  <a:pt x="292" y="140"/>
                </a:lnTo>
                <a:lnTo>
                  <a:pt x="199" y="140"/>
                </a:lnTo>
                <a:lnTo>
                  <a:pt x="199" y="140"/>
                </a:lnTo>
                <a:lnTo>
                  <a:pt x="197" y="140"/>
                </a:lnTo>
                <a:lnTo>
                  <a:pt x="196" y="139"/>
                </a:lnTo>
                <a:lnTo>
                  <a:pt x="194" y="137"/>
                </a:lnTo>
                <a:lnTo>
                  <a:pt x="194" y="137"/>
                </a:lnTo>
                <a:lnTo>
                  <a:pt x="192" y="134"/>
                </a:lnTo>
                <a:lnTo>
                  <a:pt x="186" y="131"/>
                </a:lnTo>
                <a:lnTo>
                  <a:pt x="186" y="131"/>
                </a:lnTo>
                <a:lnTo>
                  <a:pt x="179" y="126"/>
                </a:lnTo>
                <a:lnTo>
                  <a:pt x="173" y="122"/>
                </a:lnTo>
                <a:lnTo>
                  <a:pt x="173" y="122"/>
                </a:lnTo>
                <a:lnTo>
                  <a:pt x="173" y="122"/>
                </a:lnTo>
                <a:lnTo>
                  <a:pt x="173" y="122"/>
                </a:lnTo>
                <a:lnTo>
                  <a:pt x="173" y="122"/>
                </a:lnTo>
                <a:lnTo>
                  <a:pt x="173" y="122"/>
                </a:lnTo>
                <a:lnTo>
                  <a:pt x="173" y="122"/>
                </a:lnTo>
                <a:lnTo>
                  <a:pt x="173" y="122"/>
                </a:lnTo>
                <a:lnTo>
                  <a:pt x="173" y="120"/>
                </a:lnTo>
                <a:lnTo>
                  <a:pt x="173" y="93"/>
                </a:lnTo>
                <a:lnTo>
                  <a:pt x="173" y="93"/>
                </a:lnTo>
                <a:lnTo>
                  <a:pt x="173" y="91"/>
                </a:lnTo>
                <a:lnTo>
                  <a:pt x="175" y="90"/>
                </a:lnTo>
                <a:lnTo>
                  <a:pt x="314" y="90"/>
                </a:lnTo>
                <a:lnTo>
                  <a:pt x="314" y="90"/>
                </a:lnTo>
                <a:lnTo>
                  <a:pt x="316" y="91"/>
                </a:lnTo>
                <a:lnTo>
                  <a:pt x="317" y="93"/>
                </a:lnTo>
                <a:lnTo>
                  <a:pt x="317" y="93"/>
                </a:lnTo>
                <a:close/>
                <a:moveTo>
                  <a:pt x="406" y="2"/>
                </a:moveTo>
                <a:lnTo>
                  <a:pt x="406" y="2"/>
                </a:lnTo>
                <a:lnTo>
                  <a:pt x="400" y="1"/>
                </a:lnTo>
                <a:lnTo>
                  <a:pt x="396" y="0"/>
                </a:lnTo>
                <a:lnTo>
                  <a:pt x="0" y="0"/>
                </a:lnTo>
                <a:lnTo>
                  <a:pt x="0" y="36"/>
                </a:lnTo>
                <a:lnTo>
                  <a:pt x="424" y="36"/>
                </a:lnTo>
                <a:lnTo>
                  <a:pt x="424" y="28"/>
                </a:lnTo>
                <a:lnTo>
                  <a:pt x="424" y="28"/>
                </a:lnTo>
                <a:lnTo>
                  <a:pt x="424" y="23"/>
                </a:lnTo>
                <a:lnTo>
                  <a:pt x="423" y="19"/>
                </a:lnTo>
                <a:lnTo>
                  <a:pt x="421" y="15"/>
                </a:lnTo>
                <a:lnTo>
                  <a:pt x="418" y="11"/>
                </a:lnTo>
                <a:lnTo>
                  <a:pt x="416" y="8"/>
                </a:lnTo>
                <a:lnTo>
                  <a:pt x="413" y="5"/>
                </a:lnTo>
                <a:lnTo>
                  <a:pt x="409" y="3"/>
                </a:lnTo>
                <a:lnTo>
                  <a:pt x="406" y="2"/>
                </a:lnTo>
                <a:lnTo>
                  <a:pt x="406" y="2"/>
                </a:lnTo>
                <a:close/>
              </a:path>
            </a:pathLst>
          </a:custGeom>
          <a:solidFill>
            <a:srgbClr val="009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defTabSz="609570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0" name="Freeform 9"/>
          <p:cNvSpPr>
            <a:spLocks/>
          </p:cNvSpPr>
          <p:nvPr/>
        </p:nvSpPr>
        <p:spPr bwMode="auto">
          <a:xfrm>
            <a:off x="636568" y="1261684"/>
            <a:ext cx="730091" cy="588325"/>
          </a:xfrm>
          <a:custGeom>
            <a:avLst/>
            <a:gdLst>
              <a:gd name="T0" fmla="*/ 367 w 410"/>
              <a:gd name="T1" fmla="*/ 128 h 332"/>
              <a:gd name="T2" fmla="*/ 357 w 410"/>
              <a:gd name="T3" fmla="*/ 101 h 332"/>
              <a:gd name="T4" fmla="*/ 329 w 410"/>
              <a:gd name="T5" fmla="*/ 76 h 332"/>
              <a:gd name="T6" fmla="*/ 294 w 410"/>
              <a:gd name="T7" fmla="*/ 65 h 332"/>
              <a:gd name="T8" fmla="*/ 263 w 410"/>
              <a:gd name="T9" fmla="*/ 57 h 332"/>
              <a:gd name="T10" fmla="*/ 238 w 410"/>
              <a:gd name="T11" fmla="*/ 24 h 332"/>
              <a:gd name="T12" fmla="*/ 211 w 410"/>
              <a:gd name="T13" fmla="*/ 8 h 332"/>
              <a:gd name="T14" fmla="*/ 172 w 410"/>
              <a:gd name="T15" fmla="*/ 0 h 332"/>
              <a:gd name="T16" fmla="*/ 130 w 410"/>
              <a:gd name="T17" fmla="*/ 9 h 332"/>
              <a:gd name="T18" fmla="*/ 87 w 410"/>
              <a:gd name="T19" fmla="*/ 47 h 332"/>
              <a:gd name="T20" fmla="*/ 76 w 410"/>
              <a:gd name="T21" fmla="*/ 76 h 332"/>
              <a:gd name="T22" fmla="*/ 44 w 410"/>
              <a:gd name="T23" fmla="*/ 83 h 332"/>
              <a:gd name="T24" fmla="*/ 12 w 410"/>
              <a:gd name="T25" fmla="*/ 111 h 332"/>
              <a:gd name="T26" fmla="*/ 2 w 410"/>
              <a:gd name="T27" fmla="*/ 134 h 332"/>
              <a:gd name="T28" fmla="*/ 1 w 410"/>
              <a:gd name="T29" fmla="*/ 164 h 332"/>
              <a:gd name="T30" fmla="*/ 8 w 410"/>
              <a:gd name="T31" fmla="*/ 185 h 332"/>
              <a:gd name="T32" fmla="*/ 27 w 410"/>
              <a:gd name="T33" fmla="*/ 208 h 332"/>
              <a:gd name="T34" fmla="*/ 45 w 410"/>
              <a:gd name="T35" fmla="*/ 220 h 332"/>
              <a:gd name="T36" fmla="*/ 75 w 410"/>
              <a:gd name="T37" fmla="*/ 225 h 332"/>
              <a:gd name="T38" fmla="*/ 193 w 410"/>
              <a:gd name="T39" fmla="*/ 180 h 332"/>
              <a:gd name="T40" fmla="*/ 215 w 410"/>
              <a:gd name="T41" fmla="*/ 178 h 332"/>
              <a:gd name="T42" fmla="*/ 217 w 410"/>
              <a:gd name="T43" fmla="*/ 170 h 332"/>
              <a:gd name="T44" fmla="*/ 177 w 410"/>
              <a:gd name="T45" fmla="*/ 100 h 332"/>
              <a:gd name="T46" fmla="*/ 169 w 410"/>
              <a:gd name="T47" fmla="*/ 100 h 332"/>
              <a:gd name="T48" fmla="*/ 129 w 410"/>
              <a:gd name="T49" fmla="*/ 170 h 332"/>
              <a:gd name="T50" fmla="*/ 131 w 410"/>
              <a:gd name="T51" fmla="*/ 178 h 332"/>
              <a:gd name="T52" fmla="*/ 153 w 410"/>
              <a:gd name="T53" fmla="*/ 205 h 332"/>
              <a:gd name="T54" fmla="*/ 53 w 410"/>
              <a:gd name="T55" fmla="*/ 201 h 332"/>
              <a:gd name="T56" fmla="*/ 29 w 410"/>
              <a:gd name="T57" fmla="*/ 180 h 332"/>
              <a:gd name="T58" fmla="*/ 20 w 410"/>
              <a:gd name="T59" fmla="*/ 149 h 332"/>
              <a:gd name="T60" fmla="*/ 29 w 410"/>
              <a:gd name="T61" fmla="*/ 122 h 332"/>
              <a:gd name="T62" fmla="*/ 52 w 410"/>
              <a:gd name="T63" fmla="*/ 101 h 332"/>
              <a:gd name="T64" fmla="*/ 75 w 410"/>
              <a:gd name="T65" fmla="*/ 96 h 332"/>
              <a:gd name="T66" fmla="*/ 94 w 410"/>
              <a:gd name="T67" fmla="*/ 88 h 332"/>
              <a:gd name="T68" fmla="*/ 105 w 410"/>
              <a:gd name="T69" fmla="*/ 57 h 332"/>
              <a:gd name="T70" fmla="*/ 139 w 410"/>
              <a:gd name="T71" fmla="*/ 28 h 332"/>
              <a:gd name="T72" fmla="*/ 172 w 410"/>
              <a:gd name="T73" fmla="*/ 20 h 332"/>
              <a:gd name="T74" fmla="*/ 204 w 410"/>
              <a:gd name="T75" fmla="*/ 26 h 332"/>
              <a:gd name="T76" fmla="*/ 227 w 410"/>
              <a:gd name="T77" fmla="*/ 43 h 332"/>
              <a:gd name="T78" fmla="*/ 247 w 410"/>
              <a:gd name="T79" fmla="*/ 73 h 332"/>
              <a:gd name="T80" fmla="*/ 264 w 410"/>
              <a:gd name="T81" fmla="*/ 91 h 332"/>
              <a:gd name="T82" fmla="*/ 288 w 410"/>
              <a:gd name="T83" fmla="*/ 85 h 332"/>
              <a:gd name="T84" fmla="*/ 313 w 410"/>
              <a:gd name="T85" fmla="*/ 90 h 332"/>
              <a:gd name="T86" fmla="*/ 332 w 410"/>
              <a:gd name="T87" fmla="*/ 103 h 332"/>
              <a:gd name="T88" fmla="*/ 347 w 410"/>
              <a:gd name="T89" fmla="*/ 131 h 332"/>
              <a:gd name="T90" fmla="*/ 360 w 410"/>
              <a:gd name="T91" fmla="*/ 148 h 332"/>
              <a:gd name="T92" fmla="*/ 378 w 410"/>
              <a:gd name="T93" fmla="*/ 154 h 332"/>
              <a:gd name="T94" fmla="*/ 390 w 410"/>
              <a:gd name="T95" fmla="*/ 171 h 332"/>
              <a:gd name="T96" fmla="*/ 388 w 410"/>
              <a:gd name="T97" fmla="*/ 188 h 332"/>
              <a:gd name="T98" fmla="*/ 365 w 410"/>
              <a:gd name="T99" fmla="*/ 205 h 332"/>
              <a:gd name="T100" fmla="*/ 217 w 410"/>
              <a:gd name="T101" fmla="*/ 251 h 332"/>
              <a:gd name="T102" fmla="*/ 196 w 410"/>
              <a:gd name="T103" fmla="*/ 253 h 332"/>
              <a:gd name="T104" fmla="*/ 193 w 410"/>
              <a:gd name="T105" fmla="*/ 261 h 332"/>
              <a:gd name="T106" fmla="*/ 234 w 410"/>
              <a:gd name="T107" fmla="*/ 331 h 332"/>
              <a:gd name="T108" fmla="*/ 241 w 410"/>
              <a:gd name="T109" fmla="*/ 331 h 332"/>
              <a:gd name="T110" fmla="*/ 281 w 410"/>
              <a:gd name="T111" fmla="*/ 261 h 332"/>
              <a:gd name="T112" fmla="*/ 279 w 410"/>
              <a:gd name="T113" fmla="*/ 253 h 332"/>
              <a:gd name="T114" fmla="*/ 257 w 410"/>
              <a:gd name="T115" fmla="*/ 225 h 332"/>
              <a:gd name="T116" fmla="*/ 373 w 410"/>
              <a:gd name="T117" fmla="*/ 224 h 332"/>
              <a:gd name="T118" fmla="*/ 395 w 410"/>
              <a:gd name="T119" fmla="*/ 212 h 332"/>
              <a:gd name="T120" fmla="*/ 406 w 410"/>
              <a:gd name="T121" fmla="*/ 195 h 332"/>
              <a:gd name="T122" fmla="*/ 407 w 410"/>
              <a:gd name="T123" fmla="*/ 159 h 332"/>
              <a:gd name="T124" fmla="*/ 381 w 410"/>
              <a:gd name="T125" fmla="*/ 1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10" h="332">
                <a:moveTo>
                  <a:pt x="381" y="132"/>
                </a:moveTo>
                <a:lnTo>
                  <a:pt x="381" y="132"/>
                </a:lnTo>
                <a:lnTo>
                  <a:pt x="375" y="129"/>
                </a:lnTo>
                <a:lnTo>
                  <a:pt x="367" y="128"/>
                </a:lnTo>
                <a:lnTo>
                  <a:pt x="367" y="128"/>
                </a:lnTo>
                <a:lnTo>
                  <a:pt x="365" y="119"/>
                </a:lnTo>
                <a:lnTo>
                  <a:pt x="361" y="110"/>
                </a:lnTo>
                <a:lnTo>
                  <a:pt x="357" y="101"/>
                </a:lnTo>
                <a:lnTo>
                  <a:pt x="351" y="94"/>
                </a:lnTo>
                <a:lnTo>
                  <a:pt x="345" y="87"/>
                </a:lnTo>
                <a:lnTo>
                  <a:pt x="338" y="81"/>
                </a:lnTo>
                <a:lnTo>
                  <a:pt x="329" y="76"/>
                </a:lnTo>
                <a:lnTo>
                  <a:pt x="320" y="71"/>
                </a:lnTo>
                <a:lnTo>
                  <a:pt x="320" y="71"/>
                </a:lnTo>
                <a:lnTo>
                  <a:pt x="308" y="66"/>
                </a:lnTo>
                <a:lnTo>
                  <a:pt x="294" y="65"/>
                </a:lnTo>
                <a:lnTo>
                  <a:pt x="280" y="65"/>
                </a:lnTo>
                <a:lnTo>
                  <a:pt x="266" y="67"/>
                </a:lnTo>
                <a:lnTo>
                  <a:pt x="266" y="67"/>
                </a:lnTo>
                <a:lnTo>
                  <a:pt x="263" y="57"/>
                </a:lnTo>
                <a:lnTo>
                  <a:pt x="257" y="49"/>
                </a:lnTo>
                <a:lnTo>
                  <a:pt x="252" y="40"/>
                </a:lnTo>
                <a:lnTo>
                  <a:pt x="246" y="32"/>
                </a:lnTo>
                <a:lnTo>
                  <a:pt x="238" y="24"/>
                </a:lnTo>
                <a:lnTo>
                  <a:pt x="230" y="18"/>
                </a:lnTo>
                <a:lnTo>
                  <a:pt x="221" y="13"/>
                </a:lnTo>
                <a:lnTo>
                  <a:pt x="211" y="8"/>
                </a:lnTo>
                <a:lnTo>
                  <a:pt x="211" y="8"/>
                </a:lnTo>
                <a:lnTo>
                  <a:pt x="202" y="4"/>
                </a:lnTo>
                <a:lnTo>
                  <a:pt x="192" y="2"/>
                </a:lnTo>
                <a:lnTo>
                  <a:pt x="183" y="1"/>
                </a:lnTo>
                <a:lnTo>
                  <a:pt x="172" y="0"/>
                </a:lnTo>
                <a:lnTo>
                  <a:pt x="172" y="0"/>
                </a:lnTo>
                <a:lnTo>
                  <a:pt x="157" y="1"/>
                </a:lnTo>
                <a:lnTo>
                  <a:pt x="143" y="4"/>
                </a:lnTo>
                <a:lnTo>
                  <a:pt x="130" y="9"/>
                </a:lnTo>
                <a:lnTo>
                  <a:pt x="117" y="16"/>
                </a:lnTo>
                <a:lnTo>
                  <a:pt x="106" y="25"/>
                </a:lnTo>
                <a:lnTo>
                  <a:pt x="96" y="35"/>
                </a:lnTo>
                <a:lnTo>
                  <a:pt x="87" y="47"/>
                </a:lnTo>
                <a:lnTo>
                  <a:pt x="80" y="60"/>
                </a:lnTo>
                <a:lnTo>
                  <a:pt x="80" y="60"/>
                </a:lnTo>
                <a:lnTo>
                  <a:pt x="78" y="68"/>
                </a:lnTo>
                <a:lnTo>
                  <a:pt x="76" y="76"/>
                </a:lnTo>
                <a:lnTo>
                  <a:pt x="76" y="76"/>
                </a:lnTo>
                <a:lnTo>
                  <a:pt x="64" y="77"/>
                </a:lnTo>
                <a:lnTo>
                  <a:pt x="53" y="79"/>
                </a:lnTo>
                <a:lnTo>
                  <a:pt x="44" y="83"/>
                </a:lnTo>
                <a:lnTo>
                  <a:pt x="34" y="88"/>
                </a:lnTo>
                <a:lnTo>
                  <a:pt x="25" y="95"/>
                </a:lnTo>
                <a:lnTo>
                  <a:pt x="18" y="102"/>
                </a:lnTo>
                <a:lnTo>
                  <a:pt x="12" y="111"/>
                </a:lnTo>
                <a:lnTo>
                  <a:pt x="6" y="120"/>
                </a:lnTo>
                <a:lnTo>
                  <a:pt x="6" y="120"/>
                </a:lnTo>
                <a:lnTo>
                  <a:pt x="3" y="128"/>
                </a:lnTo>
                <a:lnTo>
                  <a:pt x="2" y="134"/>
                </a:lnTo>
                <a:lnTo>
                  <a:pt x="0" y="142"/>
                </a:lnTo>
                <a:lnTo>
                  <a:pt x="0" y="149"/>
                </a:lnTo>
                <a:lnTo>
                  <a:pt x="0" y="157"/>
                </a:lnTo>
                <a:lnTo>
                  <a:pt x="1" y="164"/>
                </a:lnTo>
                <a:lnTo>
                  <a:pt x="3" y="171"/>
                </a:lnTo>
                <a:lnTo>
                  <a:pt x="5" y="178"/>
                </a:lnTo>
                <a:lnTo>
                  <a:pt x="5" y="178"/>
                </a:lnTo>
                <a:lnTo>
                  <a:pt x="8" y="185"/>
                </a:lnTo>
                <a:lnTo>
                  <a:pt x="12" y="191"/>
                </a:lnTo>
                <a:lnTo>
                  <a:pt x="16" y="197"/>
                </a:lnTo>
                <a:lnTo>
                  <a:pt x="21" y="203"/>
                </a:lnTo>
                <a:lnTo>
                  <a:pt x="27" y="208"/>
                </a:lnTo>
                <a:lnTo>
                  <a:pt x="32" y="212"/>
                </a:lnTo>
                <a:lnTo>
                  <a:pt x="38" y="217"/>
                </a:lnTo>
                <a:lnTo>
                  <a:pt x="45" y="220"/>
                </a:lnTo>
                <a:lnTo>
                  <a:pt x="45" y="220"/>
                </a:lnTo>
                <a:lnTo>
                  <a:pt x="52" y="222"/>
                </a:lnTo>
                <a:lnTo>
                  <a:pt x="60" y="224"/>
                </a:lnTo>
                <a:lnTo>
                  <a:pt x="67" y="225"/>
                </a:lnTo>
                <a:lnTo>
                  <a:pt x="75" y="225"/>
                </a:lnTo>
                <a:lnTo>
                  <a:pt x="193" y="225"/>
                </a:lnTo>
                <a:lnTo>
                  <a:pt x="193" y="225"/>
                </a:lnTo>
                <a:lnTo>
                  <a:pt x="193" y="225"/>
                </a:lnTo>
                <a:lnTo>
                  <a:pt x="193" y="180"/>
                </a:lnTo>
                <a:lnTo>
                  <a:pt x="206" y="180"/>
                </a:lnTo>
                <a:lnTo>
                  <a:pt x="206" y="180"/>
                </a:lnTo>
                <a:lnTo>
                  <a:pt x="212" y="179"/>
                </a:lnTo>
                <a:lnTo>
                  <a:pt x="215" y="178"/>
                </a:lnTo>
                <a:lnTo>
                  <a:pt x="216" y="177"/>
                </a:lnTo>
                <a:lnTo>
                  <a:pt x="217" y="175"/>
                </a:lnTo>
                <a:lnTo>
                  <a:pt x="217" y="173"/>
                </a:lnTo>
                <a:lnTo>
                  <a:pt x="217" y="170"/>
                </a:lnTo>
                <a:lnTo>
                  <a:pt x="216" y="167"/>
                </a:lnTo>
                <a:lnTo>
                  <a:pt x="180" y="104"/>
                </a:lnTo>
                <a:lnTo>
                  <a:pt x="180" y="104"/>
                </a:lnTo>
                <a:lnTo>
                  <a:pt x="177" y="100"/>
                </a:lnTo>
                <a:lnTo>
                  <a:pt x="175" y="99"/>
                </a:lnTo>
                <a:lnTo>
                  <a:pt x="173" y="99"/>
                </a:lnTo>
                <a:lnTo>
                  <a:pt x="171" y="99"/>
                </a:lnTo>
                <a:lnTo>
                  <a:pt x="169" y="100"/>
                </a:lnTo>
                <a:lnTo>
                  <a:pt x="165" y="104"/>
                </a:lnTo>
                <a:lnTo>
                  <a:pt x="130" y="167"/>
                </a:lnTo>
                <a:lnTo>
                  <a:pt x="130" y="167"/>
                </a:lnTo>
                <a:lnTo>
                  <a:pt x="129" y="170"/>
                </a:lnTo>
                <a:lnTo>
                  <a:pt x="129" y="173"/>
                </a:lnTo>
                <a:lnTo>
                  <a:pt x="129" y="175"/>
                </a:lnTo>
                <a:lnTo>
                  <a:pt x="130" y="177"/>
                </a:lnTo>
                <a:lnTo>
                  <a:pt x="131" y="178"/>
                </a:lnTo>
                <a:lnTo>
                  <a:pt x="133" y="179"/>
                </a:lnTo>
                <a:lnTo>
                  <a:pt x="140" y="180"/>
                </a:lnTo>
                <a:lnTo>
                  <a:pt x="153" y="180"/>
                </a:lnTo>
                <a:lnTo>
                  <a:pt x="153" y="205"/>
                </a:lnTo>
                <a:lnTo>
                  <a:pt x="75" y="205"/>
                </a:lnTo>
                <a:lnTo>
                  <a:pt x="75" y="205"/>
                </a:lnTo>
                <a:lnTo>
                  <a:pt x="64" y="204"/>
                </a:lnTo>
                <a:lnTo>
                  <a:pt x="53" y="201"/>
                </a:lnTo>
                <a:lnTo>
                  <a:pt x="53" y="201"/>
                </a:lnTo>
                <a:lnTo>
                  <a:pt x="44" y="195"/>
                </a:lnTo>
                <a:lnTo>
                  <a:pt x="36" y="189"/>
                </a:lnTo>
                <a:lnTo>
                  <a:pt x="29" y="180"/>
                </a:lnTo>
                <a:lnTo>
                  <a:pt x="24" y="171"/>
                </a:lnTo>
                <a:lnTo>
                  <a:pt x="24" y="171"/>
                </a:lnTo>
                <a:lnTo>
                  <a:pt x="21" y="160"/>
                </a:lnTo>
                <a:lnTo>
                  <a:pt x="20" y="149"/>
                </a:lnTo>
                <a:lnTo>
                  <a:pt x="21" y="139"/>
                </a:lnTo>
                <a:lnTo>
                  <a:pt x="24" y="129"/>
                </a:lnTo>
                <a:lnTo>
                  <a:pt x="24" y="129"/>
                </a:lnTo>
                <a:lnTo>
                  <a:pt x="29" y="122"/>
                </a:lnTo>
                <a:lnTo>
                  <a:pt x="33" y="115"/>
                </a:lnTo>
                <a:lnTo>
                  <a:pt x="38" y="110"/>
                </a:lnTo>
                <a:lnTo>
                  <a:pt x="45" y="106"/>
                </a:lnTo>
                <a:lnTo>
                  <a:pt x="52" y="101"/>
                </a:lnTo>
                <a:lnTo>
                  <a:pt x="59" y="98"/>
                </a:lnTo>
                <a:lnTo>
                  <a:pt x="67" y="97"/>
                </a:lnTo>
                <a:lnTo>
                  <a:pt x="75" y="96"/>
                </a:lnTo>
                <a:lnTo>
                  <a:pt x="75" y="96"/>
                </a:lnTo>
                <a:lnTo>
                  <a:pt x="82" y="97"/>
                </a:lnTo>
                <a:lnTo>
                  <a:pt x="92" y="98"/>
                </a:lnTo>
                <a:lnTo>
                  <a:pt x="94" y="88"/>
                </a:lnTo>
                <a:lnTo>
                  <a:pt x="94" y="88"/>
                </a:lnTo>
                <a:lnTo>
                  <a:pt x="96" y="78"/>
                </a:lnTo>
                <a:lnTo>
                  <a:pt x="99" y="68"/>
                </a:lnTo>
                <a:lnTo>
                  <a:pt x="99" y="68"/>
                </a:lnTo>
                <a:lnTo>
                  <a:pt x="105" y="57"/>
                </a:lnTo>
                <a:lnTo>
                  <a:pt x="111" y="48"/>
                </a:lnTo>
                <a:lnTo>
                  <a:pt x="120" y="40"/>
                </a:lnTo>
                <a:lnTo>
                  <a:pt x="128" y="33"/>
                </a:lnTo>
                <a:lnTo>
                  <a:pt x="139" y="28"/>
                </a:lnTo>
                <a:lnTo>
                  <a:pt x="149" y="23"/>
                </a:lnTo>
                <a:lnTo>
                  <a:pt x="160" y="21"/>
                </a:lnTo>
                <a:lnTo>
                  <a:pt x="172" y="20"/>
                </a:lnTo>
                <a:lnTo>
                  <a:pt x="172" y="20"/>
                </a:lnTo>
                <a:lnTo>
                  <a:pt x="180" y="21"/>
                </a:lnTo>
                <a:lnTo>
                  <a:pt x="188" y="22"/>
                </a:lnTo>
                <a:lnTo>
                  <a:pt x="196" y="24"/>
                </a:lnTo>
                <a:lnTo>
                  <a:pt x="204" y="26"/>
                </a:lnTo>
                <a:lnTo>
                  <a:pt x="204" y="26"/>
                </a:lnTo>
                <a:lnTo>
                  <a:pt x="212" y="31"/>
                </a:lnTo>
                <a:lnTo>
                  <a:pt x="220" y="36"/>
                </a:lnTo>
                <a:lnTo>
                  <a:pt x="227" y="43"/>
                </a:lnTo>
                <a:lnTo>
                  <a:pt x="233" y="49"/>
                </a:lnTo>
                <a:lnTo>
                  <a:pt x="239" y="57"/>
                </a:lnTo>
                <a:lnTo>
                  <a:pt x="243" y="65"/>
                </a:lnTo>
                <a:lnTo>
                  <a:pt x="247" y="73"/>
                </a:lnTo>
                <a:lnTo>
                  <a:pt x="250" y="83"/>
                </a:lnTo>
                <a:lnTo>
                  <a:pt x="252" y="96"/>
                </a:lnTo>
                <a:lnTo>
                  <a:pt x="264" y="91"/>
                </a:lnTo>
                <a:lnTo>
                  <a:pt x="264" y="91"/>
                </a:lnTo>
                <a:lnTo>
                  <a:pt x="269" y="87"/>
                </a:lnTo>
                <a:lnTo>
                  <a:pt x="276" y="86"/>
                </a:lnTo>
                <a:lnTo>
                  <a:pt x="282" y="85"/>
                </a:lnTo>
                <a:lnTo>
                  <a:pt x="288" y="85"/>
                </a:lnTo>
                <a:lnTo>
                  <a:pt x="295" y="85"/>
                </a:lnTo>
                <a:lnTo>
                  <a:pt x="300" y="86"/>
                </a:lnTo>
                <a:lnTo>
                  <a:pt x="307" y="87"/>
                </a:lnTo>
                <a:lnTo>
                  <a:pt x="313" y="90"/>
                </a:lnTo>
                <a:lnTo>
                  <a:pt x="313" y="90"/>
                </a:lnTo>
                <a:lnTo>
                  <a:pt x="319" y="94"/>
                </a:lnTo>
                <a:lnTo>
                  <a:pt x="327" y="98"/>
                </a:lnTo>
                <a:lnTo>
                  <a:pt x="332" y="103"/>
                </a:lnTo>
                <a:lnTo>
                  <a:pt x="338" y="110"/>
                </a:lnTo>
                <a:lnTo>
                  <a:pt x="342" y="116"/>
                </a:lnTo>
                <a:lnTo>
                  <a:pt x="345" y="124"/>
                </a:lnTo>
                <a:lnTo>
                  <a:pt x="347" y="131"/>
                </a:lnTo>
                <a:lnTo>
                  <a:pt x="348" y="140"/>
                </a:lnTo>
                <a:lnTo>
                  <a:pt x="349" y="149"/>
                </a:lnTo>
                <a:lnTo>
                  <a:pt x="360" y="148"/>
                </a:lnTo>
                <a:lnTo>
                  <a:pt x="360" y="148"/>
                </a:lnTo>
                <a:lnTo>
                  <a:pt x="366" y="148"/>
                </a:lnTo>
                <a:lnTo>
                  <a:pt x="373" y="150"/>
                </a:lnTo>
                <a:lnTo>
                  <a:pt x="373" y="150"/>
                </a:lnTo>
                <a:lnTo>
                  <a:pt x="378" y="154"/>
                </a:lnTo>
                <a:lnTo>
                  <a:pt x="382" y="157"/>
                </a:lnTo>
                <a:lnTo>
                  <a:pt x="386" y="161"/>
                </a:lnTo>
                <a:lnTo>
                  <a:pt x="388" y="166"/>
                </a:lnTo>
                <a:lnTo>
                  <a:pt x="390" y="171"/>
                </a:lnTo>
                <a:lnTo>
                  <a:pt x="390" y="177"/>
                </a:lnTo>
                <a:lnTo>
                  <a:pt x="389" y="182"/>
                </a:lnTo>
                <a:lnTo>
                  <a:pt x="388" y="188"/>
                </a:lnTo>
                <a:lnTo>
                  <a:pt x="388" y="188"/>
                </a:lnTo>
                <a:lnTo>
                  <a:pt x="383" y="194"/>
                </a:lnTo>
                <a:lnTo>
                  <a:pt x="378" y="200"/>
                </a:lnTo>
                <a:lnTo>
                  <a:pt x="372" y="204"/>
                </a:lnTo>
                <a:lnTo>
                  <a:pt x="365" y="205"/>
                </a:lnTo>
                <a:lnTo>
                  <a:pt x="218" y="205"/>
                </a:lnTo>
                <a:lnTo>
                  <a:pt x="218" y="205"/>
                </a:lnTo>
                <a:lnTo>
                  <a:pt x="217" y="205"/>
                </a:lnTo>
                <a:lnTo>
                  <a:pt x="217" y="251"/>
                </a:lnTo>
                <a:lnTo>
                  <a:pt x="204" y="251"/>
                </a:lnTo>
                <a:lnTo>
                  <a:pt x="204" y="251"/>
                </a:lnTo>
                <a:lnTo>
                  <a:pt x="198" y="252"/>
                </a:lnTo>
                <a:lnTo>
                  <a:pt x="196" y="253"/>
                </a:lnTo>
                <a:lnTo>
                  <a:pt x="194" y="254"/>
                </a:lnTo>
                <a:lnTo>
                  <a:pt x="193" y="256"/>
                </a:lnTo>
                <a:lnTo>
                  <a:pt x="193" y="258"/>
                </a:lnTo>
                <a:lnTo>
                  <a:pt x="193" y="261"/>
                </a:lnTo>
                <a:lnTo>
                  <a:pt x="194" y="264"/>
                </a:lnTo>
                <a:lnTo>
                  <a:pt x="230" y="327"/>
                </a:lnTo>
                <a:lnTo>
                  <a:pt x="230" y="327"/>
                </a:lnTo>
                <a:lnTo>
                  <a:pt x="234" y="331"/>
                </a:lnTo>
                <a:lnTo>
                  <a:pt x="235" y="332"/>
                </a:lnTo>
                <a:lnTo>
                  <a:pt x="237" y="332"/>
                </a:lnTo>
                <a:lnTo>
                  <a:pt x="239" y="332"/>
                </a:lnTo>
                <a:lnTo>
                  <a:pt x="241" y="331"/>
                </a:lnTo>
                <a:lnTo>
                  <a:pt x="245" y="327"/>
                </a:lnTo>
                <a:lnTo>
                  <a:pt x="280" y="264"/>
                </a:lnTo>
                <a:lnTo>
                  <a:pt x="280" y="264"/>
                </a:lnTo>
                <a:lnTo>
                  <a:pt x="281" y="261"/>
                </a:lnTo>
                <a:lnTo>
                  <a:pt x="281" y="258"/>
                </a:lnTo>
                <a:lnTo>
                  <a:pt x="281" y="256"/>
                </a:lnTo>
                <a:lnTo>
                  <a:pt x="280" y="254"/>
                </a:lnTo>
                <a:lnTo>
                  <a:pt x="279" y="253"/>
                </a:lnTo>
                <a:lnTo>
                  <a:pt x="277" y="252"/>
                </a:lnTo>
                <a:lnTo>
                  <a:pt x="270" y="251"/>
                </a:lnTo>
                <a:lnTo>
                  <a:pt x="257" y="251"/>
                </a:lnTo>
                <a:lnTo>
                  <a:pt x="257" y="225"/>
                </a:lnTo>
                <a:lnTo>
                  <a:pt x="366" y="225"/>
                </a:lnTo>
                <a:lnTo>
                  <a:pt x="366" y="225"/>
                </a:lnTo>
                <a:lnTo>
                  <a:pt x="366" y="225"/>
                </a:lnTo>
                <a:lnTo>
                  <a:pt x="373" y="224"/>
                </a:lnTo>
                <a:lnTo>
                  <a:pt x="379" y="223"/>
                </a:lnTo>
                <a:lnTo>
                  <a:pt x="385" y="220"/>
                </a:lnTo>
                <a:lnTo>
                  <a:pt x="390" y="217"/>
                </a:lnTo>
                <a:lnTo>
                  <a:pt x="395" y="212"/>
                </a:lnTo>
                <a:lnTo>
                  <a:pt x="400" y="207"/>
                </a:lnTo>
                <a:lnTo>
                  <a:pt x="403" y="202"/>
                </a:lnTo>
                <a:lnTo>
                  <a:pt x="406" y="195"/>
                </a:lnTo>
                <a:lnTo>
                  <a:pt x="406" y="195"/>
                </a:lnTo>
                <a:lnTo>
                  <a:pt x="409" y="187"/>
                </a:lnTo>
                <a:lnTo>
                  <a:pt x="410" y="177"/>
                </a:lnTo>
                <a:lnTo>
                  <a:pt x="409" y="167"/>
                </a:lnTo>
                <a:lnTo>
                  <a:pt x="407" y="159"/>
                </a:lnTo>
                <a:lnTo>
                  <a:pt x="403" y="150"/>
                </a:lnTo>
                <a:lnTo>
                  <a:pt x="397" y="143"/>
                </a:lnTo>
                <a:lnTo>
                  <a:pt x="390" y="137"/>
                </a:lnTo>
                <a:lnTo>
                  <a:pt x="381" y="132"/>
                </a:lnTo>
                <a:lnTo>
                  <a:pt x="381" y="132"/>
                </a:lnTo>
                <a:close/>
              </a:path>
            </a:pathLst>
          </a:custGeom>
          <a:solidFill>
            <a:srgbClr val="009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 sz="2400">
              <a:solidFill>
                <a:prstClr val="black"/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49" y="4252387"/>
            <a:ext cx="1652168" cy="326460"/>
          </a:xfrm>
          <a:prstGeom prst="rect">
            <a:avLst/>
          </a:prstGeom>
        </p:spPr>
      </p:pic>
      <p:grpSp>
        <p:nvGrpSpPr>
          <p:cNvPr id="1020" name="Group 1019"/>
          <p:cNvGrpSpPr/>
          <p:nvPr/>
        </p:nvGrpSpPr>
        <p:grpSpPr>
          <a:xfrm>
            <a:off x="9651446" y="2821203"/>
            <a:ext cx="1702620" cy="379736"/>
            <a:chOff x="7186023" y="2400896"/>
            <a:chExt cx="1276965" cy="284802"/>
          </a:xfrm>
        </p:grpSpPr>
        <p:sp>
          <p:nvSpPr>
            <p:cNvPr id="638" name="Freeform 579"/>
            <p:cNvSpPr>
              <a:spLocks noEditPoints="1"/>
            </p:cNvSpPr>
            <p:nvPr/>
          </p:nvSpPr>
          <p:spPr bwMode="auto">
            <a:xfrm>
              <a:off x="7186023" y="2400896"/>
              <a:ext cx="306377" cy="284802"/>
            </a:xfrm>
            <a:custGeom>
              <a:avLst/>
              <a:gdLst>
                <a:gd name="T0" fmla="*/ 426 w 426"/>
                <a:gd name="T1" fmla="*/ 46 h 394"/>
                <a:gd name="T2" fmla="*/ 426 w 426"/>
                <a:gd name="T3" fmla="*/ 46 h 394"/>
                <a:gd name="T4" fmla="*/ 425 w 426"/>
                <a:gd name="T5" fmla="*/ 36 h 394"/>
                <a:gd name="T6" fmla="*/ 423 w 426"/>
                <a:gd name="T7" fmla="*/ 28 h 394"/>
                <a:gd name="T8" fmla="*/ 419 w 426"/>
                <a:gd name="T9" fmla="*/ 20 h 394"/>
                <a:gd name="T10" fmla="*/ 412 w 426"/>
                <a:gd name="T11" fmla="*/ 13 h 394"/>
                <a:gd name="T12" fmla="*/ 406 w 426"/>
                <a:gd name="T13" fmla="*/ 7 h 394"/>
                <a:gd name="T14" fmla="*/ 397 w 426"/>
                <a:gd name="T15" fmla="*/ 3 h 394"/>
                <a:gd name="T16" fmla="*/ 389 w 426"/>
                <a:gd name="T17" fmla="*/ 1 h 394"/>
                <a:gd name="T18" fmla="*/ 379 w 426"/>
                <a:gd name="T19" fmla="*/ 0 h 394"/>
                <a:gd name="T20" fmla="*/ 0 w 426"/>
                <a:gd name="T21" fmla="*/ 0 h 394"/>
                <a:gd name="T22" fmla="*/ 0 w 426"/>
                <a:gd name="T23" fmla="*/ 348 h 394"/>
                <a:gd name="T24" fmla="*/ 0 w 426"/>
                <a:gd name="T25" fmla="*/ 348 h 394"/>
                <a:gd name="T26" fmla="*/ 1 w 426"/>
                <a:gd name="T27" fmla="*/ 358 h 394"/>
                <a:gd name="T28" fmla="*/ 3 w 426"/>
                <a:gd name="T29" fmla="*/ 366 h 394"/>
                <a:gd name="T30" fmla="*/ 7 w 426"/>
                <a:gd name="T31" fmla="*/ 374 h 394"/>
                <a:gd name="T32" fmla="*/ 14 w 426"/>
                <a:gd name="T33" fmla="*/ 381 h 394"/>
                <a:gd name="T34" fmla="*/ 20 w 426"/>
                <a:gd name="T35" fmla="*/ 387 h 394"/>
                <a:gd name="T36" fmla="*/ 29 w 426"/>
                <a:gd name="T37" fmla="*/ 391 h 394"/>
                <a:gd name="T38" fmla="*/ 37 w 426"/>
                <a:gd name="T39" fmla="*/ 393 h 394"/>
                <a:gd name="T40" fmla="*/ 47 w 426"/>
                <a:gd name="T41" fmla="*/ 394 h 394"/>
                <a:gd name="T42" fmla="*/ 305 w 426"/>
                <a:gd name="T43" fmla="*/ 394 h 394"/>
                <a:gd name="T44" fmla="*/ 426 w 426"/>
                <a:gd name="T45" fmla="*/ 265 h 394"/>
                <a:gd name="T46" fmla="*/ 426 w 426"/>
                <a:gd name="T47" fmla="*/ 46 h 394"/>
                <a:gd name="T48" fmla="*/ 47 w 426"/>
                <a:gd name="T49" fmla="*/ 363 h 394"/>
                <a:gd name="T50" fmla="*/ 47 w 426"/>
                <a:gd name="T51" fmla="*/ 363 h 394"/>
                <a:gd name="T52" fmla="*/ 41 w 426"/>
                <a:gd name="T53" fmla="*/ 362 h 394"/>
                <a:gd name="T54" fmla="*/ 35 w 426"/>
                <a:gd name="T55" fmla="*/ 359 h 394"/>
                <a:gd name="T56" fmla="*/ 32 w 426"/>
                <a:gd name="T57" fmla="*/ 354 h 394"/>
                <a:gd name="T58" fmla="*/ 31 w 426"/>
                <a:gd name="T59" fmla="*/ 351 h 394"/>
                <a:gd name="T60" fmla="*/ 31 w 426"/>
                <a:gd name="T61" fmla="*/ 348 h 394"/>
                <a:gd name="T62" fmla="*/ 31 w 426"/>
                <a:gd name="T63" fmla="*/ 101 h 394"/>
                <a:gd name="T64" fmla="*/ 395 w 426"/>
                <a:gd name="T65" fmla="*/ 101 h 394"/>
                <a:gd name="T66" fmla="*/ 395 w 426"/>
                <a:gd name="T67" fmla="*/ 237 h 394"/>
                <a:gd name="T68" fmla="*/ 308 w 426"/>
                <a:gd name="T69" fmla="*/ 237 h 394"/>
                <a:gd name="T70" fmla="*/ 308 w 426"/>
                <a:gd name="T71" fmla="*/ 237 h 394"/>
                <a:gd name="T72" fmla="*/ 301 w 426"/>
                <a:gd name="T73" fmla="*/ 237 h 394"/>
                <a:gd name="T74" fmla="*/ 296 w 426"/>
                <a:gd name="T75" fmla="*/ 239 h 394"/>
                <a:gd name="T76" fmla="*/ 291 w 426"/>
                <a:gd name="T77" fmla="*/ 242 h 394"/>
                <a:gd name="T78" fmla="*/ 286 w 426"/>
                <a:gd name="T79" fmla="*/ 246 h 394"/>
                <a:gd name="T80" fmla="*/ 282 w 426"/>
                <a:gd name="T81" fmla="*/ 251 h 394"/>
                <a:gd name="T82" fmla="*/ 280 w 426"/>
                <a:gd name="T83" fmla="*/ 255 h 394"/>
                <a:gd name="T84" fmla="*/ 278 w 426"/>
                <a:gd name="T85" fmla="*/ 262 h 394"/>
                <a:gd name="T86" fmla="*/ 277 w 426"/>
                <a:gd name="T87" fmla="*/ 268 h 394"/>
                <a:gd name="T88" fmla="*/ 277 w 426"/>
                <a:gd name="T89" fmla="*/ 363 h 394"/>
                <a:gd name="T90" fmla="*/ 47 w 426"/>
                <a:gd name="T91" fmla="*/ 363 h 394"/>
                <a:gd name="T92" fmla="*/ 302 w 426"/>
                <a:gd name="T93" fmla="*/ 353 h 394"/>
                <a:gd name="T94" fmla="*/ 302 w 426"/>
                <a:gd name="T95" fmla="*/ 262 h 394"/>
                <a:gd name="T96" fmla="*/ 386 w 426"/>
                <a:gd name="T97" fmla="*/ 262 h 394"/>
                <a:gd name="T98" fmla="*/ 302 w 426"/>
                <a:gd name="T99" fmla="*/ 35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394">
                  <a:moveTo>
                    <a:pt x="426" y="46"/>
                  </a:moveTo>
                  <a:lnTo>
                    <a:pt x="426" y="46"/>
                  </a:lnTo>
                  <a:lnTo>
                    <a:pt x="425" y="36"/>
                  </a:lnTo>
                  <a:lnTo>
                    <a:pt x="423" y="28"/>
                  </a:lnTo>
                  <a:lnTo>
                    <a:pt x="419" y="20"/>
                  </a:lnTo>
                  <a:lnTo>
                    <a:pt x="412" y="13"/>
                  </a:lnTo>
                  <a:lnTo>
                    <a:pt x="406" y="7"/>
                  </a:lnTo>
                  <a:lnTo>
                    <a:pt x="397" y="3"/>
                  </a:lnTo>
                  <a:lnTo>
                    <a:pt x="389" y="1"/>
                  </a:lnTo>
                  <a:lnTo>
                    <a:pt x="379" y="0"/>
                  </a:lnTo>
                  <a:lnTo>
                    <a:pt x="0" y="0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1" y="358"/>
                  </a:lnTo>
                  <a:lnTo>
                    <a:pt x="3" y="366"/>
                  </a:lnTo>
                  <a:lnTo>
                    <a:pt x="7" y="374"/>
                  </a:lnTo>
                  <a:lnTo>
                    <a:pt x="14" y="381"/>
                  </a:lnTo>
                  <a:lnTo>
                    <a:pt x="20" y="387"/>
                  </a:lnTo>
                  <a:lnTo>
                    <a:pt x="29" y="391"/>
                  </a:lnTo>
                  <a:lnTo>
                    <a:pt x="37" y="393"/>
                  </a:lnTo>
                  <a:lnTo>
                    <a:pt x="47" y="394"/>
                  </a:lnTo>
                  <a:lnTo>
                    <a:pt x="305" y="394"/>
                  </a:lnTo>
                  <a:lnTo>
                    <a:pt x="426" y="265"/>
                  </a:lnTo>
                  <a:lnTo>
                    <a:pt x="426" y="46"/>
                  </a:lnTo>
                  <a:close/>
                  <a:moveTo>
                    <a:pt x="47" y="363"/>
                  </a:moveTo>
                  <a:lnTo>
                    <a:pt x="47" y="363"/>
                  </a:lnTo>
                  <a:lnTo>
                    <a:pt x="41" y="362"/>
                  </a:lnTo>
                  <a:lnTo>
                    <a:pt x="35" y="359"/>
                  </a:lnTo>
                  <a:lnTo>
                    <a:pt x="32" y="354"/>
                  </a:lnTo>
                  <a:lnTo>
                    <a:pt x="31" y="351"/>
                  </a:lnTo>
                  <a:lnTo>
                    <a:pt x="31" y="348"/>
                  </a:lnTo>
                  <a:lnTo>
                    <a:pt x="31" y="101"/>
                  </a:lnTo>
                  <a:lnTo>
                    <a:pt x="395" y="101"/>
                  </a:lnTo>
                  <a:lnTo>
                    <a:pt x="395" y="237"/>
                  </a:lnTo>
                  <a:lnTo>
                    <a:pt x="308" y="237"/>
                  </a:lnTo>
                  <a:lnTo>
                    <a:pt x="308" y="237"/>
                  </a:lnTo>
                  <a:lnTo>
                    <a:pt x="301" y="237"/>
                  </a:lnTo>
                  <a:lnTo>
                    <a:pt x="296" y="239"/>
                  </a:lnTo>
                  <a:lnTo>
                    <a:pt x="291" y="242"/>
                  </a:lnTo>
                  <a:lnTo>
                    <a:pt x="286" y="246"/>
                  </a:lnTo>
                  <a:lnTo>
                    <a:pt x="282" y="251"/>
                  </a:lnTo>
                  <a:lnTo>
                    <a:pt x="280" y="255"/>
                  </a:lnTo>
                  <a:lnTo>
                    <a:pt x="278" y="262"/>
                  </a:lnTo>
                  <a:lnTo>
                    <a:pt x="277" y="268"/>
                  </a:lnTo>
                  <a:lnTo>
                    <a:pt x="277" y="363"/>
                  </a:lnTo>
                  <a:lnTo>
                    <a:pt x="47" y="363"/>
                  </a:lnTo>
                  <a:close/>
                  <a:moveTo>
                    <a:pt x="302" y="353"/>
                  </a:moveTo>
                  <a:lnTo>
                    <a:pt x="302" y="262"/>
                  </a:lnTo>
                  <a:lnTo>
                    <a:pt x="386" y="262"/>
                  </a:lnTo>
                  <a:lnTo>
                    <a:pt x="302" y="3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645" name="Freeform 579"/>
            <p:cNvSpPr>
              <a:spLocks noEditPoints="1"/>
            </p:cNvSpPr>
            <p:nvPr/>
          </p:nvSpPr>
          <p:spPr bwMode="auto">
            <a:xfrm>
              <a:off x="7508093" y="2400896"/>
              <a:ext cx="306377" cy="284802"/>
            </a:xfrm>
            <a:custGeom>
              <a:avLst/>
              <a:gdLst>
                <a:gd name="T0" fmla="*/ 426 w 426"/>
                <a:gd name="T1" fmla="*/ 46 h 394"/>
                <a:gd name="T2" fmla="*/ 426 w 426"/>
                <a:gd name="T3" fmla="*/ 46 h 394"/>
                <a:gd name="T4" fmla="*/ 425 w 426"/>
                <a:gd name="T5" fmla="*/ 36 h 394"/>
                <a:gd name="T6" fmla="*/ 423 w 426"/>
                <a:gd name="T7" fmla="*/ 28 h 394"/>
                <a:gd name="T8" fmla="*/ 419 w 426"/>
                <a:gd name="T9" fmla="*/ 20 h 394"/>
                <a:gd name="T10" fmla="*/ 412 w 426"/>
                <a:gd name="T11" fmla="*/ 13 h 394"/>
                <a:gd name="T12" fmla="*/ 406 w 426"/>
                <a:gd name="T13" fmla="*/ 7 h 394"/>
                <a:gd name="T14" fmla="*/ 397 w 426"/>
                <a:gd name="T15" fmla="*/ 3 h 394"/>
                <a:gd name="T16" fmla="*/ 389 w 426"/>
                <a:gd name="T17" fmla="*/ 1 h 394"/>
                <a:gd name="T18" fmla="*/ 379 w 426"/>
                <a:gd name="T19" fmla="*/ 0 h 394"/>
                <a:gd name="T20" fmla="*/ 0 w 426"/>
                <a:gd name="T21" fmla="*/ 0 h 394"/>
                <a:gd name="T22" fmla="*/ 0 w 426"/>
                <a:gd name="T23" fmla="*/ 348 h 394"/>
                <a:gd name="T24" fmla="*/ 0 w 426"/>
                <a:gd name="T25" fmla="*/ 348 h 394"/>
                <a:gd name="T26" fmla="*/ 1 w 426"/>
                <a:gd name="T27" fmla="*/ 358 h 394"/>
                <a:gd name="T28" fmla="*/ 3 w 426"/>
                <a:gd name="T29" fmla="*/ 366 h 394"/>
                <a:gd name="T30" fmla="*/ 7 w 426"/>
                <a:gd name="T31" fmla="*/ 374 h 394"/>
                <a:gd name="T32" fmla="*/ 14 w 426"/>
                <a:gd name="T33" fmla="*/ 381 h 394"/>
                <a:gd name="T34" fmla="*/ 20 w 426"/>
                <a:gd name="T35" fmla="*/ 387 h 394"/>
                <a:gd name="T36" fmla="*/ 29 w 426"/>
                <a:gd name="T37" fmla="*/ 391 h 394"/>
                <a:gd name="T38" fmla="*/ 37 w 426"/>
                <a:gd name="T39" fmla="*/ 393 h 394"/>
                <a:gd name="T40" fmla="*/ 47 w 426"/>
                <a:gd name="T41" fmla="*/ 394 h 394"/>
                <a:gd name="T42" fmla="*/ 305 w 426"/>
                <a:gd name="T43" fmla="*/ 394 h 394"/>
                <a:gd name="T44" fmla="*/ 426 w 426"/>
                <a:gd name="T45" fmla="*/ 265 h 394"/>
                <a:gd name="T46" fmla="*/ 426 w 426"/>
                <a:gd name="T47" fmla="*/ 46 h 394"/>
                <a:gd name="T48" fmla="*/ 47 w 426"/>
                <a:gd name="T49" fmla="*/ 363 h 394"/>
                <a:gd name="T50" fmla="*/ 47 w 426"/>
                <a:gd name="T51" fmla="*/ 363 h 394"/>
                <a:gd name="T52" fmla="*/ 41 w 426"/>
                <a:gd name="T53" fmla="*/ 362 h 394"/>
                <a:gd name="T54" fmla="*/ 35 w 426"/>
                <a:gd name="T55" fmla="*/ 359 h 394"/>
                <a:gd name="T56" fmla="*/ 32 w 426"/>
                <a:gd name="T57" fmla="*/ 354 h 394"/>
                <a:gd name="T58" fmla="*/ 31 w 426"/>
                <a:gd name="T59" fmla="*/ 351 h 394"/>
                <a:gd name="T60" fmla="*/ 31 w 426"/>
                <a:gd name="T61" fmla="*/ 348 h 394"/>
                <a:gd name="T62" fmla="*/ 31 w 426"/>
                <a:gd name="T63" fmla="*/ 101 h 394"/>
                <a:gd name="T64" fmla="*/ 395 w 426"/>
                <a:gd name="T65" fmla="*/ 101 h 394"/>
                <a:gd name="T66" fmla="*/ 395 w 426"/>
                <a:gd name="T67" fmla="*/ 237 h 394"/>
                <a:gd name="T68" fmla="*/ 308 w 426"/>
                <a:gd name="T69" fmla="*/ 237 h 394"/>
                <a:gd name="T70" fmla="*/ 308 w 426"/>
                <a:gd name="T71" fmla="*/ 237 h 394"/>
                <a:gd name="T72" fmla="*/ 301 w 426"/>
                <a:gd name="T73" fmla="*/ 237 h 394"/>
                <a:gd name="T74" fmla="*/ 296 w 426"/>
                <a:gd name="T75" fmla="*/ 239 h 394"/>
                <a:gd name="T76" fmla="*/ 291 w 426"/>
                <a:gd name="T77" fmla="*/ 242 h 394"/>
                <a:gd name="T78" fmla="*/ 286 w 426"/>
                <a:gd name="T79" fmla="*/ 246 h 394"/>
                <a:gd name="T80" fmla="*/ 282 w 426"/>
                <a:gd name="T81" fmla="*/ 251 h 394"/>
                <a:gd name="T82" fmla="*/ 280 w 426"/>
                <a:gd name="T83" fmla="*/ 255 h 394"/>
                <a:gd name="T84" fmla="*/ 278 w 426"/>
                <a:gd name="T85" fmla="*/ 262 h 394"/>
                <a:gd name="T86" fmla="*/ 277 w 426"/>
                <a:gd name="T87" fmla="*/ 268 h 394"/>
                <a:gd name="T88" fmla="*/ 277 w 426"/>
                <a:gd name="T89" fmla="*/ 363 h 394"/>
                <a:gd name="T90" fmla="*/ 47 w 426"/>
                <a:gd name="T91" fmla="*/ 363 h 394"/>
                <a:gd name="T92" fmla="*/ 302 w 426"/>
                <a:gd name="T93" fmla="*/ 353 h 394"/>
                <a:gd name="T94" fmla="*/ 302 w 426"/>
                <a:gd name="T95" fmla="*/ 262 h 394"/>
                <a:gd name="T96" fmla="*/ 386 w 426"/>
                <a:gd name="T97" fmla="*/ 262 h 394"/>
                <a:gd name="T98" fmla="*/ 302 w 426"/>
                <a:gd name="T99" fmla="*/ 35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394">
                  <a:moveTo>
                    <a:pt x="426" y="46"/>
                  </a:moveTo>
                  <a:lnTo>
                    <a:pt x="426" y="46"/>
                  </a:lnTo>
                  <a:lnTo>
                    <a:pt x="425" y="36"/>
                  </a:lnTo>
                  <a:lnTo>
                    <a:pt x="423" y="28"/>
                  </a:lnTo>
                  <a:lnTo>
                    <a:pt x="419" y="20"/>
                  </a:lnTo>
                  <a:lnTo>
                    <a:pt x="412" y="13"/>
                  </a:lnTo>
                  <a:lnTo>
                    <a:pt x="406" y="7"/>
                  </a:lnTo>
                  <a:lnTo>
                    <a:pt x="397" y="3"/>
                  </a:lnTo>
                  <a:lnTo>
                    <a:pt x="389" y="1"/>
                  </a:lnTo>
                  <a:lnTo>
                    <a:pt x="379" y="0"/>
                  </a:lnTo>
                  <a:lnTo>
                    <a:pt x="0" y="0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1" y="358"/>
                  </a:lnTo>
                  <a:lnTo>
                    <a:pt x="3" y="366"/>
                  </a:lnTo>
                  <a:lnTo>
                    <a:pt x="7" y="374"/>
                  </a:lnTo>
                  <a:lnTo>
                    <a:pt x="14" y="381"/>
                  </a:lnTo>
                  <a:lnTo>
                    <a:pt x="20" y="387"/>
                  </a:lnTo>
                  <a:lnTo>
                    <a:pt x="29" y="391"/>
                  </a:lnTo>
                  <a:lnTo>
                    <a:pt x="37" y="393"/>
                  </a:lnTo>
                  <a:lnTo>
                    <a:pt x="47" y="394"/>
                  </a:lnTo>
                  <a:lnTo>
                    <a:pt x="305" y="394"/>
                  </a:lnTo>
                  <a:lnTo>
                    <a:pt x="426" y="265"/>
                  </a:lnTo>
                  <a:lnTo>
                    <a:pt x="426" y="46"/>
                  </a:lnTo>
                  <a:close/>
                  <a:moveTo>
                    <a:pt x="47" y="363"/>
                  </a:moveTo>
                  <a:lnTo>
                    <a:pt x="47" y="363"/>
                  </a:lnTo>
                  <a:lnTo>
                    <a:pt x="41" y="362"/>
                  </a:lnTo>
                  <a:lnTo>
                    <a:pt x="35" y="359"/>
                  </a:lnTo>
                  <a:lnTo>
                    <a:pt x="32" y="354"/>
                  </a:lnTo>
                  <a:lnTo>
                    <a:pt x="31" y="351"/>
                  </a:lnTo>
                  <a:lnTo>
                    <a:pt x="31" y="348"/>
                  </a:lnTo>
                  <a:lnTo>
                    <a:pt x="31" y="101"/>
                  </a:lnTo>
                  <a:lnTo>
                    <a:pt x="395" y="101"/>
                  </a:lnTo>
                  <a:lnTo>
                    <a:pt x="395" y="237"/>
                  </a:lnTo>
                  <a:lnTo>
                    <a:pt x="308" y="237"/>
                  </a:lnTo>
                  <a:lnTo>
                    <a:pt x="308" y="237"/>
                  </a:lnTo>
                  <a:lnTo>
                    <a:pt x="301" y="237"/>
                  </a:lnTo>
                  <a:lnTo>
                    <a:pt x="296" y="239"/>
                  </a:lnTo>
                  <a:lnTo>
                    <a:pt x="291" y="242"/>
                  </a:lnTo>
                  <a:lnTo>
                    <a:pt x="286" y="246"/>
                  </a:lnTo>
                  <a:lnTo>
                    <a:pt x="282" y="251"/>
                  </a:lnTo>
                  <a:lnTo>
                    <a:pt x="280" y="255"/>
                  </a:lnTo>
                  <a:lnTo>
                    <a:pt x="278" y="262"/>
                  </a:lnTo>
                  <a:lnTo>
                    <a:pt x="277" y="268"/>
                  </a:lnTo>
                  <a:lnTo>
                    <a:pt x="277" y="363"/>
                  </a:lnTo>
                  <a:lnTo>
                    <a:pt x="47" y="363"/>
                  </a:lnTo>
                  <a:close/>
                  <a:moveTo>
                    <a:pt x="302" y="353"/>
                  </a:moveTo>
                  <a:lnTo>
                    <a:pt x="302" y="262"/>
                  </a:lnTo>
                  <a:lnTo>
                    <a:pt x="386" y="262"/>
                  </a:lnTo>
                  <a:lnTo>
                    <a:pt x="302" y="3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652" name="Freeform 579"/>
            <p:cNvSpPr>
              <a:spLocks noEditPoints="1"/>
            </p:cNvSpPr>
            <p:nvPr/>
          </p:nvSpPr>
          <p:spPr bwMode="auto">
            <a:xfrm>
              <a:off x="7834541" y="2400896"/>
              <a:ext cx="306377" cy="284802"/>
            </a:xfrm>
            <a:custGeom>
              <a:avLst/>
              <a:gdLst>
                <a:gd name="T0" fmla="*/ 426 w 426"/>
                <a:gd name="T1" fmla="*/ 46 h 394"/>
                <a:gd name="T2" fmla="*/ 426 w 426"/>
                <a:gd name="T3" fmla="*/ 46 h 394"/>
                <a:gd name="T4" fmla="*/ 425 w 426"/>
                <a:gd name="T5" fmla="*/ 36 h 394"/>
                <a:gd name="T6" fmla="*/ 423 w 426"/>
                <a:gd name="T7" fmla="*/ 28 h 394"/>
                <a:gd name="T8" fmla="*/ 419 w 426"/>
                <a:gd name="T9" fmla="*/ 20 h 394"/>
                <a:gd name="T10" fmla="*/ 412 w 426"/>
                <a:gd name="T11" fmla="*/ 13 h 394"/>
                <a:gd name="T12" fmla="*/ 406 w 426"/>
                <a:gd name="T13" fmla="*/ 7 h 394"/>
                <a:gd name="T14" fmla="*/ 397 w 426"/>
                <a:gd name="T15" fmla="*/ 3 h 394"/>
                <a:gd name="T16" fmla="*/ 389 w 426"/>
                <a:gd name="T17" fmla="*/ 1 h 394"/>
                <a:gd name="T18" fmla="*/ 379 w 426"/>
                <a:gd name="T19" fmla="*/ 0 h 394"/>
                <a:gd name="T20" fmla="*/ 0 w 426"/>
                <a:gd name="T21" fmla="*/ 0 h 394"/>
                <a:gd name="T22" fmla="*/ 0 w 426"/>
                <a:gd name="T23" fmla="*/ 348 h 394"/>
                <a:gd name="T24" fmla="*/ 0 w 426"/>
                <a:gd name="T25" fmla="*/ 348 h 394"/>
                <a:gd name="T26" fmla="*/ 1 w 426"/>
                <a:gd name="T27" fmla="*/ 358 h 394"/>
                <a:gd name="T28" fmla="*/ 3 w 426"/>
                <a:gd name="T29" fmla="*/ 366 h 394"/>
                <a:gd name="T30" fmla="*/ 7 w 426"/>
                <a:gd name="T31" fmla="*/ 374 h 394"/>
                <a:gd name="T32" fmla="*/ 14 w 426"/>
                <a:gd name="T33" fmla="*/ 381 h 394"/>
                <a:gd name="T34" fmla="*/ 20 w 426"/>
                <a:gd name="T35" fmla="*/ 387 h 394"/>
                <a:gd name="T36" fmla="*/ 29 w 426"/>
                <a:gd name="T37" fmla="*/ 391 h 394"/>
                <a:gd name="T38" fmla="*/ 37 w 426"/>
                <a:gd name="T39" fmla="*/ 393 h 394"/>
                <a:gd name="T40" fmla="*/ 47 w 426"/>
                <a:gd name="T41" fmla="*/ 394 h 394"/>
                <a:gd name="T42" fmla="*/ 305 w 426"/>
                <a:gd name="T43" fmla="*/ 394 h 394"/>
                <a:gd name="T44" fmla="*/ 426 w 426"/>
                <a:gd name="T45" fmla="*/ 265 h 394"/>
                <a:gd name="T46" fmla="*/ 426 w 426"/>
                <a:gd name="T47" fmla="*/ 46 h 394"/>
                <a:gd name="T48" fmla="*/ 47 w 426"/>
                <a:gd name="T49" fmla="*/ 363 h 394"/>
                <a:gd name="T50" fmla="*/ 47 w 426"/>
                <a:gd name="T51" fmla="*/ 363 h 394"/>
                <a:gd name="T52" fmla="*/ 41 w 426"/>
                <a:gd name="T53" fmla="*/ 362 h 394"/>
                <a:gd name="T54" fmla="*/ 35 w 426"/>
                <a:gd name="T55" fmla="*/ 359 h 394"/>
                <a:gd name="T56" fmla="*/ 32 w 426"/>
                <a:gd name="T57" fmla="*/ 354 h 394"/>
                <a:gd name="T58" fmla="*/ 31 w 426"/>
                <a:gd name="T59" fmla="*/ 351 h 394"/>
                <a:gd name="T60" fmla="*/ 31 w 426"/>
                <a:gd name="T61" fmla="*/ 348 h 394"/>
                <a:gd name="T62" fmla="*/ 31 w 426"/>
                <a:gd name="T63" fmla="*/ 101 h 394"/>
                <a:gd name="T64" fmla="*/ 395 w 426"/>
                <a:gd name="T65" fmla="*/ 101 h 394"/>
                <a:gd name="T66" fmla="*/ 395 w 426"/>
                <a:gd name="T67" fmla="*/ 237 h 394"/>
                <a:gd name="T68" fmla="*/ 308 w 426"/>
                <a:gd name="T69" fmla="*/ 237 h 394"/>
                <a:gd name="T70" fmla="*/ 308 w 426"/>
                <a:gd name="T71" fmla="*/ 237 h 394"/>
                <a:gd name="T72" fmla="*/ 301 w 426"/>
                <a:gd name="T73" fmla="*/ 237 h 394"/>
                <a:gd name="T74" fmla="*/ 296 w 426"/>
                <a:gd name="T75" fmla="*/ 239 h 394"/>
                <a:gd name="T76" fmla="*/ 291 w 426"/>
                <a:gd name="T77" fmla="*/ 242 h 394"/>
                <a:gd name="T78" fmla="*/ 286 w 426"/>
                <a:gd name="T79" fmla="*/ 246 h 394"/>
                <a:gd name="T80" fmla="*/ 282 w 426"/>
                <a:gd name="T81" fmla="*/ 251 h 394"/>
                <a:gd name="T82" fmla="*/ 280 w 426"/>
                <a:gd name="T83" fmla="*/ 255 h 394"/>
                <a:gd name="T84" fmla="*/ 278 w 426"/>
                <a:gd name="T85" fmla="*/ 262 h 394"/>
                <a:gd name="T86" fmla="*/ 277 w 426"/>
                <a:gd name="T87" fmla="*/ 268 h 394"/>
                <a:gd name="T88" fmla="*/ 277 w 426"/>
                <a:gd name="T89" fmla="*/ 363 h 394"/>
                <a:gd name="T90" fmla="*/ 47 w 426"/>
                <a:gd name="T91" fmla="*/ 363 h 394"/>
                <a:gd name="T92" fmla="*/ 302 w 426"/>
                <a:gd name="T93" fmla="*/ 353 h 394"/>
                <a:gd name="T94" fmla="*/ 302 w 426"/>
                <a:gd name="T95" fmla="*/ 262 h 394"/>
                <a:gd name="T96" fmla="*/ 386 w 426"/>
                <a:gd name="T97" fmla="*/ 262 h 394"/>
                <a:gd name="T98" fmla="*/ 302 w 426"/>
                <a:gd name="T99" fmla="*/ 35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394">
                  <a:moveTo>
                    <a:pt x="426" y="46"/>
                  </a:moveTo>
                  <a:lnTo>
                    <a:pt x="426" y="46"/>
                  </a:lnTo>
                  <a:lnTo>
                    <a:pt x="425" y="36"/>
                  </a:lnTo>
                  <a:lnTo>
                    <a:pt x="423" y="28"/>
                  </a:lnTo>
                  <a:lnTo>
                    <a:pt x="419" y="20"/>
                  </a:lnTo>
                  <a:lnTo>
                    <a:pt x="412" y="13"/>
                  </a:lnTo>
                  <a:lnTo>
                    <a:pt x="406" y="7"/>
                  </a:lnTo>
                  <a:lnTo>
                    <a:pt x="397" y="3"/>
                  </a:lnTo>
                  <a:lnTo>
                    <a:pt x="389" y="1"/>
                  </a:lnTo>
                  <a:lnTo>
                    <a:pt x="379" y="0"/>
                  </a:lnTo>
                  <a:lnTo>
                    <a:pt x="0" y="0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1" y="358"/>
                  </a:lnTo>
                  <a:lnTo>
                    <a:pt x="3" y="366"/>
                  </a:lnTo>
                  <a:lnTo>
                    <a:pt x="7" y="374"/>
                  </a:lnTo>
                  <a:lnTo>
                    <a:pt x="14" y="381"/>
                  </a:lnTo>
                  <a:lnTo>
                    <a:pt x="20" y="387"/>
                  </a:lnTo>
                  <a:lnTo>
                    <a:pt x="29" y="391"/>
                  </a:lnTo>
                  <a:lnTo>
                    <a:pt x="37" y="393"/>
                  </a:lnTo>
                  <a:lnTo>
                    <a:pt x="47" y="394"/>
                  </a:lnTo>
                  <a:lnTo>
                    <a:pt x="305" y="394"/>
                  </a:lnTo>
                  <a:lnTo>
                    <a:pt x="426" y="265"/>
                  </a:lnTo>
                  <a:lnTo>
                    <a:pt x="426" y="46"/>
                  </a:lnTo>
                  <a:close/>
                  <a:moveTo>
                    <a:pt x="47" y="363"/>
                  </a:moveTo>
                  <a:lnTo>
                    <a:pt x="47" y="363"/>
                  </a:lnTo>
                  <a:lnTo>
                    <a:pt x="41" y="362"/>
                  </a:lnTo>
                  <a:lnTo>
                    <a:pt x="35" y="359"/>
                  </a:lnTo>
                  <a:lnTo>
                    <a:pt x="32" y="354"/>
                  </a:lnTo>
                  <a:lnTo>
                    <a:pt x="31" y="351"/>
                  </a:lnTo>
                  <a:lnTo>
                    <a:pt x="31" y="348"/>
                  </a:lnTo>
                  <a:lnTo>
                    <a:pt x="31" y="101"/>
                  </a:lnTo>
                  <a:lnTo>
                    <a:pt x="395" y="101"/>
                  </a:lnTo>
                  <a:lnTo>
                    <a:pt x="395" y="237"/>
                  </a:lnTo>
                  <a:lnTo>
                    <a:pt x="308" y="237"/>
                  </a:lnTo>
                  <a:lnTo>
                    <a:pt x="308" y="237"/>
                  </a:lnTo>
                  <a:lnTo>
                    <a:pt x="301" y="237"/>
                  </a:lnTo>
                  <a:lnTo>
                    <a:pt x="296" y="239"/>
                  </a:lnTo>
                  <a:lnTo>
                    <a:pt x="291" y="242"/>
                  </a:lnTo>
                  <a:lnTo>
                    <a:pt x="286" y="246"/>
                  </a:lnTo>
                  <a:lnTo>
                    <a:pt x="282" y="251"/>
                  </a:lnTo>
                  <a:lnTo>
                    <a:pt x="280" y="255"/>
                  </a:lnTo>
                  <a:lnTo>
                    <a:pt x="278" y="262"/>
                  </a:lnTo>
                  <a:lnTo>
                    <a:pt x="277" y="268"/>
                  </a:lnTo>
                  <a:lnTo>
                    <a:pt x="277" y="363"/>
                  </a:lnTo>
                  <a:lnTo>
                    <a:pt x="47" y="363"/>
                  </a:lnTo>
                  <a:close/>
                  <a:moveTo>
                    <a:pt x="302" y="353"/>
                  </a:moveTo>
                  <a:lnTo>
                    <a:pt x="302" y="262"/>
                  </a:lnTo>
                  <a:lnTo>
                    <a:pt x="386" y="262"/>
                  </a:lnTo>
                  <a:lnTo>
                    <a:pt x="302" y="3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659" name="Freeform 579"/>
            <p:cNvSpPr>
              <a:spLocks noEditPoints="1"/>
            </p:cNvSpPr>
            <p:nvPr/>
          </p:nvSpPr>
          <p:spPr bwMode="auto">
            <a:xfrm>
              <a:off x="8156611" y="2400896"/>
              <a:ext cx="306377" cy="284802"/>
            </a:xfrm>
            <a:custGeom>
              <a:avLst/>
              <a:gdLst>
                <a:gd name="T0" fmla="*/ 426 w 426"/>
                <a:gd name="T1" fmla="*/ 46 h 394"/>
                <a:gd name="T2" fmla="*/ 426 w 426"/>
                <a:gd name="T3" fmla="*/ 46 h 394"/>
                <a:gd name="T4" fmla="*/ 425 w 426"/>
                <a:gd name="T5" fmla="*/ 36 h 394"/>
                <a:gd name="T6" fmla="*/ 423 w 426"/>
                <a:gd name="T7" fmla="*/ 28 h 394"/>
                <a:gd name="T8" fmla="*/ 419 w 426"/>
                <a:gd name="T9" fmla="*/ 20 h 394"/>
                <a:gd name="T10" fmla="*/ 412 w 426"/>
                <a:gd name="T11" fmla="*/ 13 h 394"/>
                <a:gd name="T12" fmla="*/ 406 w 426"/>
                <a:gd name="T13" fmla="*/ 7 h 394"/>
                <a:gd name="T14" fmla="*/ 397 w 426"/>
                <a:gd name="T15" fmla="*/ 3 h 394"/>
                <a:gd name="T16" fmla="*/ 389 w 426"/>
                <a:gd name="T17" fmla="*/ 1 h 394"/>
                <a:gd name="T18" fmla="*/ 379 w 426"/>
                <a:gd name="T19" fmla="*/ 0 h 394"/>
                <a:gd name="T20" fmla="*/ 0 w 426"/>
                <a:gd name="T21" fmla="*/ 0 h 394"/>
                <a:gd name="T22" fmla="*/ 0 w 426"/>
                <a:gd name="T23" fmla="*/ 348 h 394"/>
                <a:gd name="T24" fmla="*/ 0 w 426"/>
                <a:gd name="T25" fmla="*/ 348 h 394"/>
                <a:gd name="T26" fmla="*/ 1 w 426"/>
                <a:gd name="T27" fmla="*/ 358 h 394"/>
                <a:gd name="T28" fmla="*/ 3 w 426"/>
                <a:gd name="T29" fmla="*/ 366 h 394"/>
                <a:gd name="T30" fmla="*/ 7 w 426"/>
                <a:gd name="T31" fmla="*/ 374 h 394"/>
                <a:gd name="T32" fmla="*/ 14 w 426"/>
                <a:gd name="T33" fmla="*/ 381 h 394"/>
                <a:gd name="T34" fmla="*/ 20 w 426"/>
                <a:gd name="T35" fmla="*/ 387 h 394"/>
                <a:gd name="T36" fmla="*/ 29 w 426"/>
                <a:gd name="T37" fmla="*/ 391 h 394"/>
                <a:gd name="T38" fmla="*/ 37 w 426"/>
                <a:gd name="T39" fmla="*/ 393 h 394"/>
                <a:gd name="T40" fmla="*/ 47 w 426"/>
                <a:gd name="T41" fmla="*/ 394 h 394"/>
                <a:gd name="T42" fmla="*/ 305 w 426"/>
                <a:gd name="T43" fmla="*/ 394 h 394"/>
                <a:gd name="T44" fmla="*/ 426 w 426"/>
                <a:gd name="T45" fmla="*/ 265 h 394"/>
                <a:gd name="T46" fmla="*/ 426 w 426"/>
                <a:gd name="T47" fmla="*/ 46 h 394"/>
                <a:gd name="T48" fmla="*/ 47 w 426"/>
                <a:gd name="T49" fmla="*/ 363 h 394"/>
                <a:gd name="T50" fmla="*/ 47 w 426"/>
                <a:gd name="T51" fmla="*/ 363 h 394"/>
                <a:gd name="T52" fmla="*/ 41 w 426"/>
                <a:gd name="T53" fmla="*/ 362 h 394"/>
                <a:gd name="T54" fmla="*/ 35 w 426"/>
                <a:gd name="T55" fmla="*/ 359 h 394"/>
                <a:gd name="T56" fmla="*/ 32 w 426"/>
                <a:gd name="T57" fmla="*/ 354 h 394"/>
                <a:gd name="T58" fmla="*/ 31 w 426"/>
                <a:gd name="T59" fmla="*/ 351 h 394"/>
                <a:gd name="T60" fmla="*/ 31 w 426"/>
                <a:gd name="T61" fmla="*/ 348 h 394"/>
                <a:gd name="T62" fmla="*/ 31 w 426"/>
                <a:gd name="T63" fmla="*/ 101 h 394"/>
                <a:gd name="T64" fmla="*/ 395 w 426"/>
                <a:gd name="T65" fmla="*/ 101 h 394"/>
                <a:gd name="T66" fmla="*/ 395 w 426"/>
                <a:gd name="T67" fmla="*/ 237 h 394"/>
                <a:gd name="T68" fmla="*/ 308 w 426"/>
                <a:gd name="T69" fmla="*/ 237 h 394"/>
                <a:gd name="T70" fmla="*/ 308 w 426"/>
                <a:gd name="T71" fmla="*/ 237 h 394"/>
                <a:gd name="T72" fmla="*/ 301 w 426"/>
                <a:gd name="T73" fmla="*/ 237 h 394"/>
                <a:gd name="T74" fmla="*/ 296 w 426"/>
                <a:gd name="T75" fmla="*/ 239 h 394"/>
                <a:gd name="T76" fmla="*/ 291 w 426"/>
                <a:gd name="T77" fmla="*/ 242 h 394"/>
                <a:gd name="T78" fmla="*/ 286 w 426"/>
                <a:gd name="T79" fmla="*/ 246 h 394"/>
                <a:gd name="T80" fmla="*/ 282 w 426"/>
                <a:gd name="T81" fmla="*/ 251 h 394"/>
                <a:gd name="T82" fmla="*/ 280 w 426"/>
                <a:gd name="T83" fmla="*/ 255 h 394"/>
                <a:gd name="T84" fmla="*/ 278 w 426"/>
                <a:gd name="T85" fmla="*/ 262 h 394"/>
                <a:gd name="T86" fmla="*/ 277 w 426"/>
                <a:gd name="T87" fmla="*/ 268 h 394"/>
                <a:gd name="T88" fmla="*/ 277 w 426"/>
                <a:gd name="T89" fmla="*/ 363 h 394"/>
                <a:gd name="T90" fmla="*/ 47 w 426"/>
                <a:gd name="T91" fmla="*/ 363 h 394"/>
                <a:gd name="T92" fmla="*/ 302 w 426"/>
                <a:gd name="T93" fmla="*/ 353 h 394"/>
                <a:gd name="T94" fmla="*/ 302 w 426"/>
                <a:gd name="T95" fmla="*/ 262 h 394"/>
                <a:gd name="T96" fmla="*/ 386 w 426"/>
                <a:gd name="T97" fmla="*/ 262 h 394"/>
                <a:gd name="T98" fmla="*/ 302 w 426"/>
                <a:gd name="T99" fmla="*/ 35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394">
                  <a:moveTo>
                    <a:pt x="426" y="46"/>
                  </a:moveTo>
                  <a:lnTo>
                    <a:pt x="426" y="46"/>
                  </a:lnTo>
                  <a:lnTo>
                    <a:pt x="425" y="36"/>
                  </a:lnTo>
                  <a:lnTo>
                    <a:pt x="423" y="28"/>
                  </a:lnTo>
                  <a:lnTo>
                    <a:pt x="419" y="20"/>
                  </a:lnTo>
                  <a:lnTo>
                    <a:pt x="412" y="13"/>
                  </a:lnTo>
                  <a:lnTo>
                    <a:pt x="406" y="7"/>
                  </a:lnTo>
                  <a:lnTo>
                    <a:pt x="397" y="3"/>
                  </a:lnTo>
                  <a:lnTo>
                    <a:pt x="389" y="1"/>
                  </a:lnTo>
                  <a:lnTo>
                    <a:pt x="379" y="0"/>
                  </a:lnTo>
                  <a:lnTo>
                    <a:pt x="0" y="0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1" y="358"/>
                  </a:lnTo>
                  <a:lnTo>
                    <a:pt x="3" y="366"/>
                  </a:lnTo>
                  <a:lnTo>
                    <a:pt x="7" y="374"/>
                  </a:lnTo>
                  <a:lnTo>
                    <a:pt x="14" y="381"/>
                  </a:lnTo>
                  <a:lnTo>
                    <a:pt x="20" y="387"/>
                  </a:lnTo>
                  <a:lnTo>
                    <a:pt x="29" y="391"/>
                  </a:lnTo>
                  <a:lnTo>
                    <a:pt x="37" y="393"/>
                  </a:lnTo>
                  <a:lnTo>
                    <a:pt x="47" y="394"/>
                  </a:lnTo>
                  <a:lnTo>
                    <a:pt x="305" y="394"/>
                  </a:lnTo>
                  <a:lnTo>
                    <a:pt x="426" y="265"/>
                  </a:lnTo>
                  <a:lnTo>
                    <a:pt x="426" y="46"/>
                  </a:lnTo>
                  <a:close/>
                  <a:moveTo>
                    <a:pt x="47" y="363"/>
                  </a:moveTo>
                  <a:lnTo>
                    <a:pt x="47" y="363"/>
                  </a:lnTo>
                  <a:lnTo>
                    <a:pt x="41" y="362"/>
                  </a:lnTo>
                  <a:lnTo>
                    <a:pt x="35" y="359"/>
                  </a:lnTo>
                  <a:lnTo>
                    <a:pt x="32" y="354"/>
                  </a:lnTo>
                  <a:lnTo>
                    <a:pt x="31" y="351"/>
                  </a:lnTo>
                  <a:lnTo>
                    <a:pt x="31" y="348"/>
                  </a:lnTo>
                  <a:lnTo>
                    <a:pt x="31" y="101"/>
                  </a:lnTo>
                  <a:lnTo>
                    <a:pt x="395" y="101"/>
                  </a:lnTo>
                  <a:lnTo>
                    <a:pt x="395" y="237"/>
                  </a:lnTo>
                  <a:lnTo>
                    <a:pt x="308" y="237"/>
                  </a:lnTo>
                  <a:lnTo>
                    <a:pt x="308" y="237"/>
                  </a:lnTo>
                  <a:lnTo>
                    <a:pt x="301" y="237"/>
                  </a:lnTo>
                  <a:lnTo>
                    <a:pt x="296" y="239"/>
                  </a:lnTo>
                  <a:lnTo>
                    <a:pt x="291" y="242"/>
                  </a:lnTo>
                  <a:lnTo>
                    <a:pt x="286" y="246"/>
                  </a:lnTo>
                  <a:lnTo>
                    <a:pt x="282" y="251"/>
                  </a:lnTo>
                  <a:lnTo>
                    <a:pt x="280" y="255"/>
                  </a:lnTo>
                  <a:lnTo>
                    <a:pt x="278" y="262"/>
                  </a:lnTo>
                  <a:lnTo>
                    <a:pt x="277" y="268"/>
                  </a:lnTo>
                  <a:lnTo>
                    <a:pt x="277" y="363"/>
                  </a:lnTo>
                  <a:lnTo>
                    <a:pt x="47" y="363"/>
                  </a:lnTo>
                  <a:close/>
                  <a:moveTo>
                    <a:pt x="302" y="353"/>
                  </a:moveTo>
                  <a:lnTo>
                    <a:pt x="302" y="262"/>
                  </a:lnTo>
                  <a:lnTo>
                    <a:pt x="386" y="262"/>
                  </a:lnTo>
                  <a:lnTo>
                    <a:pt x="302" y="3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black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714" y="2045854"/>
            <a:ext cx="1392695" cy="44102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611008" y="1834656"/>
            <a:ext cx="322824" cy="399776"/>
            <a:chOff x="7175566" y="4420886"/>
            <a:chExt cx="273050" cy="338138"/>
          </a:xfrm>
          <a:solidFill>
            <a:schemeClr val="bg1"/>
          </a:solidFill>
        </p:grpSpPr>
        <p:sp>
          <p:nvSpPr>
            <p:cNvPr id="173" name="Freeform 5"/>
            <p:cNvSpPr>
              <a:spLocks noEditPoints="1"/>
            </p:cNvSpPr>
            <p:nvPr/>
          </p:nvSpPr>
          <p:spPr bwMode="auto">
            <a:xfrm>
              <a:off x="7175566" y="4420886"/>
              <a:ext cx="273050" cy="338138"/>
            </a:xfrm>
            <a:custGeom>
              <a:avLst/>
              <a:gdLst>
                <a:gd name="T0" fmla="*/ 310 w 342"/>
                <a:gd name="T1" fmla="*/ 0 h 425"/>
                <a:gd name="T2" fmla="*/ 310 w 342"/>
                <a:gd name="T3" fmla="*/ 0 h 425"/>
                <a:gd name="T4" fmla="*/ 316 w 342"/>
                <a:gd name="T5" fmla="*/ 0 h 425"/>
                <a:gd name="T6" fmla="*/ 323 w 342"/>
                <a:gd name="T7" fmla="*/ 2 h 425"/>
                <a:gd name="T8" fmla="*/ 328 w 342"/>
                <a:gd name="T9" fmla="*/ 5 h 425"/>
                <a:gd name="T10" fmla="*/ 333 w 342"/>
                <a:gd name="T11" fmla="*/ 9 h 425"/>
                <a:gd name="T12" fmla="*/ 337 w 342"/>
                <a:gd name="T13" fmla="*/ 14 h 425"/>
                <a:gd name="T14" fmla="*/ 340 w 342"/>
                <a:gd name="T15" fmla="*/ 19 h 425"/>
                <a:gd name="T16" fmla="*/ 342 w 342"/>
                <a:gd name="T17" fmla="*/ 25 h 425"/>
                <a:gd name="T18" fmla="*/ 342 w 342"/>
                <a:gd name="T19" fmla="*/ 31 h 425"/>
                <a:gd name="T20" fmla="*/ 342 w 342"/>
                <a:gd name="T21" fmla="*/ 425 h 425"/>
                <a:gd name="T22" fmla="*/ 32 w 342"/>
                <a:gd name="T23" fmla="*/ 425 h 425"/>
                <a:gd name="T24" fmla="*/ 32 w 342"/>
                <a:gd name="T25" fmla="*/ 425 h 425"/>
                <a:gd name="T26" fmla="*/ 25 w 342"/>
                <a:gd name="T27" fmla="*/ 425 h 425"/>
                <a:gd name="T28" fmla="*/ 19 w 342"/>
                <a:gd name="T29" fmla="*/ 423 h 425"/>
                <a:gd name="T30" fmla="*/ 14 w 342"/>
                <a:gd name="T31" fmla="*/ 420 h 425"/>
                <a:gd name="T32" fmla="*/ 9 w 342"/>
                <a:gd name="T33" fmla="*/ 417 h 425"/>
                <a:gd name="T34" fmla="*/ 5 w 342"/>
                <a:gd name="T35" fmla="*/ 411 h 425"/>
                <a:gd name="T36" fmla="*/ 2 w 342"/>
                <a:gd name="T37" fmla="*/ 406 h 425"/>
                <a:gd name="T38" fmla="*/ 0 w 342"/>
                <a:gd name="T39" fmla="*/ 400 h 425"/>
                <a:gd name="T40" fmla="*/ 0 w 342"/>
                <a:gd name="T41" fmla="*/ 394 h 425"/>
                <a:gd name="T42" fmla="*/ 0 w 342"/>
                <a:gd name="T43" fmla="*/ 0 h 425"/>
                <a:gd name="T44" fmla="*/ 310 w 342"/>
                <a:gd name="T45" fmla="*/ 0 h 425"/>
                <a:gd name="T46" fmla="*/ 310 w 342"/>
                <a:gd name="T47" fmla="*/ 30 h 425"/>
                <a:gd name="T48" fmla="*/ 30 w 342"/>
                <a:gd name="T49" fmla="*/ 30 h 425"/>
                <a:gd name="T50" fmla="*/ 30 w 342"/>
                <a:gd name="T51" fmla="*/ 394 h 425"/>
                <a:gd name="T52" fmla="*/ 30 w 342"/>
                <a:gd name="T53" fmla="*/ 394 h 425"/>
                <a:gd name="T54" fmla="*/ 30 w 342"/>
                <a:gd name="T55" fmla="*/ 395 h 425"/>
                <a:gd name="T56" fmla="*/ 32 w 342"/>
                <a:gd name="T57" fmla="*/ 395 h 425"/>
                <a:gd name="T58" fmla="*/ 312 w 342"/>
                <a:gd name="T59" fmla="*/ 395 h 425"/>
                <a:gd name="T60" fmla="*/ 312 w 342"/>
                <a:gd name="T61" fmla="*/ 31 h 425"/>
                <a:gd name="T62" fmla="*/ 312 w 342"/>
                <a:gd name="T63" fmla="*/ 31 h 425"/>
                <a:gd name="T64" fmla="*/ 312 w 342"/>
                <a:gd name="T65" fmla="*/ 30 h 425"/>
                <a:gd name="T66" fmla="*/ 310 w 342"/>
                <a:gd name="T67" fmla="*/ 30 h 425"/>
                <a:gd name="T68" fmla="*/ 310 w 342"/>
                <a:gd name="T69" fmla="*/ 3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425">
                  <a:moveTo>
                    <a:pt x="310" y="0"/>
                  </a:moveTo>
                  <a:lnTo>
                    <a:pt x="310" y="0"/>
                  </a:lnTo>
                  <a:lnTo>
                    <a:pt x="316" y="0"/>
                  </a:lnTo>
                  <a:lnTo>
                    <a:pt x="323" y="2"/>
                  </a:lnTo>
                  <a:lnTo>
                    <a:pt x="328" y="5"/>
                  </a:lnTo>
                  <a:lnTo>
                    <a:pt x="333" y="9"/>
                  </a:lnTo>
                  <a:lnTo>
                    <a:pt x="337" y="14"/>
                  </a:lnTo>
                  <a:lnTo>
                    <a:pt x="340" y="19"/>
                  </a:lnTo>
                  <a:lnTo>
                    <a:pt x="342" y="25"/>
                  </a:lnTo>
                  <a:lnTo>
                    <a:pt x="342" y="31"/>
                  </a:lnTo>
                  <a:lnTo>
                    <a:pt x="342" y="425"/>
                  </a:lnTo>
                  <a:lnTo>
                    <a:pt x="32" y="425"/>
                  </a:lnTo>
                  <a:lnTo>
                    <a:pt x="32" y="425"/>
                  </a:lnTo>
                  <a:lnTo>
                    <a:pt x="25" y="425"/>
                  </a:lnTo>
                  <a:lnTo>
                    <a:pt x="19" y="423"/>
                  </a:lnTo>
                  <a:lnTo>
                    <a:pt x="14" y="420"/>
                  </a:lnTo>
                  <a:lnTo>
                    <a:pt x="9" y="417"/>
                  </a:lnTo>
                  <a:lnTo>
                    <a:pt x="5" y="411"/>
                  </a:lnTo>
                  <a:lnTo>
                    <a:pt x="2" y="406"/>
                  </a:lnTo>
                  <a:lnTo>
                    <a:pt x="0" y="400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310" y="0"/>
                  </a:lnTo>
                  <a:close/>
                  <a:moveTo>
                    <a:pt x="310" y="30"/>
                  </a:moveTo>
                  <a:lnTo>
                    <a:pt x="30" y="30"/>
                  </a:lnTo>
                  <a:lnTo>
                    <a:pt x="30" y="394"/>
                  </a:lnTo>
                  <a:lnTo>
                    <a:pt x="30" y="394"/>
                  </a:lnTo>
                  <a:lnTo>
                    <a:pt x="30" y="395"/>
                  </a:lnTo>
                  <a:lnTo>
                    <a:pt x="32" y="395"/>
                  </a:lnTo>
                  <a:lnTo>
                    <a:pt x="312" y="395"/>
                  </a:lnTo>
                  <a:lnTo>
                    <a:pt x="312" y="31"/>
                  </a:lnTo>
                  <a:lnTo>
                    <a:pt x="312" y="31"/>
                  </a:lnTo>
                  <a:lnTo>
                    <a:pt x="312" y="30"/>
                  </a:lnTo>
                  <a:lnTo>
                    <a:pt x="310" y="30"/>
                  </a:lnTo>
                  <a:lnTo>
                    <a:pt x="3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80" name="Rectangle 13"/>
            <p:cNvSpPr>
              <a:spLocks noChangeArrowheads="1"/>
            </p:cNvSpPr>
            <p:nvPr/>
          </p:nvSpPr>
          <p:spPr bwMode="auto">
            <a:xfrm>
              <a:off x="7234756" y="4518324"/>
              <a:ext cx="15544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81" name="Rectangle 14"/>
            <p:cNvSpPr>
              <a:spLocks noChangeArrowheads="1"/>
            </p:cNvSpPr>
            <p:nvPr/>
          </p:nvSpPr>
          <p:spPr bwMode="auto">
            <a:xfrm>
              <a:off x="7234756" y="4473874"/>
              <a:ext cx="15544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82" name="Rectangle 15"/>
            <p:cNvSpPr>
              <a:spLocks noChangeArrowheads="1"/>
            </p:cNvSpPr>
            <p:nvPr/>
          </p:nvSpPr>
          <p:spPr bwMode="auto">
            <a:xfrm>
              <a:off x="7234756" y="4561186"/>
              <a:ext cx="15544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84" name="Rectangle 13"/>
            <p:cNvSpPr>
              <a:spLocks noChangeArrowheads="1"/>
            </p:cNvSpPr>
            <p:nvPr/>
          </p:nvSpPr>
          <p:spPr bwMode="auto">
            <a:xfrm>
              <a:off x="7234756" y="4649815"/>
              <a:ext cx="15544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85" name="Rectangle 14"/>
            <p:cNvSpPr>
              <a:spLocks noChangeArrowheads="1"/>
            </p:cNvSpPr>
            <p:nvPr/>
          </p:nvSpPr>
          <p:spPr bwMode="auto">
            <a:xfrm>
              <a:off x="7234756" y="4605365"/>
              <a:ext cx="15544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86" name="Rectangle 15"/>
            <p:cNvSpPr>
              <a:spLocks noChangeArrowheads="1"/>
            </p:cNvSpPr>
            <p:nvPr/>
          </p:nvSpPr>
          <p:spPr bwMode="auto">
            <a:xfrm>
              <a:off x="7234756" y="4692677"/>
              <a:ext cx="15544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70"/>
              <a:endParaRPr 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192" name="Group 191"/>
          <p:cNvGrpSpPr/>
          <p:nvPr>
            <p:custDataLst>
              <p:tags r:id="rId1"/>
            </p:custDataLst>
          </p:nvPr>
        </p:nvGrpSpPr>
        <p:grpSpPr>
          <a:xfrm>
            <a:off x="2856067" y="1224093"/>
            <a:ext cx="441159" cy="356088"/>
            <a:chOff x="6856413" y="2879726"/>
            <a:chExt cx="736601" cy="749300"/>
          </a:xfrm>
          <a:solidFill>
            <a:srgbClr val="FFFFFF"/>
          </a:solidFill>
        </p:grpSpPr>
        <p:sp>
          <p:nvSpPr>
            <p:cNvPr id="193" name="Freeform 41"/>
            <p:cNvSpPr>
              <a:spLocks noEditPoints="1"/>
            </p:cNvSpPr>
            <p:nvPr/>
          </p:nvSpPr>
          <p:spPr bwMode="auto">
            <a:xfrm>
              <a:off x="6856413" y="2879726"/>
              <a:ext cx="44450" cy="749300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28" y="304"/>
                </a:cxn>
                <a:cxn ang="0">
                  <a:pos x="28" y="168"/>
                </a:cxn>
                <a:cxn ang="0">
                  <a:pos x="0" y="168"/>
                </a:cxn>
                <a:cxn ang="0">
                  <a:pos x="0" y="304"/>
                </a:cxn>
                <a:cxn ang="0">
                  <a:pos x="0" y="463"/>
                </a:cxn>
                <a:cxn ang="0">
                  <a:pos x="0" y="463"/>
                </a:cxn>
                <a:cxn ang="0">
                  <a:pos x="0" y="468"/>
                </a:cxn>
                <a:cxn ang="0">
                  <a:pos x="9" y="472"/>
                </a:cxn>
                <a:cxn ang="0">
                  <a:pos x="28" y="472"/>
                </a:cxn>
                <a:cxn ang="0">
                  <a:pos x="28" y="331"/>
                </a:cxn>
                <a:cxn ang="0">
                  <a:pos x="0" y="331"/>
                </a:cxn>
                <a:cxn ang="0">
                  <a:pos x="0" y="463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0" y="141"/>
                </a:cxn>
                <a:cxn ang="0">
                  <a:pos x="28" y="141"/>
                </a:cxn>
                <a:cxn ang="0">
                  <a:pos x="28" y="0"/>
                </a:cxn>
                <a:cxn ang="0">
                  <a:pos x="9" y="0"/>
                </a:cxn>
              </a:cxnLst>
              <a:rect l="0" t="0" r="r" b="b"/>
              <a:pathLst>
                <a:path w="28" h="472">
                  <a:moveTo>
                    <a:pt x="0" y="304"/>
                  </a:moveTo>
                  <a:lnTo>
                    <a:pt x="28" y="304"/>
                  </a:lnTo>
                  <a:lnTo>
                    <a:pt x="28" y="168"/>
                  </a:lnTo>
                  <a:lnTo>
                    <a:pt x="0" y="168"/>
                  </a:lnTo>
                  <a:lnTo>
                    <a:pt x="0" y="304"/>
                  </a:lnTo>
                  <a:close/>
                  <a:moveTo>
                    <a:pt x="0" y="463"/>
                  </a:moveTo>
                  <a:lnTo>
                    <a:pt x="0" y="463"/>
                  </a:lnTo>
                  <a:lnTo>
                    <a:pt x="0" y="468"/>
                  </a:lnTo>
                  <a:lnTo>
                    <a:pt x="9" y="472"/>
                  </a:lnTo>
                  <a:lnTo>
                    <a:pt x="28" y="472"/>
                  </a:lnTo>
                  <a:lnTo>
                    <a:pt x="28" y="331"/>
                  </a:lnTo>
                  <a:lnTo>
                    <a:pt x="0" y="331"/>
                  </a:lnTo>
                  <a:lnTo>
                    <a:pt x="0" y="463"/>
                  </a:lnTo>
                  <a:close/>
                  <a:moveTo>
                    <a:pt x="9" y="0"/>
                  </a:moveTo>
                  <a:lnTo>
                    <a:pt x="9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141"/>
                  </a:lnTo>
                  <a:lnTo>
                    <a:pt x="28" y="141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2"/>
            <p:cNvSpPr>
              <a:spLocks noEditPoints="1"/>
            </p:cNvSpPr>
            <p:nvPr/>
          </p:nvSpPr>
          <p:spPr bwMode="auto">
            <a:xfrm>
              <a:off x="6950076" y="2879726"/>
              <a:ext cx="642938" cy="749300"/>
            </a:xfrm>
            <a:custGeom>
              <a:avLst/>
              <a:gdLst/>
              <a:ahLst/>
              <a:cxnLst>
                <a:cxn ang="0">
                  <a:pos x="396" y="472"/>
                </a:cxn>
                <a:cxn ang="0">
                  <a:pos x="405" y="468"/>
                </a:cxn>
                <a:cxn ang="0">
                  <a:pos x="405" y="331"/>
                </a:cxn>
                <a:cxn ang="0">
                  <a:pos x="0" y="472"/>
                </a:cxn>
                <a:cxn ang="0">
                  <a:pos x="332" y="377"/>
                </a:cxn>
                <a:cxn ang="0">
                  <a:pos x="350" y="386"/>
                </a:cxn>
                <a:cxn ang="0">
                  <a:pos x="355" y="400"/>
                </a:cxn>
                <a:cxn ang="0">
                  <a:pos x="355" y="413"/>
                </a:cxn>
                <a:cxn ang="0">
                  <a:pos x="341" y="422"/>
                </a:cxn>
                <a:cxn ang="0">
                  <a:pos x="332" y="427"/>
                </a:cxn>
                <a:cxn ang="0">
                  <a:pos x="314" y="418"/>
                </a:cxn>
                <a:cxn ang="0">
                  <a:pos x="310" y="400"/>
                </a:cxn>
                <a:cxn ang="0">
                  <a:pos x="310" y="391"/>
                </a:cxn>
                <a:cxn ang="0">
                  <a:pos x="323" y="381"/>
                </a:cxn>
                <a:cxn ang="0">
                  <a:pos x="332" y="377"/>
                </a:cxn>
                <a:cxn ang="0">
                  <a:pos x="405" y="304"/>
                </a:cxn>
                <a:cxn ang="0">
                  <a:pos x="0" y="168"/>
                </a:cxn>
                <a:cxn ang="0">
                  <a:pos x="332" y="213"/>
                </a:cxn>
                <a:cxn ang="0">
                  <a:pos x="341" y="213"/>
                </a:cxn>
                <a:cxn ang="0">
                  <a:pos x="355" y="227"/>
                </a:cxn>
                <a:cxn ang="0">
                  <a:pos x="355" y="236"/>
                </a:cxn>
                <a:cxn ang="0">
                  <a:pos x="350" y="254"/>
                </a:cxn>
                <a:cxn ang="0">
                  <a:pos x="332" y="259"/>
                </a:cxn>
                <a:cxn ang="0">
                  <a:pos x="323" y="259"/>
                </a:cxn>
                <a:cxn ang="0">
                  <a:pos x="310" y="245"/>
                </a:cxn>
                <a:cxn ang="0">
                  <a:pos x="310" y="236"/>
                </a:cxn>
                <a:cxn ang="0">
                  <a:pos x="314" y="218"/>
                </a:cxn>
                <a:cxn ang="0">
                  <a:pos x="332" y="213"/>
                </a:cxn>
                <a:cxn ang="0">
                  <a:pos x="396" y="0"/>
                </a:cxn>
                <a:cxn ang="0">
                  <a:pos x="0" y="141"/>
                </a:cxn>
                <a:cxn ang="0">
                  <a:pos x="405" y="9"/>
                </a:cxn>
                <a:cxn ang="0">
                  <a:pos x="405" y="4"/>
                </a:cxn>
                <a:cxn ang="0">
                  <a:pos x="396" y="0"/>
                </a:cxn>
                <a:cxn ang="0">
                  <a:pos x="332" y="95"/>
                </a:cxn>
                <a:cxn ang="0">
                  <a:pos x="314" y="86"/>
                </a:cxn>
                <a:cxn ang="0">
                  <a:pos x="310" y="68"/>
                </a:cxn>
                <a:cxn ang="0">
                  <a:pos x="310" y="59"/>
                </a:cxn>
                <a:cxn ang="0">
                  <a:pos x="323" y="50"/>
                </a:cxn>
                <a:cxn ang="0">
                  <a:pos x="332" y="45"/>
                </a:cxn>
                <a:cxn ang="0">
                  <a:pos x="350" y="54"/>
                </a:cxn>
                <a:cxn ang="0">
                  <a:pos x="355" y="68"/>
                </a:cxn>
                <a:cxn ang="0">
                  <a:pos x="355" y="81"/>
                </a:cxn>
                <a:cxn ang="0">
                  <a:pos x="341" y="91"/>
                </a:cxn>
                <a:cxn ang="0">
                  <a:pos x="332" y="95"/>
                </a:cxn>
              </a:cxnLst>
              <a:rect l="0" t="0" r="r" b="b"/>
              <a:pathLst>
                <a:path w="405" h="472">
                  <a:moveTo>
                    <a:pt x="0" y="472"/>
                  </a:moveTo>
                  <a:lnTo>
                    <a:pt x="396" y="472"/>
                  </a:lnTo>
                  <a:lnTo>
                    <a:pt x="396" y="472"/>
                  </a:lnTo>
                  <a:lnTo>
                    <a:pt x="405" y="468"/>
                  </a:lnTo>
                  <a:lnTo>
                    <a:pt x="405" y="463"/>
                  </a:lnTo>
                  <a:lnTo>
                    <a:pt x="405" y="331"/>
                  </a:lnTo>
                  <a:lnTo>
                    <a:pt x="0" y="331"/>
                  </a:lnTo>
                  <a:lnTo>
                    <a:pt x="0" y="472"/>
                  </a:lnTo>
                  <a:close/>
                  <a:moveTo>
                    <a:pt x="332" y="377"/>
                  </a:moveTo>
                  <a:lnTo>
                    <a:pt x="332" y="377"/>
                  </a:lnTo>
                  <a:lnTo>
                    <a:pt x="341" y="381"/>
                  </a:lnTo>
                  <a:lnTo>
                    <a:pt x="350" y="386"/>
                  </a:lnTo>
                  <a:lnTo>
                    <a:pt x="355" y="391"/>
                  </a:lnTo>
                  <a:lnTo>
                    <a:pt x="355" y="400"/>
                  </a:lnTo>
                  <a:lnTo>
                    <a:pt x="355" y="400"/>
                  </a:lnTo>
                  <a:lnTo>
                    <a:pt x="355" y="413"/>
                  </a:lnTo>
                  <a:lnTo>
                    <a:pt x="350" y="418"/>
                  </a:lnTo>
                  <a:lnTo>
                    <a:pt x="341" y="422"/>
                  </a:lnTo>
                  <a:lnTo>
                    <a:pt x="332" y="427"/>
                  </a:lnTo>
                  <a:lnTo>
                    <a:pt x="332" y="427"/>
                  </a:lnTo>
                  <a:lnTo>
                    <a:pt x="323" y="422"/>
                  </a:lnTo>
                  <a:lnTo>
                    <a:pt x="314" y="418"/>
                  </a:lnTo>
                  <a:lnTo>
                    <a:pt x="310" y="413"/>
                  </a:lnTo>
                  <a:lnTo>
                    <a:pt x="310" y="400"/>
                  </a:lnTo>
                  <a:lnTo>
                    <a:pt x="310" y="400"/>
                  </a:lnTo>
                  <a:lnTo>
                    <a:pt x="310" y="391"/>
                  </a:lnTo>
                  <a:lnTo>
                    <a:pt x="314" y="386"/>
                  </a:lnTo>
                  <a:lnTo>
                    <a:pt x="323" y="381"/>
                  </a:lnTo>
                  <a:lnTo>
                    <a:pt x="332" y="377"/>
                  </a:lnTo>
                  <a:lnTo>
                    <a:pt x="332" y="377"/>
                  </a:lnTo>
                  <a:close/>
                  <a:moveTo>
                    <a:pt x="0" y="304"/>
                  </a:moveTo>
                  <a:lnTo>
                    <a:pt x="405" y="304"/>
                  </a:lnTo>
                  <a:lnTo>
                    <a:pt x="405" y="168"/>
                  </a:lnTo>
                  <a:lnTo>
                    <a:pt x="0" y="168"/>
                  </a:lnTo>
                  <a:lnTo>
                    <a:pt x="0" y="304"/>
                  </a:lnTo>
                  <a:close/>
                  <a:moveTo>
                    <a:pt x="332" y="213"/>
                  </a:moveTo>
                  <a:lnTo>
                    <a:pt x="332" y="213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5" y="227"/>
                  </a:lnTo>
                  <a:lnTo>
                    <a:pt x="355" y="236"/>
                  </a:lnTo>
                  <a:lnTo>
                    <a:pt x="355" y="236"/>
                  </a:lnTo>
                  <a:lnTo>
                    <a:pt x="355" y="245"/>
                  </a:lnTo>
                  <a:lnTo>
                    <a:pt x="350" y="254"/>
                  </a:lnTo>
                  <a:lnTo>
                    <a:pt x="341" y="259"/>
                  </a:lnTo>
                  <a:lnTo>
                    <a:pt x="332" y="259"/>
                  </a:lnTo>
                  <a:lnTo>
                    <a:pt x="332" y="259"/>
                  </a:lnTo>
                  <a:lnTo>
                    <a:pt x="323" y="259"/>
                  </a:lnTo>
                  <a:lnTo>
                    <a:pt x="314" y="254"/>
                  </a:lnTo>
                  <a:lnTo>
                    <a:pt x="310" y="245"/>
                  </a:lnTo>
                  <a:lnTo>
                    <a:pt x="310" y="236"/>
                  </a:lnTo>
                  <a:lnTo>
                    <a:pt x="310" y="236"/>
                  </a:lnTo>
                  <a:lnTo>
                    <a:pt x="310" y="227"/>
                  </a:lnTo>
                  <a:lnTo>
                    <a:pt x="314" y="218"/>
                  </a:lnTo>
                  <a:lnTo>
                    <a:pt x="323" y="213"/>
                  </a:lnTo>
                  <a:lnTo>
                    <a:pt x="332" y="213"/>
                  </a:lnTo>
                  <a:lnTo>
                    <a:pt x="332" y="213"/>
                  </a:lnTo>
                  <a:close/>
                  <a:moveTo>
                    <a:pt x="396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405" y="141"/>
                  </a:lnTo>
                  <a:lnTo>
                    <a:pt x="405" y="9"/>
                  </a:lnTo>
                  <a:lnTo>
                    <a:pt x="405" y="9"/>
                  </a:lnTo>
                  <a:lnTo>
                    <a:pt x="405" y="4"/>
                  </a:lnTo>
                  <a:lnTo>
                    <a:pt x="396" y="0"/>
                  </a:lnTo>
                  <a:lnTo>
                    <a:pt x="396" y="0"/>
                  </a:lnTo>
                  <a:close/>
                  <a:moveTo>
                    <a:pt x="332" y="95"/>
                  </a:moveTo>
                  <a:lnTo>
                    <a:pt x="332" y="95"/>
                  </a:lnTo>
                  <a:lnTo>
                    <a:pt x="323" y="91"/>
                  </a:lnTo>
                  <a:lnTo>
                    <a:pt x="314" y="86"/>
                  </a:lnTo>
                  <a:lnTo>
                    <a:pt x="310" y="81"/>
                  </a:lnTo>
                  <a:lnTo>
                    <a:pt x="310" y="68"/>
                  </a:lnTo>
                  <a:lnTo>
                    <a:pt x="310" y="68"/>
                  </a:lnTo>
                  <a:lnTo>
                    <a:pt x="310" y="59"/>
                  </a:lnTo>
                  <a:lnTo>
                    <a:pt x="314" y="54"/>
                  </a:lnTo>
                  <a:lnTo>
                    <a:pt x="323" y="50"/>
                  </a:lnTo>
                  <a:lnTo>
                    <a:pt x="332" y="45"/>
                  </a:lnTo>
                  <a:lnTo>
                    <a:pt x="332" y="45"/>
                  </a:lnTo>
                  <a:lnTo>
                    <a:pt x="341" y="50"/>
                  </a:lnTo>
                  <a:lnTo>
                    <a:pt x="350" y="54"/>
                  </a:lnTo>
                  <a:lnTo>
                    <a:pt x="355" y="59"/>
                  </a:lnTo>
                  <a:lnTo>
                    <a:pt x="355" y="68"/>
                  </a:lnTo>
                  <a:lnTo>
                    <a:pt x="355" y="68"/>
                  </a:lnTo>
                  <a:lnTo>
                    <a:pt x="355" y="81"/>
                  </a:lnTo>
                  <a:lnTo>
                    <a:pt x="350" y="86"/>
                  </a:lnTo>
                  <a:lnTo>
                    <a:pt x="341" y="91"/>
                  </a:lnTo>
                  <a:lnTo>
                    <a:pt x="332" y="95"/>
                  </a:lnTo>
                  <a:lnTo>
                    <a:pt x="332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3" name="Round Diagonal Corner Rectangle 162"/>
          <p:cNvSpPr/>
          <p:nvPr/>
        </p:nvSpPr>
        <p:spPr>
          <a:xfrm flipH="1">
            <a:off x="5046831" y="4800600"/>
            <a:ext cx="2232155" cy="1447800"/>
          </a:xfrm>
          <a:prstGeom prst="round2DiagRect">
            <a:avLst>
              <a:gd name="adj1" fmla="val 843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5" name="Round Diagonal Corner Rectangle 164"/>
          <p:cNvSpPr/>
          <p:nvPr/>
        </p:nvSpPr>
        <p:spPr>
          <a:xfrm flipH="1">
            <a:off x="7352345" y="4800601"/>
            <a:ext cx="2427595" cy="1447800"/>
          </a:xfrm>
          <a:prstGeom prst="round2DiagRect">
            <a:avLst>
              <a:gd name="adj1" fmla="val 8435"/>
              <a:gd name="adj2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6" name="Round Diagonal Corner Rectangle 165"/>
          <p:cNvSpPr/>
          <p:nvPr/>
        </p:nvSpPr>
        <p:spPr>
          <a:xfrm flipH="1">
            <a:off x="438913" y="4795965"/>
            <a:ext cx="2455457" cy="1452435"/>
          </a:xfrm>
          <a:prstGeom prst="round2DiagRect">
            <a:avLst>
              <a:gd name="adj1" fmla="val 8435"/>
              <a:gd name="adj2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7" name="Round Diagonal Corner Rectangle 166"/>
          <p:cNvSpPr/>
          <p:nvPr/>
        </p:nvSpPr>
        <p:spPr>
          <a:xfrm flipH="1">
            <a:off x="9864769" y="4800601"/>
            <a:ext cx="1848809" cy="1447800"/>
          </a:xfrm>
          <a:prstGeom prst="round2DiagRect">
            <a:avLst>
              <a:gd name="adj1" fmla="val 843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8" name="Title 3"/>
          <p:cNvSpPr txBox="1">
            <a:spLocks/>
          </p:cNvSpPr>
          <p:nvPr/>
        </p:nvSpPr>
        <p:spPr bwMode="black">
          <a:xfrm>
            <a:off x="2798803" y="4961070"/>
            <a:ext cx="2370717" cy="140990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3733" dirty="0">
                <a:solidFill>
                  <a:prstClr val="white"/>
                </a:solidFill>
              </a:rPr>
              <a:t>970K+</a:t>
            </a:r>
            <a:r>
              <a:rPr lang="en-US" sz="3200" dirty="0">
                <a:solidFill>
                  <a:prstClr val="white"/>
                </a:solidFill>
              </a:rPr>
              <a:t/>
            </a:r>
            <a:br>
              <a:rPr lang="en-US" sz="3200" dirty="0">
                <a:solidFill>
                  <a:prstClr val="white"/>
                </a:solidFill>
              </a:rPr>
            </a:br>
            <a:r>
              <a:rPr lang="en-US" sz="1867" b="0" dirty="0">
                <a:solidFill>
                  <a:prstClr val="white"/>
                </a:solidFill>
                <a:latin typeface="HP Simplified"/>
                <a:cs typeface="HP Simplified Light"/>
              </a:rPr>
              <a:t>scanned devices</a:t>
            </a:r>
          </a:p>
          <a:p>
            <a:pPr algn="ctr">
              <a:lnSpc>
                <a:spcPct val="90000"/>
              </a:lnSpc>
            </a:pPr>
            <a:r>
              <a:rPr lang="en-US" sz="1867" b="0" dirty="0">
                <a:solidFill>
                  <a:prstClr val="white"/>
                </a:solidFill>
                <a:latin typeface="HP Simplified"/>
                <a:cs typeface="HP Simplified Light"/>
              </a:rPr>
              <a:t>for vulnerabilities</a:t>
            </a:r>
          </a:p>
        </p:txBody>
      </p:sp>
      <p:sp>
        <p:nvSpPr>
          <p:cNvPr id="169" name="Title 3"/>
          <p:cNvSpPr txBox="1">
            <a:spLocks/>
          </p:cNvSpPr>
          <p:nvPr/>
        </p:nvSpPr>
        <p:spPr bwMode="black">
          <a:xfrm>
            <a:off x="564235" y="4984908"/>
            <a:ext cx="2174447" cy="116869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 algn="ctr"/>
            <a:r>
              <a:rPr lang="en-US" sz="3200" dirty="0">
                <a:solidFill>
                  <a:prstClr val="black"/>
                </a:solidFill>
              </a:rPr>
              <a:t>39,000,000</a:t>
            </a:r>
          </a:p>
          <a:p>
            <a:pPr algn="ctr"/>
            <a:r>
              <a:rPr lang="en-US" sz="1467" b="0" dirty="0">
                <a:solidFill>
                  <a:prstClr val="black"/>
                </a:solidFill>
                <a:latin typeface="HP Simplified"/>
                <a:cs typeface="HP Simplified Light"/>
              </a:rPr>
              <a:t>IP Addresses including</a:t>
            </a:r>
          </a:p>
          <a:p>
            <a:pPr algn="ctr"/>
            <a:r>
              <a:rPr lang="en-US" sz="1467" b="0" dirty="0">
                <a:solidFill>
                  <a:prstClr val="black"/>
                </a:solidFill>
                <a:latin typeface="HP Simplified"/>
                <a:cs typeface="HP Simplified Light"/>
              </a:rPr>
              <a:t>2 contiguous Class A’s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76300" y="4759289"/>
            <a:ext cx="203784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70">
              <a:spcAft>
                <a:spcPts val="1600"/>
              </a:spcAft>
            </a:pPr>
            <a:r>
              <a:rPr lang="en-US" sz="3733" b="1" dirty="0">
                <a:solidFill>
                  <a:prstClr val="white"/>
                </a:solidFill>
              </a:rPr>
              <a:t>450,000</a:t>
            </a:r>
            <a:r>
              <a:rPr lang="en-US" sz="3733" dirty="0">
                <a:solidFill>
                  <a:prstClr val="white"/>
                </a:solidFill>
              </a:rPr>
              <a:t> </a:t>
            </a:r>
            <a:r>
              <a:rPr lang="en-US" sz="2133" dirty="0">
                <a:solidFill>
                  <a:prstClr val="white"/>
                </a:solidFill>
              </a:rPr>
              <a:t/>
            </a:r>
            <a:br>
              <a:rPr lang="en-US" sz="2133" dirty="0">
                <a:solidFill>
                  <a:prstClr val="white"/>
                </a:solidFill>
              </a:rPr>
            </a:br>
            <a:r>
              <a:rPr lang="en-US" sz="1600" dirty="0">
                <a:solidFill>
                  <a:prstClr val="white"/>
                </a:solidFill>
              </a:rPr>
              <a:t>mailboxes managed</a:t>
            </a:r>
            <a:r>
              <a:rPr lang="en-US" sz="1467" dirty="0">
                <a:solidFill>
                  <a:prstClr val="white"/>
                </a:solidFill>
              </a:rPr>
              <a:t/>
            </a:r>
            <a:br>
              <a:rPr lang="en-US" sz="1467" dirty="0">
                <a:solidFill>
                  <a:prstClr val="white"/>
                </a:solidFill>
              </a:rPr>
            </a:b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80989" y="4830174"/>
            <a:ext cx="1888179" cy="115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70">
              <a:spcAft>
                <a:spcPts val="1600"/>
              </a:spcAft>
            </a:pPr>
            <a:r>
              <a:rPr lang="en-US" sz="3733" b="1" dirty="0">
                <a:solidFill>
                  <a:prstClr val="white"/>
                </a:solidFill>
              </a:rPr>
              <a:t>300K+</a:t>
            </a:r>
            <a:r>
              <a:rPr lang="en-US" sz="2133" dirty="0">
                <a:solidFill>
                  <a:prstClr val="white"/>
                </a:solidFill>
              </a:rPr>
              <a:t/>
            </a:r>
            <a:br>
              <a:rPr lang="en-US" sz="2133" dirty="0">
                <a:solidFill>
                  <a:prstClr val="white"/>
                </a:solidFill>
              </a:rPr>
            </a:br>
            <a:r>
              <a:rPr lang="en-US" sz="1600" dirty="0">
                <a:solidFill>
                  <a:prstClr val="white"/>
                </a:solidFill>
              </a:rPr>
              <a:t>employees + contractors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07" y="5666035"/>
            <a:ext cx="618207" cy="500020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19" y="5666035"/>
            <a:ext cx="618207" cy="500020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38" y="5666035"/>
            <a:ext cx="618207" cy="50002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438678" y="4989088"/>
            <a:ext cx="2427001" cy="1077217"/>
            <a:chOff x="5588633" y="3770692"/>
            <a:chExt cx="1820251" cy="807913"/>
          </a:xfrm>
        </p:grpSpPr>
        <p:sp>
          <p:nvSpPr>
            <p:cNvPr id="9" name="Rectangle 8"/>
            <p:cNvSpPr/>
            <p:nvPr/>
          </p:nvSpPr>
          <p:spPr>
            <a:xfrm>
              <a:off x="5997726" y="3770692"/>
              <a:ext cx="1411158" cy="807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70">
                <a:spcAft>
                  <a:spcPts val="1600"/>
                </a:spcAft>
                <a:buSzPct val="100000"/>
              </a:pPr>
              <a:r>
                <a:rPr lang="en-US" sz="4267" b="1" dirty="0">
                  <a:solidFill>
                    <a:prstClr val="black"/>
                  </a:solidFill>
                  <a:ea typeface="+mj-ea"/>
                  <a:cs typeface="HP Simplified" pitchFamily="34" charset="0"/>
                </a:rPr>
                <a:t>440K+</a:t>
              </a:r>
              <a:r>
                <a:rPr lang="en-US" sz="2667" b="1" dirty="0">
                  <a:solidFill>
                    <a:prstClr val="black"/>
                  </a:solidFill>
                </a:rPr>
                <a:t> </a:t>
              </a:r>
              <a:r>
                <a:rPr lang="en-US" sz="1867" dirty="0">
                  <a:solidFill>
                    <a:prstClr val="black"/>
                  </a:solidFill>
                </a:rPr>
                <a:t/>
              </a:r>
              <a:br>
                <a:rPr lang="en-US" sz="1867" dirty="0">
                  <a:solidFill>
                    <a:prstClr val="black"/>
                  </a:solidFill>
                </a:rPr>
              </a:br>
              <a:r>
                <a:rPr lang="en-US" sz="2133" b="1" dirty="0">
                  <a:solidFill>
                    <a:prstClr val="black"/>
                  </a:solidFill>
                  <a:ea typeface="+mj-ea"/>
                  <a:cs typeface="HP Simplified" pitchFamily="34" charset="0"/>
                </a:rPr>
                <a:t>PCs deployed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633" y="3977068"/>
              <a:ext cx="495354" cy="373310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31" y="3974595"/>
            <a:ext cx="643101" cy="573701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27" y="3986512"/>
            <a:ext cx="643101" cy="5737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7" y="4114477"/>
            <a:ext cx="1703632" cy="62667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61" y="3057483"/>
            <a:ext cx="583695" cy="69563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817" y="1153440"/>
            <a:ext cx="920220" cy="59332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168" y="5507499"/>
            <a:ext cx="371533" cy="41038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5455363" y="1078321"/>
            <a:ext cx="1748147" cy="1129023"/>
            <a:chOff x="4014522" y="827990"/>
            <a:chExt cx="1311110" cy="846767"/>
          </a:xfrm>
        </p:grpSpPr>
        <p:grpSp>
          <p:nvGrpSpPr>
            <p:cNvPr id="49" name="Group 48"/>
            <p:cNvGrpSpPr/>
            <p:nvPr/>
          </p:nvGrpSpPr>
          <p:grpSpPr>
            <a:xfrm>
              <a:off x="4014522" y="1183282"/>
              <a:ext cx="1311110" cy="491475"/>
              <a:chOff x="4014522" y="1183282"/>
              <a:chExt cx="1311110" cy="491475"/>
            </a:xfrm>
          </p:grpSpPr>
          <p:sp>
            <p:nvSpPr>
              <p:cNvPr id="7" name="Title 3"/>
              <p:cNvSpPr txBox="1">
                <a:spLocks/>
              </p:cNvSpPr>
              <p:nvPr/>
            </p:nvSpPr>
            <p:spPr bwMode="black">
              <a:xfrm>
                <a:off x="4419489" y="1183282"/>
                <a:ext cx="906143" cy="491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2192" tIns="12192" rIns="12192" bIns="12192" rtlCol="0" anchor="ctr" anchorCtr="0">
                <a:noAutofit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lang="en-GB" sz="2800" b="1" i="0" kern="1200">
                    <a:solidFill>
                      <a:srgbClr val="000000"/>
                    </a:solidFill>
                    <a:latin typeface="HP Simplified" pitchFamily="34" charset="0"/>
                    <a:ea typeface="+mj-ea"/>
                    <a:cs typeface="HP Simplified" pitchFamily="34" charset="0"/>
                  </a:defRPr>
                </a:lvl1pPr>
              </a:lstStyle>
              <a:p>
                <a:r>
                  <a:rPr lang="en-US" sz="1600" b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HP Simplified"/>
                    <a:cs typeface="HP Simplified Light"/>
                  </a:rPr>
                  <a:t>enterprise </a:t>
                </a:r>
                <a:br>
                  <a:rPr lang="en-US" sz="1600" b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HP Simplified"/>
                    <a:cs typeface="HP Simplified Light"/>
                  </a:rPr>
                </a:br>
                <a:r>
                  <a:rPr lang="en-US" sz="1600" b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HP Simplified"/>
                    <a:cs typeface="HP Simplified Light"/>
                  </a:rPr>
                  <a:t>HPN Routers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4014522" y="1270967"/>
                <a:ext cx="333402" cy="316105"/>
                <a:chOff x="4014522" y="1298344"/>
                <a:chExt cx="333402" cy="316105"/>
              </a:xfrm>
            </p:grpSpPr>
            <p:sp>
              <p:nvSpPr>
                <p:cNvPr id="58" name="Freeform 5"/>
                <p:cNvSpPr>
                  <a:spLocks noEditPoints="1"/>
                </p:cNvSpPr>
                <p:nvPr/>
              </p:nvSpPr>
              <p:spPr bwMode="auto">
                <a:xfrm>
                  <a:off x="4014522" y="1471339"/>
                  <a:ext cx="333402" cy="143110"/>
                </a:xfrm>
                <a:custGeom>
                  <a:avLst/>
                  <a:gdLst>
                    <a:gd name="T0" fmla="*/ 0 w 424"/>
                    <a:gd name="T1" fmla="*/ 154 h 182"/>
                    <a:gd name="T2" fmla="*/ 2 w 424"/>
                    <a:gd name="T3" fmla="*/ 165 h 182"/>
                    <a:gd name="T4" fmla="*/ 12 w 424"/>
                    <a:gd name="T5" fmla="*/ 177 h 182"/>
                    <a:gd name="T6" fmla="*/ 28 w 424"/>
                    <a:gd name="T7" fmla="*/ 182 h 182"/>
                    <a:gd name="T8" fmla="*/ 196 w 424"/>
                    <a:gd name="T9" fmla="*/ 50 h 182"/>
                    <a:gd name="T10" fmla="*/ 148 w 424"/>
                    <a:gd name="T11" fmla="*/ 137 h 182"/>
                    <a:gd name="T12" fmla="*/ 37 w 424"/>
                    <a:gd name="T13" fmla="*/ 140 h 182"/>
                    <a:gd name="T14" fmla="*/ 34 w 424"/>
                    <a:gd name="T15" fmla="*/ 137 h 182"/>
                    <a:gd name="T16" fmla="*/ 148 w 424"/>
                    <a:gd name="T17" fmla="*/ 137 h 182"/>
                    <a:gd name="T18" fmla="*/ 34 w 424"/>
                    <a:gd name="T19" fmla="*/ 94 h 182"/>
                    <a:gd name="T20" fmla="*/ 37 w 424"/>
                    <a:gd name="T21" fmla="*/ 91 h 182"/>
                    <a:gd name="T22" fmla="*/ 146 w 424"/>
                    <a:gd name="T23" fmla="*/ 91 h 182"/>
                    <a:gd name="T24" fmla="*/ 343 w 424"/>
                    <a:gd name="T25" fmla="*/ 116 h 182"/>
                    <a:gd name="T26" fmla="*/ 346 w 424"/>
                    <a:gd name="T27" fmla="*/ 108 h 182"/>
                    <a:gd name="T28" fmla="*/ 349 w 424"/>
                    <a:gd name="T29" fmla="*/ 92 h 182"/>
                    <a:gd name="T30" fmla="*/ 351 w 424"/>
                    <a:gd name="T31" fmla="*/ 90 h 182"/>
                    <a:gd name="T32" fmla="*/ 371 w 424"/>
                    <a:gd name="T33" fmla="*/ 104 h 182"/>
                    <a:gd name="T34" fmla="*/ 383 w 424"/>
                    <a:gd name="T35" fmla="*/ 90 h 182"/>
                    <a:gd name="T36" fmla="*/ 385 w 424"/>
                    <a:gd name="T37" fmla="*/ 104 h 182"/>
                    <a:gd name="T38" fmla="*/ 388 w 424"/>
                    <a:gd name="T39" fmla="*/ 108 h 182"/>
                    <a:gd name="T40" fmla="*/ 392 w 424"/>
                    <a:gd name="T41" fmla="*/ 138 h 182"/>
                    <a:gd name="T42" fmla="*/ 389 w 424"/>
                    <a:gd name="T43" fmla="*/ 140 h 182"/>
                    <a:gd name="T44" fmla="*/ 344 w 424"/>
                    <a:gd name="T45" fmla="*/ 140 h 182"/>
                    <a:gd name="T46" fmla="*/ 317 w 424"/>
                    <a:gd name="T47" fmla="*/ 93 h 182"/>
                    <a:gd name="T48" fmla="*/ 317 w 424"/>
                    <a:gd name="T49" fmla="*/ 121 h 182"/>
                    <a:gd name="T50" fmla="*/ 317 w 424"/>
                    <a:gd name="T51" fmla="*/ 122 h 182"/>
                    <a:gd name="T52" fmla="*/ 304 w 424"/>
                    <a:gd name="T53" fmla="*/ 131 h 182"/>
                    <a:gd name="T54" fmla="*/ 297 w 424"/>
                    <a:gd name="T55" fmla="*/ 137 h 182"/>
                    <a:gd name="T56" fmla="*/ 292 w 424"/>
                    <a:gd name="T57" fmla="*/ 140 h 182"/>
                    <a:gd name="T58" fmla="*/ 197 w 424"/>
                    <a:gd name="T59" fmla="*/ 140 h 182"/>
                    <a:gd name="T60" fmla="*/ 194 w 424"/>
                    <a:gd name="T61" fmla="*/ 137 h 182"/>
                    <a:gd name="T62" fmla="*/ 186 w 424"/>
                    <a:gd name="T63" fmla="*/ 131 h 182"/>
                    <a:gd name="T64" fmla="*/ 173 w 424"/>
                    <a:gd name="T65" fmla="*/ 122 h 182"/>
                    <a:gd name="T66" fmla="*/ 173 w 424"/>
                    <a:gd name="T67" fmla="*/ 122 h 182"/>
                    <a:gd name="T68" fmla="*/ 173 w 424"/>
                    <a:gd name="T69" fmla="*/ 122 h 182"/>
                    <a:gd name="T70" fmla="*/ 173 w 424"/>
                    <a:gd name="T71" fmla="*/ 93 h 182"/>
                    <a:gd name="T72" fmla="*/ 314 w 424"/>
                    <a:gd name="T73" fmla="*/ 90 h 182"/>
                    <a:gd name="T74" fmla="*/ 317 w 424"/>
                    <a:gd name="T75" fmla="*/ 93 h 182"/>
                    <a:gd name="T76" fmla="*/ 406 w 424"/>
                    <a:gd name="T77" fmla="*/ 2 h 182"/>
                    <a:gd name="T78" fmla="*/ 0 w 424"/>
                    <a:gd name="T79" fmla="*/ 0 h 182"/>
                    <a:gd name="T80" fmla="*/ 424 w 424"/>
                    <a:gd name="T81" fmla="*/ 28 h 182"/>
                    <a:gd name="T82" fmla="*/ 423 w 424"/>
                    <a:gd name="T83" fmla="*/ 19 h 182"/>
                    <a:gd name="T84" fmla="*/ 416 w 424"/>
                    <a:gd name="T85" fmla="*/ 8 h 182"/>
                    <a:gd name="T86" fmla="*/ 406 w 424"/>
                    <a:gd name="T87" fmla="*/ 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24" h="182">
                      <a:moveTo>
                        <a:pt x="196" y="50"/>
                      </a:moveTo>
                      <a:lnTo>
                        <a:pt x="0" y="50"/>
                      </a:lnTo>
                      <a:lnTo>
                        <a:pt x="0" y="154"/>
                      </a:lnTo>
                      <a:lnTo>
                        <a:pt x="0" y="154"/>
                      </a:lnTo>
                      <a:lnTo>
                        <a:pt x="1" y="160"/>
                      </a:lnTo>
                      <a:lnTo>
                        <a:pt x="2" y="165"/>
                      </a:lnTo>
                      <a:lnTo>
                        <a:pt x="5" y="169"/>
                      </a:lnTo>
                      <a:lnTo>
                        <a:pt x="9" y="174"/>
                      </a:lnTo>
                      <a:lnTo>
                        <a:pt x="12" y="177"/>
                      </a:lnTo>
                      <a:lnTo>
                        <a:pt x="17" y="180"/>
                      </a:lnTo>
                      <a:lnTo>
                        <a:pt x="23" y="181"/>
                      </a:lnTo>
                      <a:lnTo>
                        <a:pt x="28" y="182"/>
                      </a:lnTo>
                      <a:lnTo>
                        <a:pt x="424" y="182"/>
                      </a:lnTo>
                      <a:lnTo>
                        <a:pt x="424" y="50"/>
                      </a:lnTo>
                      <a:lnTo>
                        <a:pt x="196" y="50"/>
                      </a:lnTo>
                      <a:lnTo>
                        <a:pt x="196" y="50"/>
                      </a:lnTo>
                      <a:close/>
                      <a:moveTo>
                        <a:pt x="148" y="137"/>
                      </a:moveTo>
                      <a:lnTo>
                        <a:pt x="148" y="137"/>
                      </a:lnTo>
                      <a:lnTo>
                        <a:pt x="146" y="140"/>
                      </a:lnTo>
                      <a:lnTo>
                        <a:pt x="144" y="140"/>
                      </a:lnTo>
                      <a:lnTo>
                        <a:pt x="37" y="140"/>
                      </a:lnTo>
                      <a:lnTo>
                        <a:pt x="37" y="140"/>
                      </a:lnTo>
                      <a:lnTo>
                        <a:pt x="35" y="140"/>
                      </a:lnTo>
                      <a:lnTo>
                        <a:pt x="34" y="137"/>
                      </a:lnTo>
                      <a:lnTo>
                        <a:pt x="34" y="114"/>
                      </a:lnTo>
                      <a:lnTo>
                        <a:pt x="148" y="114"/>
                      </a:lnTo>
                      <a:lnTo>
                        <a:pt x="148" y="137"/>
                      </a:lnTo>
                      <a:close/>
                      <a:moveTo>
                        <a:pt x="148" y="105"/>
                      </a:moveTo>
                      <a:lnTo>
                        <a:pt x="34" y="105"/>
                      </a:lnTo>
                      <a:lnTo>
                        <a:pt x="34" y="94"/>
                      </a:lnTo>
                      <a:lnTo>
                        <a:pt x="34" y="94"/>
                      </a:lnTo>
                      <a:lnTo>
                        <a:pt x="35" y="91"/>
                      </a:lnTo>
                      <a:lnTo>
                        <a:pt x="37" y="91"/>
                      </a:lnTo>
                      <a:lnTo>
                        <a:pt x="144" y="91"/>
                      </a:lnTo>
                      <a:lnTo>
                        <a:pt x="144" y="91"/>
                      </a:lnTo>
                      <a:lnTo>
                        <a:pt x="146" y="91"/>
                      </a:lnTo>
                      <a:lnTo>
                        <a:pt x="148" y="94"/>
                      </a:lnTo>
                      <a:lnTo>
                        <a:pt x="148" y="105"/>
                      </a:lnTo>
                      <a:close/>
                      <a:moveTo>
                        <a:pt x="343" y="116"/>
                      </a:moveTo>
                      <a:lnTo>
                        <a:pt x="343" y="116"/>
                      </a:lnTo>
                      <a:lnTo>
                        <a:pt x="344" y="111"/>
                      </a:lnTo>
                      <a:lnTo>
                        <a:pt x="346" y="108"/>
                      </a:lnTo>
                      <a:lnTo>
                        <a:pt x="349" y="104"/>
                      </a:lnTo>
                      <a:lnTo>
                        <a:pt x="349" y="104"/>
                      </a:lnTo>
                      <a:lnTo>
                        <a:pt x="349" y="92"/>
                      </a:lnTo>
                      <a:lnTo>
                        <a:pt x="349" y="92"/>
                      </a:lnTo>
                      <a:lnTo>
                        <a:pt x="350" y="91"/>
                      </a:lnTo>
                      <a:lnTo>
                        <a:pt x="351" y="90"/>
                      </a:lnTo>
                      <a:lnTo>
                        <a:pt x="363" y="90"/>
                      </a:lnTo>
                      <a:lnTo>
                        <a:pt x="363" y="104"/>
                      </a:lnTo>
                      <a:lnTo>
                        <a:pt x="371" y="104"/>
                      </a:lnTo>
                      <a:lnTo>
                        <a:pt x="371" y="90"/>
                      </a:lnTo>
                      <a:lnTo>
                        <a:pt x="383" y="90"/>
                      </a:lnTo>
                      <a:lnTo>
                        <a:pt x="383" y="90"/>
                      </a:lnTo>
                      <a:lnTo>
                        <a:pt x="385" y="91"/>
                      </a:lnTo>
                      <a:lnTo>
                        <a:pt x="385" y="92"/>
                      </a:lnTo>
                      <a:lnTo>
                        <a:pt x="385" y="104"/>
                      </a:lnTo>
                      <a:lnTo>
                        <a:pt x="385" y="104"/>
                      </a:lnTo>
                      <a:lnTo>
                        <a:pt x="385" y="104"/>
                      </a:lnTo>
                      <a:lnTo>
                        <a:pt x="388" y="108"/>
                      </a:lnTo>
                      <a:lnTo>
                        <a:pt x="390" y="111"/>
                      </a:lnTo>
                      <a:lnTo>
                        <a:pt x="392" y="116"/>
                      </a:lnTo>
                      <a:lnTo>
                        <a:pt x="392" y="138"/>
                      </a:lnTo>
                      <a:lnTo>
                        <a:pt x="392" y="138"/>
                      </a:lnTo>
                      <a:lnTo>
                        <a:pt x="390" y="140"/>
                      </a:lnTo>
                      <a:lnTo>
                        <a:pt x="389" y="140"/>
                      </a:lnTo>
                      <a:lnTo>
                        <a:pt x="345" y="140"/>
                      </a:lnTo>
                      <a:lnTo>
                        <a:pt x="345" y="140"/>
                      </a:lnTo>
                      <a:lnTo>
                        <a:pt x="344" y="140"/>
                      </a:lnTo>
                      <a:lnTo>
                        <a:pt x="343" y="138"/>
                      </a:lnTo>
                      <a:lnTo>
                        <a:pt x="343" y="116"/>
                      </a:lnTo>
                      <a:close/>
                      <a:moveTo>
                        <a:pt x="317" y="93"/>
                      </a:moveTo>
                      <a:lnTo>
                        <a:pt x="317" y="120"/>
                      </a:lnTo>
                      <a:lnTo>
                        <a:pt x="317" y="120"/>
                      </a:lnTo>
                      <a:lnTo>
                        <a:pt x="317" y="121"/>
                      </a:lnTo>
                      <a:lnTo>
                        <a:pt x="317" y="121"/>
                      </a:lnTo>
                      <a:lnTo>
                        <a:pt x="317" y="122"/>
                      </a:lnTo>
                      <a:lnTo>
                        <a:pt x="317" y="122"/>
                      </a:lnTo>
                      <a:lnTo>
                        <a:pt x="312" y="125"/>
                      </a:lnTo>
                      <a:lnTo>
                        <a:pt x="304" y="131"/>
                      </a:lnTo>
                      <a:lnTo>
                        <a:pt x="304" y="131"/>
                      </a:lnTo>
                      <a:lnTo>
                        <a:pt x="299" y="134"/>
                      </a:lnTo>
                      <a:lnTo>
                        <a:pt x="297" y="137"/>
                      </a:lnTo>
                      <a:lnTo>
                        <a:pt x="297" y="137"/>
                      </a:lnTo>
                      <a:lnTo>
                        <a:pt x="295" y="139"/>
                      </a:lnTo>
                      <a:lnTo>
                        <a:pt x="293" y="140"/>
                      </a:lnTo>
                      <a:lnTo>
                        <a:pt x="292" y="140"/>
                      </a:lnTo>
                      <a:lnTo>
                        <a:pt x="199" y="140"/>
                      </a:lnTo>
                      <a:lnTo>
                        <a:pt x="199" y="140"/>
                      </a:lnTo>
                      <a:lnTo>
                        <a:pt x="197" y="140"/>
                      </a:lnTo>
                      <a:lnTo>
                        <a:pt x="196" y="139"/>
                      </a:lnTo>
                      <a:lnTo>
                        <a:pt x="194" y="137"/>
                      </a:lnTo>
                      <a:lnTo>
                        <a:pt x="194" y="137"/>
                      </a:lnTo>
                      <a:lnTo>
                        <a:pt x="192" y="134"/>
                      </a:lnTo>
                      <a:lnTo>
                        <a:pt x="186" y="131"/>
                      </a:lnTo>
                      <a:lnTo>
                        <a:pt x="186" y="131"/>
                      </a:lnTo>
                      <a:lnTo>
                        <a:pt x="179" y="126"/>
                      </a:lnTo>
                      <a:lnTo>
                        <a:pt x="173" y="122"/>
                      </a:lnTo>
                      <a:lnTo>
                        <a:pt x="173" y="122"/>
                      </a:lnTo>
                      <a:lnTo>
                        <a:pt x="173" y="122"/>
                      </a:lnTo>
                      <a:lnTo>
                        <a:pt x="173" y="122"/>
                      </a:lnTo>
                      <a:lnTo>
                        <a:pt x="173" y="122"/>
                      </a:lnTo>
                      <a:lnTo>
                        <a:pt x="173" y="122"/>
                      </a:lnTo>
                      <a:lnTo>
                        <a:pt x="173" y="122"/>
                      </a:lnTo>
                      <a:lnTo>
                        <a:pt x="173" y="122"/>
                      </a:lnTo>
                      <a:lnTo>
                        <a:pt x="173" y="120"/>
                      </a:lnTo>
                      <a:lnTo>
                        <a:pt x="173" y="93"/>
                      </a:lnTo>
                      <a:lnTo>
                        <a:pt x="173" y="93"/>
                      </a:lnTo>
                      <a:lnTo>
                        <a:pt x="173" y="91"/>
                      </a:lnTo>
                      <a:lnTo>
                        <a:pt x="175" y="90"/>
                      </a:lnTo>
                      <a:lnTo>
                        <a:pt x="314" y="90"/>
                      </a:lnTo>
                      <a:lnTo>
                        <a:pt x="314" y="90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7" y="93"/>
                      </a:lnTo>
                      <a:close/>
                      <a:moveTo>
                        <a:pt x="406" y="2"/>
                      </a:moveTo>
                      <a:lnTo>
                        <a:pt x="406" y="2"/>
                      </a:lnTo>
                      <a:lnTo>
                        <a:pt x="400" y="1"/>
                      </a:lnTo>
                      <a:lnTo>
                        <a:pt x="396" y="0"/>
                      </a:lnTo>
                      <a:lnTo>
                        <a:pt x="0" y="0"/>
                      </a:lnTo>
                      <a:lnTo>
                        <a:pt x="0" y="36"/>
                      </a:lnTo>
                      <a:lnTo>
                        <a:pt x="424" y="36"/>
                      </a:lnTo>
                      <a:lnTo>
                        <a:pt x="424" y="28"/>
                      </a:lnTo>
                      <a:lnTo>
                        <a:pt x="424" y="28"/>
                      </a:lnTo>
                      <a:lnTo>
                        <a:pt x="424" y="23"/>
                      </a:lnTo>
                      <a:lnTo>
                        <a:pt x="423" y="19"/>
                      </a:lnTo>
                      <a:lnTo>
                        <a:pt x="421" y="15"/>
                      </a:lnTo>
                      <a:lnTo>
                        <a:pt x="418" y="11"/>
                      </a:lnTo>
                      <a:lnTo>
                        <a:pt x="416" y="8"/>
                      </a:lnTo>
                      <a:lnTo>
                        <a:pt x="413" y="5"/>
                      </a:lnTo>
                      <a:lnTo>
                        <a:pt x="409" y="3"/>
                      </a:lnTo>
                      <a:lnTo>
                        <a:pt x="406" y="2"/>
                      </a:lnTo>
                      <a:lnTo>
                        <a:pt x="406" y="2"/>
                      </a:lnTo>
                      <a:close/>
                    </a:path>
                  </a:pathLst>
                </a:custGeom>
                <a:solidFill>
                  <a:srgbClr val="009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defTabSz="609570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5"/>
                <p:cNvSpPr>
                  <a:spLocks noEditPoints="1"/>
                </p:cNvSpPr>
                <p:nvPr/>
              </p:nvSpPr>
              <p:spPr bwMode="auto">
                <a:xfrm>
                  <a:off x="4014522" y="1298344"/>
                  <a:ext cx="333402" cy="143110"/>
                </a:xfrm>
                <a:custGeom>
                  <a:avLst/>
                  <a:gdLst>
                    <a:gd name="T0" fmla="*/ 0 w 424"/>
                    <a:gd name="T1" fmla="*/ 154 h 182"/>
                    <a:gd name="T2" fmla="*/ 2 w 424"/>
                    <a:gd name="T3" fmla="*/ 165 h 182"/>
                    <a:gd name="T4" fmla="*/ 12 w 424"/>
                    <a:gd name="T5" fmla="*/ 177 h 182"/>
                    <a:gd name="T6" fmla="*/ 28 w 424"/>
                    <a:gd name="T7" fmla="*/ 182 h 182"/>
                    <a:gd name="T8" fmla="*/ 196 w 424"/>
                    <a:gd name="T9" fmla="*/ 50 h 182"/>
                    <a:gd name="T10" fmla="*/ 148 w 424"/>
                    <a:gd name="T11" fmla="*/ 137 h 182"/>
                    <a:gd name="T12" fmla="*/ 37 w 424"/>
                    <a:gd name="T13" fmla="*/ 140 h 182"/>
                    <a:gd name="T14" fmla="*/ 34 w 424"/>
                    <a:gd name="T15" fmla="*/ 137 h 182"/>
                    <a:gd name="T16" fmla="*/ 148 w 424"/>
                    <a:gd name="T17" fmla="*/ 137 h 182"/>
                    <a:gd name="T18" fmla="*/ 34 w 424"/>
                    <a:gd name="T19" fmla="*/ 94 h 182"/>
                    <a:gd name="T20" fmla="*/ 37 w 424"/>
                    <a:gd name="T21" fmla="*/ 91 h 182"/>
                    <a:gd name="T22" fmla="*/ 146 w 424"/>
                    <a:gd name="T23" fmla="*/ 91 h 182"/>
                    <a:gd name="T24" fmla="*/ 343 w 424"/>
                    <a:gd name="T25" fmla="*/ 116 h 182"/>
                    <a:gd name="T26" fmla="*/ 346 w 424"/>
                    <a:gd name="T27" fmla="*/ 108 h 182"/>
                    <a:gd name="T28" fmla="*/ 349 w 424"/>
                    <a:gd name="T29" fmla="*/ 92 h 182"/>
                    <a:gd name="T30" fmla="*/ 351 w 424"/>
                    <a:gd name="T31" fmla="*/ 90 h 182"/>
                    <a:gd name="T32" fmla="*/ 371 w 424"/>
                    <a:gd name="T33" fmla="*/ 104 h 182"/>
                    <a:gd name="T34" fmla="*/ 383 w 424"/>
                    <a:gd name="T35" fmla="*/ 90 h 182"/>
                    <a:gd name="T36" fmla="*/ 385 w 424"/>
                    <a:gd name="T37" fmla="*/ 104 h 182"/>
                    <a:gd name="T38" fmla="*/ 388 w 424"/>
                    <a:gd name="T39" fmla="*/ 108 h 182"/>
                    <a:gd name="T40" fmla="*/ 392 w 424"/>
                    <a:gd name="T41" fmla="*/ 138 h 182"/>
                    <a:gd name="T42" fmla="*/ 389 w 424"/>
                    <a:gd name="T43" fmla="*/ 140 h 182"/>
                    <a:gd name="T44" fmla="*/ 344 w 424"/>
                    <a:gd name="T45" fmla="*/ 140 h 182"/>
                    <a:gd name="T46" fmla="*/ 317 w 424"/>
                    <a:gd name="T47" fmla="*/ 93 h 182"/>
                    <a:gd name="T48" fmla="*/ 317 w 424"/>
                    <a:gd name="T49" fmla="*/ 121 h 182"/>
                    <a:gd name="T50" fmla="*/ 317 w 424"/>
                    <a:gd name="T51" fmla="*/ 122 h 182"/>
                    <a:gd name="T52" fmla="*/ 304 w 424"/>
                    <a:gd name="T53" fmla="*/ 131 h 182"/>
                    <a:gd name="T54" fmla="*/ 297 w 424"/>
                    <a:gd name="T55" fmla="*/ 137 h 182"/>
                    <a:gd name="T56" fmla="*/ 292 w 424"/>
                    <a:gd name="T57" fmla="*/ 140 h 182"/>
                    <a:gd name="T58" fmla="*/ 197 w 424"/>
                    <a:gd name="T59" fmla="*/ 140 h 182"/>
                    <a:gd name="T60" fmla="*/ 194 w 424"/>
                    <a:gd name="T61" fmla="*/ 137 h 182"/>
                    <a:gd name="T62" fmla="*/ 186 w 424"/>
                    <a:gd name="T63" fmla="*/ 131 h 182"/>
                    <a:gd name="T64" fmla="*/ 173 w 424"/>
                    <a:gd name="T65" fmla="*/ 122 h 182"/>
                    <a:gd name="T66" fmla="*/ 173 w 424"/>
                    <a:gd name="T67" fmla="*/ 122 h 182"/>
                    <a:gd name="T68" fmla="*/ 173 w 424"/>
                    <a:gd name="T69" fmla="*/ 122 h 182"/>
                    <a:gd name="T70" fmla="*/ 173 w 424"/>
                    <a:gd name="T71" fmla="*/ 93 h 182"/>
                    <a:gd name="T72" fmla="*/ 314 w 424"/>
                    <a:gd name="T73" fmla="*/ 90 h 182"/>
                    <a:gd name="T74" fmla="*/ 317 w 424"/>
                    <a:gd name="T75" fmla="*/ 93 h 182"/>
                    <a:gd name="T76" fmla="*/ 406 w 424"/>
                    <a:gd name="T77" fmla="*/ 2 h 182"/>
                    <a:gd name="T78" fmla="*/ 0 w 424"/>
                    <a:gd name="T79" fmla="*/ 0 h 182"/>
                    <a:gd name="T80" fmla="*/ 424 w 424"/>
                    <a:gd name="T81" fmla="*/ 28 h 182"/>
                    <a:gd name="T82" fmla="*/ 423 w 424"/>
                    <a:gd name="T83" fmla="*/ 19 h 182"/>
                    <a:gd name="T84" fmla="*/ 416 w 424"/>
                    <a:gd name="T85" fmla="*/ 8 h 182"/>
                    <a:gd name="T86" fmla="*/ 406 w 424"/>
                    <a:gd name="T87" fmla="*/ 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24" h="182">
                      <a:moveTo>
                        <a:pt x="196" y="50"/>
                      </a:moveTo>
                      <a:lnTo>
                        <a:pt x="0" y="50"/>
                      </a:lnTo>
                      <a:lnTo>
                        <a:pt x="0" y="154"/>
                      </a:lnTo>
                      <a:lnTo>
                        <a:pt x="0" y="154"/>
                      </a:lnTo>
                      <a:lnTo>
                        <a:pt x="1" y="160"/>
                      </a:lnTo>
                      <a:lnTo>
                        <a:pt x="2" y="165"/>
                      </a:lnTo>
                      <a:lnTo>
                        <a:pt x="5" y="169"/>
                      </a:lnTo>
                      <a:lnTo>
                        <a:pt x="9" y="174"/>
                      </a:lnTo>
                      <a:lnTo>
                        <a:pt x="12" y="177"/>
                      </a:lnTo>
                      <a:lnTo>
                        <a:pt x="17" y="180"/>
                      </a:lnTo>
                      <a:lnTo>
                        <a:pt x="23" y="181"/>
                      </a:lnTo>
                      <a:lnTo>
                        <a:pt x="28" y="182"/>
                      </a:lnTo>
                      <a:lnTo>
                        <a:pt x="424" y="182"/>
                      </a:lnTo>
                      <a:lnTo>
                        <a:pt x="424" y="50"/>
                      </a:lnTo>
                      <a:lnTo>
                        <a:pt x="196" y="50"/>
                      </a:lnTo>
                      <a:lnTo>
                        <a:pt x="196" y="50"/>
                      </a:lnTo>
                      <a:close/>
                      <a:moveTo>
                        <a:pt x="148" y="137"/>
                      </a:moveTo>
                      <a:lnTo>
                        <a:pt x="148" y="137"/>
                      </a:lnTo>
                      <a:lnTo>
                        <a:pt x="146" y="140"/>
                      </a:lnTo>
                      <a:lnTo>
                        <a:pt x="144" y="140"/>
                      </a:lnTo>
                      <a:lnTo>
                        <a:pt x="37" y="140"/>
                      </a:lnTo>
                      <a:lnTo>
                        <a:pt x="37" y="140"/>
                      </a:lnTo>
                      <a:lnTo>
                        <a:pt x="35" y="140"/>
                      </a:lnTo>
                      <a:lnTo>
                        <a:pt x="34" y="137"/>
                      </a:lnTo>
                      <a:lnTo>
                        <a:pt x="34" y="114"/>
                      </a:lnTo>
                      <a:lnTo>
                        <a:pt x="148" y="114"/>
                      </a:lnTo>
                      <a:lnTo>
                        <a:pt x="148" y="137"/>
                      </a:lnTo>
                      <a:close/>
                      <a:moveTo>
                        <a:pt x="148" y="105"/>
                      </a:moveTo>
                      <a:lnTo>
                        <a:pt x="34" y="105"/>
                      </a:lnTo>
                      <a:lnTo>
                        <a:pt x="34" y="94"/>
                      </a:lnTo>
                      <a:lnTo>
                        <a:pt x="34" y="94"/>
                      </a:lnTo>
                      <a:lnTo>
                        <a:pt x="35" y="91"/>
                      </a:lnTo>
                      <a:lnTo>
                        <a:pt x="37" y="91"/>
                      </a:lnTo>
                      <a:lnTo>
                        <a:pt x="144" y="91"/>
                      </a:lnTo>
                      <a:lnTo>
                        <a:pt x="144" y="91"/>
                      </a:lnTo>
                      <a:lnTo>
                        <a:pt x="146" y="91"/>
                      </a:lnTo>
                      <a:lnTo>
                        <a:pt x="148" y="94"/>
                      </a:lnTo>
                      <a:lnTo>
                        <a:pt x="148" y="105"/>
                      </a:lnTo>
                      <a:close/>
                      <a:moveTo>
                        <a:pt x="343" y="116"/>
                      </a:moveTo>
                      <a:lnTo>
                        <a:pt x="343" y="116"/>
                      </a:lnTo>
                      <a:lnTo>
                        <a:pt x="344" y="111"/>
                      </a:lnTo>
                      <a:lnTo>
                        <a:pt x="346" y="108"/>
                      </a:lnTo>
                      <a:lnTo>
                        <a:pt x="349" y="104"/>
                      </a:lnTo>
                      <a:lnTo>
                        <a:pt x="349" y="104"/>
                      </a:lnTo>
                      <a:lnTo>
                        <a:pt x="349" y="92"/>
                      </a:lnTo>
                      <a:lnTo>
                        <a:pt x="349" y="92"/>
                      </a:lnTo>
                      <a:lnTo>
                        <a:pt x="350" y="91"/>
                      </a:lnTo>
                      <a:lnTo>
                        <a:pt x="351" y="90"/>
                      </a:lnTo>
                      <a:lnTo>
                        <a:pt x="363" y="90"/>
                      </a:lnTo>
                      <a:lnTo>
                        <a:pt x="363" y="104"/>
                      </a:lnTo>
                      <a:lnTo>
                        <a:pt x="371" y="104"/>
                      </a:lnTo>
                      <a:lnTo>
                        <a:pt x="371" y="90"/>
                      </a:lnTo>
                      <a:lnTo>
                        <a:pt x="383" y="90"/>
                      </a:lnTo>
                      <a:lnTo>
                        <a:pt x="383" y="90"/>
                      </a:lnTo>
                      <a:lnTo>
                        <a:pt x="385" y="91"/>
                      </a:lnTo>
                      <a:lnTo>
                        <a:pt x="385" y="92"/>
                      </a:lnTo>
                      <a:lnTo>
                        <a:pt x="385" y="104"/>
                      </a:lnTo>
                      <a:lnTo>
                        <a:pt x="385" y="104"/>
                      </a:lnTo>
                      <a:lnTo>
                        <a:pt x="385" y="104"/>
                      </a:lnTo>
                      <a:lnTo>
                        <a:pt x="388" y="108"/>
                      </a:lnTo>
                      <a:lnTo>
                        <a:pt x="390" y="111"/>
                      </a:lnTo>
                      <a:lnTo>
                        <a:pt x="392" y="116"/>
                      </a:lnTo>
                      <a:lnTo>
                        <a:pt x="392" y="138"/>
                      </a:lnTo>
                      <a:lnTo>
                        <a:pt x="392" y="138"/>
                      </a:lnTo>
                      <a:lnTo>
                        <a:pt x="390" y="140"/>
                      </a:lnTo>
                      <a:lnTo>
                        <a:pt x="389" y="140"/>
                      </a:lnTo>
                      <a:lnTo>
                        <a:pt x="345" y="140"/>
                      </a:lnTo>
                      <a:lnTo>
                        <a:pt x="345" y="140"/>
                      </a:lnTo>
                      <a:lnTo>
                        <a:pt x="344" y="140"/>
                      </a:lnTo>
                      <a:lnTo>
                        <a:pt x="343" y="138"/>
                      </a:lnTo>
                      <a:lnTo>
                        <a:pt x="343" y="116"/>
                      </a:lnTo>
                      <a:close/>
                      <a:moveTo>
                        <a:pt x="317" y="93"/>
                      </a:moveTo>
                      <a:lnTo>
                        <a:pt x="317" y="120"/>
                      </a:lnTo>
                      <a:lnTo>
                        <a:pt x="317" y="120"/>
                      </a:lnTo>
                      <a:lnTo>
                        <a:pt x="317" y="121"/>
                      </a:lnTo>
                      <a:lnTo>
                        <a:pt x="317" y="121"/>
                      </a:lnTo>
                      <a:lnTo>
                        <a:pt x="317" y="122"/>
                      </a:lnTo>
                      <a:lnTo>
                        <a:pt x="317" y="122"/>
                      </a:lnTo>
                      <a:lnTo>
                        <a:pt x="312" y="125"/>
                      </a:lnTo>
                      <a:lnTo>
                        <a:pt x="304" y="131"/>
                      </a:lnTo>
                      <a:lnTo>
                        <a:pt x="304" y="131"/>
                      </a:lnTo>
                      <a:lnTo>
                        <a:pt x="299" y="134"/>
                      </a:lnTo>
                      <a:lnTo>
                        <a:pt x="297" y="137"/>
                      </a:lnTo>
                      <a:lnTo>
                        <a:pt x="297" y="137"/>
                      </a:lnTo>
                      <a:lnTo>
                        <a:pt x="295" y="139"/>
                      </a:lnTo>
                      <a:lnTo>
                        <a:pt x="293" y="140"/>
                      </a:lnTo>
                      <a:lnTo>
                        <a:pt x="292" y="140"/>
                      </a:lnTo>
                      <a:lnTo>
                        <a:pt x="199" y="140"/>
                      </a:lnTo>
                      <a:lnTo>
                        <a:pt x="199" y="140"/>
                      </a:lnTo>
                      <a:lnTo>
                        <a:pt x="197" y="140"/>
                      </a:lnTo>
                      <a:lnTo>
                        <a:pt x="196" y="139"/>
                      </a:lnTo>
                      <a:lnTo>
                        <a:pt x="194" y="137"/>
                      </a:lnTo>
                      <a:lnTo>
                        <a:pt x="194" y="137"/>
                      </a:lnTo>
                      <a:lnTo>
                        <a:pt x="192" y="134"/>
                      </a:lnTo>
                      <a:lnTo>
                        <a:pt x="186" y="131"/>
                      </a:lnTo>
                      <a:lnTo>
                        <a:pt x="186" y="131"/>
                      </a:lnTo>
                      <a:lnTo>
                        <a:pt x="179" y="126"/>
                      </a:lnTo>
                      <a:lnTo>
                        <a:pt x="173" y="122"/>
                      </a:lnTo>
                      <a:lnTo>
                        <a:pt x="173" y="122"/>
                      </a:lnTo>
                      <a:lnTo>
                        <a:pt x="173" y="122"/>
                      </a:lnTo>
                      <a:lnTo>
                        <a:pt x="173" y="122"/>
                      </a:lnTo>
                      <a:lnTo>
                        <a:pt x="173" y="122"/>
                      </a:lnTo>
                      <a:lnTo>
                        <a:pt x="173" y="122"/>
                      </a:lnTo>
                      <a:lnTo>
                        <a:pt x="173" y="122"/>
                      </a:lnTo>
                      <a:lnTo>
                        <a:pt x="173" y="122"/>
                      </a:lnTo>
                      <a:lnTo>
                        <a:pt x="173" y="120"/>
                      </a:lnTo>
                      <a:lnTo>
                        <a:pt x="173" y="93"/>
                      </a:lnTo>
                      <a:lnTo>
                        <a:pt x="173" y="93"/>
                      </a:lnTo>
                      <a:lnTo>
                        <a:pt x="173" y="91"/>
                      </a:lnTo>
                      <a:lnTo>
                        <a:pt x="175" y="90"/>
                      </a:lnTo>
                      <a:lnTo>
                        <a:pt x="314" y="90"/>
                      </a:lnTo>
                      <a:lnTo>
                        <a:pt x="314" y="90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7" y="93"/>
                      </a:lnTo>
                      <a:close/>
                      <a:moveTo>
                        <a:pt x="406" y="2"/>
                      </a:moveTo>
                      <a:lnTo>
                        <a:pt x="406" y="2"/>
                      </a:lnTo>
                      <a:lnTo>
                        <a:pt x="400" y="1"/>
                      </a:lnTo>
                      <a:lnTo>
                        <a:pt x="396" y="0"/>
                      </a:lnTo>
                      <a:lnTo>
                        <a:pt x="0" y="0"/>
                      </a:lnTo>
                      <a:lnTo>
                        <a:pt x="0" y="36"/>
                      </a:lnTo>
                      <a:lnTo>
                        <a:pt x="424" y="36"/>
                      </a:lnTo>
                      <a:lnTo>
                        <a:pt x="424" y="28"/>
                      </a:lnTo>
                      <a:lnTo>
                        <a:pt x="424" y="28"/>
                      </a:lnTo>
                      <a:lnTo>
                        <a:pt x="424" y="23"/>
                      </a:lnTo>
                      <a:lnTo>
                        <a:pt x="423" y="19"/>
                      </a:lnTo>
                      <a:lnTo>
                        <a:pt x="421" y="15"/>
                      </a:lnTo>
                      <a:lnTo>
                        <a:pt x="418" y="11"/>
                      </a:lnTo>
                      <a:lnTo>
                        <a:pt x="416" y="8"/>
                      </a:lnTo>
                      <a:lnTo>
                        <a:pt x="413" y="5"/>
                      </a:lnTo>
                      <a:lnTo>
                        <a:pt x="409" y="3"/>
                      </a:lnTo>
                      <a:lnTo>
                        <a:pt x="406" y="2"/>
                      </a:lnTo>
                      <a:lnTo>
                        <a:pt x="406" y="2"/>
                      </a:lnTo>
                      <a:close/>
                    </a:path>
                  </a:pathLst>
                </a:custGeom>
                <a:solidFill>
                  <a:srgbClr val="009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defTabSz="609570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0" name="Title 3"/>
            <p:cNvSpPr txBox="1">
              <a:spLocks/>
            </p:cNvSpPr>
            <p:nvPr/>
          </p:nvSpPr>
          <p:spPr bwMode="black">
            <a:xfrm>
              <a:off x="4116508" y="827990"/>
              <a:ext cx="1107138" cy="45210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12192" tIns="12192" rIns="12192" bIns="12192" rtlCol="0" anchor="ctr" anchorCtr="0">
              <a:noAutofit/>
            </a:bodyPr>
            <a:lstStyle>
              <a:lvl1pPr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en-GB" sz="2800" b="1" i="0" kern="1200">
                  <a:solidFill>
                    <a:srgbClr val="000000"/>
                  </a:solidFill>
                  <a:latin typeface="HP Simplified" pitchFamily="34" charset="0"/>
                  <a:ea typeface="+mj-ea"/>
                  <a:cs typeface="HP Simplified" pitchFamily="34" charset="0"/>
                </a:defRPr>
              </a:lvl1pPr>
            </a:lstStyle>
            <a:p>
              <a:r>
                <a:rPr lang="en-US" sz="3733" dirty="0">
                  <a:solidFill>
                    <a:prstClr val="black"/>
                  </a:solidFill>
                </a:rPr>
                <a:t>1,500+</a:t>
              </a:r>
              <a:endParaRPr lang="en-US" sz="1600" b="0" dirty="0">
                <a:solidFill>
                  <a:prstClr val="black">
                    <a:lumMod val="85000"/>
                    <a:lumOff val="15000"/>
                  </a:prstClr>
                </a:solidFill>
                <a:latin typeface="HP Simplified"/>
                <a:cs typeface="HP Simplified Light"/>
              </a:endParaRPr>
            </a:p>
          </p:txBody>
        </p:sp>
      </p:grpSp>
      <p:sp>
        <p:nvSpPr>
          <p:cNvPr id="51" name="Oval 50"/>
          <p:cNvSpPr/>
          <p:nvPr/>
        </p:nvSpPr>
        <p:spPr>
          <a:xfrm>
            <a:off x="8946477" y="668942"/>
            <a:ext cx="3245523" cy="2209705"/>
          </a:xfrm>
          <a:prstGeom prst="ellipse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020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 flipH="1">
            <a:off x="609592" y="2562225"/>
            <a:ext cx="2616227" cy="1943099"/>
          </a:xfrm>
          <a:prstGeom prst="round2DiagRect">
            <a:avLst>
              <a:gd name="adj1" fmla="val 7678"/>
              <a:gd name="adj2" fmla="val 0"/>
            </a:avLst>
          </a:prstGeom>
          <a:solidFill>
            <a:schemeClr val="accent1"/>
          </a:solidFill>
        </p:spPr>
        <p:txBody>
          <a:bodyPr wrap="square" lIns="91440" tIns="91440" rIns="91440" bIns="91440" rtlCol="0" anchor="b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z="2800" dirty="0" smtClean="0"/>
              <a:t>Users</a:t>
            </a:r>
            <a:endParaRPr lang="en-US" sz="28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 flipH="1">
            <a:off x="3309391" y="2562225"/>
            <a:ext cx="2616227" cy="1943099"/>
          </a:xfrm>
          <a:prstGeom prst="round2DiagRect">
            <a:avLst>
              <a:gd name="adj1" fmla="val 7678"/>
              <a:gd name="adj2" fmla="val 0"/>
            </a:avLst>
          </a:prstGeom>
          <a:solidFill>
            <a:schemeClr val="accent1"/>
          </a:solidFill>
        </p:spPr>
        <p:txBody>
          <a:bodyPr wrap="square" lIns="91440" tIns="91440" rIns="91440" bIns="91440" rtlCol="0" anchor="b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z="2800" dirty="0" smtClean="0"/>
              <a:t>Information</a:t>
            </a:r>
            <a:endParaRPr lang="en-US" sz="2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 flipH="1">
            <a:off x="6009191" y="2562225"/>
            <a:ext cx="2616227" cy="1943099"/>
          </a:xfrm>
          <a:prstGeom prst="round2DiagRect">
            <a:avLst>
              <a:gd name="adj1" fmla="val 7678"/>
              <a:gd name="adj2" fmla="val 0"/>
            </a:avLst>
          </a:prstGeom>
          <a:solidFill>
            <a:schemeClr val="accent1"/>
          </a:solidFill>
        </p:spPr>
        <p:txBody>
          <a:bodyPr wrap="square" lIns="91440" tIns="91440" rIns="91440" bIns="91440" rtlCol="0" anchor="b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z="2800" dirty="0" smtClean="0"/>
              <a:t>Interactions</a:t>
            </a:r>
            <a:endParaRPr lang="en-US" sz="28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 flipH="1">
            <a:off x="8708990" y="2562225"/>
            <a:ext cx="2616227" cy="1943099"/>
          </a:xfrm>
          <a:prstGeom prst="round2DiagRect">
            <a:avLst>
              <a:gd name="adj1" fmla="val 7678"/>
              <a:gd name="adj2" fmla="val 0"/>
            </a:avLst>
          </a:prstGeom>
          <a:solidFill>
            <a:schemeClr val="accent1"/>
          </a:solidFill>
        </p:spPr>
        <p:txBody>
          <a:bodyPr wrap="square" lIns="91440" tIns="91440" rIns="91440" bIns="91440" rtlCol="0" anchor="b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z="2800" dirty="0"/>
              <a:t>Infrastructure</a:t>
            </a:r>
          </a:p>
        </p:txBody>
      </p:sp>
      <p:grpSp>
        <p:nvGrpSpPr>
          <p:cNvPr id="10" name="Group 137"/>
          <p:cNvGrpSpPr>
            <a:grpSpLocks noChangeAspect="1"/>
          </p:cNvGrpSpPr>
          <p:nvPr/>
        </p:nvGrpSpPr>
        <p:grpSpPr bwMode="auto">
          <a:xfrm>
            <a:off x="1577984" y="2965840"/>
            <a:ext cx="679442" cy="795170"/>
            <a:chOff x="3017" y="556"/>
            <a:chExt cx="182" cy="213"/>
          </a:xfrm>
          <a:solidFill>
            <a:schemeClr val="bg1"/>
          </a:solidFill>
        </p:grpSpPr>
        <p:sp>
          <p:nvSpPr>
            <p:cNvPr id="11" name="Freeform 138"/>
            <p:cNvSpPr>
              <a:spLocks/>
            </p:cNvSpPr>
            <p:nvPr/>
          </p:nvSpPr>
          <p:spPr bwMode="auto">
            <a:xfrm>
              <a:off x="3147" y="577"/>
              <a:ext cx="35" cy="38"/>
            </a:xfrm>
            <a:custGeom>
              <a:avLst/>
              <a:gdLst>
                <a:gd name="T0" fmla="*/ 35 w 71"/>
                <a:gd name="T1" fmla="*/ 76 h 76"/>
                <a:gd name="T2" fmla="*/ 35 w 71"/>
                <a:gd name="T3" fmla="*/ 76 h 76"/>
                <a:gd name="T4" fmla="*/ 44 w 71"/>
                <a:gd name="T5" fmla="*/ 76 h 76"/>
                <a:gd name="T6" fmla="*/ 51 w 71"/>
                <a:gd name="T7" fmla="*/ 74 h 76"/>
                <a:gd name="T8" fmla="*/ 58 w 71"/>
                <a:gd name="T9" fmla="*/ 71 h 76"/>
                <a:gd name="T10" fmla="*/ 62 w 71"/>
                <a:gd name="T11" fmla="*/ 67 h 76"/>
                <a:gd name="T12" fmla="*/ 66 w 71"/>
                <a:gd name="T13" fmla="*/ 62 h 76"/>
                <a:gd name="T14" fmla="*/ 69 w 71"/>
                <a:gd name="T15" fmla="*/ 55 h 76"/>
                <a:gd name="T16" fmla="*/ 70 w 71"/>
                <a:gd name="T17" fmla="*/ 48 h 76"/>
                <a:gd name="T18" fmla="*/ 71 w 71"/>
                <a:gd name="T19" fmla="*/ 38 h 76"/>
                <a:gd name="T20" fmla="*/ 71 w 71"/>
                <a:gd name="T21" fmla="*/ 38 h 76"/>
                <a:gd name="T22" fmla="*/ 70 w 71"/>
                <a:gd name="T23" fmla="*/ 28 h 76"/>
                <a:gd name="T24" fmla="*/ 69 w 71"/>
                <a:gd name="T25" fmla="*/ 21 h 76"/>
                <a:gd name="T26" fmla="*/ 66 w 71"/>
                <a:gd name="T27" fmla="*/ 14 h 76"/>
                <a:gd name="T28" fmla="*/ 62 w 71"/>
                <a:gd name="T29" fmla="*/ 9 h 76"/>
                <a:gd name="T30" fmla="*/ 58 w 71"/>
                <a:gd name="T31" fmla="*/ 5 h 76"/>
                <a:gd name="T32" fmla="*/ 51 w 71"/>
                <a:gd name="T33" fmla="*/ 3 h 76"/>
                <a:gd name="T34" fmla="*/ 44 w 71"/>
                <a:gd name="T35" fmla="*/ 0 h 76"/>
                <a:gd name="T36" fmla="*/ 35 w 71"/>
                <a:gd name="T37" fmla="*/ 0 h 76"/>
                <a:gd name="T38" fmla="*/ 35 w 71"/>
                <a:gd name="T39" fmla="*/ 0 h 76"/>
                <a:gd name="T40" fmla="*/ 25 w 71"/>
                <a:gd name="T41" fmla="*/ 0 h 76"/>
                <a:gd name="T42" fmla="*/ 19 w 71"/>
                <a:gd name="T43" fmla="*/ 3 h 76"/>
                <a:gd name="T44" fmla="*/ 12 w 71"/>
                <a:gd name="T45" fmla="*/ 5 h 76"/>
                <a:gd name="T46" fmla="*/ 7 w 71"/>
                <a:gd name="T47" fmla="*/ 9 h 76"/>
                <a:gd name="T48" fmla="*/ 4 w 71"/>
                <a:gd name="T49" fmla="*/ 14 h 76"/>
                <a:gd name="T50" fmla="*/ 1 w 71"/>
                <a:gd name="T51" fmla="*/ 21 h 76"/>
                <a:gd name="T52" fmla="*/ 0 w 71"/>
                <a:gd name="T53" fmla="*/ 28 h 76"/>
                <a:gd name="T54" fmla="*/ 0 w 71"/>
                <a:gd name="T55" fmla="*/ 38 h 76"/>
                <a:gd name="T56" fmla="*/ 0 w 71"/>
                <a:gd name="T57" fmla="*/ 38 h 76"/>
                <a:gd name="T58" fmla="*/ 0 w 71"/>
                <a:gd name="T59" fmla="*/ 48 h 76"/>
                <a:gd name="T60" fmla="*/ 1 w 71"/>
                <a:gd name="T61" fmla="*/ 55 h 76"/>
                <a:gd name="T62" fmla="*/ 4 w 71"/>
                <a:gd name="T63" fmla="*/ 62 h 76"/>
                <a:gd name="T64" fmla="*/ 7 w 71"/>
                <a:gd name="T65" fmla="*/ 67 h 76"/>
                <a:gd name="T66" fmla="*/ 12 w 71"/>
                <a:gd name="T67" fmla="*/ 71 h 76"/>
                <a:gd name="T68" fmla="*/ 19 w 71"/>
                <a:gd name="T69" fmla="*/ 74 h 76"/>
                <a:gd name="T70" fmla="*/ 25 w 71"/>
                <a:gd name="T71" fmla="*/ 76 h 76"/>
                <a:gd name="T72" fmla="*/ 35 w 71"/>
                <a:gd name="T73" fmla="*/ 76 h 76"/>
                <a:gd name="T74" fmla="*/ 35 w 71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76">
                  <a:moveTo>
                    <a:pt x="35" y="76"/>
                  </a:moveTo>
                  <a:lnTo>
                    <a:pt x="35" y="76"/>
                  </a:lnTo>
                  <a:lnTo>
                    <a:pt x="44" y="76"/>
                  </a:lnTo>
                  <a:lnTo>
                    <a:pt x="51" y="74"/>
                  </a:lnTo>
                  <a:lnTo>
                    <a:pt x="58" y="71"/>
                  </a:lnTo>
                  <a:lnTo>
                    <a:pt x="62" y="67"/>
                  </a:lnTo>
                  <a:lnTo>
                    <a:pt x="66" y="62"/>
                  </a:lnTo>
                  <a:lnTo>
                    <a:pt x="69" y="55"/>
                  </a:lnTo>
                  <a:lnTo>
                    <a:pt x="70" y="48"/>
                  </a:lnTo>
                  <a:lnTo>
                    <a:pt x="71" y="38"/>
                  </a:lnTo>
                  <a:lnTo>
                    <a:pt x="71" y="38"/>
                  </a:lnTo>
                  <a:lnTo>
                    <a:pt x="70" y="28"/>
                  </a:lnTo>
                  <a:lnTo>
                    <a:pt x="69" y="21"/>
                  </a:lnTo>
                  <a:lnTo>
                    <a:pt x="66" y="14"/>
                  </a:lnTo>
                  <a:lnTo>
                    <a:pt x="62" y="9"/>
                  </a:lnTo>
                  <a:lnTo>
                    <a:pt x="58" y="5"/>
                  </a:lnTo>
                  <a:lnTo>
                    <a:pt x="51" y="3"/>
                  </a:lnTo>
                  <a:lnTo>
                    <a:pt x="44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9" y="3"/>
                  </a:lnTo>
                  <a:lnTo>
                    <a:pt x="12" y="5"/>
                  </a:lnTo>
                  <a:lnTo>
                    <a:pt x="7" y="9"/>
                  </a:lnTo>
                  <a:lnTo>
                    <a:pt x="4" y="14"/>
                  </a:lnTo>
                  <a:lnTo>
                    <a:pt x="1" y="21"/>
                  </a:lnTo>
                  <a:lnTo>
                    <a:pt x="0" y="2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1" y="55"/>
                  </a:lnTo>
                  <a:lnTo>
                    <a:pt x="4" y="62"/>
                  </a:lnTo>
                  <a:lnTo>
                    <a:pt x="7" y="67"/>
                  </a:lnTo>
                  <a:lnTo>
                    <a:pt x="12" y="71"/>
                  </a:lnTo>
                  <a:lnTo>
                    <a:pt x="19" y="74"/>
                  </a:lnTo>
                  <a:lnTo>
                    <a:pt x="25" y="76"/>
                  </a:lnTo>
                  <a:lnTo>
                    <a:pt x="35" y="76"/>
                  </a:lnTo>
                  <a:lnTo>
                    <a:pt x="35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9"/>
            <p:cNvSpPr>
              <a:spLocks/>
            </p:cNvSpPr>
            <p:nvPr/>
          </p:nvSpPr>
          <p:spPr bwMode="auto">
            <a:xfrm>
              <a:off x="3146" y="620"/>
              <a:ext cx="53" cy="128"/>
            </a:xfrm>
            <a:custGeom>
              <a:avLst/>
              <a:gdLst>
                <a:gd name="T0" fmla="*/ 26 w 106"/>
                <a:gd name="T1" fmla="*/ 0 h 257"/>
                <a:gd name="T2" fmla="*/ 30 w 106"/>
                <a:gd name="T3" fmla="*/ 12 h 257"/>
                <a:gd name="T4" fmla="*/ 31 w 106"/>
                <a:gd name="T5" fmla="*/ 125 h 257"/>
                <a:gd name="T6" fmla="*/ 30 w 106"/>
                <a:gd name="T7" fmla="*/ 131 h 257"/>
                <a:gd name="T8" fmla="*/ 25 w 106"/>
                <a:gd name="T9" fmla="*/ 142 h 257"/>
                <a:gd name="T10" fmla="*/ 18 w 106"/>
                <a:gd name="T11" fmla="*/ 150 h 257"/>
                <a:gd name="T12" fmla="*/ 7 w 106"/>
                <a:gd name="T13" fmla="*/ 154 h 257"/>
                <a:gd name="T14" fmla="*/ 0 w 106"/>
                <a:gd name="T15" fmla="*/ 156 h 257"/>
                <a:gd name="T16" fmla="*/ 7 w 106"/>
                <a:gd name="T17" fmla="*/ 236 h 257"/>
                <a:gd name="T18" fmla="*/ 9 w 106"/>
                <a:gd name="T19" fmla="*/ 246 h 257"/>
                <a:gd name="T20" fmla="*/ 13 w 106"/>
                <a:gd name="T21" fmla="*/ 252 h 257"/>
                <a:gd name="T22" fmla="*/ 19 w 106"/>
                <a:gd name="T23" fmla="*/ 256 h 257"/>
                <a:gd name="T24" fmla="*/ 27 w 106"/>
                <a:gd name="T25" fmla="*/ 257 h 257"/>
                <a:gd name="T26" fmla="*/ 48 w 106"/>
                <a:gd name="T27" fmla="*/ 257 h 257"/>
                <a:gd name="T28" fmla="*/ 56 w 106"/>
                <a:gd name="T29" fmla="*/ 256 h 257"/>
                <a:gd name="T30" fmla="*/ 63 w 106"/>
                <a:gd name="T31" fmla="*/ 252 h 257"/>
                <a:gd name="T32" fmla="*/ 66 w 106"/>
                <a:gd name="T33" fmla="*/ 246 h 257"/>
                <a:gd name="T34" fmla="*/ 77 w 106"/>
                <a:gd name="T35" fmla="*/ 138 h 257"/>
                <a:gd name="T36" fmla="*/ 77 w 106"/>
                <a:gd name="T37" fmla="*/ 138 h 257"/>
                <a:gd name="T38" fmla="*/ 78 w 106"/>
                <a:gd name="T39" fmla="*/ 39 h 257"/>
                <a:gd name="T40" fmla="*/ 79 w 106"/>
                <a:gd name="T41" fmla="*/ 37 h 257"/>
                <a:gd name="T42" fmla="*/ 80 w 106"/>
                <a:gd name="T43" fmla="*/ 36 h 257"/>
                <a:gd name="T44" fmla="*/ 83 w 106"/>
                <a:gd name="T45" fmla="*/ 39 h 257"/>
                <a:gd name="T46" fmla="*/ 83 w 106"/>
                <a:gd name="T47" fmla="*/ 121 h 257"/>
                <a:gd name="T48" fmla="*/ 83 w 106"/>
                <a:gd name="T49" fmla="*/ 123 h 257"/>
                <a:gd name="T50" fmla="*/ 88 w 106"/>
                <a:gd name="T51" fmla="*/ 130 h 257"/>
                <a:gd name="T52" fmla="*/ 95 w 106"/>
                <a:gd name="T53" fmla="*/ 133 h 257"/>
                <a:gd name="T54" fmla="*/ 100 w 106"/>
                <a:gd name="T55" fmla="*/ 132 h 257"/>
                <a:gd name="T56" fmla="*/ 106 w 106"/>
                <a:gd name="T57" fmla="*/ 125 h 257"/>
                <a:gd name="T58" fmla="*/ 106 w 106"/>
                <a:gd name="T59" fmla="*/ 32 h 257"/>
                <a:gd name="T60" fmla="*/ 106 w 106"/>
                <a:gd name="T61" fmla="*/ 24 h 257"/>
                <a:gd name="T62" fmla="*/ 102 w 106"/>
                <a:gd name="T63" fmla="*/ 12 h 257"/>
                <a:gd name="T64" fmla="*/ 95 w 106"/>
                <a:gd name="T65" fmla="*/ 5 h 257"/>
                <a:gd name="T66" fmla="*/ 84 w 106"/>
                <a:gd name="T67" fmla="*/ 2 h 257"/>
                <a:gd name="T68" fmla="*/ 78 w 106"/>
                <a:gd name="T6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257">
                  <a:moveTo>
                    <a:pt x="78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30" y="12"/>
                  </a:lnTo>
                  <a:lnTo>
                    <a:pt x="31" y="25"/>
                  </a:lnTo>
                  <a:lnTo>
                    <a:pt x="31" y="125"/>
                  </a:lnTo>
                  <a:lnTo>
                    <a:pt x="31" y="125"/>
                  </a:lnTo>
                  <a:lnTo>
                    <a:pt x="30" y="131"/>
                  </a:lnTo>
                  <a:lnTo>
                    <a:pt x="28" y="137"/>
                  </a:lnTo>
                  <a:lnTo>
                    <a:pt x="25" y="142"/>
                  </a:lnTo>
                  <a:lnTo>
                    <a:pt x="22" y="146"/>
                  </a:lnTo>
                  <a:lnTo>
                    <a:pt x="18" y="150"/>
                  </a:lnTo>
                  <a:lnTo>
                    <a:pt x="12" y="152"/>
                  </a:lnTo>
                  <a:lnTo>
                    <a:pt x="7" y="154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7" y="236"/>
                  </a:lnTo>
                  <a:lnTo>
                    <a:pt x="7" y="236"/>
                  </a:lnTo>
                  <a:lnTo>
                    <a:pt x="9" y="246"/>
                  </a:lnTo>
                  <a:lnTo>
                    <a:pt x="11" y="249"/>
                  </a:lnTo>
                  <a:lnTo>
                    <a:pt x="13" y="252"/>
                  </a:lnTo>
                  <a:lnTo>
                    <a:pt x="15" y="255"/>
                  </a:lnTo>
                  <a:lnTo>
                    <a:pt x="19" y="256"/>
                  </a:lnTo>
                  <a:lnTo>
                    <a:pt x="23" y="257"/>
                  </a:lnTo>
                  <a:lnTo>
                    <a:pt x="27" y="257"/>
                  </a:lnTo>
                  <a:lnTo>
                    <a:pt x="48" y="257"/>
                  </a:lnTo>
                  <a:lnTo>
                    <a:pt x="48" y="257"/>
                  </a:lnTo>
                  <a:lnTo>
                    <a:pt x="53" y="257"/>
                  </a:lnTo>
                  <a:lnTo>
                    <a:pt x="56" y="256"/>
                  </a:lnTo>
                  <a:lnTo>
                    <a:pt x="60" y="255"/>
                  </a:lnTo>
                  <a:lnTo>
                    <a:pt x="63" y="252"/>
                  </a:lnTo>
                  <a:lnTo>
                    <a:pt x="65" y="249"/>
                  </a:lnTo>
                  <a:lnTo>
                    <a:pt x="66" y="246"/>
                  </a:lnTo>
                  <a:lnTo>
                    <a:pt x="68" y="236"/>
                  </a:lnTo>
                  <a:lnTo>
                    <a:pt x="77" y="138"/>
                  </a:lnTo>
                  <a:lnTo>
                    <a:pt x="77" y="138"/>
                  </a:lnTo>
                  <a:lnTo>
                    <a:pt x="77" y="138"/>
                  </a:lnTo>
                  <a:lnTo>
                    <a:pt x="78" y="125"/>
                  </a:lnTo>
                  <a:lnTo>
                    <a:pt x="78" y="39"/>
                  </a:lnTo>
                  <a:lnTo>
                    <a:pt x="78" y="39"/>
                  </a:lnTo>
                  <a:lnTo>
                    <a:pt x="79" y="37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2" y="37"/>
                  </a:lnTo>
                  <a:lnTo>
                    <a:pt x="83" y="39"/>
                  </a:lnTo>
                  <a:lnTo>
                    <a:pt x="83" y="121"/>
                  </a:lnTo>
                  <a:lnTo>
                    <a:pt x="83" y="121"/>
                  </a:lnTo>
                  <a:lnTo>
                    <a:pt x="83" y="123"/>
                  </a:lnTo>
                  <a:lnTo>
                    <a:pt x="83" y="123"/>
                  </a:lnTo>
                  <a:lnTo>
                    <a:pt x="86" y="126"/>
                  </a:lnTo>
                  <a:lnTo>
                    <a:pt x="88" y="130"/>
                  </a:lnTo>
                  <a:lnTo>
                    <a:pt x="91" y="132"/>
                  </a:lnTo>
                  <a:lnTo>
                    <a:pt x="95" y="133"/>
                  </a:lnTo>
                  <a:lnTo>
                    <a:pt x="95" y="133"/>
                  </a:lnTo>
                  <a:lnTo>
                    <a:pt x="100" y="132"/>
                  </a:lnTo>
                  <a:lnTo>
                    <a:pt x="103" y="129"/>
                  </a:lnTo>
                  <a:lnTo>
                    <a:pt x="106" y="125"/>
                  </a:lnTo>
                  <a:lnTo>
                    <a:pt x="106" y="121"/>
                  </a:lnTo>
                  <a:lnTo>
                    <a:pt x="106" y="32"/>
                  </a:lnTo>
                  <a:lnTo>
                    <a:pt x="106" y="32"/>
                  </a:lnTo>
                  <a:lnTo>
                    <a:pt x="106" y="24"/>
                  </a:lnTo>
                  <a:lnTo>
                    <a:pt x="105" y="18"/>
                  </a:lnTo>
                  <a:lnTo>
                    <a:pt x="102" y="12"/>
                  </a:lnTo>
                  <a:lnTo>
                    <a:pt x="99" y="8"/>
                  </a:lnTo>
                  <a:lnTo>
                    <a:pt x="95" y="5"/>
                  </a:lnTo>
                  <a:lnTo>
                    <a:pt x="90" y="3"/>
                  </a:lnTo>
                  <a:lnTo>
                    <a:pt x="84" y="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0"/>
            <p:cNvSpPr>
              <a:spLocks/>
            </p:cNvSpPr>
            <p:nvPr/>
          </p:nvSpPr>
          <p:spPr bwMode="auto">
            <a:xfrm>
              <a:off x="3094" y="567"/>
              <a:ext cx="40" cy="42"/>
            </a:xfrm>
            <a:custGeom>
              <a:avLst/>
              <a:gdLst>
                <a:gd name="T0" fmla="*/ 40 w 80"/>
                <a:gd name="T1" fmla="*/ 85 h 85"/>
                <a:gd name="T2" fmla="*/ 40 w 80"/>
                <a:gd name="T3" fmla="*/ 85 h 85"/>
                <a:gd name="T4" fmla="*/ 49 w 80"/>
                <a:gd name="T5" fmla="*/ 84 h 85"/>
                <a:gd name="T6" fmla="*/ 58 w 80"/>
                <a:gd name="T7" fmla="*/ 82 h 85"/>
                <a:gd name="T8" fmla="*/ 65 w 80"/>
                <a:gd name="T9" fmla="*/ 80 h 85"/>
                <a:gd name="T10" fmla="*/ 70 w 80"/>
                <a:gd name="T11" fmla="*/ 75 h 85"/>
                <a:gd name="T12" fmla="*/ 74 w 80"/>
                <a:gd name="T13" fmla="*/ 69 h 85"/>
                <a:gd name="T14" fmla="*/ 78 w 80"/>
                <a:gd name="T15" fmla="*/ 61 h 85"/>
                <a:gd name="T16" fmla="*/ 79 w 80"/>
                <a:gd name="T17" fmla="*/ 53 h 85"/>
                <a:gd name="T18" fmla="*/ 80 w 80"/>
                <a:gd name="T19" fmla="*/ 42 h 85"/>
                <a:gd name="T20" fmla="*/ 80 w 80"/>
                <a:gd name="T21" fmla="*/ 42 h 85"/>
                <a:gd name="T22" fmla="*/ 79 w 80"/>
                <a:gd name="T23" fmla="*/ 32 h 85"/>
                <a:gd name="T24" fmla="*/ 78 w 80"/>
                <a:gd name="T25" fmla="*/ 24 h 85"/>
                <a:gd name="T26" fmla="*/ 74 w 80"/>
                <a:gd name="T27" fmla="*/ 16 h 85"/>
                <a:gd name="T28" fmla="*/ 70 w 80"/>
                <a:gd name="T29" fmla="*/ 10 h 85"/>
                <a:gd name="T30" fmla="*/ 65 w 80"/>
                <a:gd name="T31" fmla="*/ 5 h 85"/>
                <a:gd name="T32" fmla="*/ 58 w 80"/>
                <a:gd name="T33" fmla="*/ 2 h 85"/>
                <a:gd name="T34" fmla="*/ 49 w 80"/>
                <a:gd name="T35" fmla="*/ 1 h 85"/>
                <a:gd name="T36" fmla="*/ 40 w 80"/>
                <a:gd name="T37" fmla="*/ 0 h 85"/>
                <a:gd name="T38" fmla="*/ 40 w 80"/>
                <a:gd name="T39" fmla="*/ 0 h 85"/>
                <a:gd name="T40" fmla="*/ 29 w 80"/>
                <a:gd name="T41" fmla="*/ 1 h 85"/>
                <a:gd name="T42" fmla="*/ 21 w 80"/>
                <a:gd name="T43" fmla="*/ 2 h 85"/>
                <a:gd name="T44" fmla="*/ 14 w 80"/>
                <a:gd name="T45" fmla="*/ 5 h 85"/>
                <a:gd name="T46" fmla="*/ 9 w 80"/>
                <a:gd name="T47" fmla="*/ 10 h 85"/>
                <a:gd name="T48" fmla="*/ 4 w 80"/>
                <a:gd name="T49" fmla="*/ 16 h 85"/>
                <a:gd name="T50" fmla="*/ 2 w 80"/>
                <a:gd name="T51" fmla="*/ 24 h 85"/>
                <a:gd name="T52" fmla="*/ 0 w 80"/>
                <a:gd name="T53" fmla="*/ 32 h 85"/>
                <a:gd name="T54" fmla="*/ 0 w 80"/>
                <a:gd name="T55" fmla="*/ 42 h 85"/>
                <a:gd name="T56" fmla="*/ 0 w 80"/>
                <a:gd name="T57" fmla="*/ 42 h 85"/>
                <a:gd name="T58" fmla="*/ 0 w 80"/>
                <a:gd name="T59" fmla="*/ 53 h 85"/>
                <a:gd name="T60" fmla="*/ 2 w 80"/>
                <a:gd name="T61" fmla="*/ 61 h 85"/>
                <a:gd name="T62" fmla="*/ 4 w 80"/>
                <a:gd name="T63" fmla="*/ 69 h 85"/>
                <a:gd name="T64" fmla="*/ 9 w 80"/>
                <a:gd name="T65" fmla="*/ 75 h 85"/>
                <a:gd name="T66" fmla="*/ 14 w 80"/>
                <a:gd name="T67" fmla="*/ 80 h 85"/>
                <a:gd name="T68" fmla="*/ 21 w 80"/>
                <a:gd name="T69" fmla="*/ 82 h 85"/>
                <a:gd name="T70" fmla="*/ 29 w 80"/>
                <a:gd name="T71" fmla="*/ 84 h 85"/>
                <a:gd name="T72" fmla="*/ 40 w 80"/>
                <a:gd name="T73" fmla="*/ 85 h 85"/>
                <a:gd name="T74" fmla="*/ 40 w 80"/>
                <a:gd name="T7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5">
                  <a:moveTo>
                    <a:pt x="40" y="85"/>
                  </a:moveTo>
                  <a:lnTo>
                    <a:pt x="40" y="85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0" y="75"/>
                  </a:lnTo>
                  <a:lnTo>
                    <a:pt x="74" y="69"/>
                  </a:lnTo>
                  <a:lnTo>
                    <a:pt x="78" y="61"/>
                  </a:lnTo>
                  <a:lnTo>
                    <a:pt x="79" y="53"/>
                  </a:lnTo>
                  <a:lnTo>
                    <a:pt x="80" y="42"/>
                  </a:lnTo>
                  <a:lnTo>
                    <a:pt x="80" y="42"/>
                  </a:lnTo>
                  <a:lnTo>
                    <a:pt x="79" y="32"/>
                  </a:lnTo>
                  <a:lnTo>
                    <a:pt x="78" y="24"/>
                  </a:lnTo>
                  <a:lnTo>
                    <a:pt x="74" y="16"/>
                  </a:lnTo>
                  <a:lnTo>
                    <a:pt x="70" y="10"/>
                  </a:lnTo>
                  <a:lnTo>
                    <a:pt x="65" y="5"/>
                  </a:lnTo>
                  <a:lnTo>
                    <a:pt x="58" y="2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29" y="1"/>
                  </a:lnTo>
                  <a:lnTo>
                    <a:pt x="21" y="2"/>
                  </a:lnTo>
                  <a:lnTo>
                    <a:pt x="14" y="5"/>
                  </a:lnTo>
                  <a:lnTo>
                    <a:pt x="9" y="10"/>
                  </a:lnTo>
                  <a:lnTo>
                    <a:pt x="4" y="16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4" y="69"/>
                  </a:lnTo>
                  <a:lnTo>
                    <a:pt x="9" y="75"/>
                  </a:lnTo>
                  <a:lnTo>
                    <a:pt x="14" y="80"/>
                  </a:lnTo>
                  <a:lnTo>
                    <a:pt x="21" y="82"/>
                  </a:lnTo>
                  <a:lnTo>
                    <a:pt x="29" y="84"/>
                  </a:lnTo>
                  <a:lnTo>
                    <a:pt x="40" y="85"/>
                  </a:lnTo>
                  <a:lnTo>
                    <a:pt x="4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1"/>
            <p:cNvSpPr>
              <a:spLocks/>
            </p:cNvSpPr>
            <p:nvPr/>
          </p:nvSpPr>
          <p:spPr bwMode="auto">
            <a:xfrm>
              <a:off x="3092" y="615"/>
              <a:ext cx="60" cy="144"/>
            </a:xfrm>
            <a:custGeom>
              <a:avLst/>
              <a:gdLst>
                <a:gd name="T0" fmla="*/ 32 w 119"/>
                <a:gd name="T1" fmla="*/ 0 h 286"/>
                <a:gd name="T2" fmla="*/ 34 w 119"/>
                <a:gd name="T3" fmla="*/ 6 h 286"/>
                <a:gd name="T4" fmla="*/ 36 w 119"/>
                <a:gd name="T5" fmla="*/ 20 h 286"/>
                <a:gd name="T6" fmla="*/ 37 w 119"/>
                <a:gd name="T7" fmla="*/ 139 h 286"/>
                <a:gd name="T8" fmla="*/ 36 w 119"/>
                <a:gd name="T9" fmla="*/ 145 h 286"/>
                <a:gd name="T10" fmla="*/ 32 w 119"/>
                <a:gd name="T11" fmla="*/ 156 h 286"/>
                <a:gd name="T12" fmla="*/ 23 w 119"/>
                <a:gd name="T13" fmla="*/ 165 h 286"/>
                <a:gd name="T14" fmla="*/ 12 w 119"/>
                <a:gd name="T15" fmla="*/ 169 h 286"/>
                <a:gd name="T16" fmla="*/ 6 w 119"/>
                <a:gd name="T17" fmla="*/ 170 h 286"/>
                <a:gd name="T18" fmla="*/ 0 w 119"/>
                <a:gd name="T19" fmla="*/ 171 h 286"/>
                <a:gd name="T20" fmla="*/ 8 w 119"/>
                <a:gd name="T21" fmla="*/ 262 h 286"/>
                <a:gd name="T22" fmla="*/ 10 w 119"/>
                <a:gd name="T23" fmla="*/ 273 h 286"/>
                <a:gd name="T24" fmla="*/ 15 w 119"/>
                <a:gd name="T25" fmla="*/ 281 h 286"/>
                <a:gd name="T26" fmla="*/ 21 w 119"/>
                <a:gd name="T27" fmla="*/ 285 h 286"/>
                <a:gd name="T28" fmla="*/ 31 w 119"/>
                <a:gd name="T29" fmla="*/ 286 h 286"/>
                <a:gd name="T30" fmla="*/ 55 w 119"/>
                <a:gd name="T31" fmla="*/ 286 h 286"/>
                <a:gd name="T32" fmla="*/ 63 w 119"/>
                <a:gd name="T33" fmla="*/ 285 h 286"/>
                <a:gd name="T34" fmla="*/ 70 w 119"/>
                <a:gd name="T35" fmla="*/ 281 h 286"/>
                <a:gd name="T36" fmla="*/ 74 w 119"/>
                <a:gd name="T37" fmla="*/ 273 h 286"/>
                <a:gd name="T38" fmla="*/ 76 w 119"/>
                <a:gd name="T39" fmla="*/ 262 h 286"/>
                <a:gd name="T40" fmla="*/ 87 w 119"/>
                <a:gd name="T41" fmla="*/ 154 h 286"/>
                <a:gd name="T42" fmla="*/ 87 w 119"/>
                <a:gd name="T43" fmla="*/ 140 h 286"/>
                <a:gd name="T44" fmla="*/ 87 w 119"/>
                <a:gd name="T45" fmla="*/ 43 h 286"/>
                <a:gd name="T46" fmla="*/ 90 w 119"/>
                <a:gd name="T47" fmla="*/ 40 h 286"/>
                <a:gd name="T48" fmla="*/ 92 w 119"/>
                <a:gd name="T49" fmla="*/ 41 h 286"/>
                <a:gd name="T50" fmla="*/ 93 w 119"/>
                <a:gd name="T51" fmla="*/ 134 h 286"/>
                <a:gd name="T52" fmla="*/ 93 w 119"/>
                <a:gd name="T53" fmla="*/ 137 h 286"/>
                <a:gd name="T54" fmla="*/ 96 w 119"/>
                <a:gd name="T55" fmla="*/ 141 h 286"/>
                <a:gd name="T56" fmla="*/ 102 w 119"/>
                <a:gd name="T57" fmla="*/ 146 h 286"/>
                <a:gd name="T58" fmla="*/ 106 w 119"/>
                <a:gd name="T59" fmla="*/ 147 h 286"/>
                <a:gd name="T60" fmla="*/ 115 w 119"/>
                <a:gd name="T61" fmla="*/ 143 h 286"/>
                <a:gd name="T62" fmla="*/ 119 w 119"/>
                <a:gd name="T63" fmla="*/ 134 h 286"/>
                <a:gd name="T64" fmla="*/ 119 w 119"/>
                <a:gd name="T65" fmla="*/ 34 h 286"/>
                <a:gd name="T66" fmla="*/ 117 w 119"/>
                <a:gd name="T67" fmla="*/ 19 h 286"/>
                <a:gd name="T68" fmla="*/ 111 w 119"/>
                <a:gd name="T69" fmla="*/ 8 h 286"/>
                <a:gd name="T70" fmla="*/ 101 w 119"/>
                <a:gd name="T71" fmla="*/ 2 h 286"/>
                <a:gd name="T72" fmla="*/ 87 w 119"/>
                <a:gd name="T7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9" h="286">
                  <a:moveTo>
                    <a:pt x="87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4" y="6"/>
                  </a:lnTo>
                  <a:lnTo>
                    <a:pt x="36" y="13"/>
                  </a:lnTo>
                  <a:lnTo>
                    <a:pt x="36" y="20"/>
                  </a:lnTo>
                  <a:lnTo>
                    <a:pt x="37" y="28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36" y="145"/>
                  </a:lnTo>
                  <a:lnTo>
                    <a:pt x="34" y="151"/>
                  </a:lnTo>
                  <a:lnTo>
                    <a:pt x="32" y="156"/>
                  </a:lnTo>
                  <a:lnTo>
                    <a:pt x="28" y="160"/>
                  </a:lnTo>
                  <a:lnTo>
                    <a:pt x="23" y="165"/>
                  </a:lnTo>
                  <a:lnTo>
                    <a:pt x="18" y="168"/>
                  </a:lnTo>
                  <a:lnTo>
                    <a:pt x="12" y="169"/>
                  </a:lnTo>
                  <a:lnTo>
                    <a:pt x="6" y="170"/>
                  </a:lnTo>
                  <a:lnTo>
                    <a:pt x="6" y="170"/>
                  </a:lnTo>
                  <a:lnTo>
                    <a:pt x="0" y="170"/>
                  </a:lnTo>
                  <a:lnTo>
                    <a:pt x="0" y="171"/>
                  </a:lnTo>
                  <a:lnTo>
                    <a:pt x="8" y="262"/>
                  </a:lnTo>
                  <a:lnTo>
                    <a:pt x="8" y="262"/>
                  </a:lnTo>
                  <a:lnTo>
                    <a:pt x="9" y="269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15" y="281"/>
                  </a:lnTo>
                  <a:lnTo>
                    <a:pt x="18" y="283"/>
                  </a:lnTo>
                  <a:lnTo>
                    <a:pt x="21" y="285"/>
                  </a:lnTo>
                  <a:lnTo>
                    <a:pt x="26" y="286"/>
                  </a:lnTo>
                  <a:lnTo>
                    <a:pt x="31" y="286"/>
                  </a:lnTo>
                  <a:lnTo>
                    <a:pt x="55" y="286"/>
                  </a:lnTo>
                  <a:lnTo>
                    <a:pt x="55" y="286"/>
                  </a:lnTo>
                  <a:lnTo>
                    <a:pt x="59" y="286"/>
                  </a:lnTo>
                  <a:lnTo>
                    <a:pt x="63" y="285"/>
                  </a:lnTo>
                  <a:lnTo>
                    <a:pt x="68" y="283"/>
                  </a:lnTo>
                  <a:lnTo>
                    <a:pt x="70" y="281"/>
                  </a:lnTo>
                  <a:lnTo>
                    <a:pt x="73" y="278"/>
                  </a:lnTo>
                  <a:lnTo>
                    <a:pt x="74" y="273"/>
                  </a:lnTo>
                  <a:lnTo>
                    <a:pt x="76" y="269"/>
                  </a:lnTo>
                  <a:lnTo>
                    <a:pt x="76" y="262"/>
                  </a:lnTo>
                  <a:lnTo>
                    <a:pt x="87" y="154"/>
                  </a:lnTo>
                  <a:lnTo>
                    <a:pt x="87" y="154"/>
                  </a:lnTo>
                  <a:lnTo>
                    <a:pt x="87" y="154"/>
                  </a:lnTo>
                  <a:lnTo>
                    <a:pt x="87" y="140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88" y="41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2" y="41"/>
                  </a:lnTo>
                  <a:lnTo>
                    <a:pt x="93" y="43"/>
                  </a:lnTo>
                  <a:lnTo>
                    <a:pt x="93" y="134"/>
                  </a:lnTo>
                  <a:lnTo>
                    <a:pt x="93" y="134"/>
                  </a:lnTo>
                  <a:lnTo>
                    <a:pt x="93" y="137"/>
                  </a:lnTo>
                  <a:lnTo>
                    <a:pt x="93" y="137"/>
                  </a:lnTo>
                  <a:lnTo>
                    <a:pt x="96" y="141"/>
                  </a:lnTo>
                  <a:lnTo>
                    <a:pt x="98" y="144"/>
                  </a:lnTo>
                  <a:lnTo>
                    <a:pt x="102" y="146"/>
                  </a:lnTo>
                  <a:lnTo>
                    <a:pt x="106" y="147"/>
                  </a:lnTo>
                  <a:lnTo>
                    <a:pt x="106" y="147"/>
                  </a:lnTo>
                  <a:lnTo>
                    <a:pt x="112" y="146"/>
                  </a:lnTo>
                  <a:lnTo>
                    <a:pt x="115" y="143"/>
                  </a:lnTo>
                  <a:lnTo>
                    <a:pt x="118" y="139"/>
                  </a:lnTo>
                  <a:lnTo>
                    <a:pt x="119" y="134"/>
                  </a:lnTo>
                  <a:lnTo>
                    <a:pt x="119" y="34"/>
                  </a:lnTo>
                  <a:lnTo>
                    <a:pt x="119" y="34"/>
                  </a:lnTo>
                  <a:lnTo>
                    <a:pt x="118" y="26"/>
                  </a:lnTo>
                  <a:lnTo>
                    <a:pt x="117" y="19"/>
                  </a:lnTo>
                  <a:lnTo>
                    <a:pt x="114" y="13"/>
                  </a:lnTo>
                  <a:lnTo>
                    <a:pt x="111" y="8"/>
                  </a:lnTo>
                  <a:lnTo>
                    <a:pt x="106" y="4"/>
                  </a:lnTo>
                  <a:lnTo>
                    <a:pt x="101" y="2"/>
                  </a:lnTo>
                  <a:lnTo>
                    <a:pt x="95" y="1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2"/>
            <p:cNvSpPr>
              <a:spLocks/>
            </p:cNvSpPr>
            <p:nvPr/>
          </p:nvSpPr>
          <p:spPr bwMode="auto">
            <a:xfrm>
              <a:off x="3017" y="610"/>
              <a:ext cx="86" cy="159"/>
            </a:xfrm>
            <a:custGeom>
              <a:avLst/>
              <a:gdLst>
                <a:gd name="T0" fmla="*/ 141 w 170"/>
                <a:gd name="T1" fmla="*/ 150 h 319"/>
                <a:gd name="T2" fmla="*/ 142 w 170"/>
                <a:gd name="T3" fmla="*/ 152 h 319"/>
                <a:gd name="T4" fmla="*/ 143 w 170"/>
                <a:gd name="T5" fmla="*/ 156 h 319"/>
                <a:gd name="T6" fmla="*/ 151 w 170"/>
                <a:gd name="T7" fmla="*/ 163 h 319"/>
                <a:gd name="T8" fmla="*/ 156 w 170"/>
                <a:gd name="T9" fmla="*/ 164 h 319"/>
                <a:gd name="T10" fmla="*/ 166 w 170"/>
                <a:gd name="T11" fmla="*/ 159 h 319"/>
                <a:gd name="T12" fmla="*/ 170 w 170"/>
                <a:gd name="T13" fmla="*/ 150 h 319"/>
                <a:gd name="T14" fmla="*/ 170 w 170"/>
                <a:gd name="T15" fmla="*/ 73 h 319"/>
                <a:gd name="T16" fmla="*/ 170 w 170"/>
                <a:gd name="T17" fmla="*/ 39 h 319"/>
                <a:gd name="T18" fmla="*/ 169 w 170"/>
                <a:gd name="T19" fmla="*/ 29 h 319"/>
                <a:gd name="T20" fmla="*/ 165 w 170"/>
                <a:gd name="T21" fmla="*/ 15 h 319"/>
                <a:gd name="T22" fmla="*/ 155 w 170"/>
                <a:gd name="T23" fmla="*/ 5 h 319"/>
                <a:gd name="T24" fmla="*/ 142 w 170"/>
                <a:gd name="T25" fmla="*/ 1 h 319"/>
                <a:gd name="T26" fmla="*/ 85 w 170"/>
                <a:gd name="T27" fmla="*/ 0 h 319"/>
                <a:gd name="T28" fmla="*/ 35 w 170"/>
                <a:gd name="T29" fmla="*/ 0 h 319"/>
                <a:gd name="T30" fmla="*/ 20 w 170"/>
                <a:gd name="T31" fmla="*/ 2 h 319"/>
                <a:gd name="T32" fmla="*/ 8 w 170"/>
                <a:gd name="T33" fmla="*/ 10 h 319"/>
                <a:gd name="T34" fmla="*/ 2 w 170"/>
                <a:gd name="T35" fmla="*/ 22 h 319"/>
                <a:gd name="T36" fmla="*/ 0 w 170"/>
                <a:gd name="T37" fmla="*/ 39 h 319"/>
                <a:gd name="T38" fmla="*/ 0 w 170"/>
                <a:gd name="T39" fmla="*/ 73 h 319"/>
                <a:gd name="T40" fmla="*/ 0 w 170"/>
                <a:gd name="T41" fmla="*/ 150 h 319"/>
                <a:gd name="T42" fmla="*/ 0 w 170"/>
                <a:gd name="T43" fmla="*/ 150 h 319"/>
                <a:gd name="T44" fmla="*/ 3 w 170"/>
                <a:gd name="T45" fmla="*/ 159 h 319"/>
                <a:gd name="T46" fmla="*/ 14 w 170"/>
                <a:gd name="T47" fmla="*/ 164 h 319"/>
                <a:gd name="T48" fmla="*/ 18 w 170"/>
                <a:gd name="T49" fmla="*/ 163 h 319"/>
                <a:gd name="T50" fmla="*/ 26 w 170"/>
                <a:gd name="T51" fmla="*/ 156 h 319"/>
                <a:gd name="T52" fmla="*/ 28 w 170"/>
                <a:gd name="T53" fmla="*/ 152 h 319"/>
                <a:gd name="T54" fmla="*/ 28 w 170"/>
                <a:gd name="T55" fmla="*/ 48 h 319"/>
                <a:gd name="T56" fmla="*/ 29 w 170"/>
                <a:gd name="T57" fmla="*/ 45 h 319"/>
                <a:gd name="T58" fmla="*/ 31 w 170"/>
                <a:gd name="T59" fmla="*/ 44 h 319"/>
                <a:gd name="T60" fmla="*/ 35 w 170"/>
                <a:gd name="T61" fmla="*/ 48 h 319"/>
                <a:gd name="T62" fmla="*/ 35 w 170"/>
                <a:gd name="T63" fmla="*/ 155 h 319"/>
                <a:gd name="T64" fmla="*/ 35 w 170"/>
                <a:gd name="T65" fmla="*/ 171 h 319"/>
                <a:gd name="T66" fmla="*/ 35 w 170"/>
                <a:gd name="T67" fmla="*/ 171 h 319"/>
                <a:gd name="T68" fmla="*/ 47 w 170"/>
                <a:gd name="T69" fmla="*/ 293 h 319"/>
                <a:gd name="T70" fmla="*/ 47 w 170"/>
                <a:gd name="T71" fmla="*/ 299 h 319"/>
                <a:gd name="T72" fmla="*/ 52 w 170"/>
                <a:gd name="T73" fmla="*/ 309 h 319"/>
                <a:gd name="T74" fmla="*/ 57 w 170"/>
                <a:gd name="T75" fmla="*/ 315 h 319"/>
                <a:gd name="T76" fmla="*/ 66 w 170"/>
                <a:gd name="T77" fmla="*/ 318 h 319"/>
                <a:gd name="T78" fmla="*/ 85 w 170"/>
                <a:gd name="T79" fmla="*/ 319 h 319"/>
                <a:gd name="T80" fmla="*/ 98 w 170"/>
                <a:gd name="T81" fmla="*/ 319 h 319"/>
                <a:gd name="T82" fmla="*/ 108 w 170"/>
                <a:gd name="T83" fmla="*/ 317 h 319"/>
                <a:gd name="T84" fmla="*/ 115 w 170"/>
                <a:gd name="T85" fmla="*/ 312 h 319"/>
                <a:gd name="T86" fmla="*/ 121 w 170"/>
                <a:gd name="T87" fmla="*/ 305 h 319"/>
                <a:gd name="T88" fmla="*/ 123 w 170"/>
                <a:gd name="T89" fmla="*/ 293 h 319"/>
                <a:gd name="T90" fmla="*/ 133 w 170"/>
                <a:gd name="T91" fmla="*/ 171 h 319"/>
                <a:gd name="T92" fmla="*/ 133 w 170"/>
                <a:gd name="T93" fmla="*/ 171 h 319"/>
                <a:gd name="T94" fmla="*/ 135 w 170"/>
                <a:gd name="T95" fmla="*/ 155 h 319"/>
                <a:gd name="T96" fmla="*/ 135 w 170"/>
                <a:gd name="T97" fmla="*/ 48 h 319"/>
                <a:gd name="T98" fmla="*/ 138 w 170"/>
                <a:gd name="T99" fmla="*/ 44 h 319"/>
                <a:gd name="T100" fmla="*/ 140 w 170"/>
                <a:gd name="T101" fmla="*/ 45 h 319"/>
                <a:gd name="T102" fmla="*/ 141 w 170"/>
                <a:gd name="T103" fmla="*/ 4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0" h="319">
                  <a:moveTo>
                    <a:pt x="141" y="48"/>
                  </a:moveTo>
                  <a:lnTo>
                    <a:pt x="141" y="150"/>
                  </a:lnTo>
                  <a:lnTo>
                    <a:pt x="141" y="150"/>
                  </a:lnTo>
                  <a:lnTo>
                    <a:pt x="142" y="152"/>
                  </a:lnTo>
                  <a:lnTo>
                    <a:pt x="142" y="152"/>
                  </a:lnTo>
                  <a:lnTo>
                    <a:pt x="143" y="156"/>
                  </a:lnTo>
                  <a:lnTo>
                    <a:pt x="146" y="160"/>
                  </a:lnTo>
                  <a:lnTo>
                    <a:pt x="151" y="163"/>
                  </a:lnTo>
                  <a:lnTo>
                    <a:pt x="156" y="164"/>
                  </a:lnTo>
                  <a:lnTo>
                    <a:pt x="156" y="164"/>
                  </a:lnTo>
                  <a:lnTo>
                    <a:pt x="162" y="163"/>
                  </a:lnTo>
                  <a:lnTo>
                    <a:pt x="166" y="159"/>
                  </a:lnTo>
                  <a:lnTo>
                    <a:pt x="169" y="155"/>
                  </a:lnTo>
                  <a:lnTo>
                    <a:pt x="170" y="150"/>
                  </a:lnTo>
                  <a:lnTo>
                    <a:pt x="170" y="150"/>
                  </a:lnTo>
                  <a:lnTo>
                    <a:pt x="170" y="73"/>
                  </a:lnTo>
                  <a:lnTo>
                    <a:pt x="170" y="43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69" y="29"/>
                  </a:lnTo>
                  <a:lnTo>
                    <a:pt x="168" y="22"/>
                  </a:lnTo>
                  <a:lnTo>
                    <a:pt x="165" y="15"/>
                  </a:lnTo>
                  <a:lnTo>
                    <a:pt x="160" y="10"/>
                  </a:lnTo>
                  <a:lnTo>
                    <a:pt x="155" y="5"/>
                  </a:lnTo>
                  <a:lnTo>
                    <a:pt x="150" y="2"/>
                  </a:lnTo>
                  <a:lnTo>
                    <a:pt x="142" y="1"/>
                  </a:lnTo>
                  <a:lnTo>
                    <a:pt x="133" y="0"/>
                  </a:lnTo>
                  <a:lnTo>
                    <a:pt x="8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1"/>
                  </a:lnTo>
                  <a:lnTo>
                    <a:pt x="20" y="2"/>
                  </a:lnTo>
                  <a:lnTo>
                    <a:pt x="14" y="5"/>
                  </a:lnTo>
                  <a:lnTo>
                    <a:pt x="8" y="10"/>
                  </a:lnTo>
                  <a:lnTo>
                    <a:pt x="5" y="15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9"/>
                  </a:lnTo>
                  <a:lnTo>
                    <a:pt x="0" y="43"/>
                  </a:lnTo>
                  <a:lnTo>
                    <a:pt x="0" y="73"/>
                  </a:lnTo>
                  <a:lnTo>
                    <a:pt x="0" y="99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1" y="155"/>
                  </a:lnTo>
                  <a:lnTo>
                    <a:pt x="3" y="159"/>
                  </a:lnTo>
                  <a:lnTo>
                    <a:pt x="8" y="163"/>
                  </a:lnTo>
                  <a:lnTo>
                    <a:pt x="14" y="164"/>
                  </a:lnTo>
                  <a:lnTo>
                    <a:pt x="14" y="164"/>
                  </a:lnTo>
                  <a:lnTo>
                    <a:pt x="18" y="163"/>
                  </a:lnTo>
                  <a:lnTo>
                    <a:pt x="22" y="160"/>
                  </a:lnTo>
                  <a:lnTo>
                    <a:pt x="26" y="156"/>
                  </a:lnTo>
                  <a:lnTo>
                    <a:pt x="28" y="152"/>
                  </a:lnTo>
                  <a:lnTo>
                    <a:pt x="28" y="152"/>
                  </a:lnTo>
                  <a:lnTo>
                    <a:pt x="28" y="150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29" y="45"/>
                  </a:lnTo>
                  <a:lnTo>
                    <a:pt x="31" y="44"/>
                  </a:lnTo>
                  <a:lnTo>
                    <a:pt x="31" y="44"/>
                  </a:lnTo>
                  <a:lnTo>
                    <a:pt x="34" y="45"/>
                  </a:lnTo>
                  <a:lnTo>
                    <a:pt x="35" y="48"/>
                  </a:lnTo>
                  <a:lnTo>
                    <a:pt x="35" y="155"/>
                  </a:lnTo>
                  <a:lnTo>
                    <a:pt x="35" y="155"/>
                  </a:lnTo>
                  <a:lnTo>
                    <a:pt x="35" y="171"/>
                  </a:lnTo>
                  <a:lnTo>
                    <a:pt x="35" y="171"/>
                  </a:lnTo>
                  <a:lnTo>
                    <a:pt x="35" y="171"/>
                  </a:lnTo>
                  <a:lnTo>
                    <a:pt x="35" y="171"/>
                  </a:lnTo>
                  <a:lnTo>
                    <a:pt x="35" y="171"/>
                  </a:lnTo>
                  <a:lnTo>
                    <a:pt x="47" y="293"/>
                  </a:lnTo>
                  <a:lnTo>
                    <a:pt x="47" y="293"/>
                  </a:lnTo>
                  <a:lnTo>
                    <a:pt x="47" y="299"/>
                  </a:lnTo>
                  <a:lnTo>
                    <a:pt x="49" y="305"/>
                  </a:lnTo>
                  <a:lnTo>
                    <a:pt x="52" y="309"/>
                  </a:lnTo>
                  <a:lnTo>
                    <a:pt x="54" y="312"/>
                  </a:lnTo>
                  <a:lnTo>
                    <a:pt x="57" y="315"/>
                  </a:lnTo>
                  <a:lnTo>
                    <a:pt x="61" y="317"/>
                  </a:lnTo>
                  <a:lnTo>
                    <a:pt x="66" y="318"/>
                  </a:lnTo>
                  <a:lnTo>
                    <a:pt x="72" y="319"/>
                  </a:lnTo>
                  <a:lnTo>
                    <a:pt x="85" y="319"/>
                  </a:lnTo>
                  <a:lnTo>
                    <a:pt x="98" y="319"/>
                  </a:lnTo>
                  <a:lnTo>
                    <a:pt x="98" y="319"/>
                  </a:lnTo>
                  <a:lnTo>
                    <a:pt x="103" y="318"/>
                  </a:lnTo>
                  <a:lnTo>
                    <a:pt x="108" y="317"/>
                  </a:lnTo>
                  <a:lnTo>
                    <a:pt x="112" y="315"/>
                  </a:lnTo>
                  <a:lnTo>
                    <a:pt x="115" y="312"/>
                  </a:lnTo>
                  <a:lnTo>
                    <a:pt x="118" y="309"/>
                  </a:lnTo>
                  <a:lnTo>
                    <a:pt x="121" y="305"/>
                  </a:lnTo>
                  <a:lnTo>
                    <a:pt x="122" y="299"/>
                  </a:lnTo>
                  <a:lnTo>
                    <a:pt x="123" y="293"/>
                  </a:lnTo>
                  <a:lnTo>
                    <a:pt x="133" y="171"/>
                  </a:lnTo>
                  <a:lnTo>
                    <a:pt x="133" y="171"/>
                  </a:lnTo>
                  <a:lnTo>
                    <a:pt x="133" y="171"/>
                  </a:lnTo>
                  <a:lnTo>
                    <a:pt x="133" y="171"/>
                  </a:lnTo>
                  <a:lnTo>
                    <a:pt x="133" y="171"/>
                  </a:lnTo>
                  <a:lnTo>
                    <a:pt x="135" y="155"/>
                  </a:lnTo>
                  <a:lnTo>
                    <a:pt x="135" y="48"/>
                  </a:lnTo>
                  <a:lnTo>
                    <a:pt x="135" y="48"/>
                  </a:lnTo>
                  <a:lnTo>
                    <a:pt x="136" y="45"/>
                  </a:lnTo>
                  <a:lnTo>
                    <a:pt x="138" y="44"/>
                  </a:lnTo>
                  <a:lnTo>
                    <a:pt x="138" y="44"/>
                  </a:lnTo>
                  <a:lnTo>
                    <a:pt x="140" y="45"/>
                  </a:lnTo>
                  <a:lnTo>
                    <a:pt x="141" y="48"/>
                  </a:lnTo>
                  <a:lnTo>
                    <a:pt x="141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3"/>
            <p:cNvSpPr>
              <a:spLocks/>
            </p:cNvSpPr>
            <p:nvPr/>
          </p:nvSpPr>
          <p:spPr bwMode="auto">
            <a:xfrm>
              <a:off x="3037" y="556"/>
              <a:ext cx="45" cy="48"/>
            </a:xfrm>
            <a:custGeom>
              <a:avLst/>
              <a:gdLst>
                <a:gd name="T0" fmla="*/ 45 w 89"/>
                <a:gd name="T1" fmla="*/ 95 h 95"/>
                <a:gd name="T2" fmla="*/ 45 w 89"/>
                <a:gd name="T3" fmla="*/ 95 h 95"/>
                <a:gd name="T4" fmla="*/ 56 w 89"/>
                <a:gd name="T5" fmla="*/ 94 h 95"/>
                <a:gd name="T6" fmla="*/ 64 w 89"/>
                <a:gd name="T7" fmla="*/ 92 h 95"/>
                <a:gd name="T8" fmla="*/ 73 w 89"/>
                <a:gd name="T9" fmla="*/ 89 h 95"/>
                <a:gd name="T10" fmla="*/ 78 w 89"/>
                <a:gd name="T11" fmla="*/ 83 h 95"/>
                <a:gd name="T12" fmla="*/ 84 w 89"/>
                <a:gd name="T13" fmla="*/ 77 h 95"/>
                <a:gd name="T14" fmla="*/ 86 w 89"/>
                <a:gd name="T15" fmla="*/ 69 h 95"/>
                <a:gd name="T16" fmla="*/ 88 w 89"/>
                <a:gd name="T17" fmla="*/ 60 h 95"/>
                <a:gd name="T18" fmla="*/ 89 w 89"/>
                <a:gd name="T19" fmla="*/ 48 h 95"/>
                <a:gd name="T20" fmla="*/ 89 w 89"/>
                <a:gd name="T21" fmla="*/ 48 h 95"/>
                <a:gd name="T22" fmla="*/ 88 w 89"/>
                <a:gd name="T23" fmla="*/ 36 h 95"/>
                <a:gd name="T24" fmla="*/ 86 w 89"/>
                <a:gd name="T25" fmla="*/ 26 h 95"/>
                <a:gd name="T26" fmla="*/ 84 w 89"/>
                <a:gd name="T27" fmla="*/ 19 h 95"/>
                <a:gd name="T28" fmla="*/ 78 w 89"/>
                <a:gd name="T29" fmla="*/ 12 h 95"/>
                <a:gd name="T30" fmla="*/ 73 w 89"/>
                <a:gd name="T31" fmla="*/ 7 h 95"/>
                <a:gd name="T32" fmla="*/ 64 w 89"/>
                <a:gd name="T33" fmla="*/ 4 h 95"/>
                <a:gd name="T34" fmla="*/ 56 w 89"/>
                <a:gd name="T35" fmla="*/ 1 h 95"/>
                <a:gd name="T36" fmla="*/ 45 w 89"/>
                <a:gd name="T37" fmla="*/ 0 h 95"/>
                <a:gd name="T38" fmla="*/ 45 w 89"/>
                <a:gd name="T39" fmla="*/ 0 h 95"/>
                <a:gd name="T40" fmla="*/ 33 w 89"/>
                <a:gd name="T41" fmla="*/ 1 h 95"/>
                <a:gd name="T42" fmla="*/ 24 w 89"/>
                <a:gd name="T43" fmla="*/ 4 h 95"/>
                <a:gd name="T44" fmla="*/ 17 w 89"/>
                <a:gd name="T45" fmla="*/ 7 h 95"/>
                <a:gd name="T46" fmla="*/ 10 w 89"/>
                <a:gd name="T47" fmla="*/ 12 h 95"/>
                <a:gd name="T48" fmla="*/ 6 w 89"/>
                <a:gd name="T49" fmla="*/ 19 h 95"/>
                <a:gd name="T50" fmla="*/ 3 w 89"/>
                <a:gd name="T51" fmla="*/ 26 h 95"/>
                <a:gd name="T52" fmla="*/ 1 w 89"/>
                <a:gd name="T53" fmla="*/ 36 h 95"/>
                <a:gd name="T54" fmla="*/ 0 w 89"/>
                <a:gd name="T55" fmla="*/ 48 h 95"/>
                <a:gd name="T56" fmla="*/ 0 w 89"/>
                <a:gd name="T57" fmla="*/ 48 h 95"/>
                <a:gd name="T58" fmla="*/ 1 w 89"/>
                <a:gd name="T59" fmla="*/ 60 h 95"/>
                <a:gd name="T60" fmla="*/ 3 w 89"/>
                <a:gd name="T61" fmla="*/ 69 h 95"/>
                <a:gd name="T62" fmla="*/ 6 w 89"/>
                <a:gd name="T63" fmla="*/ 77 h 95"/>
                <a:gd name="T64" fmla="*/ 10 w 89"/>
                <a:gd name="T65" fmla="*/ 83 h 95"/>
                <a:gd name="T66" fmla="*/ 17 w 89"/>
                <a:gd name="T67" fmla="*/ 89 h 95"/>
                <a:gd name="T68" fmla="*/ 24 w 89"/>
                <a:gd name="T69" fmla="*/ 92 h 95"/>
                <a:gd name="T70" fmla="*/ 33 w 89"/>
                <a:gd name="T71" fmla="*/ 94 h 95"/>
                <a:gd name="T72" fmla="*/ 45 w 89"/>
                <a:gd name="T73" fmla="*/ 95 h 95"/>
                <a:gd name="T74" fmla="*/ 45 w 89"/>
                <a:gd name="T7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" h="95">
                  <a:moveTo>
                    <a:pt x="45" y="95"/>
                  </a:moveTo>
                  <a:lnTo>
                    <a:pt x="45" y="95"/>
                  </a:lnTo>
                  <a:lnTo>
                    <a:pt x="56" y="94"/>
                  </a:lnTo>
                  <a:lnTo>
                    <a:pt x="64" y="92"/>
                  </a:lnTo>
                  <a:lnTo>
                    <a:pt x="73" y="89"/>
                  </a:lnTo>
                  <a:lnTo>
                    <a:pt x="78" y="83"/>
                  </a:lnTo>
                  <a:lnTo>
                    <a:pt x="84" y="77"/>
                  </a:lnTo>
                  <a:lnTo>
                    <a:pt x="86" y="69"/>
                  </a:lnTo>
                  <a:lnTo>
                    <a:pt x="88" y="60"/>
                  </a:lnTo>
                  <a:lnTo>
                    <a:pt x="89" y="48"/>
                  </a:lnTo>
                  <a:lnTo>
                    <a:pt x="89" y="48"/>
                  </a:lnTo>
                  <a:lnTo>
                    <a:pt x="88" y="36"/>
                  </a:lnTo>
                  <a:lnTo>
                    <a:pt x="86" y="26"/>
                  </a:lnTo>
                  <a:lnTo>
                    <a:pt x="84" y="19"/>
                  </a:lnTo>
                  <a:lnTo>
                    <a:pt x="78" y="12"/>
                  </a:lnTo>
                  <a:lnTo>
                    <a:pt x="73" y="7"/>
                  </a:lnTo>
                  <a:lnTo>
                    <a:pt x="64" y="4"/>
                  </a:lnTo>
                  <a:lnTo>
                    <a:pt x="56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33" y="1"/>
                  </a:lnTo>
                  <a:lnTo>
                    <a:pt x="24" y="4"/>
                  </a:lnTo>
                  <a:lnTo>
                    <a:pt x="17" y="7"/>
                  </a:lnTo>
                  <a:lnTo>
                    <a:pt x="10" y="12"/>
                  </a:lnTo>
                  <a:lnTo>
                    <a:pt x="6" y="19"/>
                  </a:lnTo>
                  <a:lnTo>
                    <a:pt x="3" y="26"/>
                  </a:lnTo>
                  <a:lnTo>
                    <a:pt x="1" y="3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" y="60"/>
                  </a:lnTo>
                  <a:lnTo>
                    <a:pt x="3" y="69"/>
                  </a:lnTo>
                  <a:lnTo>
                    <a:pt x="6" y="77"/>
                  </a:lnTo>
                  <a:lnTo>
                    <a:pt x="10" y="83"/>
                  </a:lnTo>
                  <a:lnTo>
                    <a:pt x="17" y="89"/>
                  </a:lnTo>
                  <a:lnTo>
                    <a:pt x="24" y="92"/>
                  </a:lnTo>
                  <a:lnTo>
                    <a:pt x="33" y="94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4253433" y="3001048"/>
            <a:ext cx="728142" cy="724754"/>
          </a:xfrm>
          <a:custGeom>
            <a:avLst/>
            <a:gdLst>
              <a:gd name="T0" fmla="*/ 193 w 428"/>
              <a:gd name="T1" fmla="*/ 2 h 427"/>
              <a:gd name="T2" fmla="*/ 130 w 428"/>
              <a:gd name="T3" fmla="*/ 17 h 427"/>
              <a:gd name="T4" fmla="*/ 78 w 428"/>
              <a:gd name="T5" fmla="*/ 49 h 427"/>
              <a:gd name="T6" fmla="*/ 37 w 428"/>
              <a:gd name="T7" fmla="*/ 94 h 427"/>
              <a:gd name="T8" fmla="*/ 9 w 428"/>
              <a:gd name="T9" fmla="*/ 150 h 427"/>
              <a:gd name="T10" fmla="*/ 0 w 428"/>
              <a:gd name="T11" fmla="*/ 213 h 427"/>
              <a:gd name="T12" fmla="*/ 5 w 428"/>
              <a:gd name="T13" fmla="*/ 256 h 427"/>
              <a:gd name="T14" fmla="*/ 26 w 428"/>
              <a:gd name="T15" fmla="*/ 315 h 427"/>
              <a:gd name="T16" fmla="*/ 63 w 428"/>
              <a:gd name="T17" fmla="*/ 364 h 427"/>
              <a:gd name="T18" fmla="*/ 112 w 428"/>
              <a:gd name="T19" fmla="*/ 400 h 427"/>
              <a:gd name="T20" fmla="*/ 171 w 428"/>
              <a:gd name="T21" fmla="*/ 421 h 427"/>
              <a:gd name="T22" fmla="*/ 214 w 428"/>
              <a:gd name="T23" fmla="*/ 427 h 427"/>
              <a:gd name="T24" fmla="*/ 277 w 428"/>
              <a:gd name="T25" fmla="*/ 417 h 427"/>
              <a:gd name="T26" fmla="*/ 334 w 428"/>
              <a:gd name="T27" fmla="*/ 389 h 427"/>
              <a:gd name="T28" fmla="*/ 379 w 428"/>
              <a:gd name="T29" fmla="*/ 349 h 427"/>
              <a:gd name="T30" fmla="*/ 411 w 428"/>
              <a:gd name="T31" fmla="*/ 297 h 427"/>
              <a:gd name="T32" fmla="*/ 426 w 428"/>
              <a:gd name="T33" fmla="*/ 235 h 427"/>
              <a:gd name="T34" fmla="*/ 426 w 428"/>
              <a:gd name="T35" fmla="*/ 192 h 427"/>
              <a:gd name="T36" fmla="*/ 411 w 428"/>
              <a:gd name="T37" fmla="*/ 130 h 427"/>
              <a:gd name="T38" fmla="*/ 379 w 428"/>
              <a:gd name="T39" fmla="*/ 78 h 427"/>
              <a:gd name="T40" fmla="*/ 334 w 428"/>
              <a:gd name="T41" fmla="*/ 37 h 427"/>
              <a:gd name="T42" fmla="*/ 277 w 428"/>
              <a:gd name="T43" fmla="*/ 9 h 427"/>
              <a:gd name="T44" fmla="*/ 214 w 428"/>
              <a:gd name="T45" fmla="*/ 0 h 427"/>
              <a:gd name="T46" fmla="*/ 194 w 428"/>
              <a:gd name="T47" fmla="*/ 373 h 427"/>
              <a:gd name="T48" fmla="*/ 183 w 428"/>
              <a:gd name="T49" fmla="*/ 371 h 427"/>
              <a:gd name="T50" fmla="*/ 178 w 428"/>
              <a:gd name="T51" fmla="*/ 365 h 427"/>
              <a:gd name="T52" fmla="*/ 235 w 428"/>
              <a:gd name="T53" fmla="*/ 140 h 427"/>
              <a:gd name="T54" fmla="*/ 245 w 428"/>
              <a:gd name="T55" fmla="*/ 142 h 427"/>
              <a:gd name="T56" fmla="*/ 252 w 428"/>
              <a:gd name="T57" fmla="*/ 148 h 427"/>
              <a:gd name="T58" fmla="*/ 247 w 428"/>
              <a:gd name="T59" fmla="*/ 109 h 427"/>
              <a:gd name="T60" fmla="*/ 233 w 428"/>
              <a:gd name="T61" fmla="*/ 114 h 427"/>
              <a:gd name="T62" fmla="*/ 214 w 428"/>
              <a:gd name="T63" fmla="*/ 116 h 427"/>
              <a:gd name="T64" fmla="*/ 187 w 428"/>
              <a:gd name="T65" fmla="*/ 112 h 427"/>
              <a:gd name="T66" fmla="*/ 176 w 428"/>
              <a:gd name="T67" fmla="*/ 103 h 427"/>
              <a:gd name="T68" fmla="*/ 171 w 428"/>
              <a:gd name="T69" fmla="*/ 82 h 427"/>
              <a:gd name="T70" fmla="*/ 173 w 428"/>
              <a:gd name="T71" fmla="*/ 66 h 427"/>
              <a:gd name="T72" fmla="*/ 181 w 428"/>
              <a:gd name="T73" fmla="*/ 55 h 427"/>
              <a:gd name="T74" fmla="*/ 203 w 428"/>
              <a:gd name="T75" fmla="*/ 48 h 427"/>
              <a:gd name="T76" fmla="*/ 225 w 428"/>
              <a:gd name="T77" fmla="*/ 48 h 427"/>
              <a:gd name="T78" fmla="*/ 247 w 428"/>
              <a:gd name="T79" fmla="*/ 55 h 427"/>
              <a:gd name="T80" fmla="*/ 255 w 428"/>
              <a:gd name="T81" fmla="*/ 66 h 427"/>
              <a:gd name="T82" fmla="*/ 257 w 428"/>
              <a:gd name="T83" fmla="*/ 82 h 427"/>
              <a:gd name="T84" fmla="*/ 252 w 428"/>
              <a:gd name="T85" fmla="*/ 103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28" h="427">
                <a:moveTo>
                  <a:pt x="214" y="0"/>
                </a:moveTo>
                <a:lnTo>
                  <a:pt x="214" y="0"/>
                </a:lnTo>
                <a:lnTo>
                  <a:pt x="193" y="2"/>
                </a:lnTo>
                <a:lnTo>
                  <a:pt x="171" y="5"/>
                </a:lnTo>
                <a:lnTo>
                  <a:pt x="151" y="9"/>
                </a:lnTo>
                <a:lnTo>
                  <a:pt x="130" y="17"/>
                </a:lnTo>
                <a:lnTo>
                  <a:pt x="112" y="26"/>
                </a:lnTo>
                <a:lnTo>
                  <a:pt x="94" y="37"/>
                </a:lnTo>
                <a:lnTo>
                  <a:pt x="78" y="49"/>
                </a:lnTo>
                <a:lnTo>
                  <a:pt x="63" y="63"/>
                </a:lnTo>
                <a:lnTo>
                  <a:pt x="49" y="78"/>
                </a:lnTo>
                <a:lnTo>
                  <a:pt x="37" y="94"/>
                </a:lnTo>
                <a:lnTo>
                  <a:pt x="26" y="112"/>
                </a:lnTo>
                <a:lnTo>
                  <a:pt x="17" y="130"/>
                </a:lnTo>
                <a:lnTo>
                  <a:pt x="9" y="150"/>
                </a:lnTo>
                <a:lnTo>
                  <a:pt x="5" y="170"/>
                </a:lnTo>
                <a:lnTo>
                  <a:pt x="2" y="192"/>
                </a:lnTo>
                <a:lnTo>
                  <a:pt x="0" y="213"/>
                </a:lnTo>
                <a:lnTo>
                  <a:pt x="0" y="213"/>
                </a:lnTo>
                <a:lnTo>
                  <a:pt x="2" y="235"/>
                </a:lnTo>
                <a:lnTo>
                  <a:pt x="5" y="256"/>
                </a:lnTo>
                <a:lnTo>
                  <a:pt x="9" y="276"/>
                </a:lnTo>
                <a:lnTo>
                  <a:pt x="17" y="297"/>
                </a:lnTo>
                <a:lnTo>
                  <a:pt x="26" y="315"/>
                </a:lnTo>
                <a:lnTo>
                  <a:pt x="37" y="333"/>
                </a:lnTo>
                <a:lnTo>
                  <a:pt x="49" y="349"/>
                </a:lnTo>
                <a:lnTo>
                  <a:pt x="63" y="364"/>
                </a:lnTo>
                <a:lnTo>
                  <a:pt x="78" y="378"/>
                </a:lnTo>
                <a:lnTo>
                  <a:pt x="94" y="389"/>
                </a:lnTo>
                <a:lnTo>
                  <a:pt x="112" y="400"/>
                </a:lnTo>
                <a:lnTo>
                  <a:pt x="130" y="410"/>
                </a:lnTo>
                <a:lnTo>
                  <a:pt x="151" y="417"/>
                </a:lnTo>
                <a:lnTo>
                  <a:pt x="171" y="421"/>
                </a:lnTo>
                <a:lnTo>
                  <a:pt x="193" y="425"/>
                </a:lnTo>
                <a:lnTo>
                  <a:pt x="214" y="427"/>
                </a:lnTo>
                <a:lnTo>
                  <a:pt x="214" y="427"/>
                </a:lnTo>
                <a:lnTo>
                  <a:pt x="235" y="425"/>
                </a:lnTo>
                <a:lnTo>
                  <a:pt x="257" y="421"/>
                </a:lnTo>
                <a:lnTo>
                  <a:pt x="277" y="417"/>
                </a:lnTo>
                <a:lnTo>
                  <a:pt x="298" y="410"/>
                </a:lnTo>
                <a:lnTo>
                  <a:pt x="316" y="400"/>
                </a:lnTo>
                <a:lnTo>
                  <a:pt x="334" y="389"/>
                </a:lnTo>
                <a:lnTo>
                  <a:pt x="350" y="378"/>
                </a:lnTo>
                <a:lnTo>
                  <a:pt x="365" y="364"/>
                </a:lnTo>
                <a:lnTo>
                  <a:pt x="379" y="349"/>
                </a:lnTo>
                <a:lnTo>
                  <a:pt x="391" y="333"/>
                </a:lnTo>
                <a:lnTo>
                  <a:pt x="402" y="315"/>
                </a:lnTo>
                <a:lnTo>
                  <a:pt x="411" y="297"/>
                </a:lnTo>
                <a:lnTo>
                  <a:pt x="419" y="276"/>
                </a:lnTo>
                <a:lnTo>
                  <a:pt x="423" y="256"/>
                </a:lnTo>
                <a:lnTo>
                  <a:pt x="426" y="235"/>
                </a:lnTo>
                <a:lnTo>
                  <a:pt x="428" y="213"/>
                </a:lnTo>
                <a:lnTo>
                  <a:pt x="428" y="213"/>
                </a:lnTo>
                <a:lnTo>
                  <a:pt x="426" y="192"/>
                </a:lnTo>
                <a:lnTo>
                  <a:pt x="423" y="170"/>
                </a:lnTo>
                <a:lnTo>
                  <a:pt x="419" y="150"/>
                </a:lnTo>
                <a:lnTo>
                  <a:pt x="411" y="130"/>
                </a:lnTo>
                <a:lnTo>
                  <a:pt x="402" y="112"/>
                </a:lnTo>
                <a:lnTo>
                  <a:pt x="391" y="94"/>
                </a:lnTo>
                <a:lnTo>
                  <a:pt x="379" y="78"/>
                </a:lnTo>
                <a:lnTo>
                  <a:pt x="365" y="63"/>
                </a:lnTo>
                <a:lnTo>
                  <a:pt x="350" y="49"/>
                </a:lnTo>
                <a:lnTo>
                  <a:pt x="334" y="37"/>
                </a:lnTo>
                <a:lnTo>
                  <a:pt x="316" y="26"/>
                </a:lnTo>
                <a:lnTo>
                  <a:pt x="298" y="17"/>
                </a:lnTo>
                <a:lnTo>
                  <a:pt x="277" y="9"/>
                </a:lnTo>
                <a:lnTo>
                  <a:pt x="257" y="5"/>
                </a:lnTo>
                <a:lnTo>
                  <a:pt x="235" y="2"/>
                </a:lnTo>
                <a:lnTo>
                  <a:pt x="214" y="0"/>
                </a:lnTo>
                <a:lnTo>
                  <a:pt x="214" y="0"/>
                </a:lnTo>
                <a:close/>
                <a:moveTo>
                  <a:pt x="253" y="373"/>
                </a:moveTo>
                <a:lnTo>
                  <a:pt x="194" y="373"/>
                </a:lnTo>
                <a:lnTo>
                  <a:pt x="194" y="373"/>
                </a:lnTo>
                <a:lnTo>
                  <a:pt x="186" y="372"/>
                </a:lnTo>
                <a:lnTo>
                  <a:pt x="183" y="371"/>
                </a:lnTo>
                <a:lnTo>
                  <a:pt x="181" y="370"/>
                </a:lnTo>
                <a:lnTo>
                  <a:pt x="179" y="368"/>
                </a:lnTo>
                <a:lnTo>
                  <a:pt x="178" y="365"/>
                </a:lnTo>
                <a:lnTo>
                  <a:pt x="176" y="357"/>
                </a:lnTo>
                <a:lnTo>
                  <a:pt x="176" y="140"/>
                </a:lnTo>
                <a:lnTo>
                  <a:pt x="235" y="140"/>
                </a:lnTo>
                <a:lnTo>
                  <a:pt x="235" y="140"/>
                </a:lnTo>
                <a:lnTo>
                  <a:pt x="243" y="141"/>
                </a:lnTo>
                <a:lnTo>
                  <a:pt x="245" y="142"/>
                </a:lnTo>
                <a:lnTo>
                  <a:pt x="248" y="143"/>
                </a:lnTo>
                <a:lnTo>
                  <a:pt x="249" y="145"/>
                </a:lnTo>
                <a:lnTo>
                  <a:pt x="252" y="148"/>
                </a:lnTo>
                <a:lnTo>
                  <a:pt x="253" y="154"/>
                </a:lnTo>
                <a:lnTo>
                  <a:pt x="253" y="373"/>
                </a:lnTo>
                <a:close/>
                <a:moveTo>
                  <a:pt x="247" y="109"/>
                </a:moveTo>
                <a:lnTo>
                  <a:pt x="247" y="109"/>
                </a:lnTo>
                <a:lnTo>
                  <a:pt x="241" y="112"/>
                </a:lnTo>
                <a:lnTo>
                  <a:pt x="233" y="114"/>
                </a:lnTo>
                <a:lnTo>
                  <a:pt x="225" y="116"/>
                </a:lnTo>
                <a:lnTo>
                  <a:pt x="214" y="116"/>
                </a:lnTo>
                <a:lnTo>
                  <a:pt x="214" y="116"/>
                </a:lnTo>
                <a:lnTo>
                  <a:pt x="203" y="116"/>
                </a:lnTo>
                <a:lnTo>
                  <a:pt x="195" y="114"/>
                </a:lnTo>
                <a:lnTo>
                  <a:pt x="187" y="112"/>
                </a:lnTo>
                <a:lnTo>
                  <a:pt x="181" y="109"/>
                </a:lnTo>
                <a:lnTo>
                  <a:pt x="181" y="109"/>
                </a:lnTo>
                <a:lnTo>
                  <a:pt x="176" y="103"/>
                </a:lnTo>
                <a:lnTo>
                  <a:pt x="173" y="98"/>
                </a:lnTo>
                <a:lnTo>
                  <a:pt x="172" y="90"/>
                </a:lnTo>
                <a:lnTo>
                  <a:pt x="171" y="82"/>
                </a:lnTo>
                <a:lnTo>
                  <a:pt x="171" y="82"/>
                </a:lnTo>
                <a:lnTo>
                  <a:pt x="172" y="73"/>
                </a:lnTo>
                <a:lnTo>
                  <a:pt x="173" y="66"/>
                </a:lnTo>
                <a:lnTo>
                  <a:pt x="176" y="59"/>
                </a:lnTo>
                <a:lnTo>
                  <a:pt x="181" y="55"/>
                </a:lnTo>
                <a:lnTo>
                  <a:pt x="181" y="55"/>
                </a:lnTo>
                <a:lnTo>
                  <a:pt x="187" y="52"/>
                </a:lnTo>
                <a:lnTo>
                  <a:pt x="195" y="50"/>
                </a:lnTo>
                <a:lnTo>
                  <a:pt x="203" y="48"/>
                </a:lnTo>
                <a:lnTo>
                  <a:pt x="214" y="48"/>
                </a:lnTo>
                <a:lnTo>
                  <a:pt x="214" y="48"/>
                </a:lnTo>
                <a:lnTo>
                  <a:pt x="225" y="48"/>
                </a:lnTo>
                <a:lnTo>
                  <a:pt x="233" y="50"/>
                </a:lnTo>
                <a:lnTo>
                  <a:pt x="241" y="52"/>
                </a:lnTo>
                <a:lnTo>
                  <a:pt x="247" y="55"/>
                </a:lnTo>
                <a:lnTo>
                  <a:pt x="247" y="55"/>
                </a:lnTo>
                <a:lnTo>
                  <a:pt x="252" y="59"/>
                </a:lnTo>
                <a:lnTo>
                  <a:pt x="255" y="66"/>
                </a:lnTo>
                <a:lnTo>
                  <a:pt x="256" y="73"/>
                </a:lnTo>
                <a:lnTo>
                  <a:pt x="257" y="82"/>
                </a:lnTo>
                <a:lnTo>
                  <a:pt x="257" y="82"/>
                </a:lnTo>
                <a:lnTo>
                  <a:pt x="256" y="90"/>
                </a:lnTo>
                <a:lnTo>
                  <a:pt x="255" y="98"/>
                </a:lnTo>
                <a:lnTo>
                  <a:pt x="252" y="103"/>
                </a:lnTo>
                <a:lnTo>
                  <a:pt x="247" y="109"/>
                </a:lnTo>
                <a:lnTo>
                  <a:pt x="247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642431" y="2964450"/>
            <a:ext cx="749344" cy="797950"/>
            <a:chOff x="214" y="1214"/>
            <a:chExt cx="185" cy="197"/>
          </a:xfrm>
          <a:solidFill>
            <a:schemeClr val="bg1"/>
          </a:solidFill>
        </p:grpSpPr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257" y="1394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257" y="1394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271" y="1367"/>
              <a:ext cx="3" cy="6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12 h 12"/>
                <a:gd name="T4" fmla="*/ 8 w 8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271" y="1367"/>
              <a:ext cx="3" cy="6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214" y="1221"/>
              <a:ext cx="90" cy="190"/>
            </a:xfrm>
            <a:custGeom>
              <a:avLst/>
              <a:gdLst>
                <a:gd name="T0" fmla="*/ 139 w 181"/>
                <a:gd name="T1" fmla="*/ 292 h 380"/>
                <a:gd name="T2" fmla="*/ 138 w 181"/>
                <a:gd name="T3" fmla="*/ 289 h 380"/>
                <a:gd name="T4" fmla="*/ 133 w 181"/>
                <a:gd name="T5" fmla="*/ 285 h 380"/>
                <a:gd name="T6" fmla="*/ 128 w 181"/>
                <a:gd name="T7" fmla="*/ 285 h 380"/>
                <a:gd name="T8" fmla="*/ 123 w 181"/>
                <a:gd name="T9" fmla="*/ 290 h 380"/>
                <a:gd name="T10" fmla="*/ 110 w 181"/>
                <a:gd name="T11" fmla="*/ 309 h 380"/>
                <a:gd name="T12" fmla="*/ 95 w 181"/>
                <a:gd name="T13" fmla="*/ 298 h 380"/>
                <a:gd name="T14" fmla="*/ 69 w 181"/>
                <a:gd name="T15" fmla="*/ 271 h 380"/>
                <a:gd name="T16" fmla="*/ 50 w 181"/>
                <a:gd name="T17" fmla="*/ 240 h 380"/>
                <a:gd name="T18" fmla="*/ 40 w 181"/>
                <a:gd name="T19" fmla="*/ 202 h 380"/>
                <a:gd name="T20" fmla="*/ 39 w 181"/>
                <a:gd name="T21" fmla="*/ 183 h 380"/>
                <a:gd name="T22" fmla="*/ 40 w 181"/>
                <a:gd name="T23" fmla="*/ 169 h 380"/>
                <a:gd name="T24" fmla="*/ 45 w 181"/>
                <a:gd name="T25" fmla="*/ 141 h 380"/>
                <a:gd name="T26" fmla="*/ 55 w 181"/>
                <a:gd name="T27" fmla="*/ 116 h 380"/>
                <a:gd name="T28" fmla="*/ 70 w 181"/>
                <a:gd name="T29" fmla="*/ 92 h 380"/>
                <a:gd name="T30" fmla="*/ 88 w 181"/>
                <a:gd name="T31" fmla="*/ 73 h 380"/>
                <a:gd name="T32" fmla="*/ 110 w 181"/>
                <a:gd name="T33" fmla="*/ 57 h 380"/>
                <a:gd name="T34" fmla="*/ 135 w 181"/>
                <a:gd name="T35" fmla="*/ 45 h 380"/>
                <a:gd name="T36" fmla="*/ 162 w 181"/>
                <a:gd name="T37" fmla="*/ 38 h 380"/>
                <a:gd name="T38" fmla="*/ 157 w 181"/>
                <a:gd name="T39" fmla="*/ 0 h 380"/>
                <a:gd name="T40" fmla="*/ 140 w 181"/>
                <a:gd name="T41" fmla="*/ 3 h 380"/>
                <a:gd name="T42" fmla="*/ 109 w 181"/>
                <a:gd name="T43" fmla="*/ 14 h 380"/>
                <a:gd name="T44" fmla="*/ 81 w 181"/>
                <a:gd name="T45" fmla="*/ 30 h 380"/>
                <a:gd name="T46" fmla="*/ 56 w 181"/>
                <a:gd name="T47" fmla="*/ 50 h 380"/>
                <a:gd name="T48" fmla="*/ 35 w 181"/>
                <a:gd name="T49" fmla="*/ 74 h 380"/>
                <a:gd name="T50" fmla="*/ 19 w 181"/>
                <a:gd name="T51" fmla="*/ 102 h 380"/>
                <a:gd name="T52" fmla="*/ 7 w 181"/>
                <a:gd name="T53" fmla="*/ 133 h 380"/>
                <a:gd name="T54" fmla="*/ 1 w 181"/>
                <a:gd name="T55" fmla="*/ 166 h 380"/>
                <a:gd name="T56" fmla="*/ 0 w 181"/>
                <a:gd name="T57" fmla="*/ 183 h 380"/>
                <a:gd name="T58" fmla="*/ 1 w 181"/>
                <a:gd name="T59" fmla="*/ 208 h 380"/>
                <a:gd name="T60" fmla="*/ 7 w 181"/>
                <a:gd name="T61" fmla="*/ 231 h 380"/>
                <a:gd name="T62" fmla="*/ 14 w 181"/>
                <a:gd name="T63" fmla="*/ 254 h 380"/>
                <a:gd name="T64" fmla="*/ 25 w 181"/>
                <a:gd name="T65" fmla="*/ 276 h 380"/>
                <a:gd name="T66" fmla="*/ 37 w 181"/>
                <a:gd name="T67" fmla="*/ 295 h 380"/>
                <a:gd name="T68" fmla="*/ 53 w 181"/>
                <a:gd name="T69" fmla="*/ 312 h 380"/>
                <a:gd name="T70" fmla="*/ 70 w 181"/>
                <a:gd name="T71" fmla="*/ 328 h 380"/>
                <a:gd name="T72" fmla="*/ 88 w 181"/>
                <a:gd name="T73" fmla="*/ 341 h 380"/>
                <a:gd name="T74" fmla="*/ 79 w 181"/>
                <a:gd name="T75" fmla="*/ 358 h 380"/>
                <a:gd name="T76" fmla="*/ 77 w 181"/>
                <a:gd name="T77" fmla="*/ 361 h 380"/>
                <a:gd name="T78" fmla="*/ 76 w 181"/>
                <a:gd name="T79" fmla="*/ 367 h 380"/>
                <a:gd name="T80" fmla="*/ 78 w 181"/>
                <a:gd name="T81" fmla="*/ 372 h 380"/>
                <a:gd name="T82" fmla="*/ 83 w 181"/>
                <a:gd name="T83" fmla="*/ 375 h 380"/>
                <a:gd name="T84" fmla="*/ 169 w 181"/>
                <a:gd name="T85" fmla="*/ 380 h 380"/>
                <a:gd name="T86" fmla="*/ 172 w 181"/>
                <a:gd name="T87" fmla="*/ 380 h 380"/>
                <a:gd name="T88" fmla="*/ 178 w 181"/>
                <a:gd name="T89" fmla="*/ 378 h 380"/>
                <a:gd name="T90" fmla="*/ 180 w 181"/>
                <a:gd name="T91" fmla="*/ 374 h 380"/>
                <a:gd name="T92" fmla="*/ 180 w 181"/>
                <a:gd name="T93" fmla="*/ 368 h 380"/>
                <a:gd name="T94" fmla="*/ 179 w 181"/>
                <a:gd name="T95" fmla="*/ 36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1" h="380">
                  <a:moveTo>
                    <a:pt x="179" y="365"/>
                  </a:moveTo>
                  <a:lnTo>
                    <a:pt x="139" y="292"/>
                  </a:lnTo>
                  <a:lnTo>
                    <a:pt x="139" y="292"/>
                  </a:lnTo>
                  <a:lnTo>
                    <a:pt x="138" y="289"/>
                  </a:lnTo>
                  <a:lnTo>
                    <a:pt x="135" y="286"/>
                  </a:lnTo>
                  <a:lnTo>
                    <a:pt x="133" y="285"/>
                  </a:lnTo>
                  <a:lnTo>
                    <a:pt x="130" y="285"/>
                  </a:lnTo>
                  <a:lnTo>
                    <a:pt x="128" y="285"/>
                  </a:lnTo>
                  <a:lnTo>
                    <a:pt x="125" y="287"/>
                  </a:lnTo>
                  <a:lnTo>
                    <a:pt x="123" y="290"/>
                  </a:lnTo>
                  <a:lnTo>
                    <a:pt x="121" y="292"/>
                  </a:lnTo>
                  <a:lnTo>
                    <a:pt x="110" y="309"/>
                  </a:lnTo>
                  <a:lnTo>
                    <a:pt x="110" y="309"/>
                  </a:lnTo>
                  <a:lnTo>
                    <a:pt x="95" y="298"/>
                  </a:lnTo>
                  <a:lnTo>
                    <a:pt x="81" y="285"/>
                  </a:lnTo>
                  <a:lnTo>
                    <a:pt x="69" y="271"/>
                  </a:lnTo>
                  <a:lnTo>
                    <a:pt x="58" y="256"/>
                  </a:lnTo>
                  <a:lnTo>
                    <a:pt x="50" y="240"/>
                  </a:lnTo>
                  <a:lnTo>
                    <a:pt x="44" y="222"/>
                  </a:lnTo>
                  <a:lnTo>
                    <a:pt x="40" y="202"/>
                  </a:lnTo>
                  <a:lnTo>
                    <a:pt x="39" y="193"/>
                  </a:lnTo>
                  <a:lnTo>
                    <a:pt x="39" y="183"/>
                  </a:lnTo>
                  <a:lnTo>
                    <a:pt x="39" y="183"/>
                  </a:lnTo>
                  <a:lnTo>
                    <a:pt x="40" y="169"/>
                  </a:lnTo>
                  <a:lnTo>
                    <a:pt x="42" y="155"/>
                  </a:lnTo>
                  <a:lnTo>
                    <a:pt x="45" y="141"/>
                  </a:lnTo>
                  <a:lnTo>
                    <a:pt x="50" y="128"/>
                  </a:lnTo>
                  <a:lnTo>
                    <a:pt x="55" y="116"/>
                  </a:lnTo>
                  <a:lnTo>
                    <a:pt x="63" y="104"/>
                  </a:lnTo>
                  <a:lnTo>
                    <a:pt x="70" y="92"/>
                  </a:lnTo>
                  <a:lnTo>
                    <a:pt x="79" y="83"/>
                  </a:lnTo>
                  <a:lnTo>
                    <a:pt x="88" y="73"/>
                  </a:lnTo>
                  <a:lnTo>
                    <a:pt x="99" y="64"/>
                  </a:lnTo>
                  <a:lnTo>
                    <a:pt x="110" y="57"/>
                  </a:lnTo>
                  <a:lnTo>
                    <a:pt x="123" y="50"/>
                  </a:lnTo>
                  <a:lnTo>
                    <a:pt x="135" y="45"/>
                  </a:lnTo>
                  <a:lnTo>
                    <a:pt x="149" y="42"/>
                  </a:lnTo>
                  <a:lnTo>
                    <a:pt x="162" y="38"/>
                  </a:lnTo>
                  <a:lnTo>
                    <a:pt x="177" y="36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0" y="3"/>
                  </a:lnTo>
                  <a:lnTo>
                    <a:pt x="125" y="7"/>
                  </a:lnTo>
                  <a:lnTo>
                    <a:pt x="109" y="14"/>
                  </a:lnTo>
                  <a:lnTo>
                    <a:pt x="95" y="21"/>
                  </a:lnTo>
                  <a:lnTo>
                    <a:pt x="81" y="30"/>
                  </a:lnTo>
                  <a:lnTo>
                    <a:pt x="68" y="40"/>
                  </a:lnTo>
                  <a:lnTo>
                    <a:pt x="56" y="50"/>
                  </a:lnTo>
                  <a:lnTo>
                    <a:pt x="45" y="62"/>
                  </a:lnTo>
                  <a:lnTo>
                    <a:pt x="35" y="74"/>
                  </a:lnTo>
                  <a:lnTo>
                    <a:pt x="26" y="88"/>
                  </a:lnTo>
                  <a:lnTo>
                    <a:pt x="19" y="102"/>
                  </a:lnTo>
                  <a:lnTo>
                    <a:pt x="12" y="117"/>
                  </a:lnTo>
                  <a:lnTo>
                    <a:pt x="7" y="133"/>
                  </a:lnTo>
                  <a:lnTo>
                    <a:pt x="4" y="150"/>
                  </a:lnTo>
                  <a:lnTo>
                    <a:pt x="1" y="166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196"/>
                  </a:lnTo>
                  <a:lnTo>
                    <a:pt x="1" y="208"/>
                  </a:lnTo>
                  <a:lnTo>
                    <a:pt x="4" y="220"/>
                  </a:lnTo>
                  <a:lnTo>
                    <a:pt x="7" y="231"/>
                  </a:lnTo>
                  <a:lnTo>
                    <a:pt x="10" y="243"/>
                  </a:lnTo>
                  <a:lnTo>
                    <a:pt x="14" y="254"/>
                  </a:lnTo>
                  <a:lnTo>
                    <a:pt x="19" y="265"/>
                  </a:lnTo>
                  <a:lnTo>
                    <a:pt x="25" y="276"/>
                  </a:lnTo>
                  <a:lnTo>
                    <a:pt x="30" y="285"/>
                  </a:lnTo>
                  <a:lnTo>
                    <a:pt x="37" y="295"/>
                  </a:lnTo>
                  <a:lnTo>
                    <a:pt x="44" y="304"/>
                  </a:lnTo>
                  <a:lnTo>
                    <a:pt x="53" y="312"/>
                  </a:lnTo>
                  <a:lnTo>
                    <a:pt x="61" y="321"/>
                  </a:lnTo>
                  <a:lnTo>
                    <a:pt x="70" y="328"/>
                  </a:lnTo>
                  <a:lnTo>
                    <a:pt x="79" y="335"/>
                  </a:lnTo>
                  <a:lnTo>
                    <a:pt x="88" y="341"/>
                  </a:lnTo>
                  <a:lnTo>
                    <a:pt x="86" y="346"/>
                  </a:lnTo>
                  <a:lnTo>
                    <a:pt x="79" y="358"/>
                  </a:lnTo>
                  <a:lnTo>
                    <a:pt x="79" y="358"/>
                  </a:lnTo>
                  <a:lnTo>
                    <a:pt x="77" y="361"/>
                  </a:lnTo>
                  <a:lnTo>
                    <a:pt x="76" y="364"/>
                  </a:lnTo>
                  <a:lnTo>
                    <a:pt x="76" y="367"/>
                  </a:lnTo>
                  <a:lnTo>
                    <a:pt x="77" y="369"/>
                  </a:lnTo>
                  <a:lnTo>
                    <a:pt x="78" y="372"/>
                  </a:lnTo>
                  <a:lnTo>
                    <a:pt x="80" y="373"/>
                  </a:lnTo>
                  <a:lnTo>
                    <a:pt x="83" y="375"/>
                  </a:lnTo>
                  <a:lnTo>
                    <a:pt x="86" y="375"/>
                  </a:lnTo>
                  <a:lnTo>
                    <a:pt x="169" y="380"/>
                  </a:lnTo>
                  <a:lnTo>
                    <a:pt x="169" y="380"/>
                  </a:lnTo>
                  <a:lnTo>
                    <a:pt x="172" y="380"/>
                  </a:lnTo>
                  <a:lnTo>
                    <a:pt x="176" y="379"/>
                  </a:lnTo>
                  <a:lnTo>
                    <a:pt x="178" y="378"/>
                  </a:lnTo>
                  <a:lnTo>
                    <a:pt x="180" y="376"/>
                  </a:lnTo>
                  <a:lnTo>
                    <a:pt x="180" y="374"/>
                  </a:lnTo>
                  <a:lnTo>
                    <a:pt x="181" y="372"/>
                  </a:lnTo>
                  <a:lnTo>
                    <a:pt x="180" y="368"/>
                  </a:lnTo>
                  <a:lnTo>
                    <a:pt x="179" y="365"/>
                  </a:lnTo>
                  <a:lnTo>
                    <a:pt x="179" y="3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308" y="1214"/>
              <a:ext cx="91" cy="191"/>
            </a:xfrm>
            <a:custGeom>
              <a:avLst/>
              <a:gdLst>
                <a:gd name="T0" fmla="*/ 95 w 182"/>
                <a:gd name="T1" fmla="*/ 33 h 381"/>
                <a:gd name="T2" fmla="*/ 102 w 182"/>
                <a:gd name="T3" fmla="*/ 22 h 381"/>
                <a:gd name="T4" fmla="*/ 105 w 182"/>
                <a:gd name="T5" fmla="*/ 16 h 381"/>
                <a:gd name="T6" fmla="*/ 104 w 182"/>
                <a:gd name="T7" fmla="*/ 10 h 381"/>
                <a:gd name="T8" fmla="*/ 100 w 182"/>
                <a:gd name="T9" fmla="*/ 6 h 381"/>
                <a:gd name="T10" fmla="*/ 95 w 182"/>
                <a:gd name="T11" fmla="*/ 5 h 381"/>
                <a:gd name="T12" fmla="*/ 11 w 182"/>
                <a:gd name="T13" fmla="*/ 0 h 381"/>
                <a:gd name="T14" fmla="*/ 5 w 182"/>
                <a:gd name="T15" fmla="*/ 1 h 381"/>
                <a:gd name="T16" fmla="*/ 2 w 182"/>
                <a:gd name="T17" fmla="*/ 3 h 381"/>
                <a:gd name="T18" fmla="*/ 0 w 182"/>
                <a:gd name="T19" fmla="*/ 8 h 381"/>
                <a:gd name="T20" fmla="*/ 2 w 182"/>
                <a:gd name="T21" fmla="*/ 14 h 381"/>
                <a:gd name="T22" fmla="*/ 41 w 182"/>
                <a:gd name="T23" fmla="*/ 88 h 381"/>
                <a:gd name="T24" fmla="*/ 46 w 182"/>
                <a:gd name="T25" fmla="*/ 92 h 381"/>
                <a:gd name="T26" fmla="*/ 50 w 182"/>
                <a:gd name="T27" fmla="*/ 95 h 381"/>
                <a:gd name="T28" fmla="*/ 55 w 182"/>
                <a:gd name="T29" fmla="*/ 92 h 381"/>
                <a:gd name="T30" fmla="*/ 60 w 182"/>
                <a:gd name="T31" fmla="*/ 87 h 381"/>
                <a:gd name="T32" fmla="*/ 70 w 182"/>
                <a:gd name="T33" fmla="*/ 71 h 381"/>
                <a:gd name="T34" fmla="*/ 86 w 182"/>
                <a:gd name="T35" fmla="*/ 82 h 381"/>
                <a:gd name="T36" fmla="*/ 113 w 182"/>
                <a:gd name="T37" fmla="*/ 107 h 381"/>
                <a:gd name="T38" fmla="*/ 132 w 182"/>
                <a:gd name="T39" fmla="*/ 140 h 381"/>
                <a:gd name="T40" fmla="*/ 140 w 182"/>
                <a:gd name="T41" fmla="*/ 168 h 381"/>
                <a:gd name="T42" fmla="*/ 143 w 182"/>
                <a:gd name="T43" fmla="*/ 187 h 381"/>
                <a:gd name="T44" fmla="*/ 143 w 182"/>
                <a:gd name="T45" fmla="*/ 197 h 381"/>
                <a:gd name="T46" fmla="*/ 141 w 182"/>
                <a:gd name="T47" fmla="*/ 226 h 381"/>
                <a:gd name="T48" fmla="*/ 133 w 182"/>
                <a:gd name="T49" fmla="*/ 253 h 381"/>
                <a:gd name="T50" fmla="*/ 120 w 182"/>
                <a:gd name="T51" fmla="*/ 277 h 381"/>
                <a:gd name="T52" fmla="*/ 104 w 182"/>
                <a:gd name="T53" fmla="*/ 298 h 381"/>
                <a:gd name="T54" fmla="*/ 82 w 182"/>
                <a:gd name="T55" fmla="*/ 317 h 381"/>
                <a:gd name="T56" fmla="*/ 60 w 182"/>
                <a:gd name="T57" fmla="*/ 331 h 381"/>
                <a:gd name="T58" fmla="*/ 33 w 182"/>
                <a:gd name="T59" fmla="*/ 339 h 381"/>
                <a:gd name="T60" fmla="*/ 5 w 182"/>
                <a:gd name="T61" fmla="*/ 344 h 381"/>
                <a:gd name="T62" fmla="*/ 24 w 182"/>
                <a:gd name="T63" fmla="*/ 381 h 381"/>
                <a:gd name="T64" fmla="*/ 56 w 182"/>
                <a:gd name="T65" fmla="*/ 373 h 381"/>
                <a:gd name="T66" fmla="*/ 86 w 182"/>
                <a:gd name="T67" fmla="*/ 360 h 381"/>
                <a:gd name="T68" fmla="*/ 113 w 182"/>
                <a:gd name="T69" fmla="*/ 341 h 381"/>
                <a:gd name="T70" fmla="*/ 137 w 182"/>
                <a:gd name="T71" fmla="*/ 319 h 381"/>
                <a:gd name="T72" fmla="*/ 156 w 182"/>
                <a:gd name="T73" fmla="*/ 293 h 381"/>
                <a:gd name="T74" fmla="*/ 170 w 182"/>
                <a:gd name="T75" fmla="*/ 264 h 381"/>
                <a:gd name="T76" fmla="*/ 179 w 182"/>
                <a:gd name="T77" fmla="*/ 231 h 381"/>
                <a:gd name="T78" fmla="*/ 182 w 182"/>
                <a:gd name="T79" fmla="*/ 197 h 381"/>
                <a:gd name="T80" fmla="*/ 182 w 182"/>
                <a:gd name="T81" fmla="*/ 185 h 381"/>
                <a:gd name="T82" fmla="*/ 179 w 182"/>
                <a:gd name="T83" fmla="*/ 160 h 381"/>
                <a:gd name="T84" fmla="*/ 172 w 182"/>
                <a:gd name="T85" fmla="*/ 137 h 381"/>
                <a:gd name="T86" fmla="*/ 163 w 182"/>
                <a:gd name="T87" fmla="*/ 115 h 381"/>
                <a:gd name="T88" fmla="*/ 151 w 182"/>
                <a:gd name="T89" fmla="*/ 95 h 381"/>
                <a:gd name="T90" fmla="*/ 137 w 182"/>
                <a:gd name="T91" fmla="*/ 75 h 381"/>
                <a:gd name="T92" fmla="*/ 121 w 182"/>
                <a:gd name="T93" fmla="*/ 59 h 381"/>
                <a:gd name="T94" fmla="*/ 102 w 182"/>
                <a:gd name="T95" fmla="*/ 44 h 381"/>
                <a:gd name="T96" fmla="*/ 92 w 182"/>
                <a:gd name="T97" fmla="*/ 37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2" h="381">
                  <a:moveTo>
                    <a:pt x="92" y="37"/>
                  </a:moveTo>
                  <a:lnTo>
                    <a:pt x="95" y="33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4" y="19"/>
                  </a:lnTo>
                  <a:lnTo>
                    <a:pt x="105" y="16"/>
                  </a:lnTo>
                  <a:lnTo>
                    <a:pt x="105" y="13"/>
                  </a:lnTo>
                  <a:lnTo>
                    <a:pt x="104" y="10"/>
                  </a:lnTo>
                  <a:lnTo>
                    <a:pt x="103" y="8"/>
                  </a:lnTo>
                  <a:lnTo>
                    <a:pt x="100" y="6"/>
                  </a:lnTo>
                  <a:lnTo>
                    <a:pt x="98" y="5"/>
                  </a:lnTo>
                  <a:lnTo>
                    <a:pt x="9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1" y="88"/>
                  </a:lnTo>
                  <a:lnTo>
                    <a:pt x="41" y="88"/>
                  </a:lnTo>
                  <a:lnTo>
                    <a:pt x="43" y="90"/>
                  </a:lnTo>
                  <a:lnTo>
                    <a:pt x="46" y="92"/>
                  </a:lnTo>
                  <a:lnTo>
                    <a:pt x="48" y="93"/>
                  </a:lnTo>
                  <a:lnTo>
                    <a:pt x="50" y="95"/>
                  </a:lnTo>
                  <a:lnTo>
                    <a:pt x="53" y="93"/>
                  </a:lnTo>
                  <a:lnTo>
                    <a:pt x="55" y="92"/>
                  </a:lnTo>
                  <a:lnTo>
                    <a:pt x="57" y="90"/>
                  </a:lnTo>
                  <a:lnTo>
                    <a:pt x="60" y="87"/>
                  </a:lnTo>
                  <a:lnTo>
                    <a:pt x="68" y="75"/>
                  </a:lnTo>
                  <a:lnTo>
                    <a:pt x="70" y="71"/>
                  </a:lnTo>
                  <a:lnTo>
                    <a:pt x="70" y="71"/>
                  </a:lnTo>
                  <a:lnTo>
                    <a:pt x="86" y="82"/>
                  </a:lnTo>
                  <a:lnTo>
                    <a:pt x="100" y="93"/>
                  </a:lnTo>
                  <a:lnTo>
                    <a:pt x="113" y="107"/>
                  </a:lnTo>
                  <a:lnTo>
                    <a:pt x="123" y="124"/>
                  </a:lnTo>
                  <a:lnTo>
                    <a:pt x="132" y="140"/>
                  </a:lnTo>
                  <a:lnTo>
                    <a:pt x="138" y="158"/>
                  </a:lnTo>
                  <a:lnTo>
                    <a:pt x="140" y="168"/>
                  </a:lnTo>
                  <a:lnTo>
                    <a:pt x="142" y="178"/>
                  </a:lnTo>
                  <a:lnTo>
                    <a:pt x="143" y="187"/>
                  </a:lnTo>
                  <a:lnTo>
                    <a:pt x="143" y="197"/>
                  </a:lnTo>
                  <a:lnTo>
                    <a:pt x="143" y="197"/>
                  </a:lnTo>
                  <a:lnTo>
                    <a:pt x="142" y="212"/>
                  </a:lnTo>
                  <a:lnTo>
                    <a:pt x="141" y="226"/>
                  </a:lnTo>
                  <a:lnTo>
                    <a:pt x="137" y="239"/>
                  </a:lnTo>
                  <a:lnTo>
                    <a:pt x="133" y="253"/>
                  </a:lnTo>
                  <a:lnTo>
                    <a:pt x="127" y="265"/>
                  </a:lnTo>
                  <a:lnTo>
                    <a:pt x="120" y="277"/>
                  </a:lnTo>
                  <a:lnTo>
                    <a:pt x="112" y="289"/>
                  </a:lnTo>
                  <a:lnTo>
                    <a:pt x="104" y="298"/>
                  </a:lnTo>
                  <a:lnTo>
                    <a:pt x="93" y="308"/>
                  </a:lnTo>
                  <a:lnTo>
                    <a:pt x="82" y="317"/>
                  </a:lnTo>
                  <a:lnTo>
                    <a:pt x="71" y="324"/>
                  </a:lnTo>
                  <a:lnTo>
                    <a:pt x="60" y="331"/>
                  </a:lnTo>
                  <a:lnTo>
                    <a:pt x="47" y="335"/>
                  </a:lnTo>
                  <a:lnTo>
                    <a:pt x="33" y="339"/>
                  </a:lnTo>
                  <a:lnTo>
                    <a:pt x="19" y="342"/>
                  </a:lnTo>
                  <a:lnTo>
                    <a:pt x="5" y="344"/>
                  </a:lnTo>
                  <a:lnTo>
                    <a:pt x="24" y="381"/>
                  </a:lnTo>
                  <a:lnTo>
                    <a:pt x="24" y="381"/>
                  </a:lnTo>
                  <a:lnTo>
                    <a:pt x="40" y="378"/>
                  </a:lnTo>
                  <a:lnTo>
                    <a:pt x="56" y="373"/>
                  </a:lnTo>
                  <a:lnTo>
                    <a:pt x="71" y="367"/>
                  </a:lnTo>
                  <a:lnTo>
                    <a:pt x="86" y="360"/>
                  </a:lnTo>
                  <a:lnTo>
                    <a:pt x="100" y="351"/>
                  </a:lnTo>
                  <a:lnTo>
                    <a:pt x="113" y="341"/>
                  </a:lnTo>
                  <a:lnTo>
                    <a:pt x="125" y="331"/>
                  </a:lnTo>
                  <a:lnTo>
                    <a:pt x="137" y="319"/>
                  </a:lnTo>
                  <a:lnTo>
                    <a:pt x="147" y="307"/>
                  </a:lnTo>
                  <a:lnTo>
                    <a:pt x="156" y="293"/>
                  </a:lnTo>
                  <a:lnTo>
                    <a:pt x="164" y="279"/>
                  </a:lnTo>
                  <a:lnTo>
                    <a:pt x="170" y="264"/>
                  </a:lnTo>
                  <a:lnTo>
                    <a:pt x="176" y="248"/>
                  </a:lnTo>
                  <a:lnTo>
                    <a:pt x="179" y="231"/>
                  </a:lnTo>
                  <a:lnTo>
                    <a:pt x="182" y="214"/>
                  </a:lnTo>
                  <a:lnTo>
                    <a:pt x="182" y="197"/>
                  </a:lnTo>
                  <a:lnTo>
                    <a:pt x="182" y="197"/>
                  </a:lnTo>
                  <a:lnTo>
                    <a:pt x="182" y="185"/>
                  </a:lnTo>
                  <a:lnTo>
                    <a:pt x="181" y="172"/>
                  </a:lnTo>
                  <a:lnTo>
                    <a:pt x="179" y="160"/>
                  </a:lnTo>
                  <a:lnTo>
                    <a:pt x="176" y="148"/>
                  </a:lnTo>
                  <a:lnTo>
                    <a:pt x="172" y="137"/>
                  </a:lnTo>
                  <a:lnTo>
                    <a:pt x="168" y="126"/>
                  </a:lnTo>
                  <a:lnTo>
                    <a:pt x="163" y="115"/>
                  </a:lnTo>
                  <a:lnTo>
                    <a:pt x="157" y="104"/>
                  </a:lnTo>
                  <a:lnTo>
                    <a:pt x="151" y="95"/>
                  </a:lnTo>
                  <a:lnTo>
                    <a:pt x="145" y="85"/>
                  </a:lnTo>
                  <a:lnTo>
                    <a:pt x="137" y="75"/>
                  </a:lnTo>
                  <a:lnTo>
                    <a:pt x="129" y="66"/>
                  </a:lnTo>
                  <a:lnTo>
                    <a:pt x="121" y="59"/>
                  </a:lnTo>
                  <a:lnTo>
                    <a:pt x="111" y="51"/>
                  </a:lnTo>
                  <a:lnTo>
                    <a:pt x="102" y="44"/>
                  </a:lnTo>
                  <a:lnTo>
                    <a:pt x="92" y="37"/>
                  </a:lnTo>
                  <a:lnTo>
                    <a:pt x="9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/>
            <p:cNvSpPr>
              <a:spLocks noEditPoints="1"/>
            </p:cNvSpPr>
            <p:nvPr/>
          </p:nvSpPr>
          <p:spPr bwMode="auto">
            <a:xfrm>
              <a:off x="252" y="1258"/>
              <a:ext cx="108" cy="109"/>
            </a:xfrm>
            <a:custGeom>
              <a:avLst/>
              <a:gdLst>
                <a:gd name="T0" fmla="*/ 216 w 216"/>
                <a:gd name="T1" fmla="*/ 126 h 218"/>
                <a:gd name="T2" fmla="*/ 193 w 216"/>
                <a:gd name="T3" fmla="*/ 86 h 218"/>
                <a:gd name="T4" fmla="*/ 190 w 216"/>
                <a:gd name="T5" fmla="*/ 74 h 218"/>
                <a:gd name="T6" fmla="*/ 196 w 216"/>
                <a:gd name="T7" fmla="*/ 44 h 218"/>
                <a:gd name="T8" fmla="*/ 152 w 216"/>
                <a:gd name="T9" fmla="*/ 31 h 218"/>
                <a:gd name="T10" fmla="*/ 142 w 216"/>
                <a:gd name="T11" fmla="*/ 26 h 218"/>
                <a:gd name="T12" fmla="*/ 124 w 216"/>
                <a:gd name="T13" fmla="*/ 0 h 218"/>
                <a:gd name="T14" fmla="*/ 85 w 216"/>
                <a:gd name="T15" fmla="*/ 23 h 218"/>
                <a:gd name="T16" fmla="*/ 74 w 216"/>
                <a:gd name="T17" fmla="*/ 26 h 218"/>
                <a:gd name="T18" fmla="*/ 43 w 216"/>
                <a:gd name="T19" fmla="*/ 19 h 218"/>
                <a:gd name="T20" fmla="*/ 31 w 216"/>
                <a:gd name="T21" fmla="*/ 64 h 218"/>
                <a:gd name="T22" fmla="*/ 25 w 216"/>
                <a:gd name="T23" fmla="*/ 74 h 218"/>
                <a:gd name="T24" fmla="*/ 0 w 216"/>
                <a:gd name="T25" fmla="*/ 92 h 218"/>
                <a:gd name="T26" fmla="*/ 22 w 216"/>
                <a:gd name="T27" fmla="*/ 132 h 218"/>
                <a:gd name="T28" fmla="*/ 25 w 216"/>
                <a:gd name="T29" fmla="*/ 143 h 218"/>
                <a:gd name="T30" fmla="*/ 19 w 216"/>
                <a:gd name="T31" fmla="*/ 174 h 218"/>
                <a:gd name="T32" fmla="*/ 63 w 216"/>
                <a:gd name="T33" fmla="*/ 185 h 218"/>
                <a:gd name="T34" fmla="*/ 74 w 216"/>
                <a:gd name="T35" fmla="*/ 191 h 218"/>
                <a:gd name="T36" fmla="*/ 91 w 216"/>
                <a:gd name="T37" fmla="*/ 218 h 218"/>
                <a:gd name="T38" fmla="*/ 131 w 216"/>
                <a:gd name="T39" fmla="*/ 195 h 218"/>
                <a:gd name="T40" fmla="*/ 142 w 216"/>
                <a:gd name="T41" fmla="*/ 191 h 218"/>
                <a:gd name="T42" fmla="*/ 173 w 216"/>
                <a:gd name="T43" fmla="*/ 197 h 218"/>
                <a:gd name="T44" fmla="*/ 185 w 216"/>
                <a:gd name="T45" fmla="*/ 153 h 218"/>
                <a:gd name="T46" fmla="*/ 190 w 216"/>
                <a:gd name="T47" fmla="*/ 142 h 218"/>
                <a:gd name="T48" fmla="*/ 193 w 216"/>
                <a:gd name="T49" fmla="*/ 132 h 218"/>
                <a:gd name="T50" fmla="*/ 108 w 216"/>
                <a:gd name="T51" fmla="*/ 169 h 218"/>
                <a:gd name="T52" fmla="*/ 85 w 216"/>
                <a:gd name="T53" fmla="*/ 165 h 218"/>
                <a:gd name="T54" fmla="*/ 65 w 216"/>
                <a:gd name="T55" fmla="*/ 152 h 218"/>
                <a:gd name="T56" fmla="*/ 51 w 216"/>
                <a:gd name="T57" fmla="*/ 133 h 218"/>
                <a:gd name="T58" fmla="*/ 47 w 216"/>
                <a:gd name="T59" fmla="*/ 109 h 218"/>
                <a:gd name="T60" fmla="*/ 48 w 216"/>
                <a:gd name="T61" fmla="*/ 97 h 218"/>
                <a:gd name="T62" fmla="*/ 58 w 216"/>
                <a:gd name="T63" fmla="*/ 74 h 218"/>
                <a:gd name="T64" fmla="*/ 74 w 216"/>
                <a:gd name="T65" fmla="*/ 58 h 218"/>
                <a:gd name="T66" fmla="*/ 95 w 216"/>
                <a:gd name="T67" fmla="*/ 50 h 218"/>
                <a:gd name="T68" fmla="*/ 107 w 216"/>
                <a:gd name="T69" fmla="*/ 47 h 218"/>
                <a:gd name="T70" fmla="*/ 131 w 216"/>
                <a:gd name="T71" fmla="*/ 53 h 218"/>
                <a:gd name="T72" fmla="*/ 150 w 216"/>
                <a:gd name="T73" fmla="*/ 66 h 218"/>
                <a:gd name="T74" fmla="*/ 163 w 216"/>
                <a:gd name="T75" fmla="*/ 85 h 218"/>
                <a:gd name="T76" fmla="*/ 168 w 216"/>
                <a:gd name="T77" fmla="*/ 109 h 218"/>
                <a:gd name="T78" fmla="*/ 167 w 216"/>
                <a:gd name="T79" fmla="*/ 121 h 218"/>
                <a:gd name="T80" fmla="*/ 158 w 216"/>
                <a:gd name="T81" fmla="*/ 142 h 218"/>
                <a:gd name="T82" fmla="*/ 142 w 216"/>
                <a:gd name="T83" fmla="*/ 160 h 218"/>
                <a:gd name="T84" fmla="*/ 120 w 216"/>
                <a:gd name="T85" fmla="*/ 168 h 218"/>
                <a:gd name="T86" fmla="*/ 108 w 216"/>
                <a:gd name="T87" fmla="*/ 16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218">
                  <a:moveTo>
                    <a:pt x="193" y="132"/>
                  </a:moveTo>
                  <a:lnTo>
                    <a:pt x="216" y="126"/>
                  </a:lnTo>
                  <a:lnTo>
                    <a:pt x="216" y="92"/>
                  </a:lnTo>
                  <a:lnTo>
                    <a:pt x="193" y="86"/>
                  </a:lnTo>
                  <a:lnTo>
                    <a:pt x="193" y="86"/>
                  </a:lnTo>
                  <a:lnTo>
                    <a:pt x="190" y="74"/>
                  </a:lnTo>
                  <a:lnTo>
                    <a:pt x="185" y="64"/>
                  </a:lnTo>
                  <a:lnTo>
                    <a:pt x="196" y="44"/>
                  </a:lnTo>
                  <a:lnTo>
                    <a:pt x="172" y="19"/>
                  </a:lnTo>
                  <a:lnTo>
                    <a:pt x="152" y="31"/>
                  </a:lnTo>
                  <a:lnTo>
                    <a:pt x="152" y="31"/>
                  </a:lnTo>
                  <a:lnTo>
                    <a:pt x="142" y="26"/>
                  </a:lnTo>
                  <a:lnTo>
                    <a:pt x="131" y="23"/>
                  </a:lnTo>
                  <a:lnTo>
                    <a:pt x="124" y="0"/>
                  </a:lnTo>
                  <a:lnTo>
                    <a:pt x="90" y="0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74" y="26"/>
                  </a:lnTo>
                  <a:lnTo>
                    <a:pt x="63" y="31"/>
                  </a:lnTo>
                  <a:lnTo>
                    <a:pt x="43" y="19"/>
                  </a:lnTo>
                  <a:lnTo>
                    <a:pt x="19" y="4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25" y="74"/>
                  </a:lnTo>
                  <a:lnTo>
                    <a:pt x="21" y="86"/>
                  </a:lnTo>
                  <a:lnTo>
                    <a:pt x="0" y="92"/>
                  </a:lnTo>
                  <a:lnTo>
                    <a:pt x="0" y="126"/>
                  </a:lnTo>
                  <a:lnTo>
                    <a:pt x="22" y="132"/>
                  </a:lnTo>
                  <a:lnTo>
                    <a:pt x="22" y="132"/>
                  </a:lnTo>
                  <a:lnTo>
                    <a:pt x="25" y="143"/>
                  </a:lnTo>
                  <a:lnTo>
                    <a:pt x="31" y="153"/>
                  </a:lnTo>
                  <a:lnTo>
                    <a:pt x="19" y="174"/>
                  </a:lnTo>
                  <a:lnTo>
                    <a:pt x="43" y="198"/>
                  </a:lnTo>
                  <a:lnTo>
                    <a:pt x="63" y="185"/>
                  </a:lnTo>
                  <a:lnTo>
                    <a:pt x="63" y="185"/>
                  </a:lnTo>
                  <a:lnTo>
                    <a:pt x="74" y="191"/>
                  </a:lnTo>
                  <a:lnTo>
                    <a:pt x="85" y="195"/>
                  </a:lnTo>
                  <a:lnTo>
                    <a:pt x="91" y="218"/>
                  </a:lnTo>
                  <a:lnTo>
                    <a:pt x="125" y="218"/>
                  </a:lnTo>
                  <a:lnTo>
                    <a:pt x="131" y="195"/>
                  </a:lnTo>
                  <a:lnTo>
                    <a:pt x="131" y="195"/>
                  </a:lnTo>
                  <a:lnTo>
                    <a:pt x="142" y="191"/>
                  </a:lnTo>
                  <a:lnTo>
                    <a:pt x="152" y="185"/>
                  </a:lnTo>
                  <a:lnTo>
                    <a:pt x="173" y="197"/>
                  </a:lnTo>
                  <a:lnTo>
                    <a:pt x="196" y="174"/>
                  </a:lnTo>
                  <a:lnTo>
                    <a:pt x="185" y="153"/>
                  </a:lnTo>
                  <a:lnTo>
                    <a:pt x="185" y="153"/>
                  </a:lnTo>
                  <a:lnTo>
                    <a:pt x="190" y="142"/>
                  </a:lnTo>
                  <a:lnTo>
                    <a:pt x="193" y="132"/>
                  </a:lnTo>
                  <a:lnTo>
                    <a:pt x="193" y="132"/>
                  </a:lnTo>
                  <a:close/>
                  <a:moveTo>
                    <a:pt x="108" y="169"/>
                  </a:moveTo>
                  <a:lnTo>
                    <a:pt x="108" y="169"/>
                  </a:lnTo>
                  <a:lnTo>
                    <a:pt x="95" y="168"/>
                  </a:lnTo>
                  <a:lnTo>
                    <a:pt x="85" y="165"/>
                  </a:lnTo>
                  <a:lnTo>
                    <a:pt x="74" y="160"/>
                  </a:lnTo>
                  <a:lnTo>
                    <a:pt x="65" y="152"/>
                  </a:lnTo>
                  <a:lnTo>
                    <a:pt x="58" y="142"/>
                  </a:lnTo>
                  <a:lnTo>
                    <a:pt x="51" y="133"/>
                  </a:lnTo>
                  <a:lnTo>
                    <a:pt x="48" y="121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48" y="97"/>
                  </a:lnTo>
                  <a:lnTo>
                    <a:pt x="51" y="85"/>
                  </a:lnTo>
                  <a:lnTo>
                    <a:pt x="58" y="74"/>
                  </a:lnTo>
                  <a:lnTo>
                    <a:pt x="64" y="66"/>
                  </a:lnTo>
                  <a:lnTo>
                    <a:pt x="74" y="58"/>
                  </a:lnTo>
                  <a:lnTo>
                    <a:pt x="84" y="53"/>
                  </a:lnTo>
                  <a:lnTo>
                    <a:pt x="95" y="50"/>
                  </a:lnTo>
                  <a:lnTo>
                    <a:pt x="107" y="47"/>
                  </a:lnTo>
                  <a:lnTo>
                    <a:pt x="107" y="47"/>
                  </a:lnTo>
                  <a:lnTo>
                    <a:pt x="120" y="49"/>
                  </a:lnTo>
                  <a:lnTo>
                    <a:pt x="131" y="53"/>
                  </a:lnTo>
                  <a:lnTo>
                    <a:pt x="142" y="58"/>
                  </a:lnTo>
                  <a:lnTo>
                    <a:pt x="150" y="66"/>
                  </a:lnTo>
                  <a:lnTo>
                    <a:pt x="158" y="74"/>
                  </a:lnTo>
                  <a:lnTo>
                    <a:pt x="163" y="85"/>
                  </a:lnTo>
                  <a:lnTo>
                    <a:pt x="167" y="96"/>
                  </a:lnTo>
                  <a:lnTo>
                    <a:pt x="168" y="109"/>
                  </a:lnTo>
                  <a:lnTo>
                    <a:pt x="168" y="109"/>
                  </a:lnTo>
                  <a:lnTo>
                    <a:pt x="167" y="121"/>
                  </a:lnTo>
                  <a:lnTo>
                    <a:pt x="164" y="133"/>
                  </a:lnTo>
                  <a:lnTo>
                    <a:pt x="158" y="142"/>
                  </a:lnTo>
                  <a:lnTo>
                    <a:pt x="150" y="152"/>
                  </a:lnTo>
                  <a:lnTo>
                    <a:pt x="142" y="160"/>
                  </a:lnTo>
                  <a:lnTo>
                    <a:pt x="132" y="165"/>
                  </a:lnTo>
                  <a:lnTo>
                    <a:pt x="120" y="168"/>
                  </a:lnTo>
                  <a:lnTo>
                    <a:pt x="108" y="169"/>
                  </a:lnTo>
                  <a:lnTo>
                    <a:pt x="108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12"/>
          <p:cNvGrpSpPr>
            <a:grpSpLocks noChangeAspect="1"/>
          </p:cNvGrpSpPr>
          <p:nvPr/>
        </p:nvGrpSpPr>
        <p:grpSpPr bwMode="auto">
          <a:xfrm>
            <a:off x="6913021" y="2974258"/>
            <a:ext cx="808566" cy="778335"/>
            <a:chOff x="3108" y="2322"/>
            <a:chExt cx="214" cy="206"/>
          </a:xfrm>
          <a:solidFill>
            <a:schemeClr val="bg1"/>
          </a:solidFill>
        </p:grpSpPr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3108" y="2322"/>
              <a:ext cx="142" cy="185"/>
            </a:xfrm>
            <a:custGeom>
              <a:avLst/>
              <a:gdLst>
                <a:gd name="T0" fmla="*/ 227 w 284"/>
                <a:gd name="T1" fmla="*/ 92 h 371"/>
                <a:gd name="T2" fmla="*/ 112 w 284"/>
                <a:gd name="T3" fmla="*/ 64 h 371"/>
                <a:gd name="T4" fmla="*/ 258 w 284"/>
                <a:gd name="T5" fmla="*/ 0 h 371"/>
                <a:gd name="T6" fmla="*/ 0 w 284"/>
                <a:gd name="T7" fmla="*/ 345 h 371"/>
                <a:gd name="T8" fmla="*/ 1 w 284"/>
                <a:gd name="T9" fmla="*/ 349 h 371"/>
                <a:gd name="T10" fmla="*/ 5 w 284"/>
                <a:gd name="T11" fmla="*/ 359 h 371"/>
                <a:gd name="T12" fmla="*/ 12 w 284"/>
                <a:gd name="T13" fmla="*/ 366 h 371"/>
                <a:gd name="T14" fmla="*/ 22 w 284"/>
                <a:gd name="T15" fmla="*/ 370 h 371"/>
                <a:gd name="T16" fmla="*/ 194 w 284"/>
                <a:gd name="T17" fmla="*/ 371 h 371"/>
                <a:gd name="T18" fmla="*/ 26 w 284"/>
                <a:gd name="T19" fmla="*/ 345 h 371"/>
                <a:gd name="T20" fmla="*/ 258 w 284"/>
                <a:gd name="T21" fmla="*/ 26 h 371"/>
                <a:gd name="T22" fmla="*/ 265 w 284"/>
                <a:gd name="T23" fmla="*/ 288 h 371"/>
                <a:gd name="T24" fmla="*/ 284 w 284"/>
                <a:gd name="T25" fmla="*/ 26 h 371"/>
                <a:gd name="T26" fmla="*/ 284 w 284"/>
                <a:gd name="T27" fmla="*/ 21 h 371"/>
                <a:gd name="T28" fmla="*/ 280 w 284"/>
                <a:gd name="T29" fmla="*/ 11 h 371"/>
                <a:gd name="T30" fmla="*/ 273 w 284"/>
                <a:gd name="T31" fmla="*/ 4 h 371"/>
                <a:gd name="T32" fmla="*/ 263 w 284"/>
                <a:gd name="T33" fmla="*/ 0 h 371"/>
                <a:gd name="T34" fmla="*/ 258 w 284"/>
                <a:gd name="T35" fmla="*/ 0 h 371"/>
                <a:gd name="T36" fmla="*/ 226 w 284"/>
                <a:gd name="T37" fmla="*/ 234 h 371"/>
                <a:gd name="T38" fmla="*/ 112 w 284"/>
                <a:gd name="T39" fmla="*/ 206 h 371"/>
                <a:gd name="T40" fmla="*/ 112 w 284"/>
                <a:gd name="T41" fmla="*/ 305 h 371"/>
                <a:gd name="T42" fmla="*/ 127 w 284"/>
                <a:gd name="T43" fmla="*/ 305 h 371"/>
                <a:gd name="T44" fmla="*/ 132 w 284"/>
                <a:gd name="T45" fmla="*/ 291 h 371"/>
                <a:gd name="T46" fmla="*/ 112 w 284"/>
                <a:gd name="T47" fmla="*/ 277 h 371"/>
                <a:gd name="T48" fmla="*/ 112 w 284"/>
                <a:gd name="T49" fmla="*/ 163 h 371"/>
                <a:gd name="T50" fmla="*/ 227 w 284"/>
                <a:gd name="T51" fmla="*/ 135 h 371"/>
                <a:gd name="T52" fmla="*/ 112 w 284"/>
                <a:gd name="T53" fmla="*/ 163 h 371"/>
                <a:gd name="T54" fmla="*/ 55 w 284"/>
                <a:gd name="T55" fmla="*/ 206 h 371"/>
                <a:gd name="T56" fmla="*/ 84 w 284"/>
                <a:gd name="T57" fmla="*/ 234 h 371"/>
                <a:gd name="T58" fmla="*/ 84 w 284"/>
                <a:gd name="T59" fmla="*/ 135 h 371"/>
                <a:gd name="T60" fmla="*/ 55 w 284"/>
                <a:gd name="T61" fmla="*/ 163 h 371"/>
                <a:gd name="T62" fmla="*/ 84 w 284"/>
                <a:gd name="T63" fmla="*/ 135 h 371"/>
                <a:gd name="T64" fmla="*/ 55 w 284"/>
                <a:gd name="T65" fmla="*/ 64 h 371"/>
                <a:gd name="T66" fmla="*/ 84 w 284"/>
                <a:gd name="T67" fmla="*/ 92 h 371"/>
                <a:gd name="T68" fmla="*/ 55 w 284"/>
                <a:gd name="T69" fmla="*/ 305 h 371"/>
                <a:gd name="T70" fmla="*/ 84 w 284"/>
                <a:gd name="T71" fmla="*/ 277 h 371"/>
                <a:gd name="T72" fmla="*/ 55 w 284"/>
                <a:gd name="T73" fmla="*/ 30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4" h="371">
                  <a:moveTo>
                    <a:pt x="112" y="92"/>
                  </a:moveTo>
                  <a:lnTo>
                    <a:pt x="227" y="92"/>
                  </a:lnTo>
                  <a:lnTo>
                    <a:pt x="227" y="64"/>
                  </a:lnTo>
                  <a:lnTo>
                    <a:pt x="112" y="64"/>
                  </a:lnTo>
                  <a:lnTo>
                    <a:pt x="112" y="92"/>
                  </a:lnTo>
                  <a:close/>
                  <a:moveTo>
                    <a:pt x="258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0" y="345"/>
                  </a:lnTo>
                  <a:lnTo>
                    <a:pt x="1" y="349"/>
                  </a:lnTo>
                  <a:lnTo>
                    <a:pt x="2" y="355"/>
                  </a:lnTo>
                  <a:lnTo>
                    <a:pt x="5" y="359"/>
                  </a:lnTo>
                  <a:lnTo>
                    <a:pt x="8" y="362"/>
                  </a:lnTo>
                  <a:lnTo>
                    <a:pt x="12" y="366"/>
                  </a:lnTo>
                  <a:lnTo>
                    <a:pt x="16" y="369"/>
                  </a:lnTo>
                  <a:lnTo>
                    <a:pt x="22" y="370"/>
                  </a:lnTo>
                  <a:lnTo>
                    <a:pt x="26" y="371"/>
                  </a:lnTo>
                  <a:lnTo>
                    <a:pt x="194" y="371"/>
                  </a:lnTo>
                  <a:lnTo>
                    <a:pt x="160" y="345"/>
                  </a:lnTo>
                  <a:lnTo>
                    <a:pt x="26" y="345"/>
                  </a:lnTo>
                  <a:lnTo>
                    <a:pt x="26" y="26"/>
                  </a:lnTo>
                  <a:lnTo>
                    <a:pt x="258" y="26"/>
                  </a:lnTo>
                  <a:lnTo>
                    <a:pt x="258" y="284"/>
                  </a:lnTo>
                  <a:lnTo>
                    <a:pt x="265" y="288"/>
                  </a:lnTo>
                  <a:lnTo>
                    <a:pt x="284" y="261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4" y="21"/>
                  </a:lnTo>
                  <a:lnTo>
                    <a:pt x="283" y="15"/>
                  </a:lnTo>
                  <a:lnTo>
                    <a:pt x="280" y="11"/>
                  </a:lnTo>
                  <a:lnTo>
                    <a:pt x="276" y="8"/>
                  </a:lnTo>
                  <a:lnTo>
                    <a:pt x="273" y="4"/>
                  </a:lnTo>
                  <a:lnTo>
                    <a:pt x="269" y="1"/>
                  </a:lnTo>
                  <a:lnTo>
                    <a:pt x="263" y="0"/>
                  </a:lnTo>
                  <a:lnTo>
                    <a:pt x="258" y="0"/>
                  </a:lnTo>
                  <a:lnTo>
                    <a:pt x="258" y="0"/>
                  </a:lnTo>
                  <a:close/>
                  <a:moveTo>
                    <a:pt x="112" y="234"/>
                  </a:moveTo>
                  <a:lnTo>
                    <a:pt x="226" y="234"/>
                  </a:lnTo>
                  <a:lnTo>
                    <a:pt x="226" y="206"/>
                  </a:lnTo>
                  <a:lnTo>
                    <a:pt x="112" y="206"/>
                  </a:lnTo>
                  <a:lnTo>
                    <a:pt x="112" y="234"/>
                  </a:lnTo>
                  <a:close/>
                  <a:moveTo>
                    <a:pt x="112" y="305"/>
                  </a:moveTo>
                  <a:lnTo>
                    <a:pt x="127" y="305"/>
                  </a:lnTo>
                  <a:lnTo>
                    <a:pt x="127" y="305"/>
                  </a:lnTo>
                  <a:lnTo>
                    <a:pt x="129" y="298"/>
                  </a:lnTo>
                  <a:lnTo>
                    <a:pt x="132" y="291"/>
                  </a:lnTo>
                  <a:lnTo>
                    <a:pt x="143" y="277"/>
                  </a:lnTo>
                  <a:lnTo>
                    <a:pt x="112" y="277"/>
                  </a:lnTo>
                  <a:lnTo>
                    <a:pt x="112" y="305"/>
                  </a:lnTo>
                  <a:close/>
                  <a:moveTo>
                    <a:pt x="112" y="163"/>
                  </a:moveTo>
                  <a:lnTo>
                    <a:pt x="227" y="163"/>
                  </a:lnTo>
                  <a:lnTo>
                    <a:pt x="227" y="135"/>
                  </a:lnTo>
                  <a:lnTo>
                    <a:pt x="112" y="135"/>
                  </a:lnTo>
                  <a:lnTo>
                    <a:pt x="112" y="163"/>
                  </a:lnTo>
                  <a:close/>
                  <a:moveTo>
                    <a:pt x="84" y="206"/>
                  </a:moveTo>
                  <a:lnTo>
                    <a:pt x="55" y="206"/>
                  </a:lnTo>
                  <a:lnTo>
                    <a:pt x="55" y="234"/>
                  </a:lnTo>
                  <a:lnTo>
                    <a:pt x="84" y="234"/>
                  </a:lnTo>
                  <a:lnTo>
                    <a:pt x="84" y="206"/>
                  </a:lnTo>
                  <a:close/>
                  <a:moveTo>
                    <a:pt x="84" y="135"/>
                  </a:moveTo>
                  <a:lnTo>
                    <a:pt x="55" y="135"/>
                  </a:lnTo>
                  <a:lnTo>
                    <a:pt x="55" y="163"/>
                  </a:lnTo>
                  <a:lnTo>
                    <a:pt x="84" y="163"/>
                  </a:lnTo>
                  <a:lnTo>
                    <a:pt x="84" y="135"/>
                  </a:lnTo>
                  <a:close/>
                  <a:moveTo>
                    <a:pt x="84" y="64"/>
                  </a:moveTo>
                  <a:lnTo>
                    <a:pt x="55" y="64"/>
                  </a:lnTo>
                  <a:lnTo>
                    <a:pt x="55" y="92"/>
                  </a:lnTo>
                  <a:lnTo>
                    <a:pt x="84" y="92"/>
                  </a:lnTo>
                  <a:lnTo>
                    <a:pt x="84" y="64"/>
                  </a:lnTo>
                  <a:close/>
                  <a:moveTo>
                    <a:pt x="55" y="305"/>
                  </a:moveTo>
                  <a:lnTo>
                    <a:pt x="84" y="305"/>
                  </a:lnTo>
                  <a:lnTo>
                    <a:pt x="84" y="277"/>
                  </a:lnTo>
                  <a:lnTo>
                    <a:pt x="55" y="277"/>
                  </a:lnTo>
                  <a:lnTo>
                    <a:pt x="55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3180" y="2411"/>
              <a:ext cx="142" cy="117"/>
            </a:xfrm>
            <a:custGeom>
              <a:avLst/>
              <a:gdLst>
                <a:gd name="T0" fmla="*/ 281 w 284"/>
                <a:gd name="T1" fmla="*/ 37 h 234"/>
                <a:gd name="T2" fmla="*/ 234 w 284"/>
                <a:gd name="T3" fmla="*/ 1 h 234"/>
                <a:gd name="T4" fmla="*/ 234 w 284"/>
                <a:gd name="T5" fmla="*/ 1 h 234"/>
                <a:gd name="T6" fmla="*/ 232 w 284"/>
                <a:gd name="T7" fmla="*/ 0 h 234"/>
                <a:gd name="T8" fmla="*/ 229 w 284"/>
                <a:gd name="T9" fmla="*/ 0 h 234"/>
                <a:gd name="T10" fmla="*/ 229 w 284"/>
                <a:gd name="T11" fmla="*/ 0 h 234"/>
                <a:gd name="T12" fmla="*/ 226 w 284"/>
                <a:gd name="T13" fmla="*/ 1 h 234"/>
                <a:gd name="T14" fmla="*/ 223 w 284"/>
                <a:gd name="T15" fmla="*/ 3 h 234"/>
                <a:gd name="T16" fmla="*/ 124 w 284"/>
                <a:gd name="T17" fmla="*/ 134 h 234"/>
                <a:gd name="T18" fmla="*/ 49 w 284"/>
                <a:gd name="T19" fmla="*/ 77 h 234"/>
                <a:gd name="T20" fmla="*/ 49 w 284"/>
                <a:gd name="T21" fmla="*/ 77 h 234"/>
                <a:gd name="T22" fmla="*/ 46 w 284"/>
                <a:gd name="T23" fmla="*/ 75 h 234"/>
                <a:gd name="T24" fmla="*/ 43 w 284"/>
                <a:gd name="T25" fmla="*/ 74 h 234"/>
                <a:gd name="T26" fmla="*/ 43 w 284"/>
                <a:gd name="T27" fmla="*/ 74 h 234"/>
                <a:gd name="T28" fmla="*/ 40 w 284"/>
                <a:gd name="T29" fmla="*/ 75 h 234"/>
                <a:gd name="T30" fmla="*/ 37 w 284"/>
                <a:gd name="T31" fmla="*/ 78 h 234"/>
                <a:gd name="T32" fmla="*/ 2 w 284"/>
                <a:gd name="T33" fmla="*/ 124 h 234"/>
                <a:gd name="T34" fmla="*/ 2 w 284"/>
                <a:gd name="T35" fmla="*/ 124 h 234"/>
                <a:gd name="T36" fmla="*/ 0 w 284"/>
                <a:gd name="T37" fmla="*/ 126 h 234"/>
                <a:gd name="T38" fmla="*/ 0 w 284"/>
                <a:gd name="T39" fmla="*/ 129 h 234"/>
                <a:gd name="T40" fmla="*/ 1 w 284"/>
                <a:gd name="T41" fmla="*/ 133 h 234"/>
                <a:gd name="T42" fmla="*/ 3 w 284"/>
                <a:gd name="T43" fmla="*/ 135 h 234"/>
                <a:gd name="T44" fmla="*/ 130 w 284"/>
                <a:gd name="T45" fmla="*/ 233 h 234"/>
                <a:gd name="T46" fmla="*/ 130 w 284"/>
                <a:gd name="T47" fmla="*/ 233 h 234"/>
                <a:gd name="T48" fmla="*/ 133 w 284"/>
                <a:gd name="T49" fmla="*/ 234 h 234"/>
                <a:gd name="T50" fmla="*/ 136 w 284"/>
                <a:gd name="T51" fmla="*/ 234 h 234"/>
                <a:gd name="T52" fmla="*/ 136 w 284"/>
                <a:gd name="T53" fmla="*/ 234 h 234"/>
                <a:gd name="T54" fmla="*/ 139 w 284"/>
                <a:gd name="T55" fmla="*/ 234 h 234"/>
                <a:gd name="T56" fmla="*/ 142 w 284"/>
                <a:gd name="T57" fmla="*/ 231 h 234"/>
                <a:gd name="T58" fmla="*/ 282 w 284"/>
                <a:gd name="T59" fmla="*/ 48 h 234"/>
                <a:gd name="T60" fmla="*/ 282 w 284"/>
                <a:gd name="T61" fmla="*/ 48 h 234"/>
                <a:gd name="T62" fmla="*/ 283 w 284"/>
                <a:gd name="T63" fmla="*/ 45 h 234"/>
                <a:gd name="T64" fmla="*/ 284 w 284"/>
                <a:gd name="T65" fmla="*/ 42 h 234"/>
                <a:gd name="T66" fmla="*/ 283 w 284"/>
                <a:gd name="T67" fmla="*/ 39 h 234"/>
                <a:gd name="T68" fmla="*/ 281 w 284"/>
                <a:gd name="T69" fmla="*/ 37 h 234"/>
                <a:gd name="T70" fmla="*/ 281 w 284"/>
                <a:gd name="T71" fmla="*/ 3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4" h="234">
                  <a:moveTo>
                    <a:pt x="281" y="37"/>
                  </a:moveTo>
                  <a:lnTo>
                    <a:pt x="234" y="1"/>
                  </a:lnTo>
                  <a:lnTo>
                    <a:pt x="234" y="1"/>
                  </a:lnTo>
                  <a:lnTo>
                    <a:pt x="232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226" y="1"/>
                  </a:lnTo>
                  <a:lnTo>
                    <a:pt x="223" y="3"/>
                  </a:lnTo>
                  <a:lnTo>
                    <a:pt x="124" y="134"/>
                  </a:lnTo>
                  <a:lnTo>
                    <a:pt x="49" y="77"/>
                  </a:lnTo>
                  <a:lnTo>
                    <a:pt x="49" y="77"/>
                  </a:lnTo>
                  <a:lnTo>
                    <a:pt x="46" y="75"/>
                  </a:lnTo>
                  <a:lnTo>
                    <a:pt x="43" y="74"/>
                  </a:lnTo>
                  <a:lnTo>
                    <a:pt x="43" y="74"/>
                  </a:lnTo>
                  <a:lnTo>
                    <a:pt x="40" y="75"/>
                  </a:lnTo>
                  <a:lnTo>
                    <a:pt x="37" y="78"/>
                  </a:lnTo>
                  <a:lnTo>
                    <a:pt x="2" y="124"/>
                  </a:lnTo>
                  <a:lnTo>
                    <a:pt x="2" y="124"/>
                  </a:lnTo>
                  <a:lnTo>
                    <a:pt x="0" y="126"/>
                  </a:lnTo>
                  <a:lnTo>
                    <a:pt x="0" y="129"/>
                  </a:lnTo>
                  <a:lnTo>
                    <a:pt x="1" y="133"/>
                  </a:lnTo>
                  <a:lnTo>
                    <a:pt x="3" y="135"/>
                  </a:lnTo>
                  <a:lnTo>
                    <a:pt x="130" y="233"/>
                  </a:lnTo>
                  <a:lnTo>
                    <a:pt x="130" y="233"/>
                  </a:lnTo>
                  <a:lnTo>
                    <a:pt x="133" y="234"/>
                  </a:lnTo>
                  <a:lnTo>
                    <a:pt x="136" y="234"/>
                  </a:lnTo>
                  <a:lnTo>
                    <a:pt x="136" y="234"/>
                  </a:lnTo>
                  <a:lnTo>
                    <a:pt x="139" y="234"/>
                  </a:lnTo>
                  <a:lnTo>
                    <a:pt x="142" y="231"/>
                  </a:lnTo>
                  <a:lnTo>
                    <a:pt x="282" y="48"/>
                  </a:lnTo>
                  <a:lnTo>
                    <a:pt x="282" y="48"/>
                  </a:lnTo>
                  <a:lnTo>
                    <a:pt x="283" y="45"/>
                  </a:lnTo>
                  <a:lnTo>
                    <a:pt x="284" y="42"/>
                  </a:lnTo>
                  <a:lnTo>
                    <a:pt x="283" y="39"/>
                  </a:lnTo>
                  <a:lnTo>
                    <a:pt x="281" y="37"/>
                  </a:lnTo>
                  <a:lnTo>
                    <a:pt x="28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4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false negatives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4" name="Group 101"/>
          <p:cNvGrpSpPr/>
          <p:nvPr/>
        </p:nvGrpSpPr>
        <p:grpSpPr>
          <a:xfrm>
            <a:off x="3315057" y="1306197"/>
            <a:ext cx="5647968" cy="4791180"/>
            <a:chOff x="2609635" y="983117"/>
            <a:chExt cx="3919678" cy="3461115"/>
          </a:xfrm>
        </p:grpSpPr>
        <p:sp>
          <p:nvSpPr>
            <p:cNvPr id="9" name="Oval 8"/>
            <p:cNvSpPr/>
            <p:nvPr/>
          </p:nvSpPr>
          <p:spPr>
            <a:xfrm>
              <a:off x="2609635" y="983117"/>
              <a:ext cx="3919678" cy="3461115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cs typeface="Futura Bk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108271" y="1157083"/>
              <a:ext cx="877536" cy="88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cs typeface="Futura Bk"/>
                </a:rPr>
                <a:t>AV</a:t>
              </a:r>
              <a:endParaRPr lang="en-US" sz="1600" b="1" dirty="0">
                <a:cs typeface="Futura Bk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811468" y="2250163"/>
              <a:ext cx="877536" cy="88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cs typeface="Futura Bk"/>
                </a:rPr>
                <a:t>DLP</a:t>
              </a:r>
              <a:endParaRPr lang="en-US" sz="1600" b="1" dirty="0">
                <a:cs typeface="Futura Bk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422623" y="2207909"/>
              <a:ext cx="877536" cy="88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cs typeface="Futura Bk"/>
                </a:rPr>
                <a:t>Firewall</a:t>
              </a:r>
              <a:endParaRPr lang="en-US" sz="1600" b="1" dirty="0">
                <a:cs typeface="Futura Bk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172623" y="3389172"/>
              <a:ext cx="877536" cy="88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cs typeface="Futura Bk"/>
                </a:rPr>
                <a:t>IDS</a:t>
              </a:r>
              <a:endParaRPr lang="en-US" sz="1600" b="1" dirty="0">
                <a:cs typeface="Futura Bk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941763" y="1594071"/>
              <a:ext cx="1119381" cy="63563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1"/>
                  </a:solidFill>
                  <a:cs typeface="Futura Bk"/>
                </a:rPr>
                <a:t>LDAP</a:t>
              </a:r>
              <a:endParaRPr lang="en-US" sz="1600" b="1" dirty="0">
                <a:solidFill>
                  <a:schemeClr val="accent1"/>
                </a:solidFill>
                <a:cs typeface="Futura Bk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175837" y="3082027"/>
              <a:ext cx="1119381" cy="63563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1"/>
                  </a:solidFill>
                  <a:cs typeface="Futura Bk"/>
                </a:rPr>
                <a:t>DHCP</a:t>
              </a:r>
              <a:endParaRPr lang="en-US" sz="1600" b="1" dirty="0">
                <a:solidFill>
                  <a:schemeClr val="accent1"/>
                </a:solidFill>
                <a:cs typeface="Futura Bk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064287" y="1638203"/>
              <a:ext cx="1119381" cy="63563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1"/>
                  </a:solidFill>
                  <a:cs typeface="Futura Bk"/>
                </a:rPr>
                <a:t>DNS</a:t>
              </a:r>
              <a:endParaRPr lang="en-US" sz="1600" b="1" dirty="0">
                <a:solidFill>
                  <a:schemeClr val="accent1"/>
                </a:solidFill>
                <a:cs typeface="Futura Bk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011775" y="3103259"/>
              <a:ext cx="1119381" cy="63563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1"/>
                  </a:solidFill>
                  <a:cs typeface="Futura Bk"/>
                </a:rPr>
                <a:t>HTTP</a:t>
              </a:r>
              <a:endParaRPr lang="en-US" sz="1600" b="1" dirty="0">
                <a:solidFill>
                  <a:schemeClr val="accent1"/>
                </a:solidFill>
                <a:cs typeface="Futura B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3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persistent threat (APT) </a:t>
            </a:r>
            <a:r>
              <a:rPr lang="en-US" dirty="0"/>
              <a:t>detection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25949" y="1121736"/>
            <a:ext cx="6475255" cy="4937354"/>
            <a:chOff x="2252256" y="726804"/>
            <a:chExt cx="4563825" cy="3479898"/>
          </a:xfrm>
        </p:grpSpPr>
        <p:grpSp>
          <p:nvGrpSpPr>
            <p:cNvPr id="209" name="Group 143"/>
            <p:cNvGrpSpPr/>
            <p:nvPr/>
          </p:nvGrpSpPr>
          <p:grpSpPr>
            <a:xfrm>
              <a:off x="3999835" y="726804"/>
              <a:ext cx="254021" cy="3479898"/>
              <a:chOff x="5326950" y="529978"/>
              <a:chExt cx="385877" cy="4407872"/>
            </a:xfrm>
            <a:solidFill>
              <a:schemeClr val="accent3"/>
            </a:solidFill>
          </p:grpSpPr>
          <p:grpSp>
            <p:nvGrpSpPr>
              <p:cNvPr id="210" name="Group 144"/>
              <p:cNvGrpSpPr/>
              <p:nvPr/>
            </p:nvGrpSpPr>
            <p:grpSpPr>
              <a:xfrm>
                <a:off x="5478169" y="960699"/>
                <a:ext cx="83439" cy="3576577"/>
                <a:chOff x="5396292" y="1038173"/>
                <a:chExt cx="120650" cy="3594099"/>
              </a:xfrm>
              <a:grpFill/>
            </p:grpSpPr>
            <p:sp>
              <p:nvSpPr>
                <p:cNvPr id="213" name="Rectangle 212"/>
                <p:cNvSpPr/>
                <p:nvPr/>
              </p:nvSpPr>
              <p:spPr bwMode="gray">
                <a:xfrm>
                  <a:off x="5396292" y="1038173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gray">
                <a:xfrm>
                  <a:off x="5396292" y="1281202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 bwMode="gray">
                <a:xfrm>
                  <a:off x="5396292" y="1524231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 bwMode="gray">
                <a:xfrm>
                  <a:off x="5396292" y="1740261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 bwMode="gray">
                <a:xfrm>
                  <a:off x="5396292" y="2010289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 bwMode="gray">
                <a:xfrm>
                  <a:off x="5396292" y="2253319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 bwMode="gray">
                <a:xfrm>
                  <a:off x="5396292" y="2496349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 bwMode="gray">
                <a:xfrm>
                  <a:off x="5396292" y="2739379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 bwMode="gray">
                <a:xfrm>
                  <a:off x="5396292" y="2982408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 bwMode="gray">
                <a:xfrm>
                  <a:off x="5396292" y="3225437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 bwMode="gray">
                <a:xfrm>
                  <a:off x="5396292" y="3468466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gray">
                <a:xfrm>
                  <a:off x="5396292" y="3711496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 bwMode="gray">
                <a:xfrm>
                  <a:off x="5396292" y="3954526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 bwMode="gray">
                <a:xfrm>
                  <a:off x="5396292" y="4197555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gray">
                <a:xfrm>
                  <a:off x="5396292" y="4440581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</p:grpSp>
          <p:sp>
            <p:nvSpPr>
              <p:cNvPr id="211" name="Freeform 745"/>
              <p:cNvSpPr>
                <a:spLocks noEditPoints="1"/>
              </p:cNvSpPr>
              <p:nvPr/>
            </p:nvSpPr>
            <p:spPr bwMode="auto">
              <a:xfrm>
                <a:off x="5326950" y="529978"/>
                <a:ext cx="385877" cy="349490"/>
              </a:xfrm>
              <a:custGeom>
                <a:avLst/>
                <a:gdLst>
                  <a:gd name="T0" fmla="*/ 259 w 280"/>
                  <a:gd name="T1" fmla="*/ 153 h 334"/>
                  <a:gd name="T2" fmla="*/ 238 w 280"/>
                  <a:gd name="T3" fmla="*/ 153 h 334"/>
                  <a:gd name="T4" fmla="*/ 238 w 280"/>
                  <a:gd name="T5" fmla="*/ 99 h 334"/>
                  <a:gd name="T6" fmla="*/ 138 w 280"/>
                  <a:gd name="T7" fmla="*/ 0 h 334"/>
                  <a:gd name="T8" fmla="*/ 39 w 280"/>
                  <a:gd name="T9" fmla="*/ 99 h 334"/>
                  <a:gd name="T10" fmla="*/ 39 w 280"/>
                  <a:gd name="T11" fmla="*/ 153 h 334"/>
                  <a:gd name="T12" fmla="*/ 0 w 280"/>
                  <a:gd name="T13" fmla="*/ 153 h 334"/>
                  <a:gd name="T14" fmla="*/ 0 w 280"/>
                  <a:gd name="T15" fmla="*/ 312 h 334"/>
                  <a:gd name="T16" fmla="*/ 21 w 280"/>
                  <a:gd name="T17" fmla="*/ 334 h 334"/>
                  <a:gd name="T18" fmla="*/ 280 w 280"/>
                  <a:gd name="T19" fmla="*/ 334 h 334"/>
                  <a:gd name="T20" fmla="*/ 280 w 280"/>
                  <a:gd name="T21" fmla="*/ 174 h 334"/>
                  <a:gd name="T22" fmla="*/ 259 w 280"/>
                  <a:gd name="T23" fmla="*/ 153 h 334"/>
                  <a:gd name="T24" fmla="*/ 81 w 280"/>
                  <a:gd name="T25" fmla="*/ 99 h 334"/>
                  <a:gd name="T26" fmla="*/ 138 w 280"/>
                  <a:gd name="T27" fmla="*/ 43 h 334"/>
                  <a:gd name="T28" fmla="*/ 195 w 280"/>
                  <a:gd name="T29" fmla="*/ 99 h 334"/>
                  <a:gd name="T30" fmla="*/ 195 w 280"/>
                  <a:gd name="T31" fmla="*/ 153 h 334"/>
                  <a:gd name="T32" fmla="*/ 81 w 280"/>
                  <a:gd name="T33" fmla="*/ 153 h 334"/>
                  <a:gd name="T34" fmla="*/ 81 w 280"/>
                  <a:gd name="T35" fmla="*/ 99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0" h="334">
                    <a:moveTo>
                      <a:pt x="259" y="153"/>
                    </a:move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38" y="99"/>
                      <a:pt x="238" y="99"/>
                      <a:pt x="238" y="99"/>
                    </a:cubicBezTo>
                    <a:cubicBezTo>
                      <a:pt x="238" y="45"/>
                      <a:pt x="193" y="0"/>
                      <a:pt x="138" y="0"/>
                    </a:cubicBezTo>
                    <a:cubicBezTo>
                      <a:pt x="83" y="0"/>
                      <a:pt x="39" y="45"/>
                      <a:pt x="39" y="99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0" y="324"/>
                      <a:pt x="9" y="334"/>
                      <a:pt x="21" y="334"/>
                    </a:cubicBezTo>
                    <a:cubicBezTo>
                      <a:pt x="280" y="334"/>
                      <a:pt x="280" y="334"/>
                      <a:pt x="280" y="334"/>
                    </a:cubicBezTo>
                    <a:cubicBezTo>
                      <a:pt x="280" y="174"/>
                      <a:pt x="280" y="174"/>
                      <a:pt x="280" y="174"/>
                    </a:cubicBezTo>
                    <a:cubicBezTo>
                      <a:pt x="280" y="162"/>
                      <a:pt x="271" y="153"/>
                      <a:pt x="259" y="153"/>
                    </a:cubicBezTo>
                    <a:moveTo>
                      <a:pt x="81" y="99"/>
                    </a:moveTo>
                    <a:cubicBezTo>
                      <a:pt x="81" y="68"/>
                      <a:pt x="107" y="43"/>
                      <a:pt x="138" y="43"/>
                    </a:cubicBezTo>
                    <a:cubicBezTo>
                      <a:pt x="169" y="43"/>
                      <a:pt x="195" y="68"/>
                      <a:pt x="195" y="99"/>
                    </a:cubicBezTo>
                    <a:cubicBezTo>
                      <a:pt x="195" y="153"/>
                      <a:pt x="195" y="153"/>
                      <a:pt x="19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81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745"/>
              <p:cNvSpPr>
                <a:spLocks noEditPoints="1"/>
              </p:cNvSpPr>
              <p:nvPr/>
            </p:nvSpPr>
            <p:spPr bwMode="auto">
              <a:xfrm>
                <a:off x="5326950" y="4588360"/>
                <a:ext cx="385877" cy="349490"/>
              </a:xfrm>
              <a:custGeom>
                <a:avLst/>
                <a:gdLst>
                  <a:gd name="T0" fmla="*/ 259 w 280"/>
                  <a:gd name="T1" fmla="*/ 153 h 334"/>
                  <a:gd name="T2" fmla="*/ 238 w 280"/>
                  <a:gd name="T3" fmla="*/ 153 h 334"/>
                  <a:gd name="T4" fmla="*/ 238 w 280"/>
                  <a:gd name="T5" fmla="*/ 99 h 334"/>
                  <a:gd name="T6" fmla="*/ 138 w 280"/>
                  <a:gd name="T7" fmla="*/ 0 h 334"/>
                  <a:gd name="T8" fmla="*/ 39 w 280"/>
                  <a:gd name="T9" fmla="*/ 99 h 334"/>
                  <a:gd name="T10" fmla="*/ 39 w 280"/>
                  <a:gd name="T11" fmla="*/ 153 h 334"/>
                  <a:gd name="T12" fmla="*/ 0 w 280"/>
                  <a:gd name="T13" fmla="*/ 153 h 334"/>
                  <a:gd name="T14" fmla="*/ 0 w 280"/>
                  <a:gd name="T15" fmla="*/ 312 h 334"/>
                  <a:gd name="T16" fmla="*/ 21 w 280"/>
                  <a:gd name="T17" fmla="*/ 334 h 334"/>
                  <a:gd name="T18" fmla="*/ 280 w 280"/>
                  <a:gd name="T19" fmla="*/ 334 h 334"/>
                  <a:gd name="T20" fmla="*/ 280 w 280"/>
                  <a:gd name="T21" fmla="*/ 174 h 334"/>
                  <a:gd name="T22" fmla="*/ 259 w 280"/>
                  <a:gd name="T23" fmla="*/ 153 h 334"/>
                  <a:gd name="T24" fmla="*/ 81 w 280"/>
                  <a:gd name="T25" fmla="*/ 99 h 334"/>
                  <a:gd name="T26" fmla="*/ 138 w 280"/>
                  <a:gd name="T27" fmla="*/ 43 h 334"/>
                  <a:gd name="T28" fmla="*/ 195 w 280"/>
                  <a:gd name="T29" fmla="*/ 99 h 334"/>
                  <a:gd name="T30" fmla="*/ 195 w 280"/>
                  <a:gd name="T31" fmla="*/ 153 h 334"/>
                  <a:gd name="T32" fmla="*/ 81 w 280"/>
                  <a:gd name="T33" fmla="*/ 153 h 334"/>
                  <a:gd name="T34" fmla="*/ 81 w 280"/>
                  <a:gd name="T35" fmla="*/ 99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0" h="334">
                    <a:moveTo>
                      <a:pt x="259" y="153"/>
                    </a:move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38" y="99"/>
                      <a:pt x="238" y="99"/>
                      <a:pt x="238" y="99"/>
                    </a:cubicBezTo>
                    <a:cubicBezTo>
                      <a:pt x="238" y="45"/>
                      <a:pt x="193" y="0"/>
                      <a:pt x="138" y="0"/>
                    </a:cubicBezTo>
                    <a:cubicBezTo>
                      <a:pt x="83" y="0"/>
                      <a:pt x="39" y="45"/>
                      <a:pt x="39" y="99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0" y="324"/>
                      <a:pt x="9" y="334"/>
                      <a:pt x="21" y="334"/>
                    </a:cubicBezTo>
                    <a:cubicBezTo>
                      <a:pt x="280" y="334"/>
                      <a:pt x="280" y="334"/>
                      <a:pt x="280" y="334"/>
                    </a:cubicBezTo>
                    <a:cubicBezTo>
                      <a:pt x="280" y="174"/>
                      <a:pt x="280" y="174"/>
                      <a:pt x="280" y="174"/>
                    </a:cubicBezTo>
                    <a:cubicBezTo>
                      <a:pt x="280" y="162"/>
                      <a:pt x="271" y="153"/>
                      <a:pt x="259" y="153"/>
                    </a:cubicBezTo>
                    <a:moveTo>
                      <a:pt x="81" y="99"/>
                    </a:moveTo>
                    <a:cubicBezTo>
                      <a:pt x="81" y="68"/>
                      <a:pt x="107" y="43"/>
                      <a:pt x="138" y="43"/>
                    </a:cubicBezTo>
                    <a:cubicBezTo>
                      <a:pt x="169" y="43"/>
                      <a:pt x="195" y="68"/>
                      <a:pt x="195" y="99"/>
                    </a:cubicBezTo>
                    <a:cubicBezTo>
                      <a:pt x="195" y="153"/>
                      <a:pt x="195" y="153"/>
                      <a:pt x="19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81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8" name="Picture 4" descr="C:\Users\feilenl\Desktop\Icons\Business_Icons\Server\Server_RGB\Server_RGB_blue_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581" y="2318247"/>
              <a:ext cx="308206" cy="516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3" name="Group 165"/>
            <p:cNvGrpSpPr/>
            <p:nvPr/>
          </p:nvGrpSpPr>
          <p:grpSpPr>
            <a:xfrm>
              <a:off x="2252256" y="2337582"/>
              <a:ext cx="129193" cy="340146"/>
              <a:chOff x="4305301" y="1846263"/>
              <a:chExt cx="568325" cy="1420813"/>
            </a:xfrm>
            <a:solidFill>
              <a:srgbClr val="000000"/>
            </a:solidFill>
          </p:grpSpPr>
          <p:sp>
            <p:nvSpPr>
              <p:cNvPr id="238" name="Oval 633"/>
              <p:cNvSpPr>
                <a:spLocks noChangeArrowheads="1"/>
              </p:cNvSpPr>
              <p:nvPr/>
            </p:nvSpPr>
            <p:spPr bwMode="auto">
              <a:xfrm>
                <a:off x="4440238" y="1846263"/>
                <a:ext cx="296863" cy="3111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Freeform 634"/>
              <p:cNvSpPr>
                <a:spLocks/>
              </p:cNvSpPr>
              <p:nvPr/>
            </p:nvSpPr>
            <p:spPr bwMode="auto">
              <a:xfrm>
                <a:off x="4305301" y="2203451"/>
                <a:ext cx="568325" cy="1063625"/>
              </a:xfrm>
              <a:custGeom>
                <a:avLst/>
                <a:gdLst>
                  <a:gd name="T0" fmla="*/ 119 w 151"/>
                  <a:gd name="T1" fmla="*/ 0 h 283"/>
                  <a:gd name="T2" fmla="*/ 75 w 151"/>
                  <a:gd name="T3" fmla="*/ 0 h 283"/>
                  <a:gd name="T4" fmla="*/ 32 w 151"/>
                  <a:gd name="T5" fmla="*/ 0 h 283"/>
                  <a:gd name="T6" fmla="*/ 0 w 151"/>
                  <a:gd name="T7" fmla="*/ 34 h 283"/>
                  <a:gd name="T8" fmla="*/ 0 w 151"/>
                  <a:gd name="T9" fmla="*/ 39 h 283"/>
                  <a:gd name="T10" fmla="*/ 0 w 151"/>
                  <a:gd name="T11" fmla="*/ 65 h 283"/>
                  <a:gd name="T12" fmla="*/ 0 w 151"/>
                  <a:gd name="T13" fmla="*/ 88 h 283"/>
                  <a:gd name="T14" fmla="*/ 0 w 151"/>
                  <a:gd name="T15" fmla="*/ 133 h 283"/>
                  <a:gd name="T16" fmla="*/ 0 w 151"/>
                  <a:gd name="T17" fmla="*/ 133 h 283"/>
                  <a:gd name="T18" fmla="*/ 12 w 151"/>
                  <a:gd name="T19" fmla="*/ 145 h 283"/>
                  <a:gd name="T20" fmla="*/ 25 w 151"/>
                  <a:gd name="T21" fmla="*/ 135 h 283"/>
                  <a:gd name="T22" fmla="*/ 25 w 151"/>
                  <a:gd name="T23" fmla="*/ 133 h 283"/>
                  <a:gd name="T24" fmla="*/ 25 w 151"/>
                  <a:gd name="T25" fmla="*/ 43 h 283"/>
                  <a:gd name="T26" fmla="*/ 28 w 151"/>
                  <a:gd name="T27" fmla="*/ 39 h 283"/>
                  <a:gd name="T28" fmla="*/ 31 w 151"/>
                  <a:gd name="T29" fmla="*/ 43 h 283"/>
                  <a:gd name="T30" fmla="*/ 31 w 151"/>
                  <a:gd name="T31" fmla="*/ 138 h 283"/>
                  <a:gd name="T32" fmla="*/ 32 w 151"/>
                  <a:gd name="T33" fmla="*/ 152 h 283"/>
                  <a:gd name="T34" fmla="*/ 32 w 151"/>
                  <a:gd name="T35" fmla="*/ 152 h 283"/>
                  <a:gd name="T36" fmla="*/ 32 w 151"/>
                  <a:gd name="T37" fmla="*/ 152 h 283"/>
                  <a:gd name="T38" fmla="*/ 42 w 151"/>
                  <a:gd name="T39" fmla="*/ 260 h 283"/>
                  <a:gd name="T40" fmla="*/ 64 w 151"/>
                  <a:gd name="T41" fmla="*/ 283 h 283"/>
                  <a:gd name="T42" fmla="*/ 75 w 151"/>
                  <a:gd name="T43" fmla="*/ 283 h 283"/>
                  <a:gd name="T44" fmla="*/ 87 w 151"/>
                  <a:gd name="T45" fmla="*/ 283 h 283"/>
                  <a:gd name="T46" fmla="*/ 109 w 151"/>
                  <a:gd name="T47" fmla="*/ 260 h 283"/>
                  <a:gd name="T48" fmla="*/ 119 w 151"/>
                  <a:gd name="T49" fmla="*/ 152 h 283"/>
                  <a:gd name="T50" fmla="*/ 119 w 151"/>
                  <a:gd name="T51" fmla="*/ 152 h 283"/>
                  <a:gd name="T52" fmla="*/ 119 w 151"/>
                  <a:gd name="T53" fmla="*/ 152 h 283"/>
                  <a:gd name="T54" fmla="*/ 119 w 151"/>
                  <a:gd name="T55" fmla="*/ 138 h 283"/>
                  <a:gd name="T56" fmla="*/ 119 w 151"/>
                  <a:gd name="T57" fmla="*/ 43 h 283"/>
                  <a:gd name="T58" fmla="*/ 123 w 151"/>
                  <a:gd name="T59" fmla="*/ 39 h 283"/>
                  <a:gd name="T60" fmla="*/ 126 w 151"/>
                  <a:gd name="T61" fmla="*/ 43 h 283"/>
                  <a:gd name="T62" fmla="*/ 126 w 151"/>
                  <a:gd name="T63" fmla="*/ 133 h 283"/>
                  <a:gd name="T64" fmla="*/ 126 w 151"/>
                  <a:gd name="T65" fmla="*/ 135 h 283"/>
                  <a:gd name="T66" fmla="*/ 139 w 151"/>
                  <a:gd name="T67" fmla="*/ 145 h 283"/>
                  <a:gd name="T68" fmla="*/ 151 w 151"/>
                  <a:gd name="T69" fmla="*/ 133 h 283"/>
                  <a:gd name="T70" fmla="*/ 151 w 151"/>
                  <a:gd name="T71" fmla="*/ 133 h 283"/>
                  <a:gd name="T72" fmla="*/ 151 w 151"/>
                  <a:gd name="T73" fmla="*/ 65 h 283"/>
                  <a:gd name="T74" fmla="*/ 151 w 151"/>
                  <a:gd name="T75" fmla="*/ 39 h 283"/>
                  <a:gd name="T76" fmla="*/ 151 w 151"/>
                  <a:gd name="T77" fmla="*/ 34 h 283"/>
                  <a:gd name="T78" fmla="*/ 119 w 151"/>
                  <a:gd name="T7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1" h="283">
                    <a:moveTo>
                      <a:pt x="119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1" y="0"/>
                      <a:pt x="0" y="10"/>
                      <a:pt x="0" y="3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40"/>
                      <a:pt x="5" y="145"/>
                      <a:pt x="12" y="145"/>
                    </a:cubicBezTo>
                    <a:cubicBezTo>
                      <a:pt x="19" y="145"/>
                      <a:pt x="24" y="141"/>
                      <a:pt x="25" y="135"/>
                    </a:cubicBezTo>
                    <a:cubicBezTo>
                      <a:pt x="25" y="134"/>
                      <a:pt x="25" y="133"/>
                      <a:pt x="25" y="13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1"/>
                      <a:pt x="26" y="39"/>
                      <a:pt x="28" y="39"/>
                    </a:cubicBezTo>
                    <a:cubicBezTo>
                      <a:pt x="30" y="39"/>
                      <a:pt x="31" y="41"/>
                      <a:pt x="31" y="43"/>
                    </a:cubicBezTo>
                    <a:cubicBezTo>
                      <a:pt x="31" y="138"/>
                      <a:pt x="31" y="138"/>
                      <a:pt x="31" y="138"/>
                    </a:cubicBezTo>
                    <a:cubicBezTo>
                      <a:pt x="31" y="138"/>
                      <a:pt x="31" y="147"/>
                      <a:pt x="32" y="152"/>
                    </a:cubicBezTo>
                    <a:cubicBezTo>
                      <a:pt x="32" y="152"/>
                      <a:pt x="32" y="152"/>
                      <a:pt x="32" y="152"/>
                    </a:cubicBezTo>
                    <a:cubicBezTo>
                      <a:pt x="32" y="152"/>
                      <a:pt x="32" y="152"/>
                      <a:pt x="32" y="152"/>
                    </a:cubicBezTo>
                    <a:cubicBezTo>
                      <a:pt x="42" y="260"/>
                      <a:pt x="42" y="260"/>
                      <a:pt x="42" y="260"/>
                    </a:cubicBezTo>
                    <a:cubicBezTo>
                      <a:pt x="43" y="276"/>
                      <a:pt x="50" y="283"/>
                      <a:pt x="64" y="283"/>
                    </a:cubicBezTo>
                    <a:cubicBezTo>
                      <a:pt x="75" y="283"/>
                      <a:pt x="75" y="283"/>
                      <a:pt x="75" y="283"/>
                    </a:cubicBezTo>
                    <a:cubicBezTo>
                      <a:pt x="87" y="283"/>
                      <a:pt x="87" y="283"/>
                      <a:pt x="87" y="283"/>
                    </a:cubicBezTo>
                    <a:cubicBezTo>
                      <a:pt x="101" y="283"/>
                      <a:pt x="108" y="276"/>
                      <a:pt x="109" y="260"/>
                    </a:cubicBezTo>
                    <a:cubicBezTo>
                      <a:pt x="119" y="152"/>
                      <a:pt x="119" y="152"/>
                      <a:pt x="119" y="152"/>
                    </a:cubicBezTo>
                    <a:cubicBezTo>
                      <a:pt x="119" y="152"/>
                      <a:pt x="119" y="152"/>
                      <a:pt x="119" y="152"/>
                    </a:cubicBezTo>
                    <a:cubicBezTo>
                      <a:pt x="119" y="152"/>
                      <a:pt x="119" y="152"/>
                      <a:pt x="119" y="152"/>
                    </a:cubicBezTo>
                    <a:cubicBezTo>
                      <a:pt x="119" y="147"/>
                      <a:pt x="119" y="138"/>
                      <a:pt x="119" y="138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1"/>
                      <a:pt x="121" y="39"/>
                      <a:pt x="123" y="39"/>
                    </a:cubicBezTo>
                    <a:cubicBezTo>
                      <a:pt x="124" y="39"/>
                      <a:pt x="126" y="41"/>
                      <a:pt x="126" y="43"/>
                    </a:cubicBezTo>
                    <a:cubicBezTo>
                      <a:pt x="126" y="133"/>
                      <a:pt x="126" y="133"/>
                      <a:pt x="126" y="133"/>
                    </a:cubicBezTo>
                    <a:cubicBezTo>
                      <a:pt x="126" y="133"/>
                      <a:pt x="126" y="134"/>
                      <a:pt x="126" y="135"/>
                    </a:cubicBezTo>
                    <a:cubicBezTo>
                      <a:pt x="127" y="141"/>
                      <a:pt x="132" y="145"/>
                      <a:pt x="139" y="145"/>
                    </a:cubicBezTo>
                    <a:cubicBezTo>
                      <a:pt x="146" y="145"/>
                      <a:pt x="151" y="140"/>
                      <a:pt x="151" y="133"/>
                    </a:cubicBezTo>
                    <a:cubicBezTo>
                      <a:pt x="151" y="133"/>
                      <a:pt x="151" y="133"/>
                      <a:pt x="151" y="133"/>
                    </a:cubicBezTo>
                    <a:cubicBezTo>
                      <a:pt x="151" y="65"/>
                      <a:pt x="151" y="65"/>
                      <a:pt x="151" y="65"/>
                    </a:cubicBezTo>
                    <a:cubicBezTo>
                      <a:pt x="151" y="39"/>
                      <a:pt x="151" y="39"/>
                      <a:pt x="151" y="39"/>
                    </a:cubicBezTo>
                    <a:cubicBezTo>
                      <a:pt x="151" y="34"/>
                      <a:pt x="151" y="34"/>
                      <a:pt x="151" y="34"/>
                    </a:cubicBezTo>
                    <a:cubicBezTo>
                      <a:pt x="151" y="10"/>
                      <a:pt x="140" y="0"/>
                      <a:pt x="1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34" name="Right Arrow 233"/>
            <p:cNvSpPr/>
            <p:nvPr/>
          </p:nvSpPr>
          <p:spPr>
            <a:xfrm>
              <a:off x="2432177" y="2402222"/>
              <a:ext cx="2238816" cy="269469"/>
            </a:xfrm>
            <a:prstGeom prst="rightArrow">
              <a:avLst>
                <a:gd name="adj1" fmla="val 42593"/>
                <a:gd name="adj2" fmla="val 8703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35" name="Group 177"/>
            <p:cNvGrpSpPr/>
            <p:nvPr/>
          </p:nvGrpSpPr>
          <p:grpSpPr>
            <a:xfrm>
              <a:off x="2861529" y="2363501"/>
              <a:ext cx="935335" cy="357089"/>
              <a:chOff x="171035" y="954157"/>
              <a:chExt cx="390949" cy="528285"/>
            </a:xfrm>
          </p:grpSpPr>
          <p:sp>
            <p:nvSpPr>
              <p:cNvPr id="236" name="Round Diagonal Corner Rectangle 235"/>
              <p:cNvSpPr/>
              <p:nvPr/>
            </p:nvSpPr>
            <p:spPr>
              <a:xfrm flipV="1">
                <a:off x="171035" y="954160"/>
                <a:ext cx="387626" cy="528282"/>
              </a:xfrm>
              <a:prstGeom prst="round2Diag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7" name="Round Diagonal Corner Rectangle 236"/>
              <p:cNvSpPr/>
              <p:nvPr/>
            </p:nvSpPr>
            <p:spPr>
              <a:xfrm>
                <a:off x="174358" y="954157"/>
                <a:ext cx="387626" cy="501571"/>
              </a:xfrm>
              <a:prstGeom prst="round2Diag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Infiltration</a:t>
                </a:r>
              </a:p>
            </p:txBody>
          </p:sp>
        </p:grpSp>
        <p:pic>
          <p:nvPicPr>
            <p:cNvPr id="240" name="Picture 4" descr="C:\Users\feilenl\Desktop\Icons\Business_Icons\Server\Server_RGB\Server_RGB_blue_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875" y="1410050"/>
              <a:ext cx="308206" cy="516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4" descr="C:\Users\feilenl\Desktop\Icons\Business_Icons\Server\Server_RGB\Server_RGB_blue_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704" y="3250117"/>
              <a:ext cx="308206" cy="516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2" name="Group 251"/>
            <p:cNvGrpSpPr/>
            <p:nvPr/>
          </p:nvGrpSpPr>
          <p:grpSpPr>
            <a:xfrm rot="19676091">
              <a:off x="4954762" y="1937221"/>
              <a:ext cx="1610369" cy="302746"/>
              <a:chOff x="1030730" y="3525150"/>
              <a:chExt cx="2985089" cy="403661"/>
            </a:xfrm>
          </p:grpSpPr>
          <p:sp>
            <p:nvSpPr>
              <p:cNvPr id="253" name="Right Arrow 252"/>
              <p:cNvSpPr/>
              <p:nvPr/>
            </p:nvSpPr>
            <p:spPr>
              <a:xfrm>
                <a:off x="1030730" y="3542338"/>
                <a:ext cx="2985089" cy="359292"/>
              </a:xfrm>
              <a:prstGeom prst="rightArrow">
                <a:avLst>
                  <a:gd name="adj1" fmla="val 42593"/>
                  <a:gd name="adj2" fmla="val 87037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4" name="Group 177"/>
              <p:cNvGrpSpPr/>
              <p:nvPr/>
            </p:nvGrpSpPr>
            <p:grpSpPr>
              <a:xfrm>
                <a:off x="1578796" y="3525150"/>
                <a:ext cx="1709295" cy="403661"/>
                <a:chOff x="171035" y="956875"/>
                <a:chExt cx="584720" cy="535186"/>
              </a:xfrm>
            </p:grpSpPr>
            <p:sp>
              <p:nvSpPr>
                <p:cNvPr id="255" name="Round Diagonal Corner Rectangle 254"/>
                <p:cNvSpPr/>
                <p:nvPr/>
              </p:nvSpPr>
              <p:spPr>
                <a:xfrm flipV="1">
                  <a:off x="171035" y="968471"/>
                  <a:ext cx="550558" cy="513962"/>
                </a:xfrm>
                <a:prstGeom prst="round2Diag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56" name="Round Diagonal Corner Rectangle 255"/>
                <p:cNvSpPr/>
                <p:nvPr/>
              </p:nvSpPr>
              <p:spPr>
                <a:xfrm rot="32083">
                  <a:off x="174301" y="956875"/>
                  <a:ext cx="581454" cy="535186"/>
                </a:xfrm>
                <a:prstGeom prst="round2Diag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Discovery</a:t>
                  </a:r>
                </a:p>
              </p:txBody>
            </p:sp>
          </p:grpSp>
        </p:grpSp>
        <p:grpSp>
          <p:nvGrpSpPr>
            <p:cNvPr id="262" name="Group 261"/>
            <p:cNvGrpSpPr/>
            <p:nvPr/>
          </p:nvGrpSpPr>
          <p:grpSpPr>
            <a:xfrm rot="1920000">
              <a:off x="4955938" y="2899933"/>
              <a:ext cx="1610369" cy="302746"/>
              <a:chOff x="1030730" y="3525150"/>
              <a:chExt cx="2985089" cy="403661"/>
            </a:xfrm>
          </p:grpSpPr>
          <p:sp>
            <p:nvSpPr>
              <p:cNvPr id="263" name="Right Arrow 262"/>
              <p:cNvSpPr/>
              <p:nvPr/>
            </p:nvSpPr>
            <p:spPr>
              <a:xfrm>
                <a:off x="1030730" y="3542338"/>
                <a:ext cx="2985089" cy="359292"/>
              </a:xfrm>
              <a:prstGeom prst="rightArrow">
                <a:avLst>
                  <a:gd name="adj1" fmla="val 42593"/>
                  <a:gd name="adj2" fmla="val 87037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4" name="Group 177"/>
              <p:cNvGrpSpPr/>
              <p:nvPr/>
            </p:nvGrpSpPr>
            <p:grpSpPr>
              <a:xfrm>
                <a:off x="1578796" y="3525150"/>
                <a:ext cx="1709295" cy="403661"/>
                <a:chOff x="171035" y="956875"/>
                <a:chExt cx="584720" cy="535186"/>
              </a:xfrm>
            </p:grpSpPr>
            <p:sp>
              <p:nvSpPr>
                <p:cNvPr id="265" name="Round Diagonal Corner Rectangle 264"/>
                <p:cNvSpPr/>
                <p:nvPr/>
              </p:nvSpPr>
              <p:spPr>
                <a:xfrm flipV="1">
                  <a:off x="171035" y="968471"/>
                  <a:ext cx="550558" cy="513962"/>
                </a:xfrm>
                <a:prstGeom prst="round2Diag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66" name="Round Diagonal Corner Rectangle 265"/>
                <p:cNvSpPr/>
                <p:nvPr/>
              </p:nvSpPr>
              <p:spPr>
                <a:xfrm rot="32083">
                  <a:off x="174301" y="956875"/>
                  <a:ext cx="581454" cy="535186"/>
                </a:xfrm>
                <a:prstGeom prst="round2Diag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Discovery</a:t>
                  </a:r>
                </a:p>
              </p:txBody>
            </p:sp>
          </p:grpSp>
        </p:grpSp>
        <p:cxnSp>
          <p:nvCxnSpPr>
            <p:cNvPr id="278" name="Straight Arrow Connector 277"/>
            <p:cNvCxnSpPr/>
            <p:nvPr/>
          </p:nvCxnSpPr>
          <p:spPr>
            <a:xfrm flipH="1" flipV="1">
              <a:off x="2380279" y="2736125"/>
              <a:ext cx="4030314" cy="830597"/>
            </a:xfrm>
            <a:prstGeom prst="straightConnector1">
              <a:avLst/>
            </a:prstGeom>
            <a:ln w="130175" cmpd="sng">
              <a:solidFill>
                <a:schemeClr val="bg2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 rot="20293619">
              <a:off x="4336581" y="3057344"/>
              <a:ext cx="917927" cy="311910"/>
              <a:chOff x="2042795" y="5405646"/>
              <a:chExt cx="1223902" cy="415880"/>
            </a:xfrm>
          </p:grpSpPr>
          <p:sp>
            <p:nvSpPr>
              <p:cNvPr id="283" name="Round Diagonal Corner Rectangle 282"/>
              <p:cNvSpPr/>
              <p:nvPr/>
            </p:nvSpPr>
            <p:spPr>
              <a:xfrm rot="1920000" flipV="1">
                <a:off x="2042795" y="5405646"/>
                <a:ext cx="1157655" cy="387653"/>
              </a:xfrm>
              <a:prstGeom prst="round2Diag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84" name="Round Diagonal Corner Rectangle 283"/>
              <p:cNvSpPr/>
              <p:nvPr/>
            </p:nvSpPr>
            <p:spPr>
              <a:xfrm rot="1952083">
                <a:off x="2044077" y="5417865"/>
                <a:ext cx="1222620" cy="403661"/>
              </a:xfrm>
              <a:prstGeom prst="round2Diag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Exfiltration</a:t>
                </a:r>
              </a:p>
            </p:txBody>
          </p:sp>
        </p:grpSp>
        <p:sp>
          <p:nvSpPr>
            <p:cNvPr id="295" name="Curved Down Arrow 294"/>
            <p:cNvSpPr/>
            <p:nvPr/>
          </p:nvSpPr>
          <p:spPr>
            <a:xfrm flipH="1">
              <a:off x="2309569" y="1562492"/>
              <a:ext cx="2333133" cy="798923"/>
            </a:xfrm>
            <a:prstGeom prst="curvedDownArrow">
              <a:avLst>
                <a:gd name="adj1" fmla="val 19774"/>
                <a:gd name="adj2" fmla="val 46432"/>
                <a:gd name="adj3" fmla="val 15265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6" name="Group 177"/>
            <p:cNvGrpSpPr/>
            <p:nvPr/>
          </p:nvGrpSpPr>
          <p:grpSpPr>
            <a:xfrm>
              <a:off x="2869480" y="1355292"/>
              <a:ext cx="1147515" cy="471693"/>
              <a:chOff x="107967" y="843127"/>
              <a:chExt cx="457185" cy="767079"/>
            </a:xfrm>
          </p:grpSpPr>
          <p:sp>
            <p:nvSpPr>
              <p:cNvPr id="297" name="Round Diagonal Corner Rectangle 296"/>
              <p:cNvSpPr/>
              <p:nvPr/>
            </p:nvSpPr>
            <p:spPr>
              <a:xfrm flipV="1">
                <a:off x="131597" y="954158"/>
                <a:ext cx="427064" cy="528280"/>
              </a:xfrm>
              <a:prstGeom prst="round2Diag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8" name="Round Diagonal Corner Rectangle 297"/>
              <p:cNvSpPr/>
              <p:nvPr/>
            </p:nvSpPr>
            <p:spPr>
              <a:xfrm>
                <a:off x="107967" y="843127"/>
                <a:ext cx="457185" cy="767079"/>
              </a:xfrm>
              <a:prstGeom prst="round2Diag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Remote Control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39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8357072" y="3316124"/>
            <a:ext cx="2028740" cy="7960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Internal DNS/LDAP traffic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725949" y="1121736"/>
            <a:ext cx="6475255" cy="4937354"/>
            <a:chOff x="2252256" y="726804"/>
            <a:chExt cx="4563825" cy="3479898"/>
          </a:xfrm>
        </p:grpSpPr>
        <p:grpSp>
          <p:nvGrpSpPr>
            <p:cNvPr id="44" name="Group 143"/>
            <p:cNvGrpSpPr/>
            <p:nvPr/>
          </p:nvGrpSpPr>
          <p:grpSpPr>
            <a:xfrm>
              <a:off x="3999835" y="726804"/>
              <a:ext cx="254021" cy="3479898"/>
              <a:chOff x="5326950" y="529978"/>
              <a:chExt cx="385877" cy="4407872"/>
            </a:xfrm>
            <a:solidFill>
              <a:schemeClr val="accent3"/>
            </a:solidFill>
          </p:grpSpPr>
          <p:grpSp>
            <p:nvGrpSpPr>
              <p:cNvPr id="73" name="Group 144"/>
              <p:cNvGrpSpPr/>
              <p:nvPr/>
            </p:nvGrpSpPr>
            <p:grpSpPr>
              <a:xfrm>
                <a:off x="5478169" y="960699"/>
                <a:ext cx="83439" cy="3576577"/>
                <a:chOff x="5396292" y="1038173"/>
                <a:chExt cx="120650" cy="3594099"/>
              </a:xfrm>
              <a:grpFill/>
            </p:grpSpPr>
            <p:sp>
              <p:nvSpPr>
                <p:cNvPr id="76" name="Rectangle 75"/>
                <p:cNvSpPr/>
                <p:nvPr/>
              </p:nvSpPr>
              <p:spPr bwMode="gray">
                <a:xfrm>
                  <a:off x="5396292" y="1038173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gray">
                <a:xfrm>
                  <a:off x="5396292" y="1281202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gray">
                <a:xfrm>
                  <a:off x="5396292" y="1524231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gray">
                <a:xfrm>
                  <a:off x="5396292" y="1740261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gray">
                <a:xfrm>
                  <a:off x="5396292" y="2010289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gray">
                <a:xfrm>
                  <a:off x="5396292" y="2253319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gray">
                <a:xfrm>
                  <a:off x="5396292" y="2496349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gray">
                <a:xfrm>
                  <a:off x="5396292" y="2739379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gray">
                <a:xfrm>
                  <a:off x="5396292" y="2982408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gray">
                <a:xfrm>
                  <a:off x="5396292" y="3225437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gray">
                <a:xfrm>
                  <a:off x="5396292" y="3468466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 bwMode="gray">
                <a:xfrm>
                  <a:off x="5396292" y="3711496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 bwMode="gray">
                <a:xfrm>
                  <a:off x="5396292" y="3954526"/>
                  <a:ext cx="120650" cy="191690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gray">
                <a:xfrm>
                  <a:off x="5396292" y="4197555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gray">
                <a:xfrm>
                  <a:off x="5396292" y="4440581"/>
                  <a:ext cx="120650" cy="191691"/>
                </a:xfrm>
                <a:prstGeom prst="rect">
                  <a:avLst/>
                </a:prstGeom>
                <a:grpFill/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18288" anchor="ctr"/>
                <a:lstStyle/>
                <a:p>
                  <a:pPr algn="ctr" eaLnBrk="0" hangingPunct="0">
                    <a:defRPr/>
                  </a:pPr>
                  <a:endParaRPr lang="en-US" sz="1400" dirty="0">
                    <a:cs typeface="Arial" charset="0"/>
                  </a:endParaRPr>
                </a:p>
              </p:txBody>
            </p:sp>
          </p:grpSp>
          <p:sp>
            <p:nvSpPr>
              <p:cNvPr id="74" name="Freeform 745"/>
              <p:cNvSpPr>
                <a:spLocks noEditPoints="1"/>
              </p:cNvSpPr>
              <p:nvPr/>
            </p:nvSpPr>
            <p:spPr bwMode="auto">
              <a:xfrm>
                <a:off x="5326950" y="529978"/>
                <a:ext cx="385877" cy="349490"/>
              </a:xfrm>
              <a:custGeom>
                <a:avLst/>
                <a:gdLst>
                  <a:gd name="T0" fmla="*/ 259 w 280"/>
                  <a:gd name="T1" fmla="*/ 153 h 334"/>
                  <a:gd name="T2" fmla="*/ 238 w 280"/>
                  <a:gd name="T3" fmla="*/ 153 h 334"/>
                  <a:gd name="T4" fmla="*/ 238 w 280"/>
                  <a:gd name="T5" fmla="*/ 99 h 334"/>
                  <a:gd name="T6" fmla="*/ 138 w 280"/>
                  <a:gd name="T7" fmla="*/ 0 h 334"/>
                  <a:gd name="T8" fmla="*/ 39 w 280"/>
                  <a:gd name="T9" fmla="*/ 99 h 334"/>
                  <a:gd name="T10" fmla="*/ 39 w 280"/>
                  <a:gd name="T11" fmla="*/ 153 h 334"/>
                  <a:gd name="T12" fmla="*/ 0 w 280"/>
                  <a:gd name="T13" fmla="*/ 153 h 334"/>
                  <a:gd name="T14" fmla="*/ 0 w 280"/>
                  <a:gd name="T15" fmla="*/ 312 h 334"/>
                  <a:gd name="T16" fmla="*/ 21 w 280"/>
                  <a:gd name="T17" fmla="*/ 334 h 334"/>
                  <a:gd name="T18" fmla="*/ 280 w 280"/>
                  <a:gd name="T19" fmla="*/ 334 h 334"/>
                  <a:gd name="T20" fmla="*/ 280 w 280"/>
                  <a:gd name="T21" fmla="*/ 174 h 334"/>
                  <a:gd name="T22" fmla="*/ 259 w 280"/>
                  <a:gd name="T23" fmla="*/ 153 h 334"/>
                  <a:gd name="T24" fmla="*/ 81 w 280"/>
                  <a:gd name="T25" fmla="*/ 99 h 334"/>
                  <a:gd name="T26" fmla="*/ 138 w 280"/>
                  <a:gd name="T27" fmla="*/ 43 h 334"/>
                  <a:gd name="T28" fmla="*/ 195 w 280"/>
                  <a:gd name="T29" fmla="*/ 99 h 334"/>
                  <a:gd name="T30" fmla="*/ 195 w 280"/>
                  <a:gd name="T31" fmla="*/ 153 h 334"/>
                  <a:gd name="T32" fmla="*/ 81 w 280"/>
                  <a:gd name="T33" fmla="*/ 153 h 334"/>
                  <a:gd name="T34" fmla="*/ 81 w 280"/>
                  <a:gd name="T35" fmla="*/ 99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0" h="334">
                    <a:moveTo>
                      <a:pt x="259" y="153"/>
                    </a:move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38" y="99"/>
                      <a:pt x="238" y="99"/>
                      <a:pt x="238" y="99"/>
                    </a:cubicBezTo>
                    <a:cubicBezTo>
                      <a:pt x="238" y="45"/>
                      <a:pt x="193" y="0"/>
                      <a:pt x="138" y="0"/>
                    </a:cubicBezTo>
                    <a:cubicBezTo>
                      <a:pt x="83" y="0"/>
                      <a:pt x="39" y="45"/>
                      <a:pt x="39" y="99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0" y="324"/>
                      <a:pt x="9" y="334"/>
                      <a:pt x="21" y="334"/>
                    </a:cubicBezTo>
                    <a:cubicBezTo>
                      <a:pt x="280" y="334"/>
                      <a:pt x="280" y="334"/>
                      <a:pt x="280" y="334"/>
                    </a:cubicBezTo>
                    <a:cubicBezTo>
                      <a:pt x="280" y="174"/>
                      <a:pt x="280" y="174"/>
                      <a:pt x="280" y="174"/>
                    </a:cubicBezTo>
                    <a:cubicBezTo>
                      <a:pt x="280" y="162"/>
                      <a:pt x="271" y="153"/>
                      <a:pt x="259" y="153"/>
                    </a:cubicBezTo>
                    <a:moveTo>
                      <a:pt x="81" y="99"/>
                    </a:moveTo>
                    <a:cubicBezTo>
                      <a:pt x="81" y="68"/>
                      <a:pt x="107" y="43"/>
                      <a:pt x="138" y="43"/>
                    </a:cubicBezTo>
                    <a:cubicBezTo>
                      <a:pt x="169" y="43"/>
                      <a:pt x="195" y="68"/>
                      <a:pt x="195" y="99"/>
                    </a:cubicBezTo>
                    <a:cubicBezTo>
                      <a:pt x="195" y="153"/>
                      <a:pt x="195" y="153"/>
                      <a:pt x="19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81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745"/>
              <p:cNvSpPr>
                <a:spLocks noEditPoints="1"/>
              </p:cNvSpPr>
              <p:nvPr/>
            </p:nvSpPr>
            <p:spPr bwMode="auto">
              <a:xfrm>
                <a:off x="5326950" y="4588360"/>
                <a:ext cx="385877" cy="349490"/>
              </a:xfrm>
              <a:custGeom>
                <a:avLst/>
                <a:gdLst>
                  <a:gd name="T0" fmla="*/ 259 w 280"/>
                  <a:gd name="T1" fmla="*/ 153 h 334"/>
                  <a:gd name="T2" fmla="*/ 238 w 280"/>
                  <a:gd name="T3" fmla="*/ 153 h 334"/>
                  <a:gd name="T4" fmla="*/ 238 w 280"/>
                  <a:gd name="T5" fmla="*/ 99 h 334"/>
                  <a:gd name="T6" fmla="*/ 138 w 280"/>
                  <a:gd name="T7" fmla="*/ 0 h 334"/>
                  <a:gd name="T8" fmla="*/ 39 w 280"/>
                  <a:gd name="T9" fmla="*/ 99 h 334"/>
                  <a:gd name="T10" fmla="*/ 39 w 280"/>
                  <a:gd name="T11" fmla="*/ 153 h 334"/>
                  <a:gd name="T12" fmla="*/ 0 w 280"/>
                  <a:gd name="T13" fmla="*/ 153 h 334"/>
                  <a:gd name="T14" fmla="*/ 0 w 280"/>
                  <a:gd name="T15" fmla="*/ 312 h 334"/>
                  <a:gd name="T16" fmla="*/ 21 w 280"/>
                  <a:gd name="T17" fmla="*/ 334 h 334"/>
                  <a:gd name="T18" fmla="*/ 280 w 280"/>
                  <a:gd name="T19" fmla="*/ 334 h 334"/>
                  <a:gd name="T20" fmla="*/ 280 w 280"/>
                  <a:gd name="T21" fmla="*/ 174 h 334"/>
                  <a:gd name="T22" fmla="*/ 259 w 280"/>
                  <a:gd name="T23" fmla="*/ 153 h 334"/>
                  <a:gd name="T24" fmla="*/ 81 w 280"/>
                  <a:gd name="T25" fmla="*/ 99 h 334"/>
                  <a:gd name="T26" fmla="*/ 138 w 280"/>
                  <a:gd name="T27" fmla="*/ 43 h 334"/>
                  <a:gd name="T28" fmla="*/ 195 w 280"/>
                  <a:gd name="T29" fmla="*/ 99 h 334"/>
                  <a:gd name="T30" fmla="*/ 195 w 280"/>
                  <a:gd name="T31" fmla="*/ 153 h 334"/>
                  <a:gd name="T32" fmla="*/ 81 w 280"/>
                  <a:gd name="T33" fmla="*/ 153 h 334"/>
                  <a:gd name="T34" fmla="*/ 81 w 280"/>
                  <a:gd name="T35" fmla="*/ 99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0" h="334">
                    <a:moveTo>
                      <a:pt x="259" y="153"/>
                    </a:move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38" y="99"/>
                      <a:pt x="238" y="99"/>
                      <a:pt x="238" y="99"/>
                    </a:cubicBezTo>
                    <a:cubicBezTo>
                      <a:pt x="238" y="45"/>
                      <a:pt x="193" y="0"/>
                      <a:pt x="138" y="0"/>
                    </a:cubicBezTo>
                    <a:cubicBezTo>
                      <a:pt x="83" y="0"/>
                      <a:pt x="39" y="45"/>
                      <a:pt x="39" y="99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0" y="324"/>
                      <a:pt x="9" y="334"/>
                      <a:pt x="21" y="334"/>
                    </a:cubicBezTo>
                    <a:cubicBezTo>
                      <a:pt x="280" y="334"/>
                      <a:pt x="280" y="334"/>
                      <a:pt x="280" y="334"/>
                    </a:cubicBezTo>
                    <a:cubicBezTo>
                      <a:pt x="280" y="174"/>
                      <a:pt x="280" y="174"/>
                      <a:pt x="280" y="174"/>
                    </a:cubicBezTo>
                    <a:cubicBezTo>
                      <a:pt x="280" y="162"/>
                      <a:pt x="271" y="153"/>
                      <a:pt x="259" y="153"/>
                    </a:cubicBezTo>
                    <a:moveTo>
                      <a:pt x="81" y="99"/>
                    </a:moveTo>
                    <a:cubicBezTo>
                      <a:pt x="81" y="68"/>
                      <a:pt x="107" y="43"/>
                      <a:pt x="138" y="43"/>
                    </a:cubicBezTo>
                    <a:cubicBezTo>
                      <a:pt x="169" y="43"/>
                      <a:pt x="195" y="68"/>
                      <a:pt x="195" y="99"/>
                    </a:cubicBezTo>
                    <a:cubicBezTo>
                      <a:pt x="195" y="153"/>
                      <a:pt x="195" y="153"/>
                      <a:pt x="19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81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45" name="Picture 4" descr="C:\Users\feilenl\Desktop\Icons\Business_Icons\Server\Server_RGB\Server_RGB_blue_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581" y="2318247"/>
              <a:ext cx="308206" cy="516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6" name="Group 165"/>
            <p:cNvGrpSpPr/>
            <p:nvPr/>
          </p:nvGrpSpPr>
          <p:grpSpPr>
            <a:xfrm>
              <a:off x="2252256" y="2337582"/>
              <a:ext cx="129193" cy="340146"/>
              <a:chOff x="4305301" y="1846263"/>
              <a:chExt cx="568325" cy="1420813"/>
            </a:xfrm>
            <a:solidFill>
              <a:srgbClr val="000000"/>
            </a:solidFill>
          </p:grpSpPr>
          <p:sp>
            <p:nvSpPr>
              <p:cNvPr id="71" name="Oval 633"/>
              <p:cNvSpPr>
                <a:spLocks noChangeArrowheads="1"/>
              </p:cNvSpPr>
              <p:nvPr/>
            </p:nvSpPr>
            <p:spPr bwMode="auto">
              <a:xfrm>
                <a:off x="4440238" y="1846263"/>
                <a:ext cx="296863" cy="3111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634"/>
              <p:cNvSpPr>
                <a:spLocks/>
              </p:cNvSpPr>
              <p:nvPr/>
            </p:nvSpPr>
            <p:spPr bwMode="auto">
              <a:xfrm>
                <a:off x="4305301" y="2203451"/>
                <a:ext cx="568325" cy="1063625"/>
              </a:xfrm>
              <a:custGeom>
                <a:avLst/>
                <a:gdLst>
                  <a:gd name="T0" fmla="*/ 119 w 151"/>
                  <a:gd name="T1" fmla="*/ 0 h 283"/>
                  <a:gd name="T2" fmla="*/ 75 w 151"/>
                  <a:gd name="T3" fmla="*/ 0 h 283"/>
                  <a:gd name="T4" fmla="*/ 32 w 151"/>
                  <a:gd name="T5" fmla="*/ 0 h 283"/>
                  <a:gd name="T6" fmla="*/ 0 w 151"/>
                  <a:gd name="T7" fmla="*/ 34 h 283"/>
                  <a:gd name="T8" fmla="*/ 0 w 151"/>
                  <a:gd name="T9" fmla="*/ 39 h 283"/>
                  <a:gd name="T10" fmla="*/ 0 w 151"/>
                  <a:gd name="T11" fmla="*/ 65 h 283"/>
                  <a:gd name="T12" fmla="*/ 0 w 151"/>
                  <a:gd name="T13" fmla="*/ 88 h 283"/>
                  <a:gd name="T14" fmla="*/ 0 w 151"/>
                  <a:gd name="T15" fmla="*/ 133 h 283"/>
                  <a:gd name="T16" fmla="*/ 0 w 151"/>
                  <a:gd name="T17" fmla="*/ 133 h 283"/>
                  <a:gd name="T18" fmla="*/ 12 w 151"/>
                  <a:gd name="T19" fmla="*/ 145 h 283"/>
                  <a:gd name="T20" fmla="*/ 25 w 151"/>
                  <a:gd name="T21" fmla="*/ 135 h 283"/>
                  <a:gd name="T22" fmla="*/ 25 w 151"/>
                  <a:gd name="T23" fmla="*/ 133 h 283"/>
                  <a:gd name="T24" fmla="*/ 25 w 151"/>
                  <a:gd name="T25" fmla="*/ 43 h 283"/>
                  <a:gd name="T26" fmla="*/ 28 w 151"/>
                  <a:gd name="T27" fmla="*/ 39 h 283"/>
                  <a:gd name="T28" fmla="*/ 31 w 151"/>
                  <a:gd name="T29" fmla="*/ 43 h 283"/>
                  <a:gd name="T30" fmla="*/ 31 w 151"/>
                  <a:gd name="T31" fmla="*/ 138 h 283"/>
                  <a:gd name="T32" fmla="*/ 32 w 151"/>
                  <a:gd name="T33" fmla="*/ 152 h 283"/>
                  <a:gd name="T34" fmla="*/ 32 w 151"/>
                  <a:gd name="T35" fmla="*/ 152 h 283"/>
                  <a:gd name="T36" fmla="*/ 32 w 151"/>
                  <a:gd name="T37" fmla="*/ 152 h 283"/>
                  <a:gd name="T38" fmla="*/ 42 w 151"/>
                  <a:gd name="T39" fmla="*/ 260 h 283"/>
                  <a:gd name="T40" fmla="*/ 64 w 151"/>
                  <a:gd name="T41" fmla="*/ 283 h 283"/>
                  <a:gd name="T42" fmla="*/ 75 w 151"/>
                  <a:gd name="T43" fmla="*/ 283 h 283"/>
                  <a:gd name="T44" fmla="*/ 87 w 151"/>
                  <a:gd name="T45" fmla="*/ 283 h 283"/>
                  <a:gd name="T46" fmla="*/ 109 w 151"/>
                  <a:gd name="T47" fmla="*/ 260 h 283"/>
                  <a:gd name="T48" fmla="*/ 119 w 151"/>
                  <a:gd name="T49" fmla="*/ 152 h 283"/>
                  <a:gd name="T50" fmla="*/ 119 w 151"/>
                  <a:gd name="T51" fmla="*/ 152 h 283"/>
                  <a:gd name="T52" fmla="*/ 119 w 151"/>
                  <a:gd name="T53" fmla="*/ 152 h 283"/>
                  <a:gd name="T54" fmla="*/ 119 w 151"/>
                  <a:gd name="T55" fmla="*/ 138 h 283"/>
                  <a:gd name="T56" fmla="*/ 119 w 151"/>
                  <a:gd name="T57" fmla="*/ 43 h 283"/>
                  <a:gd name="T58" fmla="*/ 123 w 151"/>
                  <a:gd name="T59" fmla="*/ 39 h 283"/>
                  <a:gd name="T60" fmla="*/ 126 w 151"/>
                  <a:gd name="T61" fmla="*/ 43 h 283"/>
                  <a:gd name="T62" fmla="*/ 126 w 151"/>
                  <a:gd name="T63" fmla="*/ 133 h 283"/>
                  <a:gd name="T64" fmla="*/ 126 w 151"/>
                  <a:gd name="T65" fmla="*/ 135 h 283"/>
                  <a:gd name="T66" fmla="*/ 139 w 151"/>
                  <a:gd name="T67" fmla="*/ 145 h 283"/>
                  <a:gd name="T68" fmla="*/ 151 w 151"/>
                  <a:gd name="T69" fmla="*/ 133 h 283"/>
                  <a:gd name="T70" fmla="*/ 151 w 151"/>
                  <a:gd name="T71" fmla="*/ 133 h 283"/>
                  <a:gd name="T72" fmla="*/ 151 w 151"/>
                  <a:gd name="T73" fmla="*/ 65 h 283"/>
                  <a:gd name="T74" fmla="*/ 151 w 151"/>
                  <a:gd name="T75" fmla="*/ 39 h 283"/>
                  <a:gd name="T76" fmla="*/ 151 w 151"/>
                  <a:gd name="T77" fmla="*/ 34 h 283"/>
                  <a:gd name="T78" fmla="*/ 119 w 151"/>
                  <a:gd name="T7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1" h="283">
                    <a:moveTo>
                      <a:pt x="119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1" y="0"/>
                      <a:pt x="0" y="10"/>
                      <a:pt x="0" y="3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40"/>
                      <a:pt x="5" y="145"/>
                      <a:pt x="12" y="145"/>
                    </a:cubicBezTo>
                    <a:cubicBezTo>
                      <a:pt x="19" y="145"/>
                      <a:pt x="24" y="141"/>
                      <a:pt x="25" y="135"/>
                    </a:cubicBezTo>
                    <a:cubicBezTo>
                      <a:pt x="25" y="134"/>
                      <a:pt x="25" y="133"/>
                      <a:pt x="25" y="13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1"/>
                      <a:pt x="26" y="39"/>
                      <a:pt x="28" y="39"/>
                    </a:cubicBezTo>
                    <a:cubicBezTo>
                      <a:pt x="30" y="39"/>
                      <a:pt x="31" y="41"/>
                      <a:pt x="31" y="43"/>
                    </a:cubicBezTo>
                    <a:cubicBezTo>
                      <a:pt x="31" y="138"/>
                      <a:pt x="31" y="138"/>
                      <a:pt x="31" y="138"/>
                    </a:cubicBezTo>
                    <a:cubicBezTo>
                      <a:pt x="31" y="138"/>
                      <a:pt x="31" y="147"/>
                      <a:pt x="32" y="152"/>
                    </a:cubicBezTo>
                    <a:cubicBezTo>
                      <a:pt x="32" y="152"/>
                      <a:pt x="32" y="152"/>
                      <a:pt x="32" y="152"/>
                    </a:cubicBezTo>
                    <a:cubicBezTo>
                      <a:pt x="32" y="152"/>
                      <a:pt x="32" y="152"/>
                      <a:pt x="32" y="152"/>
                    </a:cubicBezTo>
                    <a:cubicBezTo>
                      <a:pt x="42" y="260"/>
                      <a:pt x="42" y="260"/>
                      <a:pt x="42" y="260"/>
                    </a:cubicBezTo>
                    <a:cubicBezTo>
                      <a:pt x="43" y="276"/>
                      <a:pt x="50" y="283"/>
                      <a:pt x="64" y="283"/>
                    </a:cubicBezTo>
                    <a:cubicBezTo>
                      <a:pt x="75" y="283"/>
                      <a:pt x="75" y="283"/>
                      <a:pt x="75" y="283"/>
                    </a:cubicBezTo>
                    <a:cubicBezTo>
                      <a:pt x="87" y="283"/>
                      <a:pt x="87" y="283"/>
                      <a:pt x="87" y="283"/>
                    </a:cubicBezTo>
                    <a:cubicBezTo>
                      <a:pt x="101" y="283"/>
                      <a:pt x="108" y="276"/>
                      <a:pt x="109" y="260"/>
                    </a:cubicBezTo>
                    <a:cubicBezTo>
                      <a:pt x="119" y="152"/>
                      <a:pt x="119" y="152"/>
                      <a:pt x="119" y="152"/>
                    </a:cubicBezTo>
                    <a:cubicBezTo>
                      <a:pt x="119" y="152"/>
                      <a:pt x="119" y="152"/>
                      <a:pt x="119" y="152"/>
                    </a:cubicBezTo>
                    <a:cubicBezTo>
                      <a:pt x="119" y="152"/>
                      <a:pt x="119" y="152"/>
                      <a:pt x="119" y="152"/>
                    </a:cubicBezTo>
                    <a:cubicBezTo>
                      <a:pt x="119" y="147"/>
                      <a:pt x="119" y="138"/>
                      <a:pt x="119" y="138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1"/>
                      <a:pt x="121" y="39"/>
                      <a:pt x="123" y="39"/>
                    </a:cubicBezTo>
                    <a:cubicBezTo>
                      <a:pt x="124" y="39"/>
                      <a:pt x="126" y="41"/>
                      <a:pt x="126" y="43"/>
                    </a:cubicBezTo>
                    <a:cubicBezTo>
                      <a:pt x="126" y="133"/>
                      <a:pt x="126" y="133"/>
                      <a:pt x="126" y="133"/>
                    </a:cubicBezTo>
                    <a:cubicBezTo>
                      <a:pt x="126" y="133"/>
                      <a:pt x="126" y="134"/>
                      <a:pt x="126" y="135"/>
                    </a:cubicBezTo>
                    <a:cubicBezTo>
                      <a:pt x="127" y="141"/>
                      <a:pt x="132" y="145"/>
                      <a:pt x="139" y="145"/>
                    </a:cubicBezTo>
                    <a:cubicBezTo>
                      <a:pt x="146" y="145"/>
                      <a:pt x="151" y="140"/>
                      <a:pt x="151" y="133"/>
                    </a:cubicBezTo>
                    <a:cubicBezTo>
                      <a:pt x="151" y="133"/>
                      <a:pt x="151" y="133"/>
                      <a:pt x="151" y="133"/>
                    </a:cubicBezTo>
                    <a:cubicBezTo>
                      <a:pt x="151" y="65"/>
                      <a:pt x="151" y="65"/>
                      <a:pt x="151" y="65"/>
                    </a:cubicBezTo>
                    <a:cubicBezTo>
                      <a:pt x="151" y="39"/>
                      <a:pt x="151" y="39"/>
                      <a:pt x="151" y="39"/>
                    </a:cubicBezTo>
                    <a:cubicBezTo>
                      <a:pt x="151" y="34"/>
                      <a:pt x="151" y="34"/>
                      <a:pt x="151" y="34"/>
                    </a:cubicBezTo>
                    <a:cubicBezTo>
                      <a:pt x="151" y="10"/>
                      <a:pt x="140" y="0"/>
                      <a:pt x="1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7" name="Right Arrow 46"/>
            <p:cNvSpPr/>
            <p:nvPr/>
          </p:nvSpPr>
          <p:spPr>
            <a:xfrm>
              <a:off x="2432177" y="2402222"/>
              <a:ext cx="2238816" cy="269469"/>
            </a:xfrm>
            <a:prstGeom prst="rightArrow">
              <a:avLst>
                <a:gd name="adj1" fmla="val 42593"/>
                <a:gd name="adj2" fmla="val 8703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Group 177"/>
            <p:cNvGrpSpPr/>
            <p:nvPr/>
          </p:nvGrpSpPr>
          <p:grpSpPr>
            <a:xfrm>
              <a:off x="2861529" y="2363501"/>
              <a:ext cx="935335" cy="357089"/>
              <a:chOff x="171035" y="954157"/>
              <a:chExt cx="390949" cy="528285"/>
            </a:xfrm>
          </p:grpSpPr>
          <p:sp>
            <p:nvSpPr>
              <p:cNvPr id="69" name="Round Diagonal Corner Rectangle 68"/>
              <p:cNvSpPr/>
              <p:nvPr/>
            </p:nvSpPr>
            <p:spPr>
              <a:xfrm flipV="1">
                <a:off x="171035" y="954160"/>
                <a:ext cx="387626" cy="528282"/>
              </a:xfrm>
              <a:prstGeom prst="round2Diag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0" name="Round Diagonal Corner Rectangle 69"/>
              <p:cNvSpPr/>
              <p:nvPr/>
            </p:nvSpPr>
            <p:spPr>
              <a:xfrm>
                <a:off x="174358" y="954157"/>
                <a:ext cx="387626" cy="501571"/>
              </a:xfrm>
              <a:prstGeom prst="round2Diag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Infiltration</a:t>
                </a:r>
              </a:p>
            </p:txBody>
          </p:sp>
        </p:grpSp>
        <p:pic>
          <p:nvPicPr>
            <p:cNvPr id="49" name="Picture 4" descr="C:\Users\feilenl\Desktop\Icons\Business_Icons\Server\Server_RGB\Server_RGB_blue_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875" y="1410050"/>
              <a:ext cx="308206" cy="516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C:\Users\feilenl\Desktop\Icons\Business_Icons\Server\Server_RGB\Server_RGB_blue_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704" y="3250117"/>
              <a:ext cx="308206" cy="516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1" name="Group 50"/>
            <p:cNvGrpSpPr/>
            <p:nvPr/>
          </p:nvGrpSpPr>
          <p:grpSpPr>
            <a:xfrm rot="19676091">
              <a:off x="4954762" y="1937221"/>
              <a:ext cx="1610369" cy="302746"/>
              <a:chOff x="1030730" y="3525150"/>
              <a:chExt cx="2985089" cy="403661"/>
            </a:xfrm>
          </p:grpSpPr>
          <p:sp>
            <p:nvSpPr>
              <p:cNvPr id="65" name="Right Arrow 64"/>
              <p:cNvSpPr/>
              <p:nvPr/>
            </p:nvSpPr>
            <p:spPr>
              <a:xfrm>
                <a:off x="1030730" y="3542338"/>
                <a:ext cx="2985089" cy="359292"/>
              </a:xfrm>
              <a:prstGeom prst="rightArrow">
                <a:avLst>
                  <a:gd name="adj1" fmla="val 42593"/>
                  <a:gd name="adj2" fmla="val 87037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6" name="Group 177"/>
              <p:cNvGrpSpPr/>
              <p:nvPr/>
            </p:nvGrpSpPr>
            <p:grpSpPr>
              <a:xfrm>
                <a:off x="1578796" y="3525150"/>
                <a:ext cx="1709295" cy="403661"/>
                <a:chOff x="171035" y="956875"/>
                <a:chExt cx="584720" cy="535186"/>
              </a:xfrm>
            </p:grpSpPr>
            <p:sp>
              <p:nvSpPr>
                <p:cNvPr id="67" name="Round Diagonal Corner Rectangle 66"/>
                <p:cNvSpPr/>
                <p:nvPr/>
              </p:nvSpPr>
              <p:spPr>
                <a:xfrm flipV="1">
                  <a:off x="171035" y="968471"/>
                  <a:ext cx="550558" cy="513962"/>
                </a:xfrm>
                <a:prstGeom prst="round2Diag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8" name="Round Diagonal Corner Rectangle 67"/>
                <p:cNvSpPr/>
                <p:nvPr/>
              </p:nvSpPr>
              <p:spPr>
                <a:xfrm rot="32083">
                  <a:off x="174301" y="956875"/>
                  <a:ext cx="581454" cy="535186"/>
                </a:xfrm>
                <a:prstGeom prst="round2Diag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Discovery</a:t>
                  </a:r>
                </a:p>
              </p:txBody>
            </p:sp>
          </p:grpSp>
        </p:grpSp>
        <p:grpSp>
          <p:nvGrpSpPr>
            <p:cNvPr id="52" name="Group 51"/>
            <p:cNvGrpSpPr/>
            <p:nvPr/>
          </p:nvGrpSpPr>
          <p:grpSpPr>
            <a:xfrm rot="1920000">
              <a:off x="4955938" y="2899933"/>
              <a:ext cx="1610369" cy="302746"/>
              <a:chOff x="1030730" y="3525150"/>
              <a:chExt cx="2985089" cy="403661"/>
            </a:xfrm>
          </p:grpSpPr>
          <p:sp>
            <p:nvSpPr>
              <p:cNvPr id="61" name="Right Arrow 60"/>
              <p:cNvSpPr/>
              <p:nvPr/>
            </p:nvSpPr>
            <p:spPr>
              <a:xfrm>
                <a:off x="1030730" y="3542338"/>
                <a:ext cx="2985089" cy="359292"/>
              </a:xfrm>
              <a:prstGeom prst="rightArrow">
                <a:avLst>
                  <a:gd name="adj1" fmla="val 42593"/>
                  <a:gd name="adj2" fmla="val 87037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2" name="Group 177"/>
              <p:cNvGrpSpPr/>
              <p:nvPr/>
            </p:nvGrpSpPr>
            <p:grpSpPr>
              <a:xfrm>
                <a:off x="1578796" y="3525150"/>
                <a:ext cx="1709295" cy="403661"/>
                <a:chOff x="171035" y="956875"/>
                <a:chExt cx="584720" cy="535186"/>
              </a:xfrm>
            </p:grpSpPr>
            <p:sp>
              <p:nvSpPr>
                <p:cNvPr id="63" name="Round Diagonal Corner Rectangle 62"/>
                <p:cNvSpPr/>
                <p:nvPr/>
              </p:nvSpPr>
              <p:spPr>
                <a:xfrm flipV="1">
                  <a:off x="171035" y="968471"/>
                  <a:ext cx="550558" cy="513962"/>
                </a:xfrm>
                <a:prstGeom prst="round2Diag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4" name="Round Diagonal Corner Rectangle 63"/>
                <p:cNvSpPr/>
                <p:nvPr/>
              </p:nvSpPr>
              <p:spPr>
                <a:xfrm rot="32083">
                  <a:off x="174301" y="956875"/>
                  <a:ext cx="581454" cy="535186"/>
                </a:xfrm>
                <a:prstGeom prst="round2Diag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Discovery</a:t>
                  </a:r>
                </a:p>
              </p:txBody>
            </p:sp>
          </p:grpSp>
        </p:grpSp>
        <p:cxnSp>
          <p:nvCxnSpPr>
            <p:cNvPr id="53" name="Straight Arrow Connector 52"/>
            <p:cNvCxnSpPr/>
            <p:nvPr/>
          </p:nvCxnSpPr>
          <p:spPr>
            <a:xfrm flipH="1" flipV="1">
              <a:off x="2380279" y="2736125"/>
              <a:ext cx="4030314" cy="830597"/>
            </a:xfrm>
            <a:prstGeom prst="straightConnector1">
              <a:avLst/>
            </a:prstGeom>
            <a:ln w="130175" cmpd="sng">
              <a:solidFill>
                <a:schemeClr val="bg2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 rot="20293619">
              <a:off x="4336581" y="3057344"/>
              <a:ext cx="917927" cy="311910"/>
              <a:chOff x="2042795" y="5405646"/>
              <a:chExt cx="1223902" cy="415880"/>
            </a:xfrm>
          </p:grpSpPr>
          <p:sp>
            <p:nvSpPr>
              <p:cNvPr id="59" name="Round Diagonal Corner Rectangle 58"/>
              <p:cNvSpPr/>
              <p:nvPr/>
            </p:nvSpPr>
            <p:spPr>
              <a:xfrm rot="1920000" flipV="1">
                <a:off x="2042795" y="5405646"/>
                <a:ext cx="1157655" cy="387653"/>
              </a:xfrm>
              <a:prstGeom prst="round2Diag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0" name="Round Diagonal Corner Rectangle 59"/>
              <p:cNvSpPr/>
              <p:nvPr/>
            </p:nvSpPr>
            <p:spPr>
              <a:xfrm rot="1952083">
                <a:off x="2044077" y="5417865"/>
                <a:ext cx="1222620" cy="403661"/>
              </a:xfrm>
              <a:prstGeom prst="round2Diag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Exfiltration</a:t>
                </a:r>
              </a:p>
            </p:txBody>
          </p:sp>
        </p:grpSp>
        <p:sp>
          <p:nvSpPr>
            <p:cNvPr id="55" name="Curved Down Arrow 54"/>
            <p:cNvSpPr/>
            <p:nvPr/>
          </p:nvSpPr>
          <p:spPr>
            <a:xfrm flipH="1">
              <a:off x="2309569" y="1562492"/>
              <a:ext cx="2333133" cy="798923"/>
            </a:xfrm>
            <a:prstGeom prst="curvedDownArrow">
              <a:avLst>
                <a:gd name="adj1" fmla="val 19774"/>
                <a:gd name="adj2" fmla="val 46432"/>
                <a:gd name="adj3" fmla="val 15265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Group 177"/>
            <p:cNvGrpSpPr/>
            <p:nvPr/>
          </p:nvGrpSpPr>
          <p:grpSpPr>
            <a:xfrm>
              <a:off x="2869480" y="1355292"/>
              <a:ext cx="1147515" cy="471693"/>
              <a:chOff x="107967" y="843127"/>
              <a:chExt cx="457185" cy="767079"/>
            </a:xfrm>
          </p:grpSpPr>
          <p:sp>
            <p:nvSpPr>
              <p:cNvPr id="57" name="Round Diagonal Corner Rectangle 56"/>
              <p:cNvSpPr/>
              <p:nvPr/>
            </p:nvSpPr>
            <p:spPr>
              <a:xfrm flipV="1">
                <a:off x="131597" y="954158"/>
                <a:ext cx="427064" cy="528280"/>
              </a:xfrm>
              <a:prstGeom prst="round2Diag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8" name="Round Diagonal Corner Rectangle 57"/>
              <p:cNvSpPr/>
              <p:nvPr/>
            </p:nvSpPr>
            <p:spPr>
              <a:xfrm>
                <a:off x="107967" y="843127"/>
                <a:ext cx="457185" cy="767079"/>
              </a:xfrm>
              <a:prstGeom prst="round2Diag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Remote Control</a:t>
                </a:r>
              </a:p>
            </p:txBody>
          </p:sp>
        </p:grpSp>
      </p:grpSp>
      <p:sp>
        <p:nvSpPr>
          <p:cNvPr id="40" name="Rectangle 39"/>
          <p:cNvSpPr/>
          <p:nvPr/>
        </p:nvSpPr>
        <p:spPr>
          <a:xfrm>
            <a:off x="2833222" y="810833"/>
            <a:ext cx="2970204" cy="914192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Periodic DNS activity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Bursty DNS activity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Suspicious DNS traffic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61520" y="5247555"/>
            <a:ext cx="2293700" cy="1020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DNS Exfiltration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HTTP/HTTPS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File formats</a:t>
            </a:r>
          </a:p>
        </p:txBody>
      </p:sp>
    </p:spTree>
    <p:extLst>
      <p:ext uri="{BB962C8B-B14F-4D97-AF65-F5344CB8AC3E}">
        <p14:creationId xmlns:p14="http://schemas.microsoft.com/office/powerpoint/2010/main" val="213955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analysis approach holds promise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1771649"/>
            <a:ext cx="11138452" cy="31979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Compromised account detection</a:t>
            </a:r>
          </a:p>
          <a:p>
            <a:pPr marL="285750" indent="-285750"/>
            <a:r>
              <a:rPr lang="en-US" dirty="0"/>
              <a:t>Lateral movement detection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Anomalous user behavior</a:t>
            </a:r>
          </a:p>
          <a:p>
            <a:pPr marL="285750" indent="-285750"/>
            <a:r>
              <a:rPr lang="en-US" dirty="0" smtClean="0"/>
              <a:t>Insider threat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Preemptive detection – detecting early stages of an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524000" y="2465388"/>
            <a:ext cx="9144000" cy="1189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 smtClean="0">
                <a:solidFill>
                  <a:schemeClr val="accent1"/>
                </a:solidFill>
              </a:rPr>
              <a:t>Security Analytics</a:t>
            </a:r>
            <a:endParaRPr lang="en-US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5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Diagonal Corner Rectangle 16"/>
          <p:cNvSpPr/>
          <p:nvPr/>
        </p:nvSpPr>
        <p:spPr>
          <a:xfrm flipH="1">
            <a:off x="3723395" y="3339947"/>
            <a:ext cx="4944354" cy="822606"/>
          </a:xfrm>
          <a:prstGeom prst="round2DiagRect">
            <a:avLst>
              <a:gd name="adj1" fmla="val 10050"/>
              <a:gd name="adj2" fmla="val 0"/>
            </a:avLst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3032" tIns="300028" rIns="393032" bIns="300028" numCol="1" spcCol="1270" anchor="ctr" anchorCtr="0">
            <a:noAutofit/>
          </a:bodyPr>
          <a:lstStyle/>
          <a:p>
            <a:pPr algn="ctr" defTabSz="1126039"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/>
              <a:t>Data Lake</a:t>
            </a:r>
            <a:endParaRPr lang="en-US" sz="2800" b="1" dirty="0"/>
          </a:p>
        </p:txBody>
      </p:sp>
      <p:sp>
        <p:nvSpPr>
          <p:cNvPr id="18" name="Round Diagonal Corner Rectangle 17"/>
          <p:cNvSpPr/>
          <p:nvPr/>
        </p:nvSpPr>
        <p:spPr>
          <a:xfrm flipH="1">
            <a:off x="1331398" y="4687453"/>
            <a:ext cx="1327318" cy="461616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273" tIns="86273" rIns="86273" bIns="86273" numCol="1" spcCol="1270" anchor="ctr" anchorCtr="0">
            <a:noAutofit/>
          </a:bodyPr>
          <a:lstStyle/>
          <a:p>
            <a:pPr algn="ctr" defTabSz="15408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DNS</a:t>
            </a:r>
          </a:p>
        </p:txBody>
      </p:sp>
      <p:sp>
        <p:nvSpPr>
          <p:cNvPr id="19" name="Round Diagonal Corner Rectangle 18"/>
          <p:cNvSpPr/>
          <p:nvPr/>
        </p:nvSpPr>
        <p:spPr>
          <a:xfrm flipH="1">
            <a:off x="2944310" y="4686363"/>
            <a:ext cx="1462337" cy="463797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69" tIns="86369" rIns="86369" bIns="86369" numCol="1" spcCol="1270" anchor="ctr" anchorCtr="0">
            <a:noAutofit/>
          </a:bodyPr>
          <a:lstStyle/>
          <a:p>
            <a:pPr algn="ctr" defTabSz="15408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HTTP</a:t>
            </a:r>
          </a:p>
        </p:txBody>
      </p:sp>
      <p:sp>
        <p:nvSpPr>
          <p:cNvPr id="20" name="Round Diagonal Corner Rectangle 19"/>
          <p:cNvSpPr/>
          <p:nvPr/>
        </p:nvSpPr>
        <p:spPr>
          <a:xfrm flipH="1">
            <a:off x="4692241" y="4686363"/>
            <a:ext cx="1332872" cy="463797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69" tIns="86369" rIns="86369" bIns="86369" numCol="1" spcCol="1270" anchor="ctr" anchorCtr="0">
            <a:noAutofit/>
          </a:bodyPr>
          <a:lstStyle/>
          <a:p>
            <a:pPr algn="ctr" defTabSz="15408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IDS</a:t>
            </a:r>
          </a:p>
        </p:txBody>
      </p:sp>
      <p:sp>
        <p:nvSpPr>
          <p:cNvPr id="21" name="Round Diagonal Corner Rectangle 20"/>
          <p:cNvSpPr/>
          <p:nvPr/>
        </p:nvSpPr>
        <p:spPr>
          <a:xfrm flipH="1">
            <a:off x="6310707" y="4686363"/>
            <a:ext cx="1332872" cy="463797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69" tIns="86369" rIns="86369" bIns="86369" numCol="1" spcCol="1270" anchor="ctr" anchorCtr="0">
            <a:noAutofit/>
          </a:bodyPr>
          <a:lstStyle/>
          <a:p>
            <a:pPr algn="ctr" defTabSz="15408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..</a:t>
            </a:r>
          </a:p>
        </p:txBody>
      </p:sp>
      <p:sp>
        <p:nvSpPr>
          <p:cNvPr id="22" name="Round Diagonal Corner Rectangle 21"/>
          <p:cNvSpPr/>
          <p:nvPr/>
        </p:nvSpPr>
        <p:spPr>
          <a:xfrm flipH="1">
            <a:off x="7929173" y="4686079"/>
            <a:ext cx="1327743" cy="464364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93" tIns="86393" rIns="86393" bIns="86393" numCol="1" spcCol="1270" anchor="ctr" anchorCtr="0">
            <a:noAutofit/>
          </a:bodyPr>
          <a:lstStyle/>
          <a:p>
            <a:pPr algn="ctr" defTabSz="15408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..</a:t>
            </a:r>
          </a:p>
        </p:txBody>
      </p:sp>
      <p:sp>
        <p:nvSpPr>
          <p:cNvPr id="23" name="Round Diagonal Corner Rectangle 22"/>
          <p:cNvSpPr/>
          <p:nvPr/>
        </p:nvSpPr>
        <p:spPr>
          <a:xfrm flipH="1">
            <a:off x="9542510" y="4686363"/>
            <a:ext cx="1332872" cy="463797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69" tIns="86369" rIns="86369" bIns="86369" numCol="1" spcCol="1270" anchor="ctr" anchorCtr="0">
            <a:noAutofit/>
          </a:bodyPr>
          <a:lstStyle/>
          <a:p>
            <a:pPr algn="ctr" defTabSz="15408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AV</a:t>
            </a:r>
          </a:p>
        </p:txBody>
      </p:sp>
      <p:cxnSp>
        <p:nvCxnSpPr>
          <p:cNvPr id="40" name="Elbow Connector 39"/>
          <p:cNvCxnSpPr>
            <a:stCxn id="17" idx="1"/>
            <a:endCxn id="18" idx="3"/>
          </p:cNvCxnSpPr>
          <p:nvPr/>
        </p:nvCxnSpPr>
        <p:spPr>
          <a:xfrm rot="5400000">
            <a:off x="3832865" y="2324746"/>
            <a:ext cx="524900" cy="4200515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90000"/>
              </a:schemeClr>
            </a:solidFill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7" idx="1"/>
            <a:endCxn id="19" idx="3"/>
          </p:cNvCxnSpPr>
          <p:nvPr/>
        </p:nvCxnSpPr>
        <p:spPr>
          <a:xfrm rot="5400000">
            <a:off x="4673620" y="3164411"/>
            <a:ext cx="523810" cy="2520094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9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7" idx="1"/>
            <a:endCxn id="20" idx="3"/>
          </p:cNvCxnSpPr>
          <p:nvPr/>
        </p:nvCxnSpPr>
        <p:spPr>
          <a:xfrm rot="5400000">
            <a:off x="5515220" y="4006011"/>
            <a:ext cx="523810" cy="836895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9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7" idx="1"/>
            <a:endCxn id="21" idx="3"/>
          </p:cNvCxnSpPr>
          <p:nvPr/>
        </p:nvCxnSpPr>
        <p:spPr>
          <a:xfrm rot="16200000" flipH="1">
            <a:off x="6324452" y="4033672"/>
            <a:ext cx="523810" cy="781571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9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1"/>
            <a:endCxn id="22" idx="3"/>
          </p:cNvCxnSpPr>
          <p:nvPr/>
        </p:nvCxnSpPr>
        <p:spPr>
          <a:xfrm rot="16200000" flipH="1">
            <a:off x="7132545" y="3225580"/>
            <a:ext cx="523526" cy="2397472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9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1"/>
            <a:endCxn id="23" idx="3"/>
          </p:cNvCxnSpPr>
          <p:nvPr/>
        </p:nvCxnSpPr>
        <p:spPr>
          <a:xfrm rot="16200000" flipH="1">
            <a:off x="7940354" y="2417771"/>
            <a:ext cx="523810" cy="4013374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9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195571" y="2781300"/>
            <a:ext cx="0" cy="466725"/>
          </a:xfrm>
          <a:prstGeom prst="straightConnector1">
            <a:avLst/>
          </a:prstGeom>
          <a:ln w="57150">
            <a:solidFill>
              <a:schemeClr val="accent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>
            <a:off x="4211883" y="1206318"/>
            <a:ext cx="3967376" cy="1492585"/>
          </a:xfrm>
          <a:prstGeom prst="cloud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4800" b="1" dirty="0" smtClean="0"/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248907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36</a:t>
            </a:fld>
            <a:endParaRPr lang="en-US" dirty="0"/>
          </a:p>
        </p:txBody>
      </p:sp>
      <p:pic>
        <p:nvPicPr>
          <p:cNvPr id="1026" name="Picture 2" descr="http://extensionengine.com/wp-content/uploads/2014/08/Drowning-in-D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206889"/>
            <a:ext cx="6877050" cy="370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1250" y="5182273"/>
            <a:ext cx="74295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accent1"/>
                </a:solidFill>
              </a:rPr>
              <a:t>Scalable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accent1"/>
                </a:solidFill>
              </a:rPr>
              <a:t>Reliable</a:t>
            </a:r>
            <a:r>
              <a:rPr lang="en-US" sz="3200" dirty="0" smtClean="0"/>
              <a:t>, and </a:t>
            </a:r>
            <a:r>
              <a:rPr lang="en-US" sz="3200" b="1" dirty="0">
                <a:solidFill>
                  <a:schemeClr val="accent1"/>
                </a:solidFill>
              </a:rPr>
              <a:t>Timely Detection</a:t>
            </a:r>
          </a:p>
        </p:txBody>
      </p:sp>
      <p:pic>
        <p:nvPicPr>
          <p:cNvPr id="1028" name="Picture 4" descr="https://sd.keepcalm-o-matic.co.uk/i/keep-calm-and-use-machine-learning-1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C1BEA2"/>
              </a:clrFrom>
              <a:clrTo>
                <a:srgbClr val="C1BEA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988" y="1206890"/>
            <a:ext cx="3174024" cy="3703026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62355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37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28703856"/>
              </p:ext>
            </p:extLst>
          </p:nvPr>
        </p:nvGraphicFramePr>
        <p:xfrm>
          <a:off x="1103085" y="1066800"/>
          <a:ext cx="9971315" cy="5043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86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746" y="2454679"/>
            <a:ext cx="9144000" cy="1828800"/>
          </a:xfrm>
        </p:spPr>
        <p:txBody>
          <a:bodyPr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Generation</a:t>
            </a:r>
            <a:br>
              <a:rPr lang="en-US" dirty="0" smtClean="0"/>
            </a:br>
            <a:r>
              <a:rPr lang="en-US" dirty="0" smtClean="0"/>
              <a:t>Remediation &amp;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5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Analyst sees an alert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86" t="33953" r="-186" b="49421"/>
          <a:stretch/>
        </p:blipFill>
        <p:spPr>
          <a:xfrm>
            <a:off x="966787" y="2981325"/>
            <a:ext cx="10258426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4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</a:t>
            </a:r>
            <a:r>
              <a:rPr lang="en-US" dirty="0" smtClean="0"/>
              <a:t>ecurity framework</a:t>
            </a:r>
            <a:endParaRPr lang="hi-IN" dirty="0"/>
          </a:p>
        </p:txBody>
      </p:sp>
      <p:sp>
        <p:nvSpPr>
          <p:cNvPr id="90" name="Round Single Corner Rectangle 89"/>
          <p:cNvSpPr/>
          <p:nvPr/>
        </p:nvSpPr>
        <p:spPr>
          <a:xfrm>
            <a:off x="3723851" y="1642654"/>
            <a:ext cx="4571999" cy="1255594"/>
          </a:xfrm>
          <a:prstGeom prst="round1Rect">
            <a:avLst/>
          </a:prstGeom>
          <a:solidFill>
            <a:schemeClr val="bg2"/>
          </a:solidFill>
        </p:spPr>
        <p:txBody>
          <a:bodyPr wrap="square" lIns="182880" anchor="ctr">
            <a:noAutofit/>
          </a:bodyPr>
          <a:lstStyle/>
          <a:p>
            <a:pPr lvl="0">
              <a:lnSpc>
                <a:spcPct val="90000"/>
              </a:lnSpc>
            </a:pPr>
            <a:r>
              <a:rPr lang="en-GB" sz="4400" b="1" dirty="0" smtClean="0">
                <a:solidFill>
                  <a:schemeClr val="bg2">
                    <a:lumMod val="50000"/>
                  </a:schemeClr>
                </a:solidFill>
              </a:rPr>
              <a:t>Prevent</a:t>
            </a:r>
            <a:endParaRPr lang="en-US" sz="4400" b="1" dirty="0" err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1" name="Round Diagonal Corner Rectangle 90"/>
          <p:cNvSpPr/>
          <p:nvPr/>
        </p:nvSpPr>
        <p:spPr>
          <a:xfrm flipH="1">
            <a:off x="3723849" y="3265769"/>
            <a:ext cx="4572000" cy="125559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</p:spPr>
        <p:txBody>
          <a:bodyPr wrap="square" lIns="182880" anchor="ctr">
            <a:noAutofit/>
          </a:bodyPr>
          <a:lstStyle/>
          <a:p>
            <a:pPr lvl="0">
              <a:lnSpc>
                <a:spcPct val="90000"/>
              </a:lnSpc>
            </a:pPr>
            <a:r>
              <a:rPr lang="en-GB" sz="4400" b="1" dirty="0">
                <a:solidFill>
                  <a:schemeClr val="bg2">
                    <a:lumMod val="50000"/>
                  </a:schemeClr>
                </a:solidFill>
              </a:rPr>
              <a:t>Detect</a:t>
            </a:r>
            <a:endParaRPr lang="en-US" sz="4400" b="1" dirty="0" err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" name="Round Single Corner Rectangle 91"/>
          <p:cNvSpPr/>
          <p:nvPr/>
        </p:nvSpPr>
        <p:spPr>
          <a:xfrm rot="10800000">
            <a:off x="3723849" y="4916878"/>
            <a:ext cx="4572000" cy="1255594"/>
          </a:xfrm>
          <a:prstGeom prst="round1Rect">
            <a:avLst/>
          </a:prstGeom>
          <a:solidFill>
            <a:schemeClr val="bg2"/>
          </a:solidFill>
        </p:spPr>
        <p:txBody>
          <a:bodyPr wrap="square" lIns="182880" anchor="ctr">
            <a:noAutofit/>
          </a:bodyPr>
          <a:lstStyle/>
          <a:p>
            <a:pPr lvl="0">
              <a:lnSpc>
                <a:spcPct val="90000"/>
              </a:lnSpc>
            </a:pPr>
            <a:endParaRPr lang="en-US" sz="4400" b="1" dirty="0" err="1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445" y="3723098"/>
            <a:ext cx="1746468" cy="387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" name="Freeform 34"/>
          <p:cNvSpPr>
            <a:spLocks noEditPoints="1"/>
          </p:cNvSpPr>
          <p:nvPr/>
        </p:nvSpPr>
        <p:spPr bwMode="auto">
          <a:xfrm>
            <a:off x="6708537" y="1870996"/>
            <a:ext cx="708284" cy="838756"/>
          </a:xfrm>
          <a:custGeom>
            <a:avLst/>
            <a:gdLst>
              <a:gd name="T0" fmla="*/ 257 w 303"/>
              <a:gd name="T1" fmla="*/ 165 h 359"/>
              <a:gd name="T2" fmla="*/ 257 w 303"/>
              <a:gd name="T3" fmla="*/ 108 h 359"/>
              <a:gd name="T4" fmla="*/ 255 w 303"/>
              <a:gd name="T5" fmla="*/ 86 h 359"/>
              <a:gd name="T6" fmla="*/ 248 w 303"/>
              <a:gd name="T7" fmla="*/ 66 h 359"/>
              <a:gd name="T8" fmla="*/ 238 w 303"/>
              <a:gd name="T9" fmla="*/ 48 h 359"/>
              <a:gd name="T10" fmla="*/ 225 w 303"/>
              <a:gd name="T11" fmla="*/ 33 h 359"/>
              <a:gd name="T12" fmla="*/ 209 w 303"/>
              <a:gd name="T13" fmla="*/ 19 h 359"/>
              <a:gd name="T14" fmla="*/ 191 w 303"/>
              <a:gd name="T15" fmla="*/ 9 h 359"/>
              <a:gd name="T16" fmla="*/ 171 w 303"/>
              <a:gd name="T17" fmla="*/ 3 h 359"/>
              <a:gd name="T18" fmla="*/ 150 w 303"/>
              <a:gd name="T19" fmla="*/ 0 h 359"/>
              <a:gd name="T20" fmla="*/ 139 w 303"/>
              <a:gd name="T21" fmla="*/ 2 h 359"/>
              <a:gd name="T22" fmla="*/ 118 w 303"/>
              <a:gd name="T23" fmla="*/ 6 h 359"/>
              <a:gd name="T24" fmla="*/ 98 w 303"/>
              <a:gd name="T25" fmla="*/ 13 h 359"/>
              <a:gd name="T26" fmla="*/ 82 w 303"/>
              <a:gd name="T27" fmla="*/ 25 h 359"/>
              <a:gd name="T28" fmla="*/ 67 w 303"/>
              <a:gd name="T29" fmla="*/ 40 h 359"/>
              <a:gd name="T30" fmla="*/ 55 w 303"/>
              <a:gd name="T31" fmla="*/ 56 h 359"/>
              <a:gd name="T32" fmla="*/ 48 w 303"/>
              <a:gd name="T33" fmla="*/ 76 h 359"/>
              <a:gd name="T34" fmla="*/ 43 w 303"/>
              <a:gd name="T35" fmla="*/ 97 h 359"/>
              <a:gd name="T36" fmla="*/ 42 w 303"/>
              <a:gd name="T37" fmla="*/ 165 h 359"/>
              <a:gd name="T38" fmla="*/ 0 w 303"/>
              <a:gd name="T39" fmla="*/ 337 h 359"/>
              <a:gd name="T40" fmla="*/ 1 w 303"/>
              <a:gd name="T41" fmla="*/ 341 h 359"/>
              <a:gd name="T42" fmla="*/ 4 w 303"/>
              <a:gd name="T43" fmla="*/ 350 h 359"/>
              <a:gd name="T44" fmla="*/ 11 w 303"/>
              <a:gd name="T45" fmla="*/ 355 h 359"/>
              <a:gd name="T46" fmla="*/ 18 w 303"/>
              <a:gd name="T47" fmla="*/ 359 h 359"/>
              <a:gd name="T48" fmla="*/ 303 w 303"/>
              <a:gd name="T49" fmla="*/ 359 h 359"/>
              <a:gd name="T50" fmla="*/ 303 w 303"/>
              <a:gd name="T51" fmla="*/ 187 h 359"/>
              <a:gd name="T52" fmla="*/ 301 w 303"/>
              <a:gd name="T53" fmla="*/ 179 h 359"/>
              <a:gd name="T54" fmla="*/ 297 w 303"/>
              <a:gd name="T55" fmla="*/ 171 h 359"/>
              <a:gd name="T56" fmla="*/ 289 w 303"/>
              <a:gd name="T57" fmla="*/ 167 h 359"/>
              <a:gd name="T58" fmla="*/ 280 w 303"/>
              <a:gd name="T59" fmla="*/ 165 h 359"/>
              <a:gd name="T60" fmla="*/ 88 w 303"/>
              <a:gd name="T61" fmla="*/ 108 h 359"/>
              <a:gd name="T62" fmla="*/ 90 w 303"/>
              <a:gd name="T63" fmla="*/ 95 h 359"/>
              <a:gd name="T64" fmla="*/ 99 w 303"/>
              <a:gd name="T65" fmla="*/ 74 h 359"/>
              <a:gd name="T66" fmla="*/ 115 w 303"/>
              <a:gd name="T67" fmla="*/ 57 h 359"/>
              <a:gd name="T68" fmla="*/ 137 w 303"/>
              <a:gd name="T69" fmla="*/ 48 h 359"/>
              <a:gd name="T70" fmla="*/ 150 w 303"/>
              <a:gd name="T71" fmla="*/ 47 h 359"/>
              <a:gd name="T72" fmla="*/ 174 w 303"/>
              <a:gd name="T73" fmla="*/ 51 h 359"/>
              <a:gd name="T74" fmla="*/ 193 w 303"/>
              <a:gd name="T75" fmla="*/ 65 h 359"/>
              <a:gd name="T76" fmla="*/ 206 w 303"/>
              <a:gd name="T77" fmla="*/ 84 h 359"/>
              <a:gd name="T78" fmla="*/ 211 w 303"/>
              <a:gd name="T79" fmla="*/ 108 h 359"/>
              <a:gd name="T80" fmla="*/ 88 w 303"/>
              <a:gd name="T81" fmla="*/ 165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03" h="359">
                <a:moveTo>
                  <a:pt x="280" y="165"/>
                </a:moveTo>
                <a:lnTo>
                  <a:pt x="257" y="165"/>
                </a:lnTo>
                <a:lnTo>
                  <a:pt x="257" y="108"/>
                </a:lnTo>
                <a:lnTo>
                  <a:pt x="257" y="108"/>
                </a:lnTo>
                <a:lnTo>
                  <a:pt x="257" y="97"/>
                </a:lnTo>
                <a:lnTo>
                  <a:pt x="255" y="86"/>
                </a:lnTo>
                <a:lnTo>
                  <a:pt x="252" y="76"/>
                </a:lnTo>
                <a:lnTo>
                  <a:pt x="248" y="66"/>
                </a:lnTo>
                <a:lnTo>
                  <a:pt x="244" y="56"/>
                </a:lnTo>
                <a:lnTo>
                  <a:pt x="238" y="48"/>
                </a:lnTo>
                <a:lnTo>
                  <a:pt x="233" y="40"/>
                </a:lnTo>
                <a:lnTo>
                  <a:pt x="225" y="33"/>
                </a:lnTo>
                <a:lnTo>
                  <a:pt x="218" y="25"/>
                </a:lnTo>
                <a:lnTo>
                  <a:pt x="209" y="19"/>
                </a:lnTo>
                <a:lnTo>
                  <a:pt x="201" y="13"/>
                </a:lnTo>
                <a:lnTo>
                  <a:pt x="191" y="9"/>
                </a:lnTo>
                <a:lnTo>
                  <a:pt x="181" y="6"/>
                </a:lnTo>
                <a:lnTo>
                  <a:pt x="171" y="3"/>
                </a:lnTo>
                <a:lnTo>
                  <a:pt x="161" y="2"/>
                </a:lnTo>
                <a:lnTo>
                  <a:pt x="150" y="0"/>
                </a:lnTo>
                <a:lnTo>
                  <a:pt x="150" y="0"/>
                </a:lnTo>
                <a:lnTo>
                  <a:pt x="139" y="2"/>
                </a:lnTo>
                <a:lnTo>
                  <a:pt x="128" y="3"/>
                </a:lnTo>
                <a:lnTo>
                  <a:pt x="118" y="6"/>
                </a:lnTo>
                <a:lnTo>
                  <a:pt x="108" y="9"/>
                </a:lnTo>
                <a:lnTo>
                  <a:pt x="98" y="13"/>
                </a:lnTo>
                <a:lnTo>
                  <a:pt x="90" y="19"/>
                </a:lnTo>
                <a:lnTo>
                  <a:pt x="82" y="25"/>
                </a:lnTo>
                <a:lnTo>
                  <a:pt x="74" y="33"/>
                </a:lnTo>
                <a:lnTo>
                  <a:pt x="67" y="40"/>
                </a:lnTo>
                <a:lnTo>
                  <a:pt x="60" y="48"/>
                </a:lnTo>
                <a:lnTo>
                  <a:pt x="55" y="56"/>
                </a:lnTo>
                <a:lnTo>
                  <a:pt x="51" y="66"/>
                </a:lnTo>
                <a:lnTo>
                  <a:pt x="48" y="76"/>
                </a:lnTo>
                <a:lnTo>
                  <a:pt x="44" y="86"/>
                </a:lnTo>
                <a:lnTo>
                  <a:pt x="43" y="97"/>
                </a:lnTo>
                <a:lnTo>
                  <a:pt x="42" y="108"/>
                </a:lnTo>
                <a:lnTo>
                  <a:pt x="42" y="165"/>
                </a:lnTo>
                <a:lnTo>
                  <a:pt x="0" y="165"/>
                </a:lnTo>
                <a:lnTo>
                  <a:pt x="0" y="337"/>
                </a:lnTo>
                <a:lnTo>
                  <a:pt x="0" y="337"/>
                </a:lnTo>
                <a:lnTo>
                  <a:pt x="1" y="341"/>
                </a:lnTo>
                <a:lnTo>
                  <a:pt x="2" y="345"/>
                </a:lnTo>
                <a:lnTo>
                  <a:pt x="4" y="350"/>
                </a:lnTo>
                <a:lnTo>
                  <a:pt x="8" y="353"/>
                </a:lnTo>
                <a:lnTo>
                  <a:pt x="11" y="355"/>
                </a:lnTo>
                <a:lnTo>
                  <a:pt x="14" y="357"/>
                </a:lnTo>
                <a:lnTo>
                  <a:pt x="18" y="359"/>
                </a:lnTo>
                <a:lnTo>
                  <a:pt x="24" y="359"/>
                </a:lnTo>
                <a:lnTo>
                  <a:pt x="303" y="359"/>
                </a:lnTo>
                <a:lnTo>
                  <a:pt x="303" y="187"/>
                </a:lnTo>
                <a:lnTo>
                  <a:pt x="303" y="187"/>
                </a:lnTo>
                <a:lnTo>
                  <a:pt x="302" y="183"/>
                </a:lnTo>
                <a:lnTo>
                  <a:pt x="301" y="179"/>
                </a:lnTo>
                <a:lnTo>
                  <a:pt x="299" y="175"/>
                </a:lnTo>
                <a:lnTo>
                  <a:pt x="297" y="171"/>
                </a:lnTo>
                <a:lnTo>
                  <a:pt x="292" y="169"/>
                </a:lnTo>
                <a:lnTo>
                  <a:pt x="289" y="167"/>
                </a:lnTo>
                <a:lnTo>
                  <a:pt x="285" y="165"/>
                </a:lnTo>
                <a:lnTo>
                  <a:pt x="280" y="165"/>
                </a:lnTo>
                <a:lnTo>
                  <a:pt x="280" y="165"/>
                </a:lnTo>
                <a:close/>
                <a:moveTo>
                  <a:pt x="88" y="108"/>
                </a:moveTo>
                <a:lnTo>
                  <a:pt x="88" y="108"/>
                </a:lnTo>
                <a:lnTo>
                  <a:pt x="90" y="95"/>
                </a:lnTo>
                <a:lnTo>
                  <a:pt x="93" y="84"/>
                </a:lnTo>
                <a:lnTo>
                  <a:pt x="99" y="74"/>
                </a:lnTo>
                <a:lnTo>
                  <a:pt x="107" y="65"/>
                </a:lnTo>
                <a:lnTo>
                  <a:pt x="115" y="57"/>
                </a:lnTo>
                <a:lnTo>
                  <a:pt x="126" y="51"/>
                </a:lnTo>
                <a:lnTo>
                  <a:pt x="137" y="48"/>
                </a:lnTo>
                <a:lnTo>
                  <a:pt x="150" y="47"/>
                </a:lnTo>
                <a:lnTo>
                  <a:pt x="150" y="47"/>
                </a:lnTo>
                <a:lnTo>
                  <a:pt x="162" y="48"/>
                </a:lnTo>
                <a:lnTo>
                  <a:pt x="174" y="51"/>
                </a:lnTo>
                <a:lnTo>
                  <a:pt x="184" y="57"/>
                </a:lnTo>
                <a:lnTo>
                  <a:pt x="193" y="65"/>
                </a:lnTo>
                <a:lnTo>
                  <a:pt x="201" y="74"/>
                </a:lnTo>
                <a:lnTo>
                  <a:pt x="206" y="84"/>
                </a:lnTo>
                <a:lnTo>
                  <a:pt x="209" y="95"/>
                </a:lnTo>
                <a:lnTo>
                  <a:pt x="211" y="108"/>
                </a:lnTo>
                <a:lnTo>
                  <a:pt x="211" y="165"/>
                </a:lnTo>
                <a:lnTo>
                  <a:pt x="88" y="165"/>
                </a:lnTo>
                <a:lnTo>
                  <a:pt x="88" y="108"/>
                </a:lnTo>
                <a:close/>
              </a:path>
            </a:pathLst>
          </a:custGeom>
          <a:solidFill>
            <a:srgbClr val="009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7" name="Group 422"/>
          <p:cNvGrpSpPr>
            <a:grpSpLocks noChangeAspect="1"/>
          </p:cNvGrpSpPr>
          <p:nvPr/>
        </p:nvGrpSpPr>
        <p:grpSpPr bwMode="auto">
          <a:xfrm>
            <a:off x="6546651" y="5046434"/>
            <a:ext cx="870170" cy="996482"/>
            <a:chOff x="5326" y="548"/>
            <a:chExt cx="186" cy="213"/>
          </a:xfrm>
        </p:grpSpPr>
        <p:sp>
          <p:nvSpPr>
            <p:cNvPr id="178" name="Freeform 423"/>
            <p:cNvSpPr>
              <a:spLocks noEditPoints="1"/>
            </p:cNvSpPr>
            <p:nvPr/>
          </p:nvSpPr>
          <p:spPr bwMode="auto">
            <a:xfrm>
              <a:off x="5426" y="548"/>
              <a:ext cx="86" cy="153"/>
            </a:xfrm>
            <a:custGeom>
              <a:avLst/>
              <a:gdLst>
                <a:gd name="T0" fmla="*/ 85 w 172"/>
                <a:gd name="T1" fmla="*/ 94 h 306"/>
                <a:gd name="T2" fmla="*/ 106 w 172"/>
                <a:gd name="T3" fmla="*/ 91 h 306"/>
                <a:gd name="T4" fmla="*/ 120 w 172"/>
                <a:gd name="T5" fmla="*/ 84 h 306"/>
                <a:gd name="T6" fmla="*/ 128 w 172"/>
                <a:gd name="T7" fmla="*/ 69 h 306"/>
                <a:gd name="T8" fmla="*/ 131 w 172"/>
                <a:gd name="T9" fmla="*/ 47 h 306"/>
                <a:gd name="T10" fmla="*/ 129 w 172"/>
                <a:gd name="T11" fmla="*/ 35 h 306"/>
                <a:gd name="T12" fmla="*/ 125 w 172"/>
                <a:gd name="T13" fmla="*/ 17 h 306"/>
                <a:gd name="T14" fmla="*/ 114 w 172"/>
                <a:gd name="T15" fmla="*/ 6 h 306"/>
                <a:gd name="T16" fmla="*/ 97 w 172"/>
                <a:gd name="T17" fmla="*/ 0 h 306"/>
                <a:gd name="T18" fmla="*/ 85 w 172"/>
                <a:gd name="T19" fmla="*/ 0 h 306"/>
                <a:gd name="T20" fmla="*/ 65 w 172"/>
                <a:gd name="T21" fmla="*/ 2 h 306"/>
                <a:gd name="T22" fmla="*/ 51 w 172"/>
                <a:gd name="T23" fmla="*/ 10 h 306"/>
                <a:gd name="T24" fmla="*/ 43 w 172"/>
                <a:gd name="T25" fmla="*/ 25 h 306"/>
                <a:gd name="T26" fmla="*/ 41 w 172"/>
                <a:gd name="T27" fmla="*/ 47 h 306"/>
                <a:gd name="T28" fmla="*/ 41 w 172"/>
                <a:gd name="T29" fmla="*/ 59 h 306"/>
                <a:gd name="T30" fmla="*/ 46 w 172"/>
                <a:gd name="T31" fmla="*/ 76 h 306"/>
                <a:gd name="T32" fmla="*/ 57 w 172"/>
                <a:gd name="T33" fmla="*/ 88 h 306"/>
                <a:gd name="T34" fmla="*/ 74 w 172"/>
                <a:gd name="T35" fmla="*/ 93 h 306"/>
                <a:gd name="T36" fmla="*/ 85 w 172"/>
                <a:gd name="T37" fmla="*/ 94 h 306"/>
                <a:gd name="T38" fmla="*/ 36 w 172"/>
                <a:gd name="T39" fmla="*/ 108 h 306"/>
                <a:gd name="T40" fmla="*/ 28 w 172"/>
                <a:gd name="T41" fmla="*/ 108 h 306"/>
                <a:gd name="T42" fmla="*/ 14 w 172"/>
                <a:gd name="T43" fmla="*/ 113 h 306"/>
                <a:gd name="T44" fmla="*/ 5 w 172"/>
                <a:gd name="T45" fmla="*/ 122 h 306"/>
                <a:gd name="T46" fmla="*/ 0 w 172"/>
                <a:gd name="T47" fmla="*/ 138 h 306"/>
                <a:gd name="T48" fmla="*/ 0 w 172"/>
                <a:gd name="T49" fmla="*/ 173 h 306"/>
                <a:gd name="T50" fmla="*/ 28 w 172"/>
                <a:gd name="T51" fmla="*/ 156 h 306"/>
                <a:gd name="T52" fmla="*/ 29 w 172"/>
                <a:gd name="T53" fmla="*/ 154 h 306"/>
                <a:gd name="T54" fmla="*/ 32 w 172"/>
                <a:gd name="T55" fmla="*/ 153 h 306"/>
                <a:gd name="T56" fmla="*/ 36 w 172"/>
                <a:gd name="T57" fmla="*/ 156 h 306"/>
                <a:gd name="T58" fmla="*/ 133 w 172"/>
                <a:gd name="T59" fmla="*/ 306 h 306"/>
                <a:gd name="T60" fmla="*/ 135 w 172"/>
                <a:gd name="T61" fmla="*/ 281 h 306"/>
                <a:gd name="T62" fmla="*/ 136 w 172"/>
                <a:gd name="T63" fmla="*/ 265 h 306"/>
                <a:gd name="T64" fmla="*/ 136 w 172"/>
                <a:gd name="T65" fmla="*/ 156 h 306"/>
                <a:gd name="T66" fmla="*/ 139 w 172"/>
                <a:gd name="T67" fmla="*/ 153 h 306"/>
                <a:gd name="T68" fmla="*/ 142 w 172"/>
                <a:gd name="T69" fmla="*/ 154 h 306"/>
                <a:gd name="T70" fmla="*/ 142 w 172"/>
                <a:gd name="T71" fmla="*/ 258 h 306"/>
                <a:gd name="T72" fmla="*/ 143 w 172"/>
                <a:gd name="T73" fmla="*/ 260 h 306"/>
                <a:gd name="T74" fmla="*/ 145 w 172"/>
                <a:gd name="T75" fmla="*/ 266 h 306"/>
                <a:gd name="T76" fmla="*/ 152 w 172"/>
                <a:gd name="T77" fmla="*/ 272 h 306"/>
                <a:gd name="T78" fmla="*/ 158 w 172"/>
                <a:gd name="T79" fmla="*/ 272 h 306"/>
                <a:gd name="T80" fmla="*/ 167 w 172"/>
                <a:gd name="T81" fmla="*/ 269 h 306"/>
                <a:gd name="T82" fmla="*/ 172 w 172"/>
                <a:gd name="T83" fmla="*/ 258 h 306"/>
                <a:gd name="T84" fmla="*/ 172 w 172"/>
                <a:gd name="T85" fmla="*/ 146 h 306"/>
                <a:gd name="T86" fmla="*/ 169 w 172"/>
                <a:gd name="T87" fmla="*/ 129 h 306"/>
                <a:gd name="T88" fmla="*/ 162 w 172"/>
                <a:gd name="T89" fmla="*/ 117 h 306"/>
                <a:gd name="T90" fmla="*/ 151 w 172"/>
                <a:gd name="T91" fmla="*/ 111 h 306"/>
                <a:gd name="T92" fmla="*/ 136 w 172"/>
                <a:gd name="T93" fmla="*/ 10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306">
                  <a:moveTo>
                    <a:pt x="85" y="94"/>
                  </a:moveTo>
                  <a:lnTo>
                    <a:pt x="85" y="94"/>
                  </a:lnTo>
                  <a:lnTo>
                    <a:pt x="97" y="93"/>
                  </a:lnTo>
                  <a:lnTo>
                    <a:pt x="106" y="91"/>
                  </a:lnTo>
                  <a:lnTo>
                    <a:pt x="114" y="88"/>
                  </a:lnTo>
                  <a:lnTo>
                    <a:pt x="120" y="84"/>
                  </a:lnTo>
                  <a:lnTo>
                    <a:pt x="125" y="76"/>
                  </a:lnTo>
                  <a:lnTo>
                    <a:pt x="128" y="69"/>
                  </a:lnTo>
                  <a:lnTo>
                    <a:pt x="129" y="59"/>
                  </a:lnTo>
                  <a:lnTo>
                    <a:pt x="131" y="47"/>
                  </a:lnTo>
                  <a:lnTo>
                    <a:pt x="131" y="47"/>
                  </a:lnTo>
                  <a:lnTo>
                    <a:pt x="129" y="35"/>
                  </a:lnTo>
                  <a:lnTo>
                    <a:pt x="128" y="25"/>
                  </a:lnTo>
                  <a:lnTo>
                    <a:pt x="125" y="17"/>
                  </a:lnTo>
                  <a:lnTo>
                    <a:pt x="120" y="10"/>
                  </a:lnTo>
                  <a:lnTo>
                    <a:pt x="114" y="6"/>
                  </a:lnTo>
                  <a:lnTo>
                    <a:pt x="106" y="2"/>
                  </a:lnTo>
                  <a:lnTo>
                    <a:pt x="97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74" y="0"/>
                  </a:lnTo>
                  <a:lnTo>
                    <a:pt x="65" y="2"/>
                  </a:lnTo>
                  <a:lnTo>
                    <a:pt x="57" y="6"/>
                  </a:lnTo>
                  <a:lnTo>
                    <a:pt x="51" y="10"/>
                  </a:lnTo>
                  <a:lnTo>
                    <a:pt x="46" y="17"/>
                  </a:lnTo>
                  <a:lnTo>
                    <a:pt x="43" y="25"/>
                  </a:lnTo>
                  <a:lnTo>
                    <a:pt x="41" y="35"/>
                  </a:lnTo>
                  <a:lnTo>
                    <a:pt x="41" y="47"/>
                  </a:lnTo>
                  <a:lnTo>
                    <a:pt x="41" y="47"/>
                  </a:lnTo>
                  <a:lnTo>
                    <a:pt x="41" y="59"/>
                  </a:lnTo>
                  <a:lnTo>
                    <a:pt x="43" y="69"/>
                  </a:lnTo>
                  <a:lnTo>
                    <a:pt x="46" y="76"/>
                  </a:lnTo>
                  <a:lnTo>
                    <a:pt x="51" y="84"/>
                  </a:lnTo>
                  <a:lnTo>
                    <a:pt x="57" y="88"/>
                  </a:lnTo>
                  <a:lnTo>
                    <a:pt x="65" y="91"/>
                  </a:lnTo>
                  <a:lnTo>
                    <a:pt x="74" y="93"/>
                  </a:lnTo>
                  <a:lnTo>
                    <a:pt x="85" y="94"/>
                  </a:lnTo>
                  <a:lnTo>
                    <a:pt x="85" y="94"/>
                  </a:lnTo>
                  <a:close/>
                  <a:moveTo>
                    <a:pt x="136" y="108"/>
                  </a:moveTo>
                  <a:lnTo>
                    <a:pt x="36" y="108"/>
                  </a:lnTo>
                  <a:lnTo>
                    <a:pt x="36" y="108"/>
                  </a:lnTo>
                  <a:lnTo>
                    <a:pt x="28" y="108"/>
                  </a:lnTo>
                  <a:lnTo>
                    <a:pt x="21" y="111"/>
                  </a:lnTo>
                  <a:lnTo>
                    <a:pt x="14" y="113"/>
                  </a:lnTo>
                  <a:lnTo>
                    <a:pt x="10" y="117"/>
                  </a:lnTo>
                  <a:lnTo>
                    <a:pt x="5" y="122"/>
                  </a:lnTo>
                  <a:lnTo>
                    <a:pt x="2" y="129"/>
                  </a:lnTo>
                  <a:lnTo>
                    <a:pt x="0" y="138"/>
                  </a:lnTo>
                  <a:lnTo>
                    <a:pt x="0" y="146"/>
                  </a:lnTo>
                  <a:lnTo>
                    <a:pt x="0" y="173"/>
                  </a:lnTo>
                  <a:lnTo>
                    <a:pt x="28" y="201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29" y="154"/>
                  </a:lnTo>
                  <a:lnTo>
                    <a:pt x="32" y="153"/>
                  </a:lnTo>
                  <a:lnTo>
                    <a:pt x="32" y="153"/>
                  </a:lnTo>
                  <a:lnTo>
                    <a:pt x="35" y="154"/>
                  </a:lnTo>
                  <a:lnTo>
                    <a:pt x="36" y="156"/>
                  </a:lnTo>
                  <a:lnTo>
                    <a:pt x="36" y="209"/>
                  </a:lnTo>
                  <a:lnTo>
                    <a:pt x="133" y="306"/>
                  </a:lnTo>
                  <a:lnTo>
                    <a:pt x="135" y="281"/>
                  </a:lnTo>
                  <a:lnTo>
                    <a:pt x="135" y="281"/>
                  </a:lnTo>
                  <a:lnTo>
                    <a:pt x="135" y="281"/>
                  </a:lnTo>
                  <a:lnTo>
                    <a:pt x="136" y="265"/>
                  </a:lnTo>
                  <a:lnTo>
                    <a:pt x="136" y="156"/>
                  </a:lnTo>
                  <a:lnTo>
                    <a:pt x="136" y="156"/>
                  </a:lnTo>
                  <a:lnTo>
                    <a:pt x="137" y="154"/>
                  </a:lnTo>
                  <a:lnTo>
                    <a:pt x="139" y="153"/>
                  </a:lnTo>
                  <a:lnTo>
                    <a:pt x="139" y="153"/>
                  </a:lnTo>
                  <a:lnTo>
                    <a:pt x="142" y="154"/>
                  </a:lnTo>
                  <a:lnTo>
                    <a:pt x="142" y="156"/>
                  </a:lnTo>
                  <a:lnTo>
                    <a:pt x="142" y="258"/>
                  </a:lnTo>
                  <a:lnTo>
                    <a:pt x="142" y="258"/>
                  </a:lnTo>
                  <a:lnTo>
                    <a:pt x="143" y="260"/>
                  </a:lnTo>
                  <a:lnTo>
                    <a:pt x="143" y="260"/>
                  </a:lnTo>
                  <a:lnTo>
                    <a:pt x="145" y="266"/>
                  </a:lnTo>
                  <a:lnTo>
                    <a:pt x="148" y="269"/>
                  </a:lnTo>
                  <a:lnTo>
                    <a:pt x="152" y="272"/>
                  </a:lnTo>
                  <a:lnTo>
                    <a:pt x="158" y="272"/>
                  </a:lnTo>
                  <a:lnTo>
                    <a:pt x="158" y="272"/>
                  </a:lnTo>
                  <a:lnTo>
                    <a:pt x="163" y="271"/>
                  </a:lnTo>
                  <a:lnTo>
                    <a:pt x="167" y="269"/>
                  </a:lnTo>
                  <a:lnTo>
                    <a:pt x="170" y="264"/>
                  </a:lnTo>
                  <a:lnTo>
                    <a:pt x="172" y="258"/>
                  </a:lnTo>
                  <a:lnTo>
                    <a:pt x="172" y="146"/>
                  </a:lnTo>
                  <a:lnTo>
                    <a:pt x="172" y="146"/>
                  </a:lnTo>
                  <a:lnTo>
                    <a:pt x="172" y="138"/>
                  </a:lnTo>
                  <a:lnTo>
                    <a:pt x="169" y="129"/>
                  </a:lnTo>
                  <a:lnTo>
                    <a:pt x="166" y="122"/>
                  </a:lnTo>
                  <a:lnTo>
                    <a:pt x="162" y="117"/>
                  </a:lnTo>
                  <a:lnTo>
                    <a:pt x="158" y="113"/>
                  </a:lnTo>
                  <a:lnTo>
                    <a:pt x="151" y="111"/>
                  </a:lnTo>
                  <a:lnTo>
                    <a:pt x="143" y="108"/>
                  </a:lnTo>
                  <a:lnTo>
                    <a:pt x="136" y="108"/>
                  </a:lnTo>
                  <a:lnTo>
                    <a:pt x="136" y="108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24"/>
            <p:cNvSpPr>
              <a:spLocks noEditPoints="1"/>
            </p:cNvSpPr>
            <p:nvPr/>
          </p:nvSpPr>
          <p:spPr bwMode="auto">
            <a:xfrm>
              <a:off x="5326" y="580"/>
              <a:ext cx="181" cy="181"/>
            </a:xfrm>
            <a:custGeom>
              <a:avLst/>
              <a:gdLst>
                <a:gd name="T0" fmla="*/ 179 w 362"/>
                <a:gd name="T1" fmla="*/ 112 h 362"/>
                <a:gd name="T2" fmla="*/ 181 w 362"/>
                <a:gd name="T3" fmla="*/ 101 h 362"/>
                <a:gd name="T4" fmla="*/ 180 w 362"/>
                <a:gd name="T5" fmla="*/ 79 h 362"/>
                <a:gd name="T6" fmla="*/ 174 w 362"/>
                <a:gd name="T7" fmla="*/ 56 h 362"/>
                <a:gd name="T8" fmla="*/ 162 w 362"/>
                <a:gd name="T9" fmla="*/ 36 h 362"/>
                <a:gd name="T10" fmla="*/ 155 w 362"/>
                <a:gd name="T11" fmla="*/ 27 h 362"/>
                <a:gd name="T12" fmla="*/ 132 w 362"/>
                <a:gd name="T13" fmla="*/ 11 h 362"/>
                <a:gd name="T14" fmla="*/ 106 w 362"/>
                <a:gd name="T15" fmla="*/ 2 h 362"/>
                <a:gd name="T16" fmla="*/ 79 w 362"/>
                <a:gd name="T17" fmla="*/ 1 h 362"/>
                <a:gd name="T18" fmla="*/ 53 w 362"/>
                <a:gd name="T19" fmla="*/ 8 h 362"/>
                <a:gd name="T20" fmla="*/ 102 w 362"/>
                <a:gd name="T21" fmla="*/ 56 h 362"/>
                <a:gd name="T22" fmla="*/ 110 w 362"/>
                <a:gd name="T23" fmla="*/ 67 h 362"/>
                <a:gd name="T24" fmla="*/ 112 w 362"/>
                <a:gd name="T25" fmla="*/ 80 h 362"/>
                <a:gd name="T26" fmla="*/ 110 w 362"/>
                <a:gd name="T27" fmla="*/ 92 h 362"/>
                <a:gd name="T28" fmla="*/ 102 w 362"/>
                <a:gd name="T29" fmla="*/ 103 h 362"/>
                <a:gd name="T30" fmla="*/ 97 w 362"/>
                <a:gd name="T31" fmla="*/ 107 h 362"/>
                <a:gd name="T32" fmla="*/ 85 w 362"/>
                <a:gd name="T33" fmla="*/ 112 h 362"/>
                <a:gd name="T34" fmla="*/ 72 w 362"/>
                <a:gd name="T35" fmla="*/ 112 h 362"/>
                <a:gd name="T36" fmla="*/ 60 w 362"/>
                <a:gd name="T37" fmla="*/ 107 h 362"/>
                <a:gd name="T38" fmla="*/ 7 w 362"/>
                <a:gd name="T39" fmla="*/ 55 h 362"/>
                <a:gd name="T40" fmla="*/ 3 w 362"/>
                <a:gd name="T41" fmla="*/ 67 h 362"/>
                <a:gd name="T42" fmla="*/ 0 w 362"/>
                <a:gd name="T43" fmla="*/ 94 h 362"/>
                <a:gd name="T44" fmla="*/ 4 w 362"/>
                <a:gd name="T45" fmla="*/ 120 h 362"/>
                <a:gd name="T46" fmla="*/ 17 w 362"/>
                <a:gd name="T47" fmla="*/ 145 h 362"/>
                <a:gd name="T48" fmla="*/ 27 w 362"/>
                <a:gd name="T49" fmla="*/ 155 h 362"/>
                <a:gd name="T50" fmla="*/ 45 w 362"/>
                <a:gd name="T51" fmla="*/ 169 h 362"/>
                <a:gd name="T52" fmla="*/ 66 w 362"/>
                <a:gd name="T53" fmla="*/ 179 h 362"/>
                <a:gd name="T54" fmla="*/ 89 w 362"/>
                <a:gd name="T55" fmla="*/ 182 h 362"/>
                <a:gd name="T56" fmla="*/ 112 w 362"/>
                <a:gd name="T57" fmla="*/ 179 h 362"/>
                <a:gd name="T58" fmla="*/ 282 w 362"/>
                <a:gd name="T59" fmla="*/ 349 h 362"/>
                <a:gd name="T60" fmla="*/ 297 w 362"/>
                <a:gd name="T61" fmla="*/ 359 h 362"/>
                <a:gd name="T62" fmla="*/ 314 w 362"/>
                <a:gd name="T63" fmla="*/ 362 h 362"/>
                <a:gd name="T64" fmla="*/ 324 w 362"/>
                <a:gd name="T65" fmla="*/ 362 h 362"/>
                <a:gd name="T66" fmla="*/ 340 w 362"/>
                <a:gd name="T67" fmla="*/ 355 h 362"/>
                <a:gd name="T68" fmla="*/ 348 w 362"/>
                <a:gd name="T69" fmla="*/ 349 h 362"/>
                <a:gd name="T70" fmla="*/ 359 w 362"/>
                <a:gd name="T71" fmla="*/ 333 h 362"/>
                <a:gd name="T72" fmla="*/ 362 w 362"/>
                <a:gd name="T73" fmla="*/ 316 h 362"/>
                <a:gd name="T74" fmla="*/ 359 w 362"/>
                <a:gd name="T75" fmla="*/ 298 h 362"/>
                <a:gd name="T76" fmla="*/ 348 w 362"/>
                <a:gd name="T77" fmla="*/ 283 h 362"/>
                <a:gd name="T78" fmla="*/ 329 w 362"/>
                <a:gd name="T79" fmla="*/ 330 h 362"/>
                <a:gd name="T80" fmla="*/ 326 w 362"/>
                <a:gd name="T81" fmla="*/ 333 h 362"/>
                <a:gd name="T82" fmla="*/ 319 w 362"/>
                <a:gd name="T83" fmla="*/ 336 h 362"/>
                <a:gd name="T84" fmla="*/ 311 w 362"/>
                <a:gd name="T85" fmla="*/ 336 h 362"/>
                <a:gd name="T86" fmla="*/ 304 w 362"/>
                <a:gd name="T87" fmla="*/ 333 h 362"/>
                <a:gd name="T88" fmla="*/ 300 w 362"/>
                <a:gd name="T89" fmla="*/ 330 h 362"/>
                <a:gd name="T90" fmla="*/ 296 w 362"/>
                <a:gd name="T91" fmla="*/ 324 h 362"/>
                <a:gd name="T92" fmla="*/ 294 w 362"/>
                <a:gd name="T93" fmla="*/ 316 h 362"/>
                <a:gd name="T94" fmla="*/ 296 w 362"/>
                <a:gd name="T95" fmla="*/ 308 h 362"/>
                <a:gd name="T96" fmla="*/ 300 w 362"/>
                <a:gd name="T97" fmla="*/ 301 h 362"/>
                <a:gd name="T98" fmla="*/ 304 w 362"/>
                <a:gd name="T99" fmla="*/ 299 h 362"/>
                <a:gd name="T100" fmla="*/ 311 w 362"/>
                <a:gd name="T101" fmla="*/ 296 h 362"/>
                <a:gd name="T102" fmla="*/ 319 w 362"/>
                <a:gd name="T103" fmla="*/ 296 h 362"/>
                <a:gd name="T104" fmla="*/ 326 w 362"/>
                <a:gd name="T105" fmla="*/ 299 h 362"/>
                <a:gd name="T106" fmla="*/ 329 w 362"/>
                <a:gd name="T107" fmla="*/ 301 h 362"/>
                <a:gd name="T108" fmla="*/ 334 w 362"/>
                <a:gd name="T109" fmla="*/ 308 h 362"/>
                <a:gd name="T110" fmla="*/ 336 w 362"/>
                <a:gd name="T111" fmla="*/ 316 h 362"/>
                <a:gd name="T112" fmla="*/ 334 w 362"/>
                <a:gd name="T113" fmla="*/ 324 h 362"/>
                <a:gd name="T114" fmla="*/ 329 w 362"/>
                <a:gd name="T115" fmla="*/ 33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2" h="362">
                  <a:moveTo>
                    <a:pt x="348" y="283"/>
                  </a:moveTo>
                  <a:lnTo>
                    <a:pt x="179" y="112"/>
                  </a:lnTo>
                  <a:lnTo>
                    <a:pt x="179" y="112"/>
                  </a:lnTo>
                  <a:lnTo>
                    <a:pt x="181" y="101"/>
                  </a:lnTo>
                  <a:lnTo>
                    <a:pt x="181" y="90"/>
                  </a:lnTo>
                  <a:lnTo>
                    <a:pt x="180" y="79"/>
                  </a:lnTo>
                  <a:lnTo>
                    <a:pt x="177" y="67"/>
                  </a:lnTo>
                  <a:lnTo>
                    <a:pt x="174" y="56"/>
                  </a:lnTo>
                  <a:lnTo>
                    <a:pt x="169" y="47"/>
                  </a:lnTo>
                  <a:lnTo>
                    <a:pt x="162" y="36"/>
                  </a:lnTo>
                  <a:lnTo>
                    <a:pt x="155" y="27"/>
                  </a:lnTo>
                  <a:lnTo>
                    <a:pt x="155" y="27"/>
                  </a:lnTo>
                  <a:lnTo>
                    <a:pt x="144" y="17"/>
                  </a:lnTo>
                  <a:lnTo>
                    <a:pt x="132" y="11"/>
                  </a:lnTo>
                  <a:lnTo>
                    <a:pt x="119" y="6"/>
                  </a:lnTo>
                  <a:lnTo>
                    <a:pt x="106" y="2"/>
                  </a:lnTo>
                  <a:lnTo>
                    <a:pt x="93" y="0"/>
                  </a:lnTo>
                  <a:lnTo>
                    <a:pt x="79" y="1"/>
                  </a:lnTo>
                  <a:lnTo>
                    <a:pt x="66" y="3"/>
                  </a:lnTo>
                  <a:lnTo>
                    <a:pt x="53" y="8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6" y="62"/>
                  </a:lnTo>
                  <a:lnTo>
                    <a:pt x="110" y="67"/>
                  </a:lnTo>
                  <a:lnTo>
                    <a:pt x="111" y="73"/>
                  </a:lnTo>
                  <a:lnTo>
                    <a:pt x="112" y="80"/>
                  </a:lnTo>
                  <a:lnTo>
                    <a:pt x="111" y="85"/>
                  </a:lnTo>
                  <a:lnTo>
                    <a:pt x="110" y="92"/>
                  </a:lnTo>
                  <a:lnTo>
                    <a:pt x="106" y="97"/>
                  </a:lnTo>
                  <a:lnTo>
                    <a:pt x="102" y="103"/>
                  </a:lnTo>
                  <a:lnTo>
                    <a:pt x="102" y="103"/>
                  </a:lnTo>
                  <a:lnTo>
                    <a:pt x="97" y="107"/>
                  </a:lnTo>
                  <a:lnTo>
                    <a:pt x="91" y="110"/>
                  </a:lnTo>
                  <a:lnTo>
                    <a:pt x="85" y="112"/>
                  </a:lnTo>
                  <a:lnTo>
                    <a:pt x="78" y="112"/>
                  </a:lnTo>
                  <a:lnTo>
                    <a:pt x="72" y="112"/>
                  </a:lnTo>
                  <a:lnTo>
                    <a:pt x="66" y="110"/>
                  </a:lnTo>
                  <a:lnTo>
                    <a:pt x="60" y="107"/>
                  </a:lnTo>
                  <a:lnTo>
                    <a:pt x="56" y="103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3" y="67"/>
                  </a:lnTo>
                  <a:lnTo>
                    <a:pt x="1" y="81"/>
                  </a:lnTo>
                  <a:lnTo>
                    <a:pt x="0" y="94"/>
                  </a:lnTo>
                  <a:lnTo>
                    <a:pt x="1" y="107"/>
                  </a:lnTo>
                  <a:lnTo>
                    <a:pt x="4" y="120"/>
                  </a:lnTo>
                  <a:lnTo>
                    <a:pt x="9" y="133"/>
                  </a:lnTo>
                  <a:lnTo>
                    <a:pt x="17" y="145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35" y="163"/>
                  </a:lnTo>
                  <a:lnTo>
                    <a:pt x="45" y="169"/>
                  </a:lnTo>
                  <a:lnTo>
                    <a:pt x="56" y="175"/>
                  </a:lnTo>
                  <a:lnTo>
                    <a:pt x="66" y="179"/>
                  </a:lnTo>
                  <a:lnTo>
                    <a:pt x="77" y="181"/>
                  </a:lnTo>
                  <a:lnTo>
                    <a:pt x="89" y="182"/>
                  </a:lnTo>
                  <a:lnTo>
                    <a:pt x="101" y="181"/>
                  </a:lnTo>
                  <a:lnTo>
                    <a:pt x="112" y="179"/>
                  </a:lnTo>
                  <a:lnTo>
                    <a:pt x="282" y="349"/>
                  </a:lnTo>
                  <a:lnTo>
                    <a:pt x="282" y="349"/>
                  </a:lnTo>
                  <a:lnTo>
                    <a:pt x="289" y="355"/>
                  </a:lnTo>
                  <a:lnTo>
                    <a:pt x="297" y="359"/>
                  </a:lnTo>
                  <a:lnTo>
                    <a:pt x="306" y="362"/>
                  </a:lnTo>
                  <a:lnTo>
                    <a:pt x="314" y="362"/>
                  </a:lnTo>
                  <a:lnTo>
                    <a:pt x="314" y="362"/>
                  </a:lnTo>
                  <a:lnTo>
                    <a:pt x="324" y="362"/>
                  </a:lnTo>
                  <a:lnTo>
                    <a:pt x="333" y="359"/>
                  </a:lnTo>
                  <a:lnTo>
                    <a:pt x="340" y="355"/>
                  </a:lnTo>
                  <a:lnTo>
                    <a:pt x="348" y="349"/>
                  </a:lnTo>
                  <a:lnTo>
                    <a:pt x="348" y="349"/>
                  </a:lnTo>
                  <a:lnTo>
                    <a:pt x="354" y="342"/>
                  </a:lnTo>
                  <a:lnTo>
                    <a:pt x="359" y="333"/>
                  </a:lnTo>
                  <a:lnTo>
                    <a:pt x="361" y="325"/>
                  </a:lnTo>
                  <a:lnTo>
                    <a:pt x="362" y="316"/>
                  </a:lnTo>
                  <a:lnTo>
                    <a:pt x="361" y="306"/>
                  </a:lnTo>
                  <a:lnTo>
                    <a:pt x="359" y="298"/>
                  </a:lnTo>
                  <a:lnTo>
                    <a:pt x="354" y="290"/>
                  </a:lnTo>
                  <a:lnTo>
                    <a:pt x="348" y="283"/>
                  </a:lnTo>
                  <a:lnTo>
                    <a:pt x="348" y="283"/>
                  </a:lnTo>
                  <a:close/>
                  <a:moveTo>
                    <a:pt x="329" y="330"/>
                  </a:moveTo>
                  <a:lnTo>
                    <a:pt x="329" y="330"/>
                  </a:lnTo>
                  <a:lnTo>
                    <a:pt x="326" y="333"/>
                  </a:lnTo>
                  <a:lnTo>
                    <a:pt x="323" y="334"/>
                  </a:lnTo>
                  <a:lnTo>
                    <a:pt x="319" y="336"/>
                  </a:lnTo>
                  <a:lnTo>
                    <a:pt x="314" y="336"/>
                  </a:lnTo>
                  <a:lnTo>
                    <a:pt x="311" y="336"/>
                  </a:lnTo>
                  <a:lnTo>
                    <a:pt x="307" y="334"/>
                  </a:lnTo>
                  <a:lnTo>
                    <a:pt x="304" y="333"/>
                  </a:lnTo>
                  <a:lnTo>
                    <a:pt x="300" y="330"/>
                  </a:lnTo>
                  <a:lnTo>
                    <a:pt x="300" y="330"/>
                  </a:lnTo>
                  <a:lnTo>
                    <a:pt x="297" y="327"/>
                  </a:lnTo>
                  <a:lnTo>
                    <a:pt x="296" y="324"/>
                  </a:lnTo>
                  <a:lnTo>
                    <a:pt x="295" y="319"/>
                  </a:lnTo>
                  <a:lnTo>
                    <a:pt x="294" y="316"/>
                  </a:lnTo>
                  <a:lnTo>
                    <a:pt x="295" y="312"/>
                  </a:lnTo>
                  <a:lnTo>
                    <a:pt x="296" y="308"/>
                  </a:lnTo>
                  <a:lnTo>
                    <a:pt x="297" y="304"/>
                  </a:lnTo>
                  <a:lnTo>
                    <a:pt x="300" y="301"/>
                  </a:lnTo>
                  <a:lnTo>
                    <a:pt x="300" y="301"/>
                  </a:lnTo>
                  <a:lnTo>
                    <a:pt x="304" y="299"/>
                  </a:lnTo>
                  <a:lnTo>
                    <a:pt x="307" y="297"/>
                  </a:lnTo>
                  <a:lnTo>
                    <a:pt x="311" y="296"/>
                  </a:lnTo>
                  <a:lnTo>
                    <a:pt x="314" y="296"/>
                  </a:lnTo>
                  <a:lnTo>
                    <a:pt x="319" y="296"/>
                  </a:lnTo>
                  <a:lnTo>
                    <a:pt x="323" y="297"/>
                  </a:lnTo>
                  <a:lnTo>
                    <a:pt x="326" y="299"/>
                  </a:lnTo>
                  <a:lnTo>
                    <a:pt x="329" y="301"/>
                  </a:lnTo>
                  <a:lnTo>
                    <a:pt x="329" y="301"/>
                  </a:lnTo>
                  <a:lnTo>
                    <a:pt x="332" y="304"/>
                  </a:lnTo>
                  <a:lnTo>
                    <a:pt x="334" y="308"/>
                  </a:lnTo>
                  <a:lnTo>
                    <a:pt x="335" y="312"/>
                  </a:lnTo>
                  <a:lnTo>
                    <a:pt x="336" y="316"/>
                  </a:lnTo>
                  <a:lnTo>
                    <a:pt x="335" y="319"/>
                  </a:lnTo>
                  <a:lnTo>
                    <a:pt x="334" y="324"/>
                  </a:lnTo>
                  <a:lnTo>
                    <a:pt x="332" y="327"/>
                  </a:lnTo>
                  <a:lnTo>
                    <a:pt x="329" y="330"/>
                  </a:lnTo>
                  <a:lnTo>
                    <a:pt x="329" y="33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21569" y="5272975"/>
            <a:ext cx="2088280" cy="693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GB" sz="4400" b="1">
                <a:solidFill>
                  <a:srgbClr val="E5E8E8">
                    <a:lumMod val="50000"/>
                  </a:srgbClr>
                </a:solidFill>
              </a:rPr>
              <a:t>Recover</a:t>
            </a:r>
            <a:endParaRPr lang="en-US" sz="4400" b="1" dirty="0" err="1">
              <a:solidFill>
                <a:srgbClr val="E5E8E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4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Analyst builds a context</a:t>
            </a:r>
            <a:endParaRPr lang="en-US" dirty="0"/>
          </a:p>
        </p:txBody>
      </p:sp>
      <p:pic>
        <p:nvPicPr>
          <p:cNvPr id="122" name="Picture 121" descr="Screen Shot 2011-12-05 at 8.54.23 A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066800"/>
            <a:ext cx="9972675" cy="554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5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Analyst follows a remediation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 flipH="1">
            <a:off x="752475" y="2409825"/>
            <a:ext cx="3448050" cy="1752600"/>
          </a:xfrm>
          <a:prstGeom prst="round2DiagRect">
            <a:avLst>
              <a:gd name="adj1" fmla="val 7275"/>
              <a:gd name="adj2" fmla="val 0"/>
            </a:avLst>
          </a:prstGeom>
          <a:solidFill>
            <a:schemeClr val="accent1"/>
          </a:solidFill>
        </p:spPr>
        <p:txBody>
          <a:bodyPr vert="horz" lIns="0" tIns="0" rIns="0" bIns="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Quarantine </a:t>
            </a:r>
            <a:r>
              <a:rPr lang="en-US" sz="2400" b="1" dirty="0" smtClean="0">
                <a:solidFill>
                  <a:schemeClr val="bg1"/>
                </a:solidFill>
              </a:rPr>
              <a:t>the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infected machine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 flipH="1">
            <a:off x="4295775" y="2409825"/>
            <a:ext cx="3448050" cy="1752600"/>
          </a:xfrm>
          <a:prstGeom prst="round2DiagRect">
            <a:avLst>
              <a:gd name="adj1" fmla="val 7275"/>
              <a:gd name="adj2" fmla="val 0"/>
            </a:avLst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Schedule</a:t>
            </a:r>
            <a:r>
              <a:rPr lang="en-US" sz="2400" b="1" dirty="0" smtClean="0">
                <a:solidFill>
                  <a:schemeClr val="bg1"/>
                </a:solidFill>
              </a:rPr>
              <a:t>/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run </a:t>
            </a:r>
            <a:r>
              <a:rPr lang="en-US" sz="2400" b="1" dirty="0">
                <a:solidFill>
                  <a:schemeClr val="bg1"/>
                </a:solidFill>
              </a:rPr>
              <a:t>clean up </a:t>
            </a:r>
            <a:r>
              <a:rPr lang="en-US" sz="2400" b="1" dirty="0" smtClean="0">
                <a:solidFill>
                  <a:schemeClr val="bg1"/>
                </a:solidFill>
              </a:rPr>
              <a:t>tools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 flipH="1">
            <a:off x="7839075" y="2409825"/>
            <a:ext cx="3448050" cy="1752600"/>
          </a:xfrm>
          <a:prstGeom prst="round2DiagRect">
            <a:avLst>
              <a:gd name="adj1" fmla="val 7275"/>
              <a:gd name="adj2" fmla="val 0"/>
            </a:avLst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Schedule</a:t>
            </a:r>
            <a:r>
              <a:rPr lang="en-US" sz="2400" b="1" dirty="0" smtClean="0">
                <a:solidFill>
                  <a:schemeClr val="bg1"/>
                </a:solidFill>
              </a:rPr>
              <a:t>/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run </a:t>
            </a:r>
            <a:r>
              <a:rPr lang="en-US" sz="2400" b="1" dirty="0">
                <a:solidFill>
                  <a:schemeClr val="bg1"/>
                </a:solidFill>
              </a:rPr>
              <a:t>reimaging</a:t>
            </a:r>
          </a:p>
        </p:txBody>
      </p:sp>
    </p:spTree>
    <p:extLst>
      <p:ext uri="{BB962C8B-B14F-4D97-AF65-F5344CB8AC3E}">
        <p14:creationId xmlns:p14="http://schemas.microsoft.com/office/powerpoint/2010/main" val="2556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25624" y="4812131"/>
            <a:ext cx="3918509" cy="9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73603">
              <a:spcAft>
                <a:spcPts val="533"/>
              </a:spcAft>
              <a:buSzPct val="100000"/>
            </a:pPr>
            <a:r>
              <a:rPr lang="en-US" sz="3200" dirty="0" smtClean="0">
                <a:solidFill>
                  <a:schemeClr val="accent1"/>
                </a:solidFill>
              </a:rPr>
              <a:t>A few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</a:rPr>
              <a:t>minutes </a:t>
            </a:r>
            <a:r>
              <a:rPr lang="en-US" sz="2800" dirty="0" smtClean="0"/>
              <a:t>per alert</a:t>
            </a:r>
            <a:endParaRPr lang="en-US" sz="2800" dirty="0"/>
          </a:p>
          <a:p>
            <a:pPr defTabSz="573603">
              <a:spcAft>
                <a:spcPts val="533"/>
              </a:spcAft>
              <a:buSzPct val="100000"/>
            </a:pPr>
            <a:endParaRPr lang="en-US" sz="2133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pic>
        <p:nvPicPr>
          <p:cNvPr id="5" name="Picture 4" descr="fireho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411" y="1138106"/>
            <a:ext cx="4666471" cy="34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5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43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74" y="2733676"/>
            <a:ext cx="5834836" cy="1247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3274" y="602132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/>
              <a:t>http://www.darkreading.com/attacks-and-breaches/target-ignored-data-breach-alarms/d/d-id/1127712</a:t>
            </a:r>
          </a:p>
        </p:txBody>
      </p:sp>
    </p:spTree>
    <p:extLst>
      <p:ext uri="{BB962C8B-B14F-4D97-AF65-F5344CB8AC3E}">
        <p14:creationId xmlns:p14="http://schemas.microsoft.com/office/powerpoint/2010/main" val="3305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2371725"/>
            <a:ext cx="10058400" cy="152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HP Simplified" panose="020B0604020204020204" pitchFamily="34" charset="0"/>
              <a:buNone/>
            </a:pPr>
            <a:r>
              <a:rPr lang="en-US" sz="4400" b="1" dirty="0">
                <a:solidFill>
                  <a:schemeClr val="accent1"/>
                </a:solidFill>
              </a:rPr>
              <a:t>Repetitive</a:t>
            </a:r>
            <a:r>
              <a:rPr lang="en-US" sz="4400" dirty="0" smtClean="0"/>
              <a:t>, </a:t>
            </a:r>
            <a:r>
              <a:rPr lang="en-US" sz="4400" b="1" dirty="0">
                <a:solidFill>
                  <a:schemeClr val="accent1"/>
                </a:solidFill>
              </a:rPr>
              <a:t>Manual</a:t>
            </a:r>
            <a:r>
              <a:rPr lang="en-US" sz="4400" dirty="0" smtClean="0"/>
              <a:t>, and </a:t>
            </a:r>
            <a:r>
              <a:rPr lang="en-US" sz="4400" b="1" dirty="0" smtClean="0">
                <a:solidFill>
                  <a:schemeClr val="accent1"/>
                </a:solidFill>
              </a:rPr>
              <a:t>Error Prone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599" y="533400"/>
            <a:ext cx="10972801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SOCs don’t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1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to the </a:t>
            </a:r>
            <a:r>
              <a:rPr lang="en-US" dirty="0" smtClean="0"/>
              <a:t>rescue???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45</a:t>
            </a:fld>
            <a:endParaRPr lang="en-US" dirty="0">
              <a:solidFill>
                <a:srgbClr val="E5E8E8">
                  <a:lumMod val="75000"/>
                </a:srgbClr>
              </a:solidFill>
            </a:endParaRPr>
          </a:p>
        </p:txBody>
      </p:sp>
      <p:pic>
        <p:nvPicPr>
          <p:cNvPr id="8" name="Picture 4" descr="https://sd.keepcalm-o-matic.co.uk/i/keep-calm-and-use-machine-learning-1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C1BEA2"/>
              </a:clrFrom>
              <a:clrTo>
                <a:srgbClr val="C1BEA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608" y="1906753"/>
            <a:ext cx="2570743" cy="29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3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building as a learning problem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46</a:t>
            </a:fld>
            <a:endParaRPr lang="en-US" dirty="0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790575" y="2333625"/>
            <a:ext cx="5038725" cy="19335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Predict the information needed for each alert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276975" y="2333625"/>
            <a:ext cx="5038725" cy="1933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alert </a:t>
            </a:r>
            <a:r>
              <a:rPr lang="en-US" sz="2000" dirty="0" smtClean="0"/>
              <a:t>characteristics</a:t>
            </a:r>
          </a:p>
          <a:p>
            <a:pPr marL="2857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source/destination</a:t>
            </a:r>
          </a:p>
          <a:p>
            <a:pPr marL="2857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</a:t>
            </a:r>
            <a:r>
              <a:rPr lang="en-US" sz="2000" dirty="0" smtClean="0"/>
              <a:t>rotocol</a:t>
            </a:r>
          </a:p>
          <a:p>
            <a:pPr marL="2857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v</a:t>
            </a:r>
            <a:r>
              <a:rPr lang="en-US" sz="2000" dirty="0" smtClean="0"/>
              <a:t>ulnerability</a:t>
            </a:r>
          </a:p>
          <a:p>
            <a:pPr marL="2857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…</a:t>
            </a:r>
            <a:endParaRPr lang="en-US" sz="2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0" y="2209799"/>
            <a:ext cx="0" cy="2181225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Remediation plan as another learning problem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47</a:t>
            </a:fld>
            <a:endParaRPr lang="en-US" dirty="0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790575" y="2333625"/>
            <a:ext cx="5038725" cy="19335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Predict remediation action for each alert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276975" y="2333625"/>
            <a:ext cx="5038725" cy="1933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context information</a:t>
            </a:r>
          </a:p>
          <a:p>
            <a:pPr marL="171450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device characteristics</a:t>
            </a:r>
          </a:p>
          <a:p>
            <a:pPr marL="171450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</a:t>
            </a:r>
            <a:r>
              <a:rPr lang="en-US" sz="2000" dirty="0" smtClean="0"/>
              <a:t>ser characteristics</a:t>
            </a:r>
          </a:p>
          <a:p>
            <a:pPr marL="171450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</a:t>
            </a:r>
            <a:r>
              <a:rPr lang="en-US" sz="2000" dirty="0" smtClean="0"/>
              <a:t>ocation</a:t>
            </a:r>
          </a:p>
          <a:p>
            <a:pPr marL="171450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onnectivity</a:t>
            </a:r>
          </a:p>
          <a:p>
            <a:pPr marL="171450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US" sz="2000" dirty="0" smtClean="0"/>
              <a:t>usiness </a:t>
            </a:r>
            <a:r>
              <a:rPr lang="en-US" sz="2000" dirty="0"/>
              <a:t>needs </a:t>
            </a:r>
            <a:endParaRPr lang="en-US" sz="20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0" y="2209799"/>
            <a:ext cx="0" cy="2181225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7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2371725"/>
            <a:ext cx="10058400" cy="152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HP Simplified" panose="020B0604020204020204" pitchFamily="34" charset="0"/>
              <a:buNone/>
            </a:pPr>
            <a:r>
              <a:rPr lang="en-US" sz="4400" dirty="0" smtClean="0">
                <a:solidFill>
                  <a:schemeClr val="accent1"/>
                </a:solidFill>
              </a:rPr>
              <a:t>Incorporate analyst feedback</a:t>
            </a:r>
          </a:p>
        </p:txBody>
      </p:sp>
    </p:spTree>
    <p:extLst>
      <p:ext uri="{BB962C8B-B14F-4D97-AF65-F5344CB8AC3E}">
        <p14:creationId xmlns:p14="http://schemas.microsoft.com/office/powerpoint/2010/main" val="165697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546860" y="2659761"/>
            <a:ext cx="9144000" cy="11887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 smtClean="0">
                <a:solidFill>
                  <a:schemeClr val="accent1"/>
                </a:solidFill>
              </a:rPr>
              <a:t>Summary</a:t>
            </a:r>
            <a:endParaRPr 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Generation: Point products</a:t>
            </a:r>
            <a:endParaRPr lang="en-US" dirty="0"/>
          </a:p>
        </p:txBody>
      </p:sp>
      <p:pic>
        <p:nvPicPr>
          <p:cNvPr id="4" name="Picture 3" descr="ID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318" y="1479391"/>
            <a:ext cx="5102781" cy="3228473"/>
          </a:xfrm>
          <a:prstGeom prst="rect">
            <a:avLst/>
          </a:prstGeom>
        </p:spPr>
      </p:pic>
      <p:pic>
        <p:nvPicPr>
          <p:cNvPr id="6" name="Picture 5" descr="idsaler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09" y="4737421"/>
            <a:ext cx="10160881" cy="10567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7496357" y="3314700"/>
            <a:ext cx="1266643" cy="1285875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" pitchFamily="28" charset="0"/>
              <a:ea typeface="ＭＳ Ｐゴシック" pitchFamily="28" charset="-128"/>
              <a:cs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858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599" y="2003425"/>
            <a:ext cx="10972801" cy="3254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en-US" dirty="0" smtClean="0"/>
              <a:t>ML has played a key role since early days of enterprise security</a:t>
            </a:r>
          </a:p>
          <a:p>
            <a:pPr marL="228600" indent="-228600"/>
            <a:endParaRPr lang="en-US" dirty="0" smtClean="0"/>
          </a:p>
          <a:p>
            <a:pPr marL="228600" indent="-228600"/>
            <a:r>
              <a:rPr lang="en-US" dirty="0" smtClean="0"/>
              <a:t>ML helps achieve scale, but FPs/FNs remain</a:t>
            </a:r>
          </a:p>
          <a:p>
            <a:pPr marL="228600" indent="-228600"/>
            <a:endParaRPr lang="en-US" dirty="0" smtClean="0"/>
          </a:p>
          <a:p>
            <a:pPr marL="228600" indent="-228600"/>
            <a:r>
              <a:rPr lang="en-US" dirty="0" smtClean="0"/>
              <a:t>One of the better tools at our disposal for enterprise security</a:t>
            </a:r>
          </a:p>
          <a:p>
            <a:pPr marL="228600" indent="-2286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9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uture: ML targeted toward enterprise security</a:t>
            </a:r>
            <a:endParaRPr lang="en-US" dirty="0"/>
          </a:p>
        </p:txBody>
      </p:sp>
      <p:sp>
        <p:nvSpPr>
          <p:cNvPr id="27" name="Round Diagonal Corner Rectangle 26"/>
          <p:cNvSpPr/>
          <p:nvPr/>
        </p:nvSpPr>
        <p:spPr>
          <a:xfrm flipH="1">
            <a:off x="3723395" y="3339947"/>
            <a:ext cx="4944354" cy="822606"/>
          </a:xfrm>
          <a:prstGeom prst="round2DiagRect">
            <a:avLst>
              <a:gd name="adj1" fmla="val 10050"/>
              <a:gd name="adj2" fmla="val 0"/>
            </a:avLst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3032" tIns="300028" rIns="393032" bIns="300028" numCol="1" spcCol="1270" anchor="ctr" anchorCtr="0">
            <a:noAutofit/>
          </a:bodyPr>
          <a:lstStyle/>
          <a:p>
            <a:pPr algn="ctr" defTabSz="112603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/>
              <a:t>ML/AI/SA</a:t>
            </a:r>
            <a:endParaRPr lang="en-US" sz="2800" b="1" dirty="0"/>
          </a:p>
        </p:txBody>
      </p:sp>
      <p:sp>
        <p:nvSpPr>
          <p:cNvPr id="29" name="Round Diagonal Corner Rectangle 28"/>
          <p:cNvSpPr/>
          <p:nvPr/>
        </p:nvSpPr>
        <p:spPr>
          <a:xfrm flipH="1">
            <a:off x="1331398" y="4687453"/>
            <a:ext cx="1327318" cy="461616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273" tIns="86273" rIns="86273" bIns="86273" numCol="1" spcCol="1270" anchor="ctr" anchorCtr="0">
            <a:noAutofit/>
          </a:bodyPr>
          <a:lstStyle/>
          <a:p>
            <a:pPr algn="ctr" defTabSz="15408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DNS</a:t>
            </a:r>
          </a:p>
        </p:txBody>
      </p:sp>
      <p:sp>
        <p:nvSpPr>
          <p:cNvPr id="31" name="Round Diagonal Corner Rectangle 30"/>
          <p:cNvSpPr/>
          <p:nvPr/>
        </p:nvSpPr>
        <p:spPr>
          <a:xfrm flipH="1">
            <a:off x="2944310" y="4686363"/>
            <a:ext cx="1462337" cy="463797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69" tIns="86369" rIns="86369" bIns="86369" numCol="1" spcCol="1270" anchor="ctr" anchorCtr="0">
            <a:noAutofit/>
          </a:bodyPr>
          <a:lstStyle/>
          <a:p>
            <a:pPr algn="ctr" defTabSz="15408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HTTP</a:t>
            </a:r>
          </a:p>
        </p:txBody>
      </p:sp>
      <p:sp>
        <p:nvSpPr>
          <p:cNvPr id="33" name="Round Diagonal Corner Rectangle 32"/>
          <p:cNvSpPr/>
          <p:nvPr/>
        </p:nvSpPr>
        <p:spPr>
          <a:xfrm flipH="1">
            <a:off x="4692241" y="4686363"/>
            <a:ext cx="1332872" cy="463797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69" tIns="86369" rIns="86369" bIns="86369" numCol="1" spcCol="1270" anchor="ctr" anchorCtr="0">
            <a:noAutofit/>
          </a:bodyPr>
          <a:lstStyle/>
          <a:p>
            <a:pPr algn="ctr" defTabSz="15408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IDS</a:t>
            </a:r>
          </a:p>
        </p:txBody>
      </p:sp>
      <p:sp>
        <p:nvSpPr>
          <p:cNvPr id="35" name="Round Diagonal Corner Rectangle 34"/>
          <p:cNvSpPr/>
          <p:nvPr/>
        </p:nvSpPr>
        <p:spPr>
          <a:xfrm flipH="1">
            <a:off x="6310707" y="4686363"/>
            <a:ext cx="1332872" cy="463797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69" tIns="86369" rIns="86369" bIns="86369" numCol="1" spcCol="1270" anchor="ctr" anchorCtr="0">
            <a:noAutofit/>
          </a:bodyPr>
          <a:lstStyle/>
          <a:p>
            <a:pPr algn="ctr" defTabSz="15408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..</a:t>
            </a:r>
          </a:p>
        </p:txBody>
      </p:sp>
      <p:sp>
        <p:nvSpPr>
          <p:cNvPr id="37" name="Round Diagonal Corner Rectangle 36"/>
          <p:cNvSpPr/>
          <p:nvPr/>
        </p:nvSpPr>
        <p:spPr>
          <a:xfrm flipH="1">
            <a:off x="7929173" y="4686079"/>
            <a:ext cx="1327743" cy="464364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93" tIns="86393" rIns="86393" bIns="86393" numCol="1" spcCol="1270" anchor="ctr" anchorCtr="0">
            <a:noAutofit/>
          </a:bodyPr>
          <a:lstStyle/>
          <a:p>
            <a:pPr algn="ctr" defTabSz="15408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..</a:t>
            </a:r>
          </a:p>
        </p:txBody>
      </p:sp>
      <p:sp>
        <p:nvSpPr>
          <p:cNvPr id="39" name="Round Diagonal Corner Rectangle 38"/>
          <p:cNvSpPr/>
          <p:nvPr/>
        </p:nvSpPr>
        <p:spPr>
          <a:xfrm flipH="1">
            <a:off x="9542510" y="4686363"/>
            <a:ext cx="1332872" cy="463797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69" tIns="86369" rIns="86369" bIns="86369" numCol="1" spcCol="1270" anchor="ctr" anchorCtr="0">
            <a:noAutofit/>
          </a:bodyPr>
          <a:lstStyle/>
          <a:p>
            <a:pPr algn="ctr" defTabSz="15408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AV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97104" y="2115416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Detection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59163" y="2115416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Recovery/Remediation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>
            <a:off x="8860989" y="3368618"/>
            <a:ext cx="1854636" cy="1212907"/>
          </a:xfrm>
          <a:prstGeom prst="curvedConnector3">
            <a:avLst>
              <a:gd name="adj1" fmla="val 101358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27" idx="1"/>
            <a:endCxn id="29" idx="3"/>
          </p:cNvCxnSpPr>
          <p:nvPr/>
        </p:nvCxnSpPr>
        <p:spPr>
          <a:xfrm rot="5400000">
            <a:off x="3832865" y="2324746"/>
            <a:ext cx="524900" cy="4200515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90000"/>
              </a:schemeClr>
            </a:solidFill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7" idx="1"/>
            <a:endCxn id="31" idx="3"/>
          </p:cNvCxnSpPr>
          <p:nvPr/>
        </p:nvCxnSpPr>
        <p:spPr>
          <a:xfrm rot="5400000">
            <a:off x="4673620" y="3164411"/>
            <a:ext cx="523810" cy="2520094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9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7" idx="1"/>
            <a:endCxn id="33" idx="3"/>
          </p:cNvCxnSpPr>
          <p:nvPr/>
        </p:nvCxnSpPr>
        <p:spPr>
          <a:xfrm rot="5400000">
            <a:off x="5515220" y="4006011"/>
            <a:ext cx="523810" cy="836895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9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7" idx="1"/>
            <a:endCxn id="35" idx="3"/>
          </p:cNvCxnSpPr>
          <p:nvPr/>
        </p:nvCxnSpPr>
        <p:spPr>
          <a:xfrm rot="16200000" flipH="1">
            <a:off x="6324452" y="4033672"/>
            <a:ext cx="523810" cy="781571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9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27" idx="1"/>
            <a:endCxn id="37" idx="3"/>
          </p:cNvCxnSpPr>
          <p:nvPr/>
        </p:nvCxnSpPr>
        <p:spPr>
          <a:xfrm rot="16200000" flipH="1">
            <a:off x="7132545" y="3225580"/>
            <a:ext cx="523526" cy="2397472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9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7" idx="1"/>
            <a:endCxn id="39" idx="3"/>
          </p:cNvCxnSpPr>
          <p:nvPr/>
        </p:nvCxnSpPr>
        <p:spPr>
          <a:xfrm rot="16200000" flipH="1">
            <a:off x="7940354" y="2417771"/>
            <a:ext cx="523810" cy="4013374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9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40" idx="2"/>
          </p:cNvCxnSpPr>
          <p:nvPr/>
        </p:nvCxnSpPr>
        <p:spPr>
          <a:xfrm flipV="1">
            <a:off x="4233844" y="2577081"/>
            <a:ext cx="0" cy="632844"/>
          </a:xfrm>
          <a:prstGeom prst="straightConnector1">
            <a:avLst/>
          </a:prstGeom>
          <a:ln w="50800">
            <a:solidFill>
              <a:schemeClr val="accent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8267871" y="2577081"/>
            <a:ext cx="0" cy="632844"/>
          </a:xfrm>
          <a:prstGeom prst="straightConnector1">
            <a:avLst/>
          </a:prstGeom>
          <a:ln w="50800">
            <a:solidFill>
              <a:schemeClr val="accent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5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products: Old problems require new solutions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599" y="2003425"/>
            <a:ext cx="10972801" cy="3254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Targeted new techniques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False positives/False negatives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R</a:t>
            </a:r>
            <a:r>
              <a:rPr lang="en-US" dirty="0" smtClean="0"/>
              <a:t>esource aware – power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Advances in hardware and systems software</a:t>
            </a:r>
          </a:p>
          <a:p>
            <a:pPr marL="228600" indent="-228600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28600" indent="-2286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129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analytics and remediation: New problems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599" y="2003425"/>
            <a:ext cx="10972801" cy="3254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Targeted ML  techniques for scalable and reliable detection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Holistic approach to detection and remediation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Incorporate user feedback</a:t>
            </a:r>
          </a:p>
          <a:p>
            <a:pPr marL="228600" indent="-228600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28600" indent="-2286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34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finally, be judicious in using 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54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pic>
        <p:nvPicPr>
          <p:cNvPr id="2050" name="Picture 2" descr="http://i0.wp.com/www.rantic.com/wp-content/uploads/2015/01/If-all-you-had-was-a-hamm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27" y="1189328"/>
            <a:ext cx="3891183" cy="389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6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600" y="3571875"/>
            <a:ext cx="9144000" cy="11890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/>
              <a:t>Pratyusa</a:t>
            </a:r>
            <a:r>
              <a:rPr lang="en-US" sz="2800" dirty="0" smtClean="0"/>
              <a:t> K. </a:t>
            </a:r>
            <a:r>
              <a:rPr lang="en-US" sz="2800" dirty="0" err="1" smtClean="0"/>
              <a:t>Manadhata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manadhata@hpe.com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657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Generation: Security information and event management systems (SIEM)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8233" y="1928455"/>
            <a:ext cx="10667885" cy="2527256"/>
            <a:chOff x="569372" y="2175471"/>
            <a:chExt cx="8000914" cy="1895442"/>
          </a:xfrm>
        </p:grpSpPr>
        <p:grpSp>
          <p:nvGrpSpPr>
            <p:cNvPr id="5" name="Group 5"/>
            <p:cNvGrpSpPr/>
            <p:nvPr/>
          </p:nvGrpSpPr>
          <p:grpSpPr>
            <a:xfrm>
              <a:off x="761669" y="2175471"/>
              <a:ext cx="3545636" cy="762087"/>
              <a:chOff x="761669" y="2175475"/>
              <a:chExt cx="3376509" cy="377810"/>
            </a:xfrm>
          </p:grpSpPr>
          <p:pic>
            <p:nvPicPr>
              <p:cNvPr id="18" name="Picture 3" descr="idsalerts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669" y="2175475"/>
                <a:ext cx="3376509" cy="351157"/>
              </a:xfrm>
              <a:prstGeom prst="rect">
                <a:avLst/>
              </a:prstGeom>
            </p:spPr>
          </p:pic>
          <p:sp>
            <p:nvSpPr>
              <p:cNvPr id="19" name="TextBox 4"/>
              <p:cNvSpPr txBox="1"/>
              <p:nvPr/>
            </p:nvSpPr>
            <p:spPr>
              <a:xfrm>
                <a:off x="2072873" y="2213813"/>
                <a:ext cx="829140" cy="339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73603">
                  <a:spcAft>
                    <a:spcPts val="533"/>
                  </a:spcAft>
                  <a:buSzPct val="100000"/>
                </a:pPr>
                <a:r>
                  <a:rPr lang="en-US" sz="5333" b="1" dirty="0">
                    <a:solidFill>
                      <a:schemeClr val="accent1"/>
                    </a:solidFill>
                    <a:latin typeface="HP Simplified" pitchFamily="34" charset="0"/>
                    <a:cs typeface="HP Simplified" pitchFamily="34" charset="0"/>
                  </a:rPr>
                  <a:t>IDS</a:t>
                </a:r>
              </a:p>
            </p:txBody>
          </p:sp>
        </p:grpSp>
        <p:grpSp>
          <p:nvGrpSpPr>
            <p:cNvPr id="6" name="Group 15"/>
            <p:cNvGrpSpPr/>
            <p:nvPr/>
          </p:nvGrpSpPr>
          <p:grpSpPr>
            <a:xfrm>
              <a:off x="4636046" y="2183492"/>
              <a:ext cx="3922207" cy="708325"/>
              <a:chOff x="582364" y="2175475"/>
              <a:chExt cx="3735119" cy="351157"/>
            </a:xfrm>
          </p:grpSpPr>
          <p:pic>
            <p:nvPicPr>
              <p:cNvPr id="16" name="Picture 15" descr="idsalerts.png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82364" y="2175475"/>
                <a:ext cx="3735119" cy="351157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671840" y="2189950"/>
                <a:ext cx="1597372" cy="263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573603">
                  <a:spcAft>
                    <a:spcPts val="533"/>
                  </a:spcAft>
                  <a:buSzPct val="100000"/>
                </a:pPr>
                <a:r>
                  <a:rPr lang="en-US" sz="4000" b="1" dirty="0">
                    <a:solidFill>
                      <a:schemeClr val="tx2"/>
                    </a:solidFill>
                    <a:latin typeface="HP Simplified" pitchFamily="34" charset="0"/>
                    <a:cs typeface="HP Simplified" pitchFamily="34" charset="0"/>
                  </a:rPr>
                  <a:t>AntiVirus</a:t>
                </a:r>
              </a:p>
            </p:txBody>
          </p:sp>
        </p:grpSp>
        <p:grpSp>
          <p:nvGrpSpPr>
            <p:cNvPr id="7" name="Group 18"/>
            <p:cNvGrpSpPr/>
            <p:nvPr/>
          </p:nvGrpSpPr>
          <p:grpSpPr>
            <a:xfrm>
              <a:off x="569372" y="3362588"/>
              <a:ext cx="3922209" cy="708325"/>
              <a:chOff x="582364" y="2175475"/>
              <a:chExt cx="3735119" cy="351157"/>
            </a:xfrm>
          </p:grpSpPr>
          <p:pic>
            <p:nvPicPr>
              <p:cNvPr id="14" name="Picture 13" descr="idsalerts.png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82364" y="2175475"/>
                <a:ext cx="3735119" cy="351157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923918" y="2213811"/>
                <a:ext cx="1048962" cy="263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573603">
                  <a:spcAft>
                    <a:spcPts val="533"/>
                  </a:spcAft>
                  <a:buSzPct val="100000"/>
                </a:pPr>
                <a:r>
                  <a:rPr lang="en-US" sz="4000" b="1" dirty="0">
                    <a:solidFill>
                      <a:schemeClr val="tx2"/>
                    </a:solidFill>
                    <a:latin typeface="HP Simplified" pitchFamily="34" charset="0"/>
                    <a:cs typeface="HP Simplified" pitchFamily="34" charset="0"/>
                  </a:rPr>
                  <a:t>Proxy</a:t>
                </a: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573383" y="2175472"/>
              <a:ext cx="3922209" cy="708325"/>
              <a:chOff x="582364" y="2175475"/>
              <a:chExt cx="3735119" cy="351157"/>
            </a:xfrm>
          </p:grpSpPr>
          <p:pic>
            <p:nvPicPr>
              <p:cNvPr id="12" name="Picture 11" descr="idsalerts.png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82364" y="2175475"/>
                <a:ext cx="3735119" cy="351157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141621" y="2213811"/>
                <a:ext cx="653969" cy="263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573603">
                  <a:spcAft>
                    <a:spcPts val="533"/>
                  </a:spcAft>
                  <a:buSzPct val="100000"/>
                </a:pPr>
                <a:r>
                  <a:rPr lang="en-US" sz="4000" b="1" dirty="0">
                    <a:solidFill>
                      <a:schemeClr val="tx2"/>
                    </a:solidFill>
                    <a:latin typeface="HP Simplified" pitchFamily="34" charset="0"/>
                    <a:cs typeface="HP Simplified" pitchFamily="34" charset="0"/>
                  </a:rPr>
                  <a:t>IDS</a:t>
                </a: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4648077" y="3362587"/>
              <a:ext cx="3922209" cy="708325"/>
              <a:chOff x="582364" y="2175475"/>
              <a:chExt cx="3735119" cy="351157"/>
            </a:xfrm>
          </p:grpSpPr>
          <p:pic>
            <p:nvPicPr>
              <p:cNvPr id="10" name="Picture 9" descr="idsalerts.png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82364" y="2175475"/>
                <a:ext cx="3735119" cy="351157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832253" y="2213811"/>
                <a:ext cx="1409606" cy="263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573603">
                  <a:spcAft>
                    <a:spcPts val="533"/>
                  </a:spcAft>
                  <a:buSzPct val="100000"/>
                </a:pPr>
                <a:r>
                  <a:rPr lang="en-US" sz="4000" b="1" dirty="0">
                    <a:solidFill>
                      <a:schemeClr val="tx2"/>
                    </a:solidFill>
                    <a:latin typeface="HP Simplified" pitchFamily="34" charset="0"/>
                    <a:cs typeface="HP Simplified" pitchFamily="34" charset="0"/>
                  </a:rPr>
                  <a:t>Firewall</a:t>
                </a:r>
              </a:p>
            </p:txBody>
          </p:sp>
        </p:grpSp>
      </p:grpSp>
      <p:pic>
        <p:nvPicPr>
          <p:cNvPr id="36865" name="Picture 1" descr="image0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7222" y="1573755"/>
            <a:ext cx="5971611" cy="408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316105" y="2705156"/>
            <a:ext cx="3773412" cy="181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3603">
              <a:spcAft>
                <a:spcPts val="533"/>
              </a:spcAft>
              <a:buSzPct val="100000"/>
            </a:pPr>
            <a:r>
              <a:rPr lang="en-US" sz="3600" b="1" dirty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Unified UI</a:t>
            </a:r>
          </a:p>
          <a:p>
            <a:pPr defTabSz="573603">
              <a:spcAft>
                <a:spcPts val="533"/>
              </a:spcAft>
              <a:buSzPct val="100000"/>
            </a:pPr>
            <a:r>
              <a:rPr lang="en-US" sz="3600" b="1" dirty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False positive reduction</a:t>
            </a:r>
          </a:p>
        </p:txBody>
      </p:sp>
    </p:spTree>
    <p:extLst>
      <p:ext uri="{BB962C8B-B14F-4D97-AF65-F5344CB8AC3E}">
        <p14:creationId xmlns:p14="http://schemas.microsoft.com/office/powerpoint/2010/main" val="194159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88" y="5716524"/>
            <a:ext cx="10972801" cy="762000"/>
          </a:xfrm>
        </p:spPr>
        <p:txBody>
          <a:bodyPr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Generation: Security Operations Centers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7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67" y="429273"/>
            <a:ext cx="10006445" cy="56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2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998" y="2554431"/>
            <a:ext cx="9144000" cy="1828800"/>
          </a:xfrm>
        </p:spPr>
        <p:txBody>
          <a:bodyPr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Generation</a:t>
            </a:r>
            <a:br>
              <a:rPr lang="en-US" dirty="0" smtClean="0"/>
            </a:br>
            <a:r>
              <a:rPr lang="en-US" dirty="0" smtClean="0"/>
              <a:t>Point Products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7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one thing and do it “well”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790575" y="2333625"/>
            <a:ext cx="5038725" cy="19335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Anti-malware products</a:t>
            </a:r>
          </a:p>
          <a:p>
            <a:r>
              <a:rPr lang="en-US" dirty="0" smtClean="0"/>
              <a:t>Data leakage prevention products</a:t>
            </a:r>
          </a:p>
          <a:p>
            <a:r>
              <a:rPr lang="en-US" dirty="0" smtClean="0"/>
              <a:t>Firewalls</a:t>
            </a:r>
          </a:p>
          <a:p>
            <a:r>
              <a:rPr lang="en-US" dirty="0" smtClean="0"/>
              <a:t>Application firewalls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276975" y="2333625"/>
            <a:ext cx="5038725" cy="19335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Intrusion detection systems (IDS/IPS)</a:t>
            </a:r>
          </a:p>
          <a:p>
            <a:r>
              <a:rPr lang="en-US" dirty="0" smtClean="0"/>
              <a:t>Domain/IP Blacklists</a:t>
            </a:r>
          </a:p>
          <a:p>
            <a:r>
              <a:rPr lang="en-US" dirty="0" smtClean="0"/>
              <a:t>Sandboxes</a:t>
            </a:r>
          </a:p>
          <a:p>
            <a:r>
              <a:rPr lang="en-US" dirty="0" smtClean="0"/>
              <a:t>Web proxies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0" y="2209799"/>
            <a:ext cx="0" cy="2181225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3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f1MFEiNEmO_MbApW780g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  <a:extLst>
    <a:ext uri="{05A4C25C-085E-4340-85A3-A5531E510DB2}">
      <thm15:themeFamily xmlns:thm15="http://schemas.microsoft.com/office/thememl/2012/main" name="HP_PPT_Standard_16x9_EN.potx" id="{37DF8EFE-D6A9-4A04-88E4-2776F30119F0}" vid="{E89E6F89-5D05-437F-B97D-2B83A3216D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</Template>
  <TotalTime>2243</TotalTime>
  <Words>909</Words>
  <Application>Microsoft Office PowerPoint</Application>
  <PresentationFormat>Widescreen</PresentationFormat>
  <Paragraphs>376</Paragraphs>
  <Slides>55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ＭＳ Ｐゴシック</vt:lpstr>
      <vt:lpstr>Arial</vt:lpstr>
      <vt:lpstr>Calibri</vt:lpstr>
      <vt:lpstr>Futura Bk</vt:lpstr>
      <vt:lpstr>HP Simplified</vt:lpstr>
      <vt:lpstr>HP Simplified Light</vt:lpstr>
      <vt:lpstr>Mangal</vt:lpstr>
      <vt:lpstr>HP Standard 16x9</vt:lpstr>
      <vt:lpstr>think-cell Slide</vt:lpstr>
      <vt:lpstr>Machine Learning for Enterprise Security </vt:lpstr>
      <vt:lpstr>Outline</vt:lpstr>
      <vt:lpstr>Enterprise security</vt:lpstr>
      <vt:lpstr>A Security framework</vt:lpstr>
      <vt:lpstr>1st Generation: Point products</vt:lpstr>
      <vt:lpstr>2nd Generation: Security information and event management systems (SIEM)</vt:lpstr>
      <vt:lpstr>3rd Generation: Security Operations Centers</vt:lpstr>
      <vt:lpstr>1st Generation Point Products</vt:lpstr>
      <vt:lpstr>Do one thing and do it “well”</vt:lpstr>
      <vt:lpstr>Product structure</vt:lpstr>
      <vt:lpstr>Anti-Malware products</vt:lpstr>
      <vt:lpstr>Sample labelling</vt:lpstr>
      <vt:lpstr>Similarity is key in other detection mechanisms too</vt:lpstr>
      <vt:lpstr>Static analysis: looks similarity</vt:lpstr>
      <vt:lpstr>Dynamic analysis: behavior similarity</vt:lpstr>
      <vt:lpstr>Reputation analysis: behavior similarity</vt:lpstr>
      <vt:lpstr>Front end detection: False positive-false negative trade-off</vt:lpstr>
      <vt:lpstr>PowerPoint Presentation</vt:lpstr>
      <vt:lpstr>Malicious domain detection</vt:lpstr>
      <vt:lpstr>PowerPoint Presentation</vt:lpstr>
      <vt:lpstr>Observations and opportunities</vt:lpstr>
      <vt:lpstr>2nd Generation Security Information and Event Management</vt:lpstr>
      <vt:lpstr>Correlation</vt:lpstr>
      <vt:lpstr>Security Information and Event Management</vt:lpstr>
      <vt:lpstr>PowerPoint Presentation</vt:lpstr>
      <vt:lpstr>PowerPoint Presentation</vt:lpstr>
      <vt:lpstr>Observations</vt:lpstr>
      <vt:lpstr>3rd Generation Security Operations Centers</vt:lpstr>
      <vt:lpstr>A large enterprise network</vt:lpstr>
      <vt:lpstr>Reducing false negatives</vt:lpstr>
      <vt:lpstr>Advanced persistent threat (APT) detection </vt:lpstr>
      <vt:lpstr>PowerPoint Presentation</vt:lpstr>
      <vt:lpstr>The data analysis approach holds promise</vt:lpstr>
      <vt:lpstr>PowerPoint Presentation</vt:lpstr>
      <vt:lpstr>PowerPoint Presentation</vt:lpstr>
      <vt:lpstr>PowerPoint Presentation</vt:lpstr>
      <vt:lpstr>Challenges</vt:lpstr>
      <vt:lpstr>4th Generation Remediation &amp; Recovery</vt:lpstr>
      <vt:lpstr>Analyst sees an alert</vt:lpstr>
      <vt:lpstr>Analyst builds a context</vt:lpstr>
      <vt:lpstr>Analyst follows a remediation plan</vt:lpstr>
      <vt:lpstr>PowerPoint Presentation</vt:lpstr>
      <vt:lpstr>PowerPoint Presentation</vt:lpstr>
      <vt:lpstr>PowerPoint Presentation</vt:lpstr>
      <vt:lpstr>Machine learning to the rescue???</vt:lpstr>
      <vt:lpstr>Context building as a learning problem</vt:lpstr>
      <vt:lpstr>Remediation plan as another learning problem</vt:lpstr>
      <vt:lpstr>PowerPoint Presentation</vt:lpstr>
      <vt:lpstr>PowerPoint Presentation</vt:lpstr>
      <vt:lpstr>Current state</vt:lpstr>
      <vt:lpstr>Future: ML targeted toward enterprise security</vt:lpstr>
      <vt:lpstr>Point products: Old problems require new solutions</vt:lpstr>
      <vt:lpstr>Security analytics and remediation: New problems</vt:lpstr>
      <vt:lpstr>And finally, be judicious in using ML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RECOVERY</dc:title>
  <dc:creator>Manadhata, Pratyusa K</dc:creator>
  <cp:lastModifiedBy>Manadhata, Pratyusa K</cp:lastModifiedBy>
  <cp:revision>250</cp:revision>
  <dcterms:created xsi:type="dcterms:W3CDTF">2015-08-03T14:06:29Z</dcterms:created>
  <dcterms:modified xsi:type="dcterms:W3CDTF">2017-01-30T22:09:42Z</dcterms:modified>
</cp:coreProperties>
</file>