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30"/>
  </p:notesMasterIdLst>
  <p:handoutMasterIdLst>
    <p:handoutMasterId r:id="rId31"/>
  </p:handoutMasterIdLst>
  <p:sldIdLst>
    <p:sldId id="256" r:id="rId2"/>
    <p:sldId id="286" r:id="rId3"/>
    <p:sldId id="287" r:id="rId4"/>
    <p:sldId id="257" r:id="rId5"/>
    <p:sldId id="258" r:id="rId6"/>
    <p:sldId id="260" r:id="rId7"/>
    <p:sldId id="307" r:id="rId8"/>
    <p:sldId id="305" r:id="rId9"/>
    <p:sldId id="285" r:id="rId10"/>
    <p:sldId id="271" r:id="rId11"/>
    <p:sldId id="295" r:id="rId12"/>
    <p:sldId id="273" r:id="rId13"/>
    <p:sldId id="306" r:id="rId14"/>
    <p:sldId id="274" r:id="rId15"/>
    <p:sldId id="283" r:id="rId16"/>
    <p:sldId id="284" r:id="rId17"/>
    <p:sldId id="276" r:id="rId18"/>
    <p:sldId id="277" r:id="rId19"/>
    <p:sldId id="304" r:id="rId20"/>
    <p:sldId id="278" r:id="rId21"/>
    <p:sldId id="279" r:id="rId22"/>
    <p:sldId id="280" r:id="rId23"/>
    <p:sldId id="294" r:id="rId24"/>
    <p:sldId id="281" r:id="rId25"/>
    <p:sldId id="269" r:id="rId26"/>
    <p:sldId id="282" r:id="rId27"/>
    <p:sldId id="290" r:id="rId28"/>
    <p:sldId id="302" r:id="rId2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746"/>
    <a:srgbClr val="0A326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8" d="100"/>
          <a:sy n="148" d="100"/>
        </p:scale>
        <p:origin x="144" y="3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04E24F5-F4FC-8D45-833F-4B1F839BCCE3}" type="datetime1">
              <a:rPr lang="en-US" smtClean="0"/>
              <a:t>1/31/2017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81CB99-F531-BA4F-AABB-92CF8D738D75}" type="slidenum">
              <a:rPr lang="en-US" smtClean="0"/>
              <a:t>‹#›</a:t>
            </a:fld>
            <a:endParaRPr lang="en-US"/>
          </a:p>
        </p:txBody>
      </p:sp>
    </p:spTree>
    <p:extLst>
      <p:ext uri="{BB962C8B-B14F-4D97-AF65-F5344CB8AC3E}">
        <p14:creationId xmlns:p14="http://schemas.microsoft.com/office/powerpoint/2010/main" val="37130465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6D3A92-9A7E-3A46-B470-C3889BF8E40F}" type="datetime1">
              <a:rPr lang="en-US" smtClean="0"/>
              <a:t>1/31/2017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4F4E2B-2A7A-734B-8F91-E84A5F7346D9}" type="slidenum">
              <a:rPr lang="en-US" smtClean="0"/>
              <a:t>‹#›</a:t>
            </a:fld>
            <a:endParaRPr lang="en-US"/>
          </a:p>
        </p:txBody>
      </p:sp>
    </p:spTree>
    <p:extLst>
      <p:ext uri="{BB962C8B-B14F-4D97-AF65-F5344CB8AC3E}">
        <p14:creationId xmlns:p14="http://schemas.microsoft.com/office/powerpoint/2010/main" val="10988645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1</a:t>
            </a:fld>
            <a:endParaRPr lang="en-US"/>
          </a:p>
        </p:txBody>
      </p:sp>
    </p:spTree>
    <p:extLst>
      <p:ext uri="{BB962C8B-B14F-4D97-AF65-F5344CB8AC3E}">
        <p14:creationId xmlns:p14="http://schemas.microsoft.com/office/powerpoint/2010/main" val="2253054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 To evaluate our design, we use Gem5</a:t>
            </a:r>
            <a:r>
              <a:rPr lang="en-US" baseline="0" dirty="0" smtClean="0"/>
              <a:t> to run a modified kernel.</a:t>
            </a:r>
          </a:p>
          <a:p>
            <a:r>
              <a:rPr lang="en-US" baseline="0" dirty="0" smtClean="0"/>
              <a:t>- We use a baseline of non-temporal stores bulk zeroing shredding.</a:t>
            </a:r>
          </a:p>
          <a:p>
            <a:pPr marL="171450" indent="-171450">
              <a:buFontTx/>
              <a:buChar char="-"/>
            </a:pPr>
            <a:r>
              <a:rPr lang="en-US" dirty="0" smtClean="0"/>
              <a:t>We use workloads</a:t>
            </a:r>
            <a:r>
              <a:rPr lang="en-US" baseline="0" dirty="0" smtClean="0"/>
              <a:t> from SPEC2006 and </a:t>
            </a:r>
            <a:r>
              <a:rPr lang="en-US" baseline="0" dirty="0" err="1" smtClean="0"/>
              <a:t>Powergraph</a:t>
            </a:r>
            <a:r>
              <a:rPr lang="en-US" baseline="0" dirty="0" smtClean="0"/>
              <a:t> suites.</a:t>
            </a:r>
          </a:p>
          <a:p>
            <a:pPr marL="171450" indent="-171450">
              <a:buFontTx/>
              <a:buChar char="-"/>
            </a:pPr>
            <a:r>
              <a:rPr lang="en-US" baseline="0" dirty="0" smtClean="0"/>
              <a:t>For applications, data shredding mostly occur at initialization and graph construction phases. Accordingly, we run 500M instructions on each core (~4B overall) from initialization and graph construction phases.</a:t>
            </a:r>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17</a:t>
            </a:fld>
            <a:endParaRPr lang="en-US"/>
          </a:p>
        </p:txBody>
      </p:sp>
    </p:spTree>
    <p:extLst>
      <p:ext uri="{BB962C8B-B14F-4D97-AF65-F5344CB8AC3E}">
        <p14:creationId xmlns:p14="http://schemas.microsoft.com/office/powerpoint/2010/main" val="3235007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we can see, some benchmarks got</a:t>
            </a:r>
            <a:r>
              <a:rPr lang="en-US" baseline="0" dirty="0" smtClean="0"/>
              <a:t> good performance improvement, but others didn’t.  On average 6.4% IPC improvement was observed.</a:t>
            </a:r>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21</a:t>
            </a:fld>
            <a:endParaRPr lang="en-US"/>
          </a:p>
        </p:txBody>
      </p:sp>
    </p:spTree>
    <p:extLst>
      <p:ext uri="{BB962C8B-B14F-4D97-AF65-F5344CB8AC3E}">
        <p14:creationId xmlns:p14="http://schemas.microsoft.com/office/powerpoint/2010/main" val="1338533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25</a:t>
            </a:fld>
            <a:endParaRPr lang="en-US"/>
          </a:p>
        </p:txBody>
      </p:sp>
    </p:spTree>
    <p:extLst>
      <p:ext uri="{BB962C8B-B14F-4D97-AF65-F5344CB8AC3E}">
        <p14:creationId xmlns:p14="http://schemas.microsoft.com/office/powerpoint/2010/main" val="3114053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talk</a:t>
            </a:r>
            <a:r>
              <a:rPr lang="en-US" baseline="0" dirty="0" smtClean="0"/>
              <a:t> will be organized as follows: First we will start with a quick background, then discussing the goal of work design. Later we discuss the related work, followed by our design and evaluation. Finally, I will present a brief summary.</a:t>
            </a:r>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2</a:t>
            </a:fld>
            <a:endParaRPr lang="en-US"/>
          </a:p>
        </p:txBody>
      </p:sp>
    </p:spTree>
    <p:extLst>
      <p:ext uri="{BB962C8B-B14F-4D97-AF65-F5344CB8AC3E}">
        <p14:creationId xmlns:p14="http://schemas.microsoft.com/office/powerpoint/2010/main" val="328961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Emerging NVMs are promising</a:t>
            </a:r>
            <a:r>
              <a:rPr lang="en-US" baseline="0" dirty="0" smtClean="0"/>
              <a:t> replacement for DRAM: They are fast ___ dense ___ and non-volatile, hence no refresh power.</a:t>
            </a:r>
            <a:br>
              <a:rPr lang="en-US" baseline="0" dirty="0" smtClean="0"/>
            </a:br>
            <a:r>
              <a:rPr lang="en-US" baseline="0" dirty="0" smtClean="0"/>
              <a:t>Examples of such promising technologies are: Phase-Change Memory (PCM) and </a:t>
            </a:r>
            <a:r>
              <a:rPr lang="en-US" baseline="0" dirty="0" err="1" smtClean="0"/>
              <a:t>Memristor</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4</a:t>
            </a:fld>
            <a:endParaRPr lang="en-US"/>
          </a:p>
        </p:txBody>
      </p:sp>
    </p:spTree>
    <p:extLst>
      <p:ext uri="{BB962C8B-B14F-4D97-AF65-F5344CB8AC3E}">
        <p14:creationId xmlns:p14="http://schemas.microsoft.com/office/powerpoint/2010/main" val="774477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Unfortunately,</a:t>
            </a:r>
            <a:r>
              <a:rPr lang="en-US" baseline="0" dirty="0" smtClean="0"/>
              <a:t> NVMs have their drawbacks: they have limited endurance __, slow write __, Data Remanence attacks: since NVMs are non-volatile anyone can remove the DIMMs and scan their data.</a:t>
            </a:r>
            <a:br>
              <a:rPr lang="en-US" baseline="0" dirty="0" smtClean="0"/>
            </a:br>
            <a:r>
              <a:rPr lang="en-US" baseline="0" dirty="0" smtClean="0"/>
              <a:t>Accordingly, deploying NVMs requires: __ Encrypting data, __ Reducing number of writes. As example, DCW is the technique that compares previous cell values and disable programming unchanged bits. </a:t>
            </a:r>
          </a:p>
          <a:p>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5</a:t>
            </a:fld>
            <a:endParaRPr lang="en-US"/>
          </a:p>
        </p:txBody>
      </p:sp>
    </p:spTree>
    <p:extLst>
      <p:ext uri="{BB962C8B-B14F-4D97-AF65-F5344CB8AC3E}">
        <p14:creationId xmlns:p14="http://schemas.microsoft.com/office/powerpoint/2010/main" val="2175108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Now lets</a:t>
            </a:r>
            <a:r>
              <a:rPr lang="en-US" baseline="0" dirty="0" smtClean="0"/>
              <a:t> talk about data shredding: data shredding is the operation of zeroing out memory to avoid data leak. As example, assume you have a page process A no longer needs memory page X. Later, process B want to allocate a page, the kernel must shred that data by zeroing out the page to avoid data leak. As mentioned earlier, the problem is that NVM writes are slow and limited!</a:t>
            </a:r>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6</a:t>
            </a:fld>
            <a:endParaRPr lang="en-US"/>
          </a:p>
        </p:txBody>
      </p:sp>
    </p:spTree>
    <p:extLst>
      <p:ext uri="{BB962C8B-B14F-4D97-AF65-F5344CB8AC3E}">
        <p14:creationId xmlns:p14="http://schemas.microsoft.com/office/powerpoint/2010/main" val="1551805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first,</a:t>
            </a:r>
            <a:r>
              <a:rPr lang="en-US" baseline="0" dirty="0" smtClean="0"/>
              <a:t> lets discuss the threat model we assume. We assume a trusted processor, however, an attacker can have physical access to the memory devices, add memory snoopers on the memory bus. This assumption is similar to recent research papers on encrypted memory.</a:t>
            </a:r>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9</a:t>
            </a:fld>
            <a:endParaRPr lang="en-US"/>
          </a:p>
        </p:txBody>
      </p:sp>
    </p:spTree>
    <p:extLst>
      <p:ext uri="{BB962C8B-B14F-4D97-AF65-F5344CB8AC3E}">
        <p14:creationId xmlns:p14="http://schemas.microsoft.com/office/powerpoint/2010/main" val="2080028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 do encryption</a:t>
            </a:r>
            <a:r>
              <a:rPr lang="en-US" baseline="0" dirty="0" smtClean="0"/>
              <a:t> and decryption, similar to recent proposals we use counter mode encryption. It works as following: assume you have a cache line miss, you need to retrieve a unique IV for that cache line. </a:t>
            </a:r>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10</a:t>
            </a:fld>
            <a:endParaRPr lang="en-US"/>
          </a:p>
        </p:txBody>
      </p:sp>
    </p:spTree>
    <p:extLst>
      <p:ext uri="{BB962C8B-B14F-4D97-AF65-F5344CB8AC3E}">
        <p14:creationId xmlns:p14="http://schemas.microsoft.com/office/powerpoint/2010/main" val="783636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To be able</a:t>
            </a:r>
            <a:r>
              <a:rPr lang="en-US" baseline="0" dirty="0" smtClean="0"/>
              <a:t> to decrypt the data, we need to keep track of the IVs used to encrypt the cache lines. To do so, we use split-counter scheme proposed in ISCA 2006. Every page, lets say 4KB page will have 64-bit major counter shared across all cache lines. Every cache line will have 7 bit minor counter. The counters of the page are organized as 64B cache block.</a:t>
            </a:r>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11</a:t>
            </a:fld>
            <a:endParaRPr lang="en-US"/>
          </a:p>
        </p:txBody>
      </p:sp>
    </p:spTree>
    <p:extLst>
      <p:ext uri="{BB962C8B-B14F-4D97-AF65-F5344CB8AC3E}">
        <p14:creationId xmlns:p14="http://schemas.microsoft.com/office/powerpoint/2010/main" val="331557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 back to data shredding,</a:t>
            </a:r>
            <a:r>
              <a:rPr lang="en-US" baseline="0" dirty="0" smtClean="0"/>
              <a:t> data shredding will simply write encrypted zero page to the shredded page. In contrast, Silent Shredder, cleverly updates the IV value to make the previous page value unintelligible. if the IV value is changed, then it is cryptographically impossible to decrypt the data</a:t>
            </a:r>
            <a:endParaRPr lang="en-US" dirty="0"/>
          </a:p>
        </p:txBody>
      </p:sp>
      <p:sp>
        <p:nvSpPr>
          <p:cNvPr id="4" name="Slide Number Placeholder 3"/>
          <p:cNvSpPr>
            <a:spLocks noGrp="1"/>
          </p:cNvSpPr>
          <p:nvPr>
            <p:ph type="sldNum" sz="quarter" idx="10"/>
          </p:nvPr>
        </p:nvSpPr>
        <p:spPr/>
        <p:txBody>
          <a:bodyPr/>
          <a:lstStyle/>
          <a:p>
            <a:fld id="{C44F4E2B-2A7A-734B-8F91-E84A5F7346D9}" type="slidenum">
              <a:rPr lang="en-US" smtClean="0"/>
              <a:t>12</a:t>
            </a:fld>
            <a:endParaRPr lang="en-US"/>
          </a:p>
        </p:txBody>
      </p:sp>
    </p:spTree>
    <p:extLst>
      <p:ext uri="{BB962C8B-B14F-4D97-AF65-F5344CB8AC3E}">
        <p14:creationId xmlns:p14="http://schemas.microsoft.com/office/powerpoint/2010/main" val="128978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6" name="Group 10"/>
          <p:cNvGrpSpPr/>
          <p:nvPr/>
        </p:nvGrpSpPr>
        <p:grpSpPr>
          <a:xfrm>
            <a:off x="-1" y="2534771"/>
            <a:ext cx="7543801" cy="1953185"/>
            <a:chOff x="-1" y="3379694"/>
            <a:chExt cx="7543801" cy="2604247"/>
          </a:xfrm>
        </p:grpSpPr>
        <p:grpSp>
          <p:nvGrpSpPr>
            <p:cNvPr id="9" name="Group 11"/>
            <p:cNvGrpSpPr/>
            <p:nvPr/>
          </p:nvGrpSpPr>
          <p:grpSpPr>
            <a:xfrm>
              <a:off x="-1" y="3379694"/>
              <a:ext cx="7543801" cy="2604247"/>
              <a:chOff x="-1" y="3379694"/>
              <a:chExt cx="7543801" cy="2604247"/>
            </a:xfrm>
          </p:grpSpPr>
          <p:sp>
            <p:nvSpPr>
              <p:cNvPr id="15" name="Snip Single Corner Rectangle 14"/>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3" name="Teardrop 12"/>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2934961"/>
            <a:ext cx="5867400" cy="1102519"/>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4047565"/>
            <a:ext cx="5867400" cy="430306"/>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476901" y="3332163"/>
            <a:ext cx="1543050" cy="365125"/>
          </a:xfrm>
        </p:spPr>
        <p:txBody>
          <a:bodyPr lIns="91440" tIns="0" bIns="0" anchor="b" anchorCtr="0"/>
          <a:lstStyle>
            <a:lvl1pPr>
              <a:defRPr sz="1400" b="1">
                <a:solidFill>
                  <a:schemeClr val="bg1">
                    <a:lumMod val="50000"/>
                  </a:schemeClr>
                </a:solidFill>
              </a:defRPr>
            </a:lvl1pPr>
          </a:lstStyle>
          <a:p>
            <a:fld id="{DC0B529B-173B-7642-854A-4A78ABCC4194}" type="datetime1">
              <a:rPr lang="en-US" smtClean="0"/>
              <a:t>1/31/2017</a:t>
            </a:fld>
            <a:endParaRPr lang="en-US"/>
          </a:p>
        </p:txBody>
      </p:sp>
      <p:sp>
        <p:nvSpPr>
          <p:cNvPr id="5" name="Footer Placeholder 4"/>
          <p:cNvSpPr>
            <a:spLocks noGrp="1"/>
          </p:cNvSpPr>
          <p:nvPr>
            <p:ph type="ftr" sz="quarter" idx="11"/>
          </p:nvPr>
        </p:nvSpPr>
        <p:spPr>
          <a:xfrm rot="16200000">
            <a:off x="-99636" y="3332163"/>
            <a:ext cx="1543048" cy="365125"/>
          </a:xfrm>
        </p:spPr>
        <p:txBody>
          <a:bodyPr lIns="91440" tIns="0" bIns="0" anchor="t" anchorCtr="0"/>
          <a:lstStyle>
            <a:lvl1pPr algn="l">
              <a:defRPr b="1">
                <a:solidFill>
                  <a:schemeClr val="bg1">
                    <a:lumMod val="75000"/>
                  </a:schemeClr>
                </a:solidFill>
              </a:defRPr>
            </a:lvl1p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10"/>
          <p:cNvGrpSpPr/>
          <p:nvPr/>
        </p:nvGrpSpPr>
        <p:grpSpPr>
          <a:xfrm>
            <a:off x="228600" y="171450"/>
            <a:ext cx="4251960" cy="4790514"/>
            <a:chOff x="228600" y="228600"/>
            <a:chExt cx="4251960" cy="6387352"/>
          </a:xfrm>
        </p:grpSpPr>
        <p:sp>
          <p:nvSpPr>
            <p:cNvPr id="12" name="Snip Diagonal Corner Rectangle 11"/>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Teardrop 12"/>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32204"/>
            <a:ext cx="3657600" cy="870966"/>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flipH="1">
            <a:off x="4654475" y="171450"/>
            <a:ext cx="4251960" cy="4793742"/>
          </a:xfrm>
          <a:prstGeom prst="snip2DiagRect">
            <a:avLst>
              <a:gd name="adj1" fmla="val 0"/>
              <a:gd name="adj2" fmla="val 4017"/>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506801"/>
            <a:ext cx="3657600" cy="1946462"/>
          </a:xfrm>
        </p:spPr>
        <p:txBody>
          <a:bodyPr>
            <a:normAutofit/>
          </a:bodyPr>
          <a:lstStyle>
            <a:lvl1pPr marL="0" indent="0">
              <a:lnSpc>
                <a:spcPct val="110000"/>
              </a:lnSpc>
              <a:spcBef>
                <a:spcPts val="60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58952" y="4725162"/>
            <a:ext cx="1298448" cy="273844"/>
          </a:xfrm>
        </p:spPr>
        <p:txBody>
          <a:bodyPr/>
          <a:lstStyle/>
          <a:p>
            <a:fld id="{9100225E-BA62-6E4C-9016-E4870186F21B}" type="datetime1">
              <a:rPr lang="en-US" smtClean="0"/>
              <a:t>1/31/2017</a:t>
            </a:fld>
            <a:endParaRPr lang="en-US"/>
          </a:p>
        </p:txBody>
      </p:sp>
      <p:sp>
        <p:nvSpPr>
          <p:cNvPr id="6" name="Footer Placeholder 5"/>
          <p:cNvSpPr>
            <a:spLocks noGrp="1"/>
          </p:cNvSpPr>
          <p:nvPr>
            <p:ph type="ftr" sz="quarter" idx="11"/>
          </p:nvPr>
        </p:nvSpPr>
        <p:spPr>
          <a:xfrm>
            <a:off x="2057400" y="4725162"/>
            <a:ext cx="2340864" cy="273844"/>
          </a:xfrm>
        </p:spPr>
        <p:txBody>
          <a:bodyPr/>
          <a:lstStyle/>
          <a:p>
            <a:endParaRPr lang="en-US"/>
          </a:p>
        </p:txBody>
      </p:sp>
      <p:sp>
        <p:nvSpPr>
          <p:cNvPr id="7" name="Slide Number Placeholder 6"/>
          <p:cNvSpPr>
            <a:spLocks noGrp="1"/>
          </p:cNvSpPr>
          <p:nvPr>
            <p:ph type="sldNum" sz="quarter" idx="12"/>
          </p:nvPr>
        </p:nvSpPr>
        <p:spPr>
          <a:xfrm>
            <a:off x="301752" y="4725162"/>
            <a:ext cx="448056" cy="273844"/>
          </a:xfrm>
        </p:spPr>
        <p:txBody>
          <a:bodyPr/>
          <a:lstStyle>
            <a:lvl1pPr algn="l">
              <a:defRPr/>
            </a:lvl1pPr>
          </a:lstStyle>
          <a:p>
            <a:fld id="{BEEC37AD-F69B-DF4C-A51F-E71CD2324A3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9" name="Snip Diagonal Corner Rectangle 8"/>
          <p:cNvSpPr/>
          <p:nvPr/>
        </p:nvSpPr>
        <p:spPr>
          <a:xfrm flipV="1">
            <a:off x="228600" y="3486151"/>
            <a:ext cx="8686800" cy="1472453"/>
          </a:xfrm>
          <a:prstGeom prst="snip2DiagRect">
            <a:avLst>
              <a:gd name="adj1" fmla="val 0"/>
              <a:gd name="adj2" fmla="val 937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57200" y="3486150"/>
            <a:ext cx="8153400" cy="457200"/>
          </a:xfrm>
        </p:spPr>
        <p:txBody>
          <a:bodyPr vert="horz" lIns="91440" tIns="45720" rIns="91440" bIns="45720" rtlCol="0" anchor="b" anchorCtr="0">
            <a:normAutofit/>
          </a:bodyPr>
          <a:lstStyle>
            <a:lvl1pPr algn="l" defTabSz="914400" rtl="0" eaLnBrk="1" latinLnBrk="0" hangingPunct="1">
              <a:spcBef>
                <a:spcPct val="0"/>
              </a:spcBef>
              <a:buNone/>
              <a:defRPr sz="3000" b="0" kern="1200">
                <a:solidFill>
                  <a:schemeClr val="accent1"/>
                </a:solidFill>
                <a:latin typeface="+mj-lt"/>
                <a:ea typeface="+mj-ea"/>
                <a:cs typeface="+mj-cs"/>
              </a:defRPr>
            </a:lvl1pPr>
          </a:lstStyle>
          <a:p>
            <a:r>
              <a:rPr lang="en-US" smtClean="0"/>
              <a:t>Click to edit Master title style</a:t>
            </a:r>
            <a:endParaRPr/>
          </a:p>
        </p:txBody>
      </p:sp>
      <p:sp>
        <p:nvSpPr>
          <p:cNvPr id="3" name="Date Placeholder 2"/>
          <p:cNvSpPr>
            <a:spLocks noGrp="1"/>
          </p:cNvSpPr>
          <p:nvPr>
            <p:ph type="dt" sz="half" idx="10"/>
          </p:nvPr>
        </p:nvSpPr>
        <p:spPr/>
        <p:txBody>
          <a:bodyPr/>
          <a:lstStyle/>
          <a:p>
            <a:fld id="{B9BF5485-1549-2E45-8C98-4C337D2C9CA2}" type="datetime1">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C37AD-F69B-DF4C-A51F-E71CD2324A39}" type="slidenum">
              <a:rPr lang="en-US" smtClean="0"/>
              <a:t>‹#›</a:t>
            </a:fld>
            <a:endParaRPr lang="en-US"/>
          </a:p>
        </p:txBody>
      </p:sp>
      <p:sp>
        <p:nvSpPr>
          <p:cNvPr id="7" name="Text Placeholder 3"/>
          <p:cNvSpPr>
            <a:spLocks noGrp="1"/>
          </p:cNvSpPr>
          <p:nvPr>
            <p:ph type="body" sz="half" idx="2"/>
          </p:nvPr>
        </p:nvSpPr>
        <p:spPr>
          <a:xfrm>
            <a:off x="457200" y="3943349"/>
            <a:ext cx="8156448" cy="615204"/>
          </a:xfrm>
        </p:spPr>
        <p:txBody>
          <a:bodyPr>
            <a:normAutofit/>
          </a:bodyPr>
          <a:lstStyle>
            <a:lvl1pPr marL="0" indent="0">
              <a:lnSpc>
                <a:spcPct val="110000"/>
              </a:lnSpc>
              <a:spcBef>
                <a:spcPct val="0"/>
              </a:spcBef>
              <a:buNone/>
              <a:defRPr sz="1800" kern="1200">
                <a:solidFill>
                  <a:schemeClr val="tx1">
                    <a:lumMod val="90000"/>
                    <a:lumOff val="10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Picture Placeholder 2"/>
          <p:cNvSpPr>
            <a:spLocks noGrp="1"/>
          </p:cNvSpPr>
          <p:nvPr>
            <p:ph type="pic" idx="1"/>
          </p:nvPr>
        </p:nvSpPr>
        <p:spPr>
          <a:xfrm flipH="1">
            <a:off x="228601" y="171450"/>
            <a:ext cx="8677835" cy="3200400"/>
          </a:xfrm>
          <a:prstGeom prst="snip2DiagRect">
            <a:avLst>
              <a:gd name="adj1" fmla="val 0"/>
              <a:gd name="adj2" fmla="val 4332"/>
            </a:avLst>
          </a:prstGeom>
          <a:effectLst>
            <a:outerShdw blurRad="50800" dist="63500" dir="2700000" algn="tl"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buClr>
              <a:buSzPct val="90000"/>
              <a:buFont typeface="Wingdings 2" pitchFamily="18" charset="2"/>
              <a:buNone/>
              <a:defRPr sz="1800" kern="1200">
                <a:solidFill>
                  <a:schemeClr val="tx1">
                    <a:lumMod val="90000"/>
                    <a:lumOff val="10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258D9A7-223F-D649-A14B-005FB88B0DF4}" type="datetime1">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C37AD-F69B-DF4C-A51F-E71CD2324A39}"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Snip Diagonal Corner Rectangle 8"/>
          <p:cNvSpPr/>
          <p:nvPr/>
        </p:nvSpPr>
        <p:spPr>
          <a:xfrm flipV="1">
            <a:off x="228600" y="1280832"/>
            <a:ext cx="8686800" cy="3681132"/>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171448"/>
            <a:ext cx="8686800" cy="958105"/>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821F1D3-407B-294B-A2F6-CAA46A8A38C9}" type="datetime1">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37AD-F69B-DF4C-A51F-E71CD2324A39}"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Snip Diagonal Corner Rectangle 7"/>
          <p:cNvSpPr/>
          <p:nvPr/>
        </p:nvSpPr>
        <p:spPr>
          <a:xfrm flipV="1">
            <a:off x="228600" y="171450"/>
            <a:ext cx="8686800" cy="4790514"/>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467600" y="628651"/>
            <a:ext cx="1219200" cy="382905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779462" y="628651"/>
            <a:ext cx="6307138" cy="382905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8C9D0A3-2F1C-F844-8E5E-110436304545}" type="datetime1">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37AD-F69B-DF4C-A51F-E71CD2324A3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Snip Diagonal Corner Rectangle 8"/>
          <p:cNvSpPr/>
          <p:nvPr/>
        </p:nvSpPr>
        <p:spPr>
          <a:xfrm flipV="1">
            <a:off x="228600" y="1280832"/>
            <a:ext cx="8686800" cy="3681132"/>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171448"/>
            <a:ext cx="8686800" cy="958105"/>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58C20424-79A4-F949-A01C-E43C0810F8D7}" type="datetime1">
              <a:rPr lang="en-US" smtClean="0"/>
              <a:t>1/31/2017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EC37AD-F69B-DF4C-A51F-E71CD2324A3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6" name="Group 14"/>
          <p:cNvGrpSpPr/>
          <p:nvPr/>
        </p:nvGrpSpPr>
        <p:grpSpPr>
          <a:xfrm>
            <a:off x="-1" y="2534771"/>
            <a:ext cx="7543801" cy="1953185"/>
            <a:chOff x="-1" y="3379694"/>
            <a:chExt cx="7543801" cy="2604247"/>
          </a:xfrm>
        </p:grpSpPr>
        <p:grpSp>
          <p:nvGrpSpPr>
            <p:cNvPr id="9" name="Group 11"/>
            <p:cNvGrpSpPr/>
            <p:nvPr/>
          </p:nvGrpSpPr>
          <p:grpSpPr>
            <a:xfrm>
              <a:off x="-1" y="3379694"/>
              <a:ext cx="7543801" cy="2604247"/>
              <a:chOff x="-1" y="3379694"/>
              <a:chExt cx="7543801" cy="2604247"/>
            </a:xfrm>
          </p:grpSpPr>
          <p:sp>
            <p:nvSpPr>
              <p:cNvPr id="17" name="Snip Single Corner Rectangle 16"/>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8" name="Straight Connector 17"/>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6" name="Teardrop 15"/>
            <p:cNvSpPr/>
            <p:nvPr/>
          </p:nvSpPr>
          <p:spPr>
            <a:xfrm>
              <a:off x="681765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371600" y="2934961"/>
            <a:ext cx="5867400" cy="1102519"/>
          </a:xfrm>
        </p:spPr>
        <p:txBody>
          <a:bodyPr>
            <a:normAutofit/>
          </a:bodyPr>
          <a:lstStyle>
            <a:lvl1pPr algn="r">
              <a:defRPr sz="4600"/>
            </a:lvl1pPr>
          </a:lstStyle>
          <a:p>
            <a:r>
              <a:rPr lang="en-US" smtClean="0"/>
              <a:t>Click to edit Master title style</a:t>
            </a:r>
            <a:endParaRPr/>
          </a:p>
        </p:txBody>
      </p:sp>
      <p:sp>
        <p:nvSpPr>
          <p:cNvPr id="3" name="Subtitle 2"/>
          <p:cNvSpPr>
            <a:spLocks noGrp="1"/>
          </p:cNvSpPr>
          <p:nvPr>
            <p:ph type="subTitle" idx="1"/>
          </p:nvPr>
        </p:nvSpPr>
        <p:spPr>
          <a:xfrm>
            <a:off x="1371600" y="4047565"/>
            <a:ext cx="5867400" cy="430306"/>
          </a:xfrm>
        </p:spPr>
        <p:txBody>
          <a:bodyPr>
            <a:normAutofit/>
          </a:bodyPr>
          <a:lstStyle>
            <a:lvl1pPr marL="0" indent="0" algn="r">
              <a:spcBef>
                <a:spcPct val="0"/>
              </a:spcBef>
              <a:buNone/>
              <a:defRPr sz="1400">
                <a:solidFill>
                  <a:schemeClr val="tx1">
                    <a:lumMod val="90000"/>
                    <a:lumOff val="1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rot="16200000">
            <a:off x="-476901" y="3332163"/>
            <a:ext cx="1543050" cy="365125"/>
          </a:xfrm>
        </p:spPr>
        <p:txBody>
          <a:bodyPr lIns="91440" tIns="0" bIns="0" anchor="b" anchorCtr="0"/>
          <a:lstStyle>
            <a:lvl1pPr>
              <a:defRPr sz="1400" b="1">
                <a:solidFill>
                  <a:schemeClr val="bg1">
                    <a:lumMod val="50000"/>
                  </a:schemeClr>
                </a:solidFill>
              </a:defRPr>
            </a:lvl1pPr>
          </a:lstStyle>
          <a:p>
            <a:fld id="{B9BF5485-1549-2E45-8C98-4C337D2C9CA2}" type="datetime1">
              <a:rPr lang="en-US" smtClean="0"/>
              <a:t>1/31/2017</a:t>
            </a:fld>
            <a:endParaRPr lang="en-US"/>
          </a:p>
        </p:txBody>
      </p:sp>
      <p:sp>
        <p:nvSpPr>
          <p:cNvPr id="5" name="Footer Placeholder 4"/>
          <p:cNvSpPr>
            <a:spLocks noGrp="1"/>
          </p:cNvSpPr>
          <p:nvPr>
            <p:ph type="ftr" sz="quarter" idx="11"/>
          </p:nvPr>
        </p:nvSpPr>
        <p:spPr>
          <a:xfrm rot="16200000">
            <a:off x="-99636" y="3332163"/>
            <a:ext cx="1543048" cy="365125"/>
          </a:xfrm>
        </p:spPr>
        <p:txBody>
          <a:bodyPr lIns="91440" tIns="0" bIns="0" anchor="t" anchorCtr="0"/>
          <a:lstStyle>
            <a:lvl1pPr algn="l">
              <a:defRPr b="1">
                <a:solidFill>
                  <a:schemeClr val="bg1">
                    <a:lumMod val="75000"/>
                  </a:schemeClr>
                </a:solidFill>
              </a:defRPr>
            </a:lvl1pPr>
          </a:lstStyle>
          <a:p>
            <a:endParaRPr lang="en-US"/>
          </a:p>
        </p:txBody>
      </p:sp>
      <p:sp>
        <p:nvSpPr>
          <p:cNvPr id="12" name="Picture Placeholder 11"/>
          <p:cNvSpPr>
            <a:spLocks noGrp="1"/>
          </p:cNvSpPr>
          <p:nvPr>
            <p:ph type="pic" sz="quarter" idx="12"/>
          </p:nvPr>
        </p:nvSpPr>
        <p:spPr>
          <a:xfrm>
            <a:off x="0" y="507626"/>
            <a:ext cx="7543800" cy="1940814"/>
          </a:xfrm>
          <a:effectLst>
            <a:outerShdw blurRad="50800" dist="63500" dir="2700000" algn="tl" rotWithShape="0">
              <a:prstClr val="black">
                <a:alpha val="50000"/>
              </a:prstClr>
            </a:outerShdw>
          </a:effectLst>
        </p:spPr>
        <p:txBody>
          <a:bodyPr>
            <a:normAutofit/>
          </a:bodyPr>
          <a:lstStyle>
            <a:lvl1pPr marL="0" indent="0">
              <a:buNone/>
              <a:defRPr sz="1800"/>
            </a:lvl1pPr>
          </a:lstStyle>
          <a:p>
            <a:r>
              <a:rPr lang="en-US" smtClean="0"/>
              <a:t>Drag picture to placeholder or click icon to add</a:t>
            </a:r>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6" name="Group 6"/>
          <p:cNvGrpSpPr/>
          <p:nvPr/>
        </p:nvGrpSpPr>
        <p:grpSpPr>
          <a:xfrm flipH="1">
            <a:off x="1600200" y="1595158"/>
            <a:ext cx="7543801" cy="1953185"/>
            <a:chOff x="-1" y="3379694"/>
            <a:chExt cx="7543801" cy="2604247"/>
          </a:xfrm>
        </p:grpSpPr>
        <p:grpSp>
          <p:nvGrpSpPr>
            <p:cNvPr id="7" name="Group 11"/>
            <p:cNvGrpSpPr/>
            <p:nvPr/>
          </p:nvGrpSpPr>
          <p:grpSpPr>
            <a:xfrm>
              <a:off x="-1" y="3379694"/>
              <a:ext cx="7543801" cy="2604247"/>
              <a:chOff x="-1" y="3379694"/>
              <a:chExt cx="7543801" cy="2604247"/>
            </a:xfrm>
          </p:grpSpPr>
          <p:sp>
            <p:nvSpPr>
              <p:cNvPr id="10" name="Snip Single Corner Rectangle 9"/>
              <p:cNvSpPr/>
              <p:nvPr/>
            </p:nvSpPr>
            <p:spPr>
              <a:xfrm flipV="1">
                <a:off x="-1" y="3393141"/>
                <a:ext cx="7543800" cy="2590800"/>
              </a:xfrm>
              <a:prstGeom prst="snip1Rect">
                <a:avLst>
                  <a:gd name="adj" fmla="val 737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a:xfrm>
                <a:off x="0" y="3379694"/>
                <a:ext cx="7543800" cy="2377"/>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Teardrop 8"/>
            <p:cNvSpPr/>
            <p:nvPr/>
          </p:nvSpPr>
          <p:spPr>
            <a:xfrm flipH="1">
              <a:off x="228599" y="3621741"/>
              <a:ext cx="394447" cy="394447"/>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1736105" y="1990165"/>
            <a:ext cx="5870448" cy="1104138"/>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tx1">
                    <a:lumMod val="90000"/>
                    <a:lumOff val="10000"/>
                  </a:schemeClr>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1736105" y="3101161"/>
            <a:ext cx="5870448" cy="432054"/>
          </a:xfrm>
        </p:spPr>
        <p:txBody>
          <a:bodyPr vert="horz" lIns="91440" tIns="45720" rIns="91440" bIns="45720" rtlCol="0">
            <a:normAutofit/>
          </a:bodyPr>
          <a:lstStyle>
            <a:lvl1pPr marL="0" indent="0" algn="l" defTabSz="914400" rtl="0" eaLnBrk="1" latinLnBrk="0" hangingPunct="1">
              <a:spcBef>
                <a:spcPts val="0"/>
              </a:spcBef>
              <a:buClr>
                <a:schemeClr val="accent1"/>
              </a:buClr>
              <a:buSzPct val="90000"/>
              <a:buFont typeface="Wingdings 2" pitchFamily="18" charset="2"/>
              <a:buNone/>
              <a:defRPr sz="1400" kern="1200">
                <a:solidFill>
                  <a:schemeClr val="tx1">
                    <a:lumMod val="90000"/>
                    <a:lumOff val="10000"/>
                  </a:schemeClr>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a:xfrm rot="16200000">
            <a:off x="8262191" y="2560638"/>
            <a:ext cx="1371601" cy="365125"/>
          </a:xfrm>
        </p:spPr>
        <p:txBody>
          <a:bodyPr vert="horz" lIns="91440" tIns="0" rIns="91440" bIns="0" rtlCol="0" anchor="t" anchorCtr="0"/>
          <a:lstStyle>
            <a:lvl1pPr marL="0" algn="l" defTabSz="914400" rtl="0" eaLnBrk="1" latinLnBrk="0" hangingPunct="1">
              <a:defRPr sz="1100" b="1" kern="1200">
                <a:solidFill>
                  <a:schemeClr val="bg1">
                    <a:lumMod val="75000"/>
                  </a:schemeClr>
                </a:solidFill>
                <a:latin typeface="+mn-lt"/>
                <a:ea typeface="+mn-ea"/>
                <a:cs typeface="+mn-cs"/>
              </a:defRPr>
            </a:lvl1pPr>
          </a:lstStyle>
          <a:p>
            <a:endParaRPr lang="en-US"/>
          </a:p>
        </p:txBody>
      </p:sp>
      <p:sp>
        <p:nvSpPr>
          <p:cNvPr id="4" name="Date Placeholder 3"/>
          <p:cNvSpPr>
            <a:spLocks noGrp="1"/>
          </p:cNvSpPr>
          <p:nvPr>
            <p:ph type="dt" sz="half" idx="10"/>
          </p:nvPr>
        </p:nvSpPr>
        <p:spPr>
          <a:xfrm rot="16200000">
            <a:off x="7886609" y="2560638"/>
            <a:ext cx="1371600" cy="365125"/>
          </a:xfrm>
        </p:spPr>
        <p:txBody>
          <a:bodyPr vert="horz" lIns="91440" tIns="0" rIns="91440" bIns="0" rtlCol="0" anchor="b" anchorCtr="0"/>
          <a:lstStyle>
            <a:lvl1pPr marL="0" algn="l" defTabSz="914400" rtl="0" eaLnBrk="1" latinLnBrk="0" hangingPunct="1">
              <a:defRPr sz="1400" b="1" kern="1200">
                <a:solidFill>
                  <a:schemeClr val="bg1">
                    <a:lumMod val="50000"/>
                  </a:schemeClr>
                </a:solidFill>
                <a:latin typeface="+mn-lt"/>
                <a:ea typeface="+mn-ea"/>
                <a:cs typeface="+mn-cs"/>
              </a:defRPr>
            </a:lvl1pPr>
          </a:lstStyle>
          <a:p>
            <a:fld id="{F2083B6B-2E8D-564A-97AD-AD6D3BBBF9E0}" type="datetime1">
              <a:rPr lang="en-US" smtClean="0"/>
              <a:t>1/31/2017</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Snip Diagonal Corner Rectangle 10"/>
          <p:cNvSpPr/>
          <p:nvPr/>
        </p:nvSpPr>
        <p:spPr>
          <a:xfrm flipV="1">
            <a:off x="228600" y="1280832"/>
            <a:ext cx="8686800" cy="3681132"/>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Snip Diagonal Corner Rectangle 11"/>
          <p:cNvSpPr/>
          <p:nvPr/>
        </p:nvSpPr>
        <p:spPr>
          <a:xfrm flipV="1">
            <a:off x="228600" y="171448"/>
            <a:ext cx="8686800" cy="958105"/>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21875"/>
            <a:ext cx="7583488" cy="857250"/>
          </a:xfrm>
        </p:spPr>
        <p:txBody>
          <a:bodyPr/>
          <a:lstStyle/>
          <a:p>
            <a:r>
              <a:rPr lang="en-US" smtClean="0"/>
              <a:t>Click to edit Master title style</a:t>
            </a:r>
            <a:endParaRPr/>
          </a:p>
        </p:txBody>
      </p:sp>
      <p:sp>
        <p:nvSpPr>
          <p:cNvPr id="3" name="Content Placeholder 2"/>
          <p:cNvSpPr>
            <a:spLocks noGrp="1"/>
          </p:cNvSpPr>
          <p:nvPr>
            <p:ph sz="half" idx="1"/>
          </p:nvPr>
        </p:nvSpPr>
        <p:spPr>
          <a:xfrm>
            <a:off x="779461" y="1485901"/>
            <a:ext cx="3657600" cy="2981325"/>
          </a:xfrm>
        </p:spPr>
        <p:txBody>
          <a:bodyPr>
            <a:normAutofit/>
          </a:bodyPr>
          <a:lstStyle>
            <a:lvl1pPr>
              <a:defRPr sz="2200"/>
            </a:lvl1pPr>
            <a:lvl2pPr>
              <a:defRPr sz="20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05351" y="1485901"/>
            <a:ext cx="3657600" cy="2981325"/>
          </a:xfrm>
        </p:spPr>
        <p:txBody>
          <a:bodyPr>
            <a:normAutofit/>
          </a:bodyPr>
          <a:lstStyle>
            <a:lvl1pPr>
              <a:defRPr sz="2200"/>
            </a:lvl1pPr>
            <a:lvl2pPr>
              <a:defRPr sz="2000"/>
            </a:lvl2pPr>
            <a:lvl3pPr>
              <a:defRPr sz="1800"/>
            </a:lvl3pPr>
            <a:lvl4pPr>
              <a:defRPr sz="1800"/>
            </a:lvl4pPr>
            <a:lvl5pPr>
              <a:defRPr sz="1800"/>
            </a:lvl5pPr>
            <a:lvl6pPr marL="1946275" indent="-344488">
              <a:defRPr sz="1800"/>
            </a:lvl6pPr>
            <a:lvl7pPr marL="1946275" indent="-344488">
              <a:defRPr sz="1800"/>
            </a:lvl7pPr>
            <a:lvl8pPr marL="1946275" indent="-344488">
              <a:defRPr sz="1800"/>
            </a:lvl8pPr>
            <a:lvl9pPr marL="1946275"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272DFD2B-82ED-404C-A654-034A86EE93AE}" type="datetime1">
              <a:rPr lang="en-US" smtClean="0"/>
              <a:t>1/31/2017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EC37AD-F69B-DF4C-A51F-E71CD2324A3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Snip Diagonal Corner Rectangle 11"/>
          <p:cNvSpPr/>
          <p:nvPr/>
        </p:nvSpPr>
        <p:spPr>
          <a:xfrm flipV="1">
            <a:off x="228600" y="1280832"/>
            <a:ext cx="8686800" cy="3681132"/>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Snip Diagonal Corner Rectangle 12"/>
          <p:cNvSpPr/>
          <p:nvPr/>
        </p:nvSpPr>
        <p:spPr>
          <a:xfrm flipV="1">
            <a:off x="228600" y="171448"/>
            <a:ext cx="8686800" cy="958105"/>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79463" y="221875"/>
            <a:ext cx="7583488" cy="857250"/>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389319"/>
            <a:ext cx="3657600" cy="65127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057400"/>
            <a:ext cx="3657600" cy="2409825"/>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05351" y="1389319"/>
            <a:ext cx="3657600" cy="651272"/>
          </a:xfrm>
        </p:spPr>
        <p:txBody>
          <a:bodyPr anchor="ctr" anchorCtr="0">
            <a:noAutofit/>
          </a:bodyPr>
          <a:lstStyle>
            <a:lvl1pPr marL="0" indent="0" algn="ctr">
              <a:spcBef>
                <a:spcPct val="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05351" y="2057400"/>
            <a:ext cx="3657600" cy="2409825"/>
          </a:xfrm>
        </p:spPr>
        <p:txBody>
          <a:bodyPr>
            <a:normAutofit/>
          </a:bodyPr>
          <a:lstStyle>
            <a:lvl1pPr>
              <a:defRPr sz="2000"/>
            </a:lvl1pPr>
            <a:lvl2pPr>
              <a:defRPr sz="1800"/>
            </a:lvl2pPr>
            <a:lvl3pPr>
              <a:defRPr sz="1800"/>
            </a:lvl3pPr>
            <a:lvl4pPr>
              <a:defRPr sz="1800"/>
            </a:lvl4pPr>
            <a:lvl5pPr>
              <a:defRPr sz="1800"/>
            </a:lvl5pPr>
            <a:lvl6pPr marL="2055813" indent="-344488">
              <a:defRPr sz="1800"/>
            </a:lvl6pPr>
            <a:lvl7pPr marL="2055813" indent="-344488">
              <a:defRPr sz="1800"/>
            </a:lvl7pPr>
            <a:lvl8pPr marL="2055813" indent="-344488">
              <a:defRPr sz="1800"/>
            </a:lvl8pPr>
            <a:lvl9pPr marL="2055813" indent="-344488">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55EE2E23-E0D2-A54E-A23B-CA142846D220}" type="datetime1">
              <a:rPr lang="en-US" smtClean="0"/>
              <a:t>1/31/2017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EC37AD-F69B-DF4C-A51F-E71CD2324A3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Snip Diagonal Corner Rectangle 8"/>
          <p:cNvSpPr/>
          <p:nvPr/>
        </p:nvSpPr>
        <p:spPr>
          <a:xfrm flipV="1">
            <a:off x="228600" y="1280832"/>
            <a:ext cx="8686800" cy="3681132"/>
          </a:xfrm>
          <a:prstGeom prst="snip2DiagRect">
            <a:avLst>
              <a:gd name="adj1" fmla="val 0"/>
              <a:gd name="adj2" fmla="val 4003"/>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Snip Diagonal Corner Rectangle 9"/>
          <p:cNvSpPr/>
          <p:nvPr/>
        </p:nvSpPr>
        <p:spPr>
          <a:xfrm flipV="1">
            <a:off x="228600" y="171448"/>
            <a:ext cx="8686800" cy="958105"/>
          </a:xfrm>
          <a:prstGeom prst="snip2DiagRect">
            <a:avLst>
              <a:gd name="adj1" fmla="val 0"/>
              <a:gd name="adj2" fmla="val 1167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7A61474-0475-D145-91C1-A10DB53AD5DE}" type="datetime1">
              <a:rPr lang="en-US" smtClean="0"/>
              <a:t>1/31/2017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EC37AD-F69B-DF4C-A51F-E71CD2324A3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nip Diagonal Corner Rectangle 5"/>
          <p:cNvSpPr/>
          <p:nvPr/>
        </p:nvSpPr>
        <p:spPr>
          <a:xfrm flipV="1">
            <a:off x="228600" y="171450"/>
            <a:ext cx="8686800" cy="4790514"/>
          </a:xfrm>
          <a:prstGeom prst="snip2DiagRect">
            <a:avLst>
              <a:gd name="adj1" fmla="val 0"/>
              <a:gd name="adj2" fmla="val 2529"/>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CDEF6661-79E3-1541-BEA0-386E67D2F856}" type="datetime1">
              <a:rPr lang="en-US" smtClean="0"/>
              <a:t>1/31/2017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EC37AD-F69B-DF4C-A51F-E71CD2324A3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1"/>
          <p:cNvGrpSpPr/>
          <p:nvPr/>
        </p:nvGrpSpPr>
        <p:grpSpPr>
          <a:xfrm>
            <a:off x="228600" y="171450"/>
            <a:ext cx="4251960" cy="4790514"/>
            <a:chOff x="228600" y="228600"/>
            <a:chExt cx="4251960" cy="6387352"/>
          </a:xfrm>
        </p:grpSpPr>
        <p:sp>
          <p:nvSpPr>
            <p:cNvPr id="13" name="Snip Diagonal Corner Rectangle 12"/>
            <p:cNvSpPr/>
            <p:nvPr/>
          </p:nvSpPr>
          <p:spPr>
            <a:xfrm flipV="1">
              <a:off x="228600" y="228600"/>
              <a:ext cx="4251960" cy="6387352"/>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Teardrop 13"/>
            <p:cNvSpPr>
              <a:spLocks noChangeAspect="1"/>
            </p:cNvSpPr>
            <p:nvPr/>
          </p:nvSpPr>
          <p:spPr>
            <a:xfrm>
              <a:off x="3886200" y="432548"/>
              <a:ext cx="355002" cy="355002"/>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5" name="Snip Diagonal Corner Rectangle 14"/>
          <p:cNvSpPr/>
          <p:nvPr/>
        </p:nvSpPr>
        <p:spPr>
          <a:xfrm flipV="1">
            <a:off x="4648200" y="171450"/>
            <a:ext cx="4251960" cy="4790514"/>
          </a:xfrm>
          <a:prstGeom prst="snip2DiagRect">
            <a:avLst>
              <a:gd name="adj1" fmla="val 0"/>
              <a:gd name="adj2" fmla="val 3794"/>
            </a:avLst>
          </a:prstGeom>
          <a:solidFill>
            <a:schemeClr val="bg1"/>
          </a:solidFill>
          <a:ln>
            <a:noFill/>
          </a:ln>
          <a:effectLst>
            <a:outerShdw blurRad="50800" dist="635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525780" y="1632977"/>
            <a:ext cx="3657600" cy="871538"/>
          </a:xfrm>
        </p:spPr>
        <p:txBody>
          <a:bodyPr anchor="b">
            <a:normAutofit/>
          </a:bodyPr>
          <a:lstStyle>
            <a:lvl1pPr algn="l">
              <a:defRPr sz="3000" b="0">
                <a:solidFill>
                  <a:schemeClr val="accent1"/>
                </a:solidFill>
              </a:defRPr>
            </a:lvl1pPr>
          </a:lstStyle>
          <a:p>
            <a:r>
              <a:rPr lang="en-US" smtClean="0"/>
              <a:t>Click to edit Master title style</a:t>
            </a:r>
            <a:endParaRPr/>
          </a:p>
        </p:txBody>
      </p:sp>
      <p:sp>
        <p:nvSpPr>
          <p:cNvPr id="3" name="Content Placeholder 2"/>
          <p:cNvSpPr>
            <a:spLocks noGrp="1"/>
          </p:cNvSpPr>
          <p:nvPr>
            <p:ph idx="1"/>
          </p:nvPr>
        </p:nvSpPr>
        <p:spPr>
          <a:xfrm>
            <a:off x="4945380" y="457200"/>
            <a:ext cx="3657600" cy="40005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25780" y="2514600"/>
            <a:ext cx="3657600" cy="1943101"/>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62000" y="4723280"/>
            <a:ext cx="1295400" cy="273844"/>
          </a:xfrm>
        </p:spPr>
        <p:txBody>
          <a:bodyPr/>
          <a:lstStyle/>
          <a:p>
            <a:fld id="{D4D96958-AFE2-7C46-9750-18537C5511BC}" type="datetime1">
              <a:rPr lang="en-US" smtClean="0"/>
              <a:t>1/31/2017</a:t>
            </a:fld>
            <a:endParaRPr lang="en-US"/>
          </a:p>
        </p:txBody>
      </p:sp>
      <p:sp>
        <p:nvSpPr>
          <p:cNvPr id="6" name="Footer Placeholder 5"/>
          <p:cNvSpPr>
            <a:spLocks noGrp="1"/>
          </p:cNvSpPr>
          <p:nvPr>
            <p:ph type="ftr" sz="quarter" idx="11"/>
          </p:nvPr>
        </p:nvSpPr>
        <p:spPr>
          <a:xfrm>
            <a:off x="2057400" y="4723280"/>
            <a:ext cx="2339788" cy="273844"/>
          </a:xfrm>
        </p:spPr>
        <p:txBody>
          <a:bodyPr/>
          <a:lstStyle/>
          <a:p>
            <a:endParaRPr lang="en-US"/>
          </a:p>
        </p:txBody>
      </p:sp>
      <p:sp>
        <p:nvSpPr>
          <p:cNvPr id="7" name="Slide Number Placeholder 6"/>
          <p:cNvSpPr>
            <a:spLocks noGrp="1"/>
          </p:cNvSpPr>
          <p:nvPr>
            <p:ph type="sldNum" sz="quarter" idx="12"/>
          </p:nvPr>
        </p:nvSpPr>
        <p:spPr>
          <a:xfrm>
            <a:off x="304801" y="4723280"/>
            <a:ext cx="443753" cy="273844"/>
          </a:xfrm>
        </p:spPr>
        <p:txBody>
          <a:bodyPr/>
          <a:lstStyle>
            <a:lvl1pPr algn="l">
              <a:defRPr/>
            </a:lvl1pPr>
          </a:lstStyle>
          <a:p>
            <a:fld id="{BEEC37AD-F69B-DF4C-A51F-E71CD2324A3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221875"/>
            <a:ext cx="7583488" cy="857250"/>
          </a:xfrm>
          <a:prstGeom prst="rect">
            <a:avLst/>
          </a:prstGeom>
        </p:spPr>
        <p:txBody>
          <a:bodyPr vert="horz" lIns="91440" tIns="45720" rIns="91440" bIns="45720" rtlCol="0" anchor="b" anchorCtr="0">
            <a:normAutofit/>
          </a:bodyPr>
          <a:lstStyle/>
          <a:p>
            <a:r>
              <a:rPr lang="en-US" smtClean="0"/>
              <a:t>Click to edit Master title style</a:t>
            </a:r>
            <a:endParaRPr/>
          </a:p>
        </p:txBody>
      </p:sp>
      <p:sp>
        <p:nvSpPr>
          <p:cNvPr id="3" name="Text Placeholder 2"/>
          <p:cNvSpPr>
            <a:spLocks noGrp="1"/>
          </p:cNvSpPr>
          <p:nvPr>
            <p:ph type="body" idx="1"/>
          </p:nvPr>
        </p:nvSpPr>
        <p:spPr>
          <a:xfrm>
            <a:off x="779463" y="1462368"/>
            <a:ext cx="7583488" cy="300541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28600" y="4682939"/>
            <a:ext cx="2133600" cy="273844"/>
          </a:xfrm>
          <a:prstGeom prst="rect">
            <a:avLst/>
          </a:prstGeom>
        </p:spPr>
        <p:txBody>
          <a:bodyPr vert="horz" lIns="91440" tIns="45720" rIns="91440" bIns="45720" rtlCol="0" anchor="ctr"/>
          <a:lstStyle>
            <a:lvl1pPr algn="l">
              <a:defRPr sz="1100" b="1">
                <a:solidFill>
                  <a:schemeClr val="bg1">
                    <a:lumMod val="65000"/>
                  </a:schemeClr>
                </a:solidFill>
              </a:defRPr>
            </a:lvl1pPr>
          </a:lstStyle>
          <a:p>
            <a:fld id="{B9BF5485-1549-2E45-8C98-4C337D2C9CA2}" type="datetime1">
              <a:rPr lang="en-US" smtClean="0"/>
              <a:t>1/31/2017</a:t>
            </a:fld>
            <a:endParaRPr lang="en-US"/>
          </a:p>
        </p:txBody>
      </p:sp>
      <p:sp>
        <p:nvSpPr>
          <p:cNvPr id="5" name="Footer Placeholder 4"/>
          <p:cNvSpPr>
            <a:spLocks noGrp="1"/>
          </p:cNvSpPr>
          <p:nvPr>
            <p:ph type="ftr" sz="quarter" idx="3"/>
          </p:nvPr>
        </p:nvSpPr>
        <p:spPr>
          <a:xfrm>
            <a:off x="5867400" y="4686300"/>
            <a:ext cx="2895600" cy="273844"/>
          </a:xfrm>
          <a:prstGeom prst="rect">
            <a:avLst/>
          </a:prstGeom>
        </p:spPr>
        <p:txBody>
          <a:bodyPr vert="horz" lIns="91440" tIns="45720" rIns="91440" bIns="45720" rtlCol="0" anchor="ctr"/>
          <a:lstStyle>
            <a:lvl1pPr algn="r">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4305300" y="4686300"/>
            <a:ext cx="533400" cy="273844"/>
          </a:xfrm>
          <a:prstGeom prst="rect">
            <a:avLst/>
          </a:prstGeom>
        </p:spPr>
        <p:txBody>
          <a:bodyPr vert="horz" lIns="91440" tIns="45720" rIns="91440" bIns="45720" rtlCol="0" anchor="ctr"/>
          <a:lstStyle>
            <a:lvl1pPr algn="ctr">
              <a:defRPr sz="1100" b="1">
                <a:solidFill>
                  <a:schemeClr val="bg1">
                    <a:lumMod val="65000"/>
                  </a:schemeClr>
                </a:solidFill>
              </a:defRPr>
            </a:lvl1pPr>
          </a:lstStyle>
          <a:p>
            <a:fld id="{BEEC37AD-F69B-DF4C-A51F-E71CD2324A3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hf hdr="0" ftr="0" dt="0"/>
  <p:txStyles>
    <p:titleStyle>
      <a:lvl1pPr algn="l" defTabSz="914400" rtl="0" eaLnBrk="1" latinLnBrk="0" hangingPunct="1">
        <a:spcBef>
          <a:spcPct val="0"/>
        </a:spcBef>
        <a:buNone/>
        <a:defRPr sz="3800" kern="1200">
          <a:solidFill>
            <a:schemeClr val="tx1">
              <a:lumMod val="90000"/>
              <a:lumOff val="10000"/>
            </a:schemeClr>
          </a:solidFill>
          <a:latin typeface="+mj-lt"/>
          <a:ea typeface="+mj-ea"/>
          <a:cs typeface="+mj-cs"/>
        </a:defRPr>
      </a:lvl1pPr>
    </p:titleStyle>
    <p:bodyStyle>
      <a:lvl1pPr marL="342900" indent="-342900" algn="l" defTabSz="914400" rtl="0" eaLnBrk="1" latinLnBrk="0" hangingPunct="1">
        <a:spcBef>
          <a:spcPts val="2000"/>
        </a:spcBef>
        <a:buClr>
          <a:schemeClr val="accent1"/>
        </a:buClr>
        <a:buSzPct val="90000"/>
        <a:buFont typeface="Wingdings 2" pitchFamily="18" charset="2"/>
        <a:buChar char=""/>
        <a:defRPr sz="2200" kern="1200">
          <a:solidFill>
            <a:schemeClr val="tx1">
              <a:lumMod val="90000"/>
              <a:lumOff val="10000"/>
            </a:schemeClr>
          </a:solidFill>
          <a:latin typeface="+mn-lt"/>
          <a:ea typeface="+mn-ea"/>
          <a:cs typeface="+mn-cs"/>
        </a:defRPr>
      </a:lvl1pPr>
      <a:lvl2pPr marL="685800" indent="-336550" algn="l" defTabSz="914400" rtl="0" eaLnBrk="1" latinLnBrk="0" hangingPunct="1">
        <a:spcBef>
          <a:spcPts val="600"/>
        </a:spcBef>
        <a:buClr>
          <a:schemeClr val="accent1"/>
        </a:buClr>
        <a:buSzPct val="90000"/>
        <a:buFont typeface="Wingdings 2" pitchFamily="18" charset="2"/>
        <a:buChar char=""/>
        <a:defRPr sz="2000" kern="1200">
          <a:solidFill>
            <a:schemeClr val="tx1">
              <a:lumMod val="90000"/>
              <a:lumOff val="10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3pPr>
      <a:lvl4pPr marL="1371600" indent="-3365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2" pitchFamily="18" charset="2"/>
        <a:buChar char=""/>
        <a:defRPr sz="1800" kern="1200">
          <a:solidFill>
            <a:schemeClr val="tx1">
              <a:lumMod val="90000"/>
              <a:lumOff val="10000"/>
            </a:schemeClr>
          </a:solidFill>
          <a:latin typeface="+mn-lt"/>
          <a:ea typeface="+mn-ea"/>
          <a:cs typeface="+mn-cs"/>
        </a:defRPr>
      </a:lvl5pPr>
      <a:lvl6pPr marL="20558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7pPr>
      <a:lvl8pPr marL="2743200" indent="-344488" algn="l" defTabSz="914400" rtl="0" eaLnBrk="1" latinLnBrk="0" hangingPunct="1">
        <a:spcBef>
          <a:spcPct val="20000"/>
        </a:spcBef>
        <a:buClr>
          <a:schemeClr val="accent1"/>
        </a:buClr>
        <a:buSzPct val="90000"/>
        <a:buFont typeface="Wingdings 2" pitchFamily="18" charset="2"/>
        <a:buChar char=""/>
        <a:defRPr lang="en-US" sz="1800" kern="1200" dirty="0" smtClean="0">
          <a:solidFill>
            <a:schemeClr val="tx1">
              <a:lumMod val="90000"/>
              <a:lumOff val="10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2" pitchFamily="18" charset="2"/>
        <a:buChar char=""/>
        <a:defRPr lang="en-US" sz="1800" kern="1200" dirty="0">
          <a:solidFill>
            <a:schemeClr val="tx1">
              <a:lumMod val="90000"/>
              <a:lumOff val="1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391" y="2415193"/>
            <a:ext cx="7169033" cy="1102519"/>
          </a:xfrm>
        </p:spPr>
        <p:txBody>
          <a:bodyPr>
            <a:normAutofit/>
          </a:bodyPr>
          <a:lstStyle/>
          <a:p>
            <a:pPr algn="l"/>
            <a:r>
              <a:rPr lang="en-US" sz="2800" dirty="0" smtClean="0"/>
              <a:t>Silent Shredder: Zero-Cost Shredding For Secure Non-Volatile Main Memory Controllers</a:t>
            </a:r>
            <a:endParaRPr lang="en-US" sz="2800" dirty="0"/>
          </a:p>
        </p:txBody>
      </p:sp>
      <p:sp>
        <p:nvSpPr>
          <p:cNvPr id="3" name="Subtitle 2"/>
          <p:cNvSpPr>
            <a:spLocks noGrp="1"/>
          </p:cNvSpPr>
          <p:nvPr>
            <p:ph type="subTitle" idx="1"/>
          </p:nvPr>
        </p:nvSpPr>
        <p:spPr>
          <a:xfrm>
            <a:off x="-303401" y="3312574"/>
            <a:ext cx="8228013" cy="1267618"/>
          </a:xfrm>
        </p:spPr>
        <p:txBody>
          <a:bodyPr>
            <a:normAutofit fontScale="92500" lnSpcReduction="10000"/>
          </a:bodyPr>
          <a:lstStyle/>
          <a:p>
            <a:endParaRPr lang="en-US" dirty="0" smtClean="0"/>
          </a:p>
          <a:p>
            <a:pPr algn="ctr"/>
            <a:r>
              <a:rPr lang="en-US" dirty="0" smtClean="0"/>
              <a:t>Amro Awad (NC State University)</a:t>
            </a:r>
          </a:p>
          <a:p>
            <a:pPr algn="ctr"/>
            <a:r>
              <a:rPr lang="en-US" dirty="0" err="1" smtClean="0"/>
              <a:t>Pratyusa</a:t>
            </a:r>
            <a:r>
              <a:rPr lang="en-US" dirty="0" smtClean="0"/>
              <a:t> </a:t>
            </a:r>
            <a:r>
              <a:rPr lang="en-US" dirty="0" err="1" smtClean="0"/>
              <a:t>Manadhata</a:t>
            </a:r>
            <a:r>
              <a:rPr lang="en-US" dirty="0"/>
              <a:t> (Hewlett Packard Labs)</a:t>
            </a:r>
            <a:endParaRPr lang="en-US" dirty="0" smtClean="0"/>
          </a:p>
          <a:p>
            <a:pPr algn="ctr"/>
            <a:r>
              <a:rPr lang="en-US" dirty="0" smtClean="0"/>
              <a:t>Yan </a:t>
            </a:r>
            <a:r>
              <a:rPr lang="en-US" dirty="0" err="1" smtClean="0"/>
              <a:t>Solihin</a:t>
            </a:r>
            <a:r>
              <a:rPr lang="en-US" dirty="0" smtClean="0"/>
              <a:t> (NC State University)</a:t>
            </a:r>
          </a:p>
          <a:p>
            <a:pPr algn="ctr"/>
            <a:r>
              <a:rPr lang="en-US" dirty="0" smtClean="0"/>
              <a:t>Stuart Haber (</a:t>
            </a:r>
            <a:r>
              <a:rPr lang="en-US" dirty="0"/>
              <a:t>Hewlett Packard Labs</a:t>
            </a:r>
            <a:r>
              <a:rPr lang="en-US" dirty="0" smtClean="0"/>
              <a:t>)</a:t>
            </a:r>
          </a:p>
          <a:p>
            <a:pPr algn="ctr"/>
            <a:r>
              <a:rPr lang="en-US" dirty="0" smtClean="0"/>
              <a:t>William Horne (</a:t>
            </a:r>
            <a:r>
              <a:rPr lang="en-US" dirty="0"/>
              <a:t>Hewlett Packard Labs</a:t>
            </a:r>
            <a:r>
              <a:rPr lang="en-US" dirty="0" smtClean="0"/>
              <a:t>)</a:t>
            </a:r>
            <a:endParaRPr lang="en-US" dirty="0"/>
          </a:p>
        </p:txBody>
      </p:sp>
      <p:sp>
        <p:nvSpPr>
          <p:cNvPr id="6" name="Slide Number Placeholder 5"/>
          <p:cNvSpPr>
            <a:spLocks noGrp="1"/>
          </p:cNvSpPr>
          <p:nvPr>
            <p:ph type="sldNum" sz="quarter" idx="4294967295"/>
          </p:nvPr>
        </p:nvSpPr>
        <p:spPr>
          <a:xfrm>
            <a:off x="0" y="4767263"/>
            <a:ext cx="533400" cy="274637"/>
          </a:xfrm>
        </p:spPr>
        <p:txBody>
          <a:bodyPr/>
          <a:lstStyle/>
          <a:p>
            <a:fld id="{BEEC37AD-F69B-DF4C-A51F-E71CD2324A39}" type="slidenum">
              <a:rPr lang="en-US" smtClean="0"/>
              <a:t>1</a:t>
            </a:fld>
            <a:endParaRPr lang="en-US" dirty="0"/>
          </a:p>
        </p:txBody>
      </p:sp>
      <p:pic>
        <p:nvPicPr>
          <p:cNvPr id="5" name="Picture 4"/>
          <p:cNvPicPr>
            <a:picLocks noChangeAspect="1"/>
          </p:cNvPicPr>
          <p:nvPr/>
        </p:nvPicPr>
        <p:blipFill>
          <a:blip r:embed="rId3"/>
          <a:stretch>
            <a:fillRect/>
          </a:stretch>
        </p:blipFill>
        <p:spPr>
          <a:xfrm>
            <a:off x="6318100" y="0"/>
            <a:ext cx="2825902" cy="1124723"/>
          </a:xfrm>
          <a:prstGeom prst="rect">
            <a:avLst/>
          </a:prstGeom>
        </p:spPr>
      </p:pic>
      <p:sp>
        <p:nvSpPr>
          <p:cNvPr id="7" name="TextBox 6"/>
          <p:cNvSpPr txBox="1"/>
          <p:nvPr/>
        </p:nvSpPr>
        <p:spPr>
          <a:xfrm>
            <a:off x="500412" y="4690082"/>
            <a:ext cx="3310194" cy="369332"/>
          </a:xfrm>
          <a:prstGeom prst="rect">
            <a:avLst/>
          </a:prstGeom>
          <a:noFill/>
        </p:spPr>
        <p:txBody>
          <a:bodyPr wrap="square" rtlCol="0">
            <a:spAutoFit/>
          </a:bodyPr>
          <a:lstStyle/>
          <a:p>
            <a:r>
              <a:rPr lang="en-US" dirty="0" smtClean="0">
                <a:solidFill>
                  <a:schemeClr val="bg1"/>
                </a:solidFill>
              </a:rPr>
              <a:t>ASPLOS 2016 2-</a:t>
            </a:r>
            <a:r>
              <a:rPr lang="en-US" dirty="0">
                <a:solidFill>
                  <a:schemeClr val="bg1"/>
                </a:solidFill>
              </a:rPr>
              <a:t>6</a:t>
            </a:r>
            <a:r>
              <a:rPr lang="en-US" baseline="30000" dirty="0" smtClean="0">
                <a:solidFill>
                  <a:schemeClr val="bg1"/>
                </a:solidFill>
              </a:rPr>
              <a:t>th</a:t>
            </a:r>
            <a:r>
              <a:rPr lang="en-US" dirty="0" smtClean="0">
                <a:solidFill>
                  <a:schemeClr val="bg1"/>
                </a:solidFill>
              </a:rPr>
              <a:t> April</a:t>
            </a:r>
            <a:endParaRPr lang="en-US" dirty="0">
              <a:solidFill>
                <a:schemeClr val="bg1"/>
              </a:solidFill>
            </a:endParaRPr>
          </a:p>
        </p:txBody>
      </p:sp>
      <p:pic>
        <p:nvPicPr>
          <p:cNvPr id="8" name="Picture 7"/>
          <p:cNvPicPr>
            <a:picLocks noChangeAspect="1"/>
          </p:cNvPicPr>
          <p:nvPr/>
        </p:nvPicPr>
        <p:blipFill>
          <a:blip r:embed="rId4"/>
          <a:stretch>
            <a:fillRect/>
          </a:stretch>
        </p:blipFill>
        <p:spPr>
          <a:xfrm>
            <a:off x="0" y="-19747"/>
            <a:ext cx="2383006" cy="1144470"/>
          </a:xfrm>
          <a:prstGeom prst="rect">
            <a:avLst/>
          </a:prstGeom>
        </p:spPr>
      </p:pic>
    </p:spTree>
    <p:extLst>
      <p:ext uri="{BB962C8B-B14F-4D97-AF65-F5344CB8AC3E}">
        <p14:creationId xmlns:p14="http://schemas.microsoft.com/office/powerpoint/2010/main" val="4404620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Encryption/Decryption Process</a:t>
            </a:r>
            <a:endParaRPr lang="en-US" dirty="0"/>
          </a:p>
        </p:txBody>
      </p:sp>
      <p:sp>
        <p:nvSpPr>
          <p:cNvPr id="6" name="Content Placeholder 2"/>
          <p:cNvSpPr>
            <a:spLocks noGrp="1"/>
          </p:cNvSpPr>
          <p:nvPr>
            <p:ph idx="1"/>
          </p:nvPr>
        </p:nvSpPr>
        <p:spPr>
          <a:xfrm>
            <a:off x="359513" y="924643"/>
            <a:ext cx="7583488" cy="5171357"/>
          </a:xfrm>
        </p:spPr>
        <p:txBody>
          <a:bodyPr>
            <a:normAutofit/>
          </a:bodyPr>
          <a:lstStyle/>
          <a:p>
            <a:pPr>
              <a:spcBef>
                <a:spcPts val="0"/>
              </a:spcBef>
            </a:pPr>
            <a:endParaRPr lang="en-US" sz="1600" dirty="0" smtClean="0">
              <a:latin typeface="Arial"/>
              <a:cs typeface="Arial"/>
            </a:endParaRPr>
          </a:p>
          <a:p>
            <a:pPr>
              <a:spcBef>
                <a:spcPts val="0"/>
              </a:spcBef>
            </a:pPr>
            <a:endParaRPr lang="en-US" sz="1600" dirty="0" smtClean="0">
              <a:latin typeface="Arial"/>
              <a:cs typeface="Arial"/>
            </a:endParaRPr>
          </a:p>
          <a:p>
            <a:pPr>
              <a:spcBef>
                <a:spcPts val="0"/>
              </a:spcBef>
            </a:pPr>
            <a:r>
              <a:rPr lang="en-US" sz="1600" dirty="0" smtClean="0">
                <a:latin typeface="Arial"/>
                <a:cs typeface="Arial"/>
              </a:rPr>
              <a:t>Encryption/Decryption: </a:t>
            </a:r>
            <a:r>
              <a:rPr lang="en-US" sz="1600" dirty="0">
                <a:latin typeface="Arial"/>
                <a:cs typeface="Arial"/>
              </a:rPr>
              <a:t>CTR-mode</a:t>
            </a:r>
            <a:r>
              <a:rPr lang="en-US" sz="1600" dirty="0" smtClean="0">
                <a:latin typeface="Arial"/>
                <a:cs typeface="Arial"/>
              </a:rPr>
              <a:t>.</a:t>
            </a:r>
          </a:p>
          <a:p>
            <a:pPr>
              <a:spcBef>
                <a:spcPts val="0"/>
              </a:spcBef>
            </a:pPr>
            <a:endParaRPr lang="en-US" sz="1600" dirty="0">
              <a:latin typeface="Arial"/>
              <a:cs typeface="Arial"/>
            </a:endParaRPr>
          </a:p>
          <a:p>
            <a:pPr>
              <a:spcBef>
                <a:spcPts val="0"/>
              </a:spcBef>
            </a:pPr>
            <a:endParaRPr lang="en-US" sz="1600" dirty="0" smtClean="0">
              <a:latin typeface="Arial"/>
              <a:cs typeface="Arial"/>
            </a:endParaRPr>
          </a:p>
          <a:p>
            <a:pPr>
              <a:spcBef>
                <a:spcPts val="0"/>
              </a:spcBef>
            </a:pPr>
            <a:endParaRPr lang="en-US" sz="1600" dirty="0">
              <a:latin typeface="Arial"/>
              <a:cs typeface="Arial"/>
            </a:endParaRPr>
          </a:p>
          <a:p>
            <a:pPr>
              <a:spcBef>
                <a:spcPts val="0"/>
              </a:spcBef>
            </a:pPr>
            <a:endParaRPr lang="en-US" sz="1600" dirty="0" smtClean="0">
              <a:latin typeface="Arial"/>
              <a:cs typeface="Arial"/>
            </a:endParaRPr>
          </a:p>
          <a:p>
            <a:pPr>
              <a:spcBef>
                <a:spcPts val="0"/>
              </a:spcBef>
            </a:pPr>
            <a:endParaRPr lang="en-US" sz="1600" dirty="0">
              <a:latin typeface="Arial"/>
              <a:cs typeface="Arial"/>
            </a:endParaRPr>
          </a:p>
          <a:p>
            <a:pPr>
              <a:spcBef>
                <a:spcPts val="0"/>
              </a:spcBef>
            </a:pPr>
            <a:endParaRPr lang="en-US" sz="1600" dirty="0" smtClean="0">
              <a:latin typeface="Arial"/>
              <a:cs typeface="Arial"/>
            </a:endParaRPr>
          </a:p>
          <a:p>
            <a:pPr>
              <a:spcBef>
                <a:spcPts val="0"/>
              </a:spcBef>
            </a:pPr>
            <a:endParaRPr lang="en-US" sz="1600" dirty="0">
              <a:latin typeface="Arial"/>
              <a:cs typeface="Arial"/>
            </a:endParaRPr>
          </a:p>
          <a:p>
            <a:pPr>
              <a:spcBef>
                <a:spcPts val="0"/>
              </a:spcBef>
            </a:pPr>
            <a:endParaRPr lang="en-US" sz="1600" dirty="0" smtClean="0">
              <a:latin typeface="Arial"/>
              <a:cs typeface="Arial"/>
            </a:endParaRPr>
          </a:p>
          <a:p>
            <a:pPr>
              <a:spcBef>
                <a:spcPts val="0"/>
              </a:spcBef>
            </a:pPr>
            <a:endParaRPr lang="en-US" sz="1600" dirty="0">
              <a:latin typeface="Arial"/>
              <a:cs typeface="Arial"/>
            </a:endParaRPr>
          </a:p>
          <a:p>
            <a:pPr>
              <a:spcBef>
                <a:spcPts val="0"/>
              </a:spcBef>
            </a:pPr>
            <a:endParaRPr lang="en-US" sz="1600" dirty="0" smtClean="0">
              <a:latin typeface="Arial"/>
              <a:cs typeface="Arial"/>
            </a:endParaRPr>
          </a:p>
          <a:p>
            <a:pPr>
              <a:spcBef>
                <a:spcPts val="0"/>
              </a:spcBef>
            </a:pPr>
            <a:r>
              <a:rPr lang="en-US" sz="1600" dirty="0" smtClean="0">
                <a:latin typeface="Arial"/>
                <a:cs typeface="Arial"/>
              </a:rPr>
              <a:t>The IV must change every time you encrypt new data.</a:t>
            </a:r>
            <a:endParaRPr lang="en-US" sz="1200" dirty="0">
              <a:latin typeface="Arial"/>
              <a:cs typeface="Arial"/>
            </a:endParaRPr>
          </a:p>
          <a:p>
            <a:pPr>
              <a:spcBef>
                <a:spcPts val="0"/>
              </a:spcBef>
            </a:pPr>
            <a:r>
              <a:rPr lang="en-US" sz="1600" dirty="0" smtClean="0">
                <a:latin typeface="Arial"/>
                <a:cs typeface="Arial"/>
              </a:rPr>
              <a:t>Key insight: IV used for encryption = IV used for decryption.</a:t>
            </a:r>
            <a:endParaRPr lang="en-US" sz="1600" dirty="0">
              <a:latin typeface="Arial"/>
              <a:cs typeface="Arial"/>
            </a:endParaRPr>
          </a:p>
        </p:txBody>
      </p:sp>
      <p:sp>
        <p:nvSpPr>
          <p:cNvPr id="4" name="Slide Number Placeholder 3"/>
          <p:cNvSpPr>
            <a:spLocks noGrp="1"/>
          </p:cNvSpPr>
          <p:nvPr>
            <p:ph type="sldNum" sz="quarter" idx="12"/>
          </p:nvPr>
        </p:nvSpPr>
        <p:spPr/>
        <p:txBody>
          <a:bodyPr/>
          <a:lstStyle/>
          <a:p>
            <a:fld id="{BEEC37AD-F69B-DF4C-A51F-E71CD2324A39}" type="slidenum">
              <a:rPr lang="en-US" smtClean="0"/>
              <a:t>10</a:t>
            </a:fld>
            <a:endParaRPr lang="en-US"/>
          </a:p>
        </p:txBody>
      </p:sp>
      <p:sp>
        <p:nvSpPr>
          <p:cNvPr id="5" name="Rectangle 4"/>
          <p:cNvSpPr/>
          <p:nvPr/>
        </p:nvSpPr>
        <p:spPr>
          <a:xfrm>
            <a:off x="386091" y="1825781"/>
            <a:ext cx="6684599" cy="22142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2941429" y="3581697"/>
            <a:ext cx="1663233" cy="374175"/>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Initialization Vector (IV)</a:t>
            </a:r>
            <a:endParaRPr lang="en-US" sz="1200" dirty="0"/>
          </a:p>
        </p:txBody>
      </p:sp>
      <p:sp>
        <p:nvSpPr>
          <p:cNvPr id="8" name="Rectangle 7"/>
          <p:cNvSpPr/>
          <p:nvPr/>
        </p:nvSpPr>
        <p:spPr>
          <a:xfrm>
            <a:off x="507050" y="1952579"/>
            <a:ext cx="1360828" cy="686090"/>
          </a:xfrm>
          <a:prstGeom prst="rect">
            <a:avLst/>
          </a:prstGeom>
          <a:solidFill>
            <a:srgbClr val="FF4B25"/>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Last-level Cache (LLC)</a:t>
            </a:r>
            <a:endParaRPr lang="en-US" sz="1200" dirty="0"/>
          </a:p>
        </p:txBody>
      </p:sp>
      <p:sp>
        <p:nvSpPr>
          <p:cNvPr id="9" name="Oval 8"/>
          <p:cNvSpPr/>
          <p:nvPr/>
        </p:nvSpPr>
        <p:spPr>
          <a:xfrm>
            <a:off x="3092627" y="2883207"/>
            <a:ext cx="1361032" cy="40819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Encryption</a:t>
            </a:r>
            <a:endParaRPr lang="en-US" sz="1100" dirty="0"/>
          </a:p>
        </p:txBody>
      </p:sp>
      <p:cxnSp>
        <p:nvCxnSpPr>
          <p:cNvPr id="10" name="Straight Arrow Connector 9"/>
          <p:cNvCxnSpPr>
            <a:endCxn id="9" idx="6"/>
          </p:cNvCxnSpPr>
          <p:nvPr/>
        </p:nvCxnSpPr>
        <p:spPr>
          <a:xfrm flipH="1">
            <a:off x="4453659" y="3087303"/>
            <a:ext cx="28708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58332" y="2960753"/>
            <a:ext cx="446682" cy="276999"/>
          </a:xfrm>
          <a:prstGeom prst="rect">
            <a:avLst/>
          </a:prstGeom>
          <a:noFill/>
        </p:spPr>
        <p:txBody>
          <a:bodyPr wrap="none" rtlCol="0">
            <a:spAutoFit/>
          </a:bodyPr>
          <a:lstStyle/>
          <a:p>
            <a:r>
              <a:rPr lang="en-US" sz="1200" dirty="0" smtClean="0"/>
              <a:t>Key</a:t>
            </a:r>
            <a:endParaRPr lang="en-US" sz="1200" dirty="0"/>
          </a:p>
        </p:txBody>
      </p:sp>
      <p:sp>
        <p:nvSpPr>
          <p:cNvPr id="12" name="Oval 11"/>
          <p:cNvSpPr/>
          <p:nvPr/>
        </p:nvSpPr>
        <p:spPr>
          <a:xfrm>
            <a:off x="3381114" y="2228156"/>
            <a:ext cx="770143" cy="34982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t>XOR</a:t>
            </a:r>
            <a:endParaRPr lang="en-US" sz="1200" dirty="0"/>
          </a:p>
        </p:txBody>
      </p:sp>
      <p:cxnSp>
        <p:nvCxnSpPr>
          <p:cNvPr id="13" name="Straight Arrow Connector 12"/>
          <p:cNvCxnSpPr>
            <a:stCxn id="7" idx="0"/>
            <a:endCxn id="9" idx="4"/>
          </p:cNvCxnSpPr>
          <p:nvPr/>
        </p:nvCxnSpPr>
        <p:spPr>
          <a:xfrm flipV="1">
            <a:off x="3773043" y="3291401"/>
            <a:ext cx="100" cy="2902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9" idx="0"/>
            <a:endCxn id="12" idx="4"/>
          </p:cNvCxnSpPr>
          <p:nvPr/>
        </p:nvCxnSpPr>
        <p:spPr>
          <a:xfrm flipH="1" flipV="1">
            <a:off x="3766186" y="2577976"/>
            <a:ext cx="6957" cy="30523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1342953" y="2808951"/>
            <a:ext cx="1454244" cy="276999"/>
          </a:xfrm>
          <a:prstGeom prst="rect">
            <a:avLst/>
          </a:prstGeom>
        </p:spPr>
        <p:txBody>
          <a:bodyPr wrap="none">
            <a:spAutoFit/>
          </a:bodyPr>
          <a:lstStyle/>
          <a:p>
            <a:r>
              <a:rPr lang="en-US" sz="1200" dirty="0" smtClean="0">
                <a:latin typeface="Arial"/>
                <a:cs typeface="Arial"/>
              </a:rPr>
              <a:t>1- Cache line miss</a:t>
            </a:r>
            <a:endParaRPr lang="en-US" sz="1200" dirty="0">
              <a:latin typeface="Arial"/>
              <a:cs typeface="Arial"/>
            </a:endParaRPr>
          </a:p>
        </p:txBody>
      </p:sp>
      <p:sp>
        <p:nvSpPr>
          <p:cNvPr id="19" name="Rectangle 18"/>
          <p:cNvSpPr/>
          <p:nvPr/>
        </p:nvSpPr>
        <p:spPr>
          <a:xfrm>
            <a:off x="1899730" y="3288551"/>
            <a:ext cx="1633781" cy="276999"/>
          </a:xfrm>
          <a:prstGeom prst="rect">
            <a:avLst/>
          </a:prstGeom>
        </p:spPr>
        <p:txBody>
          <a:bodyPr wrap="none">
            <a:spAutoFit/>
          </a:bodyPr>
          <a:lstStyle/>
          <a:p>
            <a:r>
              <a:rPr lang="en-US" sz="1200" dirty="0" smtClean="0">
                <a:latin typeface="Arial"/>
                <a:cs typeface="Arial"/>
              </a:rPr>
              <a:t>2- Retrieve unique IV</a:t>
            </a:r>
            <a:endParaRPr lang="en-US" sz="1200" dirty="0">
              <a:latin typeface="Arial"/>
              <a:cs typeface="Arial"/>
            </a:endParaRPr>
          </a:p>
        </p:txBody>
      </p:sp>
      <p:sp>
        <p:nvSpPr>
          <p:cNvPr id="20" name="Rectangle 19"/>
          <p:cNvSpPr/>
          <p:nvPr/>
        </p:nvSpPr>
        <p:spPr>
          <a:xfrm>
            <a:off x="4047150" y="2620224"/>
            <a:ext cx="2493892" cy="276999"/>
          </a:xfrm>
          <a:prstGeom prst="rect">
            <a:avLst/>
          </a:prstGeom>
        </p:spPr>
        <p:txBody>
          <a:bodyPr wrap="none">
            <a:spAutoFit/>
          </a:bodyPr>
          <a:lstStyle/>
          <a:p>
            <a:r>
              <a:rPr lang="en-US" sz="1200" dirty="0" smtClean="0">
                <a:latin typeface="Arial"/>
                <a:cs typeface="Arial"/>
              </a:rPr>
              <a:t>3- Generate One-Time Pad (OTP)</a:t>
            </a:r>
            <a:endParaRPr lang="en-US" sz="1200" dirty="0">
              <a:latin typeface="Arial"/>
              <a:cs typeface="Arial"/>
            </a:endParaRPr>
          </a:p>
        </p:txBody>
      </p:sp>
      <p:cxnSp>
        <p:nvCxnSpPr>
          <p:cNvPr id="28" name="Straight Arrow Connector 27"/>
          <p:cNvCxnSpPr/>
          <p:nvPr/>
        </p:nvCxnSpPr>
        <p:spPr>
          <a:xfrm flipH="1">
            <a:off x="4134448" y="2361726"/>
            <a:ext cx="3722996" cy="8555"/>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a:off x="1880090" y="2372368"/>
            <a:ext cx="1513236" cy="0"/>
          </a:xfrm>
          <a:prstGeom prst="straightConnector1">
            <a:avLst/>
          </a:prstGeom>
          <a:ln w="19050"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22" name="Rectangle 21"/>
          <p:cNvSpPr/>
          <p:nvPr/>
        </p:nvSpPr>
        <p:spPr>
          <a:xfrm>
            <a:off x="7857444" y="1764731"/>
            <a:ext cx="1008608" cy="2275274"/>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ln>
                  <a:solidFill>
                    <a:srgbClr val="000000"/>
                  </a:solidFill>
                </a:ln>
              </a:rPr>
              <a:t>NVM</a:t>
            </a:r>
            <a:endParaRPr lang="en-US" dirty="0">
              <a:ln>
                <a:solidFill>
                  <a:srgbClr val="000000"/>
                </a:solidFill>
              </a:ln>
            </a:endParaRPr>
          </a:p>
        </p:txBody>
      </p:sp>
      <p:sp>
        <p:nvSpPr>
          <p:cNvPr id="23" name="TextBox 22"/>
          <p:cNvSpPr txBox="1"/>
          <p:nvPr/>
        </p:nvSpPr>
        <p:spPr>
          <a:xfrm>
            <a:off x="5396770" y="3567177"/>
            <a:ext cx="1327670" cy="369332"/>
          </a:xfrm>
          <a:prstGeom prst="rect">
            <a:avLst/>
          </a:prstGeom>
          <a:noFill/>
        </p:spPr>
        <p:txBody>
          <a:bodyPr wrap="none" rtlCol="0">
            <a:spAutoFit/>
          </a:bodyPr>
          <a:lstStyle/>
          <a:p>
            <a:r>
              <a:rPr lang="en-US" dirty="0" smtClean="0"/>
              <a:t>Secure Area</a:t>
            </a:r>
            <a:endParaRPr lang="en-US" dirty="0"/>
          </a:p>
        </p:txBody>
      </p:sp>
      <p:cxnSp>
        <p:nvCxnSpPr>
          <p:cNvPr id="34" name="Straight Arrow Connector 33"/>
          <p:cNvCxnSpPr/>
          <p:nvPr/>
        </p:nvCxnSpPr>
        <p:spPr>
          <a:xfrm flipV="1">
            <a:off x="1867878" y="2064584"/>
            <a:ext cx="5989566" cy="127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4378457" y="1802120"/>
            <a:ext cx="1749998" cy="276999"/>
          </a:xfrm>
          <a:prstGeom prst="rect">
            <a:avLst/>
          </a:prstGeom>
        </p:spPr>
        <p:txBody>
          <a:bodyPr wrap="none">
            <a:spAutoFit/>
          </a:bodyPr>
          <a:lstStyle/>
          <a:p>
            <a:r>
              <a:rPr lang="en-US" sz="1200" dirty="0">
                <a:latin typeface="Arial"/>
                <a:cs typeface="Arial"/>
              </a:rPr>
              <a:t>3- S</a:t>
            </a:r>
            <a:r>
              <a:rPr lang="en-US" sz="1200" dirty="0" smtClean="0">
                <a:latin typeface="Arial"/>
                <a:cs typeface="Arial"/>
              </a:rPr>
              <a:t>ubmit read request</a:t>
            </a:r>
            <a:endParaRPr lang="en-US" sz="1200" dirty="0">
              <a:latin typeface="Arial"/>
              <a:cs typeface="Arial"/>
            </a:endParaRPr>
          </a:p>
        </p:txBody>
      </p:sp>
      <p:sp>
        <p:nvSpPr>
          <p:cNvPr id="36" name="Rectangle 35"/>
          <p:cNvSpPr/>
          <p:nvPr/>
        </p:nvSpPr>
        <p:spPr>
          <a:xfrm>
            <a:off x="4958277" y="2321546"/>
            <a:ext cx="1655471" cy="276999"/>
          </a:xfrm>
          <a:prstGeom prst="rect">
            <a:avLst/>
          </a:prstGeom>
        </p:spPr>
        <p:txBody>
          <a:bodyPr wrap="none">
            <a:spAutoFit/>
          </a:bodyPr>
          <a:lstStyle/>
          <a:p>
            <a:r>
              <a:rPr lang="en-US" sz="1200" dirty="0" smtClean="0">
                <a:latin typeface="Arial"/>
                <a:cs typeface="Arial"/>
              </a:rPr>
              <a:t>4- Receive from NVM</a:t>
            </a:r>
            <a:endParaRPr lang="en-US" sz="1200" dirty="0">
              <a:latin typeface="Arial"/>
              <a:cs typeface="Arial"/>
            </a:endParaRPr>
          </a:p>
        </p:txBody>
      </p:sp>
      <p:sp>
        <p:nvSpPr>
          <p:cNvPr id="37" name="Rectangle 36"/>
          <p:cNvSpPr/>
          <p:nvPr/>
        </p:nvSpPr>
        <p:spPr>
          <a:xfrm>
            <a:off x="1910068" y="2338464"/>
            <a:ext cx="1544714" cy="461665"/>
          </a:xfrm>
          <a:prstGeom prst="rect">
            <a:avLst/>
          </a:prstGeom>
        </p:spPr>
        <p:txBody>
          <a:bodyPr wrap="none">
            <a:spAutoFit/>
          </a:bodyPr>
          <a:lstStyle/>
          <a:p>
            <a:r>
              <a:rPr lang="en-US" sz="1200" dirty="0" smtClean="0">
                <a:latin typeface="Arial"/>
                <a:cs typeface="Arial"/>
              </a:rPr>
              <a:t>5- Return decrypted</a:t>
            </a:r>
            <a:br>
              <a:rPr lang="en-US" sz="1200" dirty="0" smtClean="0">
                <a:latin typeface="Arial"/>
                <a:cs typeface="Arial"/>
              </a:rPr>
            </a:br>
            <a:endParaRPr lang="en-US" sz="1200" dirty="0">
              <a:latin typeface="Arial"/>
              <a:cs typeface="Arial"/>
            </a:endParaRPr>
          </a:p>
        </p:txBody>
      </p:sp>
    </p:spTree>
    <p:extLst>
      <p:ext uri="{BB962C8B-B14F-4D97-AF65-F5344CB8AC3E}">
        <p14:creationId xmlns:p14="http://schemas.microsoft.com/office/powerpoint/2010/main" val="412818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P spid="20" grpId="0"/>
      <p:bldP spid="35" grpId="0"/>
      <p:bldP spid="36" grpId="0"/>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3490121" y="2121160"/>
            <a:ext cx="4382783" cy="8476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Oval 74"/>
          <p:cNvSpPr/>
          <p:nvPr/>
        </p:nvSpPr>
        <p:spPr>
          <a:xfrm>
            <a:off x="833749" y="3677328"/>
            <a:ext cx="4376861" cy="8844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Initialization Vectors</a:t>
            </a:r>
            <a:endParaRPr lang="en-US" dirty="0"/>
          </a:p>
        </p:txBody>
      </p:sp>
      <p:sp>
        <p:nvSpPr>
          <p:cNvPr id="5" name="Content Placeholder 2"/>
          <p:cNvSpPr>
            <a:spLocks noGrp="1"/>
          </p:cNvSpPr>
          <p:nvPr>
            <p:ph idx="1"/>
          </p:nvPr>
        </p:nvSpPr>
        <p:spPr>
          <a:xfrm>
            <a:off x="346370" y="1559193"/>
            <a:ext cx="8224480" cy="3005418"/>
          </a:xfrm>
        </p:spPr>
        <p:txBody>
          <a:bodyPr>
            <a:normAutofit/>
          </a:bodyPr>
          <a:lstStyle/>
          <a:p>
            <a:r>
              <a:rPr lang="en-US" sz="1800" dirty="0" smtClean="0">
                <a:latin typeface="Arial"/>
                <a:cs typeface="Arial"/>
              </a:rPr>
              <a:t>We use </a:t>
            </a:r>
            <a:r>
              <a:rPr lang="en-US" sz="1800" dirty="0">
                <a:latin typeface="Arial"/>
                <a:cs typeface="Arial"/>
              </a:rPr>
              <a:t>Split-Counter Scheme [C. Yan,  ISCA 2006] :</a:t>
            </a:r>
          </a:p>
          <a:p>
            <a:pPr marL="349250" lvl="1" indent="0">
              <a:buNone/>
            </a:pPr>
            <a:endParaRPr lang="en-US" sz="1600" dirty="0" smtClean="0">
              <a:latin typeface="Arial"/>
              <a:cs typeface="Arial"/>
            </a:endParaRPr>
          </a:p>
          <a:p>
            <a:pPr lvl="1"/>
            <a:endParaRPr lang="en-US" sz="1600" dirty="0">
              <a:latin typeface="Arial"/>
              <a:cs typeface="Arial"/>
            </a:endParaRPr>
          </a:p>
        </p:txBody>
      </p:sp>
      <p:sp>
        <p:nvSpPr>
          <p:cNvPr id="4" name="Slide Number Placeholder 3"/>
          <p:cNvSpPr>
            <a:spLocks noGrp="1"/>
          </p:cNvSpPr>
          <p:nvPr>
            <p:ph type="sldNum" sz="quarter" idx="12"/>
          </p:nvPr>
        </p:nvSpPr>
        <p:spPr>
          <a:xfrm>
            <a:off x="4561752" y="4629819"/>
            <a:ext cx="533400" cy="273844"/>
          </a:xfrm>
        </p:spPr>
        <p:txBody>
          <a:bodyPr/>
          <a:lstStyle/>
          <a:p>
            <a:fld id="{BEEC37AD-F69B-DF4C-A51F-E71CD2324A39}" type="slidenum">
              <a:rPr lang="en-US" smtClean="0"/>
              <a:t>11</a:t>
            </a:fld>
            <a:endParaRPr lang="en-US" dirty="0"/>
          </a:p>
        </p:txBody>
      </p:sp>
      <p:sp>
        <p:nvSpPr>
          <p:cNvPr id="3" name="Rectangle 2"/>
          <p:cNvSpPr/>
          <p:nvPr/>
        </p:nvSpPr>
        <p:spPr>
          <a:xfrm>
            <a:off x="3490121" y="2121161"/>
            <a:ext cx="2609210" cy="8476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Rectangle 7"/>
          <p:cNvSpPr/>
          <p:nvPr/>
        </p:nvSpPr>
        <p:spPr>
          <a:xfrm>
            <a:off x="3490121" y="2121160"/>
            <a:ext cx="1302230" cy="847607"/>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rial"/>
                <a:cs typeface="Arial"/>
              </a:rPr>
              <a:t>Cache line 0</a:t>
            </a:r>
          </a:p>
          <a:p>
            <a:pPr algn="ctr"/>
            <a:r>
              <a:rPr lang="en-US" sz="1400" dirty="0" smtClean="0">
                <a:latin typeface="Arial"/>
                <a:cs typeface="Arial"/>
              </a:rPr>
              <a:t>512-bits</a:t>
            </a:r>
            <a:endParaRPr lang="en-US" sz="1400" dirty="0">
              <a:latin typeface="Arial"/>
              <a:cs typeface="Arial"/>
            </a:endParaRPr>
          </a:p>
        </p:txBody>
      </p:sp>
      <p:sp>
        <p:nvSpPr>
          <p:cNvPr id="9" name="TextBox 8"/>
          <p:cNvSpPr txBox="1"/>
          <p:nvPr/>
        </p:nvSpPr>
        <p:spPr>
          <a:xfrm>
            <a:off x="548411" y="2322320"/>
            <a:ext cx="2969082" cy="369332"/>
          </a:xfrm>
          <a:prstGeom prst="rect">
            <a:avLst/>
          </a:prstGeom>
          <a:noFill/>
        </p:spPr>
        <p:txBody>
          <a:bodyPr wrap="none" rtlCol="0">
            <a:spAutoFit/>
          </a:bodyPr>
          <a:lstStyle/>
          <a:p>
            <a:r>
              <a:rPr lang="en-US" dirty="0" smtClean="0">
                <a:latin typeface="Arial"/>
                <a:cs typeface="Arial"/>
              </a:rPr>
              <a:t>4KB Page (64 Cache lines)</a:t>
            </a:r>
            <a:endParaRPr lang="en-US" dirty="0">
              <a:latin typeface="Arial"/>
              <a:cs typeface="Arial"/>
            </a:endParaRPr>
          </a:p>
        </p:txBody>
      </p:sp>
      <p:sp>
        <p:nvSpPr>
          <p:cNvPr id="41" name="Rectangle 40"/>
          <p:cNvSpPr/>
          <p:nvPr/>
        </p:nvSpPr>
        <p:spPr>
          <a:xfrm>
            <a:off x="4797101" y="2125132"/>
            <a:ext cx="1302230" cy="847607"/>
          </a:xfrm>
          <a:prstGeom prst="rect">
            <a:avLst/>
          </a:prstGeom>
          <a:solidFill>
            <a:srgbClr val="D9D9D9"/>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rial"/>
                <a:cs typeface="Arial"/>
              </a:rPr>
              <a:t>Cache line 1</a:t>
            </a:r>
          </a:p>
          <a:p>
            <a:pPr algn="ctr"/>
            <a:r>
              <a:rPr lang="en-US" sz="1400" dirty="0" smtClean="0">
                <a:latin typeface="Arial"/>
                <a:cs typeface="Arial"/>
              </a:rPr>
              <a:t>512-bits</a:t>
            </a:r>
            <a:endParaRPr lang="en-US" sz="1400" dirty="0">
              <a:latin typeface="Arial"/>
              <a:cs typeface="Arial"/>
            </a:endParaRPr>
          </a:p>
        </p:txBody>
      </p:sp>
      <p:sp>
        <p:nvSpPr>
          <p:cNvPr id="42" name="Rectangle 41"/>
          <p:cNvSpPr/>
          <p:nvPr/>
        </p:nvSpPr>
        <p:spPr>
          <a:xfrm>
            <a:off x="6479559" y="2121160"/>
            <a:ext cx="1393345" cy="847607"/>
          </a:xfrm>
          <a:prstGeom prst="rect">
            <a:avLst/>
          </a:prstGeom>
          <a:solidFill>
            <a:srgbClr val="D9D9D9"/>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Arial"/>
                <a:cs typeface="Arial"/>
              </a:rPr>
              <a:t>Cache line  63</a:t>
            </a:r>
          </a:p>
          <a:p>
            <a:pPr algn="ctr"/>
            <a:r>
              <a:rPr lang="en-US" sz="1400" dirty="0" smtClean="0">
                <a:latin typeface="Arial"/>
                <a:cs typeface="Arial"/>
              </a:rPr>
              <a:t>512-bits</a:t>
            </a:r>
            <a:endParaRPr lang="en-US" sz="1400" dirty="0">
              <a:latin typeface="Arial"/>
              <a:cs typeface="Arial"/>
            </a:endParaRPr>
          </a:p>
        </p:txBody>
      </p:sp>
      <p:sp>
        <p:nvSpPr>
          <p:cNvPr id="12" name="TextBox 11"/>
          <p:cNvSpPr txBox="1"/>
          <p:nvPr/>
        </p:nvSpPr>
        <p:spPr>
          <a:xfrm>
            <a:off x="6101286" y="2272844"/>
            <a:ext cx="367596" cy="369332"/>
          </a:xfrm>
          <a:prstGeom prst="rect">
            <a:avLst/>
          </a:prstGeom>
          <a:noFill/>
        </p:spPr>
        <p:txBody>
          <a:bodyPr wrap="none" rtlCol="0">
            <a:spAutoFit/>
          </a:bodyPr>
          <a:lstStyle/>
          <a:p>
            <a:r>
              <a:rPr lang="en-US" dirty="0" smtClean="0"/>
              <a:t>…</a:t>
            </a:r>
            <a:endParaRPr lang="en-US" dirty="0"/>
          </a:p>
        </p:txBody>
      </p:sp>
      <p:sp>
        <p:nvSpPr>
          <p:cNvPr id="43" name="Rectangle 42"/>
          <p:cNvSpPr/>
          <p:nvPr/>
        </p:nvSpPr>
        <p:spPr>
          <a:xfrm>
            <a:off x="6606136" y="3627852"/>
            <a:ext cx="1311626" cy="8476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6" name="Rectangle 5"/>
          <p:cNvSpPr/>
          <p:nvPr/>
        </p:nvSpPr>
        <p:spPr>
          <a:xfrm>
            <a:off x="6606136" y="3627852"/>
            <a:ext cx="1311626" cy="294351"/>
          </a:xfrm>
          <a:prstGeom prst="rect">
            <a:avLst/>
          </a:prstGeom>
          <a:solidFill>
            <a:srgbClr val="FF9746"/>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Major (per page)</a:t>
            </a:r>
            <a:endParaRPr lang="en-US" sz="1600" dirty="0" smtClean="0"/>
          </a:p>
        </p:txBody>
      </p:sp>
      <p:sp>
        <p:nvSpPr>
          <p:cNvPr id="13" name="Rectangle 12"/>
          <p:cNvSpPr/>
          <p:nvPr/>
        </p:nvSpPr>
        <p:spPr>
          <a:xfrm>
            <a:off x="7736326" y="3922203"/>
            <a:ext cx="181436" cy="151716"/>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p:cNvSpPr/>
          <p:nvPr/>
        </p:nvSpPr>
        <p:spPr>
          <a:xfrm>
            <a:off x="7587874" y="3926175"/>
            <a:ext cx="1524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7422928" y="3926175"/>
            <a:ext cx="1689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7261942" y="3930147"/>
            <a:ext cx="1689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7080520" y="3926175"/>
            <a:ext cx="181436" cy="151716"/>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6932068" y="3930147"/>
            <a:ext cx="1524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9" name="Rectangle 48"/>
          <p:cNvSpPr/>
          <p:nvPr/>
        </p:nvSpPr>
        <p:spPr>
          <a:xfrm>
            <a:off x="6767122" y="3930147"/>
            <a:ext cx="1689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p:cNvSpPr/>
          <p:nvPr/>
        </p:nvSpPr>
        <p:spPr>
          <a:xfrm>
            <a:off x="6606136" y="3934119"/>
            <a:ext cx="1689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7736326" y="4054139"/>
            <a:ext cx="181436" cy="151716"/>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Rectangle 51"/>
          <p:cNvSpPr/>
          <p:nvPr/>
        </p:nvSpPr>
        <p:spPr>
          <a:xfrm>
            <a:off x="7587874" y="4058111"/>
            <a:ext cx="1524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7422928" y="4058111"/>
            <a:ext cx="1689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p:cNvSpPr/>
          <p:nvPr/>
        </p:nvSpPr>
        <p:spPr>
          <a:xfrm>
            <a:off x="7261942" y="4062083"/>
            <a:ext cx="1689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Rectangle 54"/>
          <p:cNvSpPr/>
          <p:nvPr/>
        </p:nvSpPr>
        <p:spPr>
          <a:xfrm>
            <a:off x="7080520" y="4058111"/>
            <a:ext cx="181436" cy="151716"/>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Rectangle 55"/>
          <p:cNvSpPr/>
          <p:nvPr/>
        </p:nvSpPr>
        <p:spPr>
          <a:xfrm>
            <a:off x="6932068" y="4062083"/>
            <a:ext cx="1524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Rectangle 56"/>
          <p:cNvSpPr/>
          <p:nvPr/>
        </p:nvSpPr>
        <p:spPr>
          <a:xfrm>
            <a:off x="6767122" y="4062083"/>
            <a:ext cx="1689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Rectangle 57"/>
          <p:cNvSpPr/>
          <p:nvPr/>
        </p:nvSpPr>
        <p:spPr>
          <a:xfrm>
            <a:off x="6606136" y="4066055"/>
            <a:ext cx="168908" cy="147744"/>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TextBox 58"/>
          <p:cNvSpPr txBox="1"/>
          <p:nvPr/>
        </p:nvSpPr>
        <p:spPr>
          <a:xfrm rot="5400000">
            <a:off x="7085344" y="4155511"/>
            <a:ext cx="367596" cy="369332"/>
          </a:xfrm>
          <a:prstGeom prst="rect">
            <a:avLst/>
          </a:prstGeom>
          <a:noFill/>
        </p:spPr>
        <p:txBody>
          <a:bodyPr wrap="none" rtlCol="0">
            <a:spAutoFit/>
          </a:bodyPr>
          <a:lstStyle/>
          <a:p>
            <a:r>
              <a:rPr lang="en-US" dirty="0" smtClean="0"/>
              <a:t>…</a:t>
            </a:r>
            <a:endParaRPr lang="en-US" dirty="0"/>
          </a:p>
        </p:txBody>
      </p:sp>
      <p:sp>
        <p:nvSpPr>
          <p:cNvPr id="60" name="Rectangle 59"/>
          <p:cNvSpPr/>
          <p:nvPr/>
        </p:nvSpPr>
        <p:spPr>
          <a:xfrm>
            <a:off x="2105720" y="3157810"/>
            <a:ext cx="938260" cy="206770"/>
          </a:xfrm>
          <a:prstGeom prst="rect">
            <a:avLst/>
          </a:prstGeom>
          <a:solidFill>
            <a:srgbClr val="FF9746">
              <a:alpha val="77000"/>
            </a:srgb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Arial"/>
                <a:cs typeface="Arial"/>
              </a:rPr>
              <a:t>64-bit</a:t>
            </a:r>
            <a:endParaRPr lang="en-US" sz="1600" dirty="0">
              <a:latin typeface="Arial"/>
              <a:cs typeface="Arial"/>
            </a:endParaRPr>
          </a:p>
        </p:txBody>
      </p:sp>
      <p:sp>
        <p:nvSpPr>
          <p:cNvPr id="61" name="Rectangle 60"/>
          <p:cNvSpPr/>
          <p:nvPr/>
        </p:nvSpPr>
        <p:spPr>
          <a:xfrm>
            <a:off x="3720245" y="3152917"/>
            <a:ext cx="742543" cy="206770"/>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r>
              <a:rPr lang="en-US" sz="1600" dirty="0" smtClean="0">
                <a:latin typeface="Arial"/>
                <a:cs typeface="Arial"/>
              </a:rPr>
              <a:t>-bit</a:t>
            </a:r>
            <a:endParaRPr lang="en-US" sz="1600" dirty="0">
              <a:latin typeface="Arial"/>
              <a:cs typeface="Arial"/>
            </a:endParaRPr>
          </a:p>
        </p:txBody>
      </p:sp>
      <p:sp>
        <p:nvSpPr>
          <p:cNvPr id="62" name="Rectangle 61"/>
          <p:cNvSpPr/>
          <p:nvPr/>
        </p:nvSpPr>
        <p:spPr>
          <a:xfrm>
            <a:off x="4959527" y="3160546"/>
            <a:ext cx="938260" cy="206770"/>
          </a:xfrm>
          <a:prstGeom prst="rect">
            <a:avLst/>
          </a:prstGeom>
          <a:solidFill>
            <a:srgbClr val="A9CBEF"/>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r>
              <a:rPr lang="en-US" sz="1600" dirty="0" smtClean="0">
                <a:latin typeface="Arial"/>
                <a:cs typeface="Arial"/>
              </a:rPr>
              <a:t>-bit</a:t>
            </a:r>
            <a:endParaRPr lang="en-US" sz="1600" dirty="0">
              <a:latin typeface="Arial"/>
              <a:cs typeface="Arial"/>
            </a:endParaRPr>
          </a:p>
        </p:txBody>
      </p:sp>
      <p:sp>
        <p:nvSpPr>
          <p:cNvPr id="63" name="TextBox 62"/>
          <p:cNvSpPr txBox="1"/>
          <p:nvPr/>
        </p:nvSpPr>
        <p:spPr>
          <a:xfrm>
            <a:off x="6142911" y="2998704"/>
            <a:ext cx="367596" cy="369332"/>
          </a:xfrm>
          <a:prstGeom prst="rect">
            <a:avLst/>
          </a:prstGeom>
          <a:noFill/>
        </p:spPr>
        <p:txBody>
          <a:bodyPr wrap="none" rtlCol="0">
            <a:spAutoFit/>
          </a:bodyPr>
          <a:lstStyle/>
          <a:p>
            <a:r>
              <a:rPr lang="en-US" dirty="0" smtClean="0"/>
              <a:t>…</a:t>
            </a:r>
            <a:endParaRPr lang="en-US" dirty="0"/>
          </a:p>
        </p:txBody>
      </p:sp>
      <p:sp>
        <p:nvSpPr>
          <p:cNvPr id="64" name="Rectangle 63"/>
          <p:cNvSpPr/>
          <p:nvPr/>
        </p:nvSpPr>
        <p:spPr>
          <a:xfrm>
            <a:off x="6792826" y="3119933"/>
            <a:ext cx="938260" cy="206770"/>
          </a:xfrm>
          <a:prstGeom prst="rect">
            <a:avLst/>
          </a:prstGeom>
          <a:solidFill>
            <a:srgbClr val="A9CBEF"/>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r>
              <a:rPr lang="en-US" sz="1600" dirty="0" smtClean="0">
                <a:latin typeface="Arial"/>
                <a:cs typeface="Arial"/>
              </a:rPr>
              <a:t>-bit</a:t>
            </a:r>
            <a:endParaRPr lang="en-US" sz="1600" dirty="0">
              <a:latin typeface="Arial"/>
              <a:cs typeface="Arial"/>
            </a:endParaRPr>
          </a:p>
        </p:txBody>
      </p:sp>
      <p:cxnSp>
        <p:nvCxnSpPr>
          <p:cNvPr id="15" name="Straight Arrow Connector 14"/>
          <p:cNvCxnSpPr>
            <a:endCxn id="6" idx="1"/>
          </p:cNvCxnSpPr>
          <p:nvPr/>
        </p:nvCxnSpPr>
        <p:spPr>
          <a:xfrm>
            <a:off x="2747084" y="3364580"/>
            <a:ext cx="3859052" cy="410448"/>
          </a:xfrm>
          <a:prstGeom prst="straightConnector1">
            <a:avLst/>
          </a:prstGeom>
          <a:ln>
            <a:solidFill>
              <a:srgbClr val="103154"/>
            </a:solidFill>
            <a:tailEnd type="arrow"/>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4399491" y="3359687"/>
            <a:ext cx="2360058" cy="625374"/>
          </a:xfrm>
          <a:prstGeom prst="straightConnector1">
            <a:avLst/>
          </a:prstGeom>
          <a:ln>
            <a:solidFill>
              <a:srgbClr val="103154"/>
            </a:solidFill>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1277349" y="4068001"/>
            <a:ext cx="3023178" cy="15966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1277349" y="4072651"/>
            <a:ext cx="612035" cy="149320"/>
          </a:xfrm>
          <a:prstGeom prst="rect">
            <a:avLst/>
          </a:prstGeom>
          <a:solidFill>
            <a:srgbClr val="FF9746"/>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68" name="TextBox 67"/>
          <p:cNvSpPr txBox="1"/>
          <p:nvPr/>
        </p:nvSpPr>
        <p:spPr>
          <a:xfrm>
            <a:off x="1341975" y="3812309"/>
            <a:ext cx="530915" cy="261610"/>
          </a:xfrm>
          <a:prstGeom prst="rect">
            <a:avLst/>
          </a:prstGeom>
          <a:noFill/>
        </p:spPr>
        <p:txBody>
          <a:bodyPr wrap="none" rtlCol="0">
            <a:spAutoFit/>
          </a:bodyPr>
          <a:lstStyle/>
          <a:p>
            <a:r>
              <a:rPr lang="en-US" sz="1100" dirty="0" smtClean="0"/>
              <a:t>Major</a:t>
            </a:r>
            <a:endParaRPr lang="en-US" sz="1100" dirty="0"/>
          </a:p>
        </p:txBody>
      </p:sp>
      <p:sp>
        <p:nvSpPr>
          <p:cNvPr id="69" name="Rectangle 68"/>
          <p:cNvSpPr/>
          <p:nvPr/>
        </p:nvSpPr>
        <p:spPr>
          <a:xfrm>
            <a:off x="1875087" y="4076623"/>
            <a:ext cx="612035" cy="149320"/>
          </a:xfrm>
          <a:prstGeom prst="rect">
            <a:avLst/>
          </a:prstGeom>
          <a:solidFill>
            <a:schemeClr val="tx1">
              <a:lumMod val="25000"/>
              <a:lumOff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70" name="Rectangle 69"/>
          <p:cNvSpPr/>
          <p:nvPr/>
        </p:nvSpPr>
        <p:spPr>
          <a:xfrm>
            <a:off x="1905878" y="3816819"/>
            <a:ext cx="530915" cy="261610"/>
          </a:xfrm>
          <a:prstGeom prst="rect">
            <a:avLst/>
          </a:prstGeom>
        </p:spPr>
        <p:txBody>
          <a:bodyPr wrap="none">
            <a:spAutoFit/>
          </a:bodyPr>
          <a:lstStyle/>
          <a:p>
            <a:r>
              <a:rPr lang="en-US" sz="1100" dirty="0" smtClean="0"/>
              <a:t>Minor</a:t>
            </a:r>
            <a:endParaRPr lang="en-US" sz="1100" dirty="0"/>
          </a:p>
        </p:txBody>
      </p:sp>
      <p:sp>
        <p:nvSpPr>
          <p:cNvPr id="71" name="Rectangle 70"/>
          <p:cNvSpPr/>
          <p:nvPr/>
        </p:nvSpPr>
        <p:spPr>
          <a:xfrm>
            <a:off x="2681108" y="3838414"/>
            <a:ext cx="1262210" cy="261610"/>
          </a:xfrm>
          <a:prstGeom prst="rect">
            <a:avLst/>
          </a:prstGeom>
        </p:spPr>
        <p:txBody>
          <a:bodyPr wrap="none">
            <a:spAutoFit/>
          </a:bodyPr>
          <a:lstStyle/>
          <a:p>
            <a:r>
              <a:rPr lang="en-US" sz="1100" dirty="0" smtClean="0"/>
              <a:t>Cache line address</a:t>
            </a:r>
            <a:endParaRPr lang="en-US" sz="1100" dirty="0"/>
          </a:p>
        </p:txBody>
      </p:sp>
      <p:sp>
        <p:nvSpPr>
          <p:cNvPr id="72" name="TextBox 71"/>
          <p:cNvSpPr txBox="1"/>
          <p:nvPr/>
        </p:nvSpPr>
        <p:spPr>
          <a:xfrm>
            <a:off x="883234" y="3962348"/>
            <a:ext cx="381460" cy="369332"/>
          </a:xfrm>
          <a:prstGeom prst="rect">
            <a:avLst/>
          </a:prstGeom>
          <a:noFill/>
        </p:spPr>
        <p:txBody>
          <a:bodyPr wrap="none" rtlCol="0">
            <a:spAutoFit/>
          </a:bodyPr>
          <a:lstStyle/>
          <a:p>
            <a:r>
              <a:rPr lang="en-US" dirty="0" smtClean="0"/>
              <a:t>IV</a:t>
            </a:r>
            <a:endParaRPr lang="en-US" dirty="0"/>
          </a:p>
        </p:txBody>
      </p:sp>
      <p:sp>
        <p:nvSpPr>
          <p:cNvPr id="73" name="Rectangle 72"/>
          <p:cNvSpPr/>
          <p:nvPr/>
        </p:nvSpPr>
        <p:spPr>
          <a:xfrm>
            <a:off x="4287977" y="4070631"/>
            <a:ext cx="612035" cy="151716"/>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1100" dirty="0"/>
          </a:p>
        </p:txBody>
      </p:sp>
      <p:sp>
        <p:nvSpPr>
          <p:cNvPr id="74" name="Rectangle 73"/>
          <p:cNvSpPr/>
          <p:nvPr/>
        </p:nvSpPr>
        <p:spPr>
          <a:xfrm>
            <a:off x="4277583" y="3812309"/>
            <a:ext cx="667301" cy="261610"/>
          </a:xfrm>
          <a:prstGeom prst="rect">
            <a:avLst/>
          </a:prstGeom>
        </p:spPr>
        <p:txBody>
          <a:bodyPr wrap="none">
            <a:spAutoFit/>
          </a:bodyPr>
          <a:lstStyle/>
          <a:p>
            <a:r>
              <a:rPr lang="en-US" sz="1100" dirty="0" smtClean="0"/>
              <a:t>Padding</a:t>
            </a:r>
            <a:endParaRPr lang="en-US" sz="1100" dirty="0"/>
          </a:p>
        </p:txBody>
      </p:sp>
    </p:spTree>
    <p:extLst>
      <p:ext uri="{BB962C8B-B14F-4D97-AF65-F5344CB8AC3E}">
        <p14:creationId xmlns:p14="http://schemas.microsoft.com/office/powerpoint/2010/main" val="259880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5" grpId="0" animBg="1"/>
      <p:bldP spid="4" grpId="0"/>
      <p:bldP spid="3" grpId="0" animBg="1"/>
      <p:bldP spid="8" grpId="0" animBg="1"/>
      <p:bldP spid="9" grpId="0"/>
      <p:bldP spid="41" grpId="0" animBg="1"/>
      <p:bldP spid="42" grpId="0" animBg="1"/>
      <p:bldP spid="12" grpId="0"/>
      <p:bldP spid="43" grpId="0" animBg="1"/>
      <p:bldP spid="6" grpId="0" animBg="1"/>
      <p:bldP spid="1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60" grpId="0" animBg="1"/>
      <p:bldP spid="61" grpId="0" animBg="1"/>
      <p:bldP spid="62" grpId="0" animBg="1"/>
      <p:bldP spid="63" grpId="0"/>
      <p:bldP spid="64" grpId="0" animBg="1"/>
      <p:bldP spid="66" grpId="0" animBg="1"/>
      <p:bldP spid="67" grpId="0" animBg="1"/>
      <p:bldP spid="68" grpId="0"/>
      <p:bldP spid="69" grpId="0" animBg="1"/>
      <p:bldP spid="70" grpId="0"/>
      <p:bldP spid="71" grpId="0"/>
      <p:bldP spid="72" grpId="0"/>
      <p:bldP spid="73" grpId="0" animBg="1"/>
      <p:bldP spid="7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Shredding</a:t>
            </a:r>
            <a:endParaRPr lang="en-US" dirty="0"/>
          </a:p>
        </p:txBody>
      </p:sp>
      <p:sp>
        <p:nvSpPr>
          <p:cNvPr id="4" name="Slide Number Placeholder 3"/>
          <p:cNvSpPr>
            <a:spLocks noGrp="1"/>
          </p:cNvSpPr>
          <p:nvPr>
            <p:ph type="sldNum" sz="quarter" idx="12"/>
          </p:nvPr>
        </p:nvSpPr>
        <p:spPr>
          <a:xfrm>
            <a:off x="4256318" y="4580113"/>
            <a:ext cx="533400" cy="273844"/>
          </a:xfrm>
        </p:spPr>
        <p:txBody>
          <a:bodyPr/>
          <a:lstStyle/>
          <a:p>
            <a:fld id="{BEEC37AD-F69B-DF4C-A51F-E71CD2324A39}" type="slidenum">
              <a:rPr lang="en-US" smtClean="0"/>
              <a:t>12</a:t>
            </a:fld>
            <a:endParaRPr lang="en-US"/>
          </a:p>
        </p:txBody>
      </p:sp>
      <p:sp>
        <p:nvSpPr>
          <p:cNvPr id="5" name="Rectangle 4"/>
          <p:cNvSpPr/>
          <p:nvPr/>
        </p:nvSpPr>
        <p:spPr>
          <a:xfrm>
            <a:off x="3950322" y="3507936"/>
            <a:ext cx="1014677" cy="466541"/>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Counter Cache</a:t>
            </a:r>
            <a:endParaRPr lang="en-US" sz="1200" dirty="0"/>
          </a:p>
        </p:txBody>
      </p:sp>
      <p:cxnSp>
        <p:nvCxnSpPr>
          <p:cNvPr id="6" name="Straight Arrow Connector 5"/>
          <p:cNvCxnSpPr/>
          <p:nvPr/>
        </p:nvCxnSpPr>
        <p:spPr>
          <a:xfrm>
            <a:off x="2865644" y="2944893"/>
            <a:ext cx="954107" cy="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380942" y="2454145"/>
            <a:ext cx="1273982" cy="276999"/>
          </a:xfrm>
          <a:prstGeom prst="rect">
            <a:avLst/>
          </a:prstGeom>
          <a:noFill/>
        </p:spPr>
        <p:txBody>
          <a:bodyPr wrap="none" rtlCol="0">
            <a:spAutoFit/>
          </a:bodyPr>
          <a:lstStyle/>
          <a:p>
            <a:r>
              <a:rPr lang="en-US" sz="1200" dirty="0" smtClean="0"/>
              <a:t> Write encrypted</a:t>
            </a:r>
            <a:endParaRPr lang="en-US" sz="1200" dirty="0"/>
          </a:p>
        </p:txBody>
      </p:sp>
      <p:sp>
        <p:nvSpPr>
          <p:cNvPr id="8" name="Rectangle 7"/>
          <p:cNvSpPr/>
          <p:nvPr/>
        </p:nvSpPr>
        <p:spPr>
          <a:xfrm>
            <a:off x="2865642" y="2613176"/>
            <a:ext cx="998440" cy="276999"/>
          </a:xfrm>
          <a:prstGeom prst="rect">
            <a:avLst/>
          </a:prstGeom>
        </p:spPr>
        <p:txBody>
          <a:bodyPr wrap="none">
            <a:spAutoFit/>
          </a:bodyPr>
          <a:lstStyle/>
          <a:p>
            <a:r>
              <a:rPr lang="en-US" sz="1200" dirty="0" smtClean="0"/>
              <a:t>Zero Page X</a:t>
            </a:r>
            <a:endParaRPr lang="en-US" sz="1200" dirty="0"/>
          </a:p>
        </p:txBody>
      </p:sp>
      <p:sp>
        <p:nvSpPr>
          <p:cNvPr id="9" name="Rectangle 8"/>
          <p:cNvSpPr/>
          <p:nvPr/>
        </p:nvSpPr>
        <p:spPr>
          <a:xfrm>
            <a:off x="5591096" y="2494075"/>
            <a:ext cx="1404761" cy="1025840"/>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t>NVM</a:t>
            </a:r>
            <a:endParaRPr lang="en-US" sz="1200" dirty="0"/>
          </a:p>
        </p:txBody>
      </p:sp>
      <p:cxnSp>
        <p:nvCxnSpPr>
          <p:cNvPr id="10" name="Straight Arrow Connector 9"/>
          <p:cNvCxnSpPr/>
          <p:nvPr/>
        </p:nvCxnSpPr>
        <p:spPr>
          <a:xfrm>
            <a:off x="5135216" y="2917374"/>
            <a:ext cx="438481" cy="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11" name="Oval 10"/>
          <p:cNvSpPr/>
          <p:nvPr/>
        </p:nvSpPr>
        <p:spPr>
          <a:xfrm>
            <a:off x="3819748" y="2747294"/>
            <a:ext cx="1361032" cy="408192"/>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smtClean="0"/>
              <a:t>Encryption/</a:t>
            </a:r>
          </a:p>
          <a:p>
            <a:pPr algn="ctr"/>
            <a:r>
              <a:rPr lang="en-US" sz="1100" dirty="0" smtClean="0"/>
              <a:t>Decryption</a:t>
            </a:r>
            <a:endParaRPr lang="en-US" sz="1100" dirty="0"/>
          </a:p>
        </p:txBody>
      </p:sp>
      <p:cxnSp>
        <p:nvCxnSpPr>
          <p:cNvPr id="12" name="Straight Arrow Connector 11"/>
          <p:cNvCxnSpPr>
            <a:endCxn id="5" idx="0"/>
          </p:cNvCxnSpPr>
          <p:nvPr/>
        </p:nvCxnSpPr>
        <p:spPr>
          <a:xfrm>
            <a:off x="4457658" y="3155486"/>
            <a:ext cx="0" cy="35244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2790043" y="3166826"/>
            <a:ext cx="1753229" cy="276999"/>
          </a:xfrm>
          <a:prstGeom prst="rect">
            <a:avLst/>
          </a:prstGeom>
        </p:spPr>
        <p:txBody>
          <a:bodyPr wrap="none">
            <a:spAutoFit/>
          </a:bodyPr>
          <a:lstStyle/>
          <a:p>
            <a:r>
              <a:rPr lang="en-US" sz="1200" dirty="0" smtClean="0"/>
              <a:t>Read &amp; update counters</a:t>
            </a:r>
            <a:endParaRPr lang="en-US" sz="1200" dirty="0"/>
          </a:p>
        </p:txBody>
      </p:sp>
      <p:sp>
        <p:nvSpPr>
          <p:cNvPr id="24" name="TextBox 23"/>
          <p:cNvSpPr txBox="1"/>
          <p:nvPr/>
        </p:nvSpPr>
        <p:spPr>
          <a:xfrm>
            <a:off x="3565663" y="1953593"/>
            <a:ext cx="3230234" cy="369332"/>
          </a:xfrm>
          <a:prstGeom prst="rect">
            <a:avLst/>
          </a:prstGeom>
          <a:noFill/>
        </p:spPr>
        <p:txBody>
          <a:bodyPr wrap="none" rtlCol="0">
            <a:spAutoFit/>
          </a:bodyPr>
          <a:lstStyle/>
          <a:p>
            <a:r>
              <a:rPr lang="en-US" b="1" dirty="0" smtClean="0"/>
              <a:t>Non-temporal Bulk Shredding</a:t>
            </a:r>
            <a:endParaRPr lang="en-US" b="1" dirty="0"/>
          </a:p>
        </p:txBody>
      </p:sp>
      <p:sp>
        <p:nvSpPr>
          <p:cNvPr id="26" name="Rectangle 25"/>
          <p:cNvSpPr/>
          <p:nvPr/>
        </p:nvSpPr>
        <p:spPr>
          <a:xfrm>
            <a:off x="5573694" y="3184666"/>
            <a:ext cx="483850" cy="323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t>Page X</a:t>
            </a:r>
            <a:endParaRPr lang="en-US" sz="800" dirty="0"/>
          </a:p>
        </p:txBody>
      </p:sp>
      <p:sp>
        <p:nvSpPr>
          <p:cNvPr id="28" name="Rectangle 27"/>
          <p:cNvSpPr/>
          <p:nvPr/>
        </p:nvSpPr>
        <p:spPr>
          <a:xfrm>
            <a:off x="-1525601" y="2621623"/>
            <a:ext cx="483850" cy="32327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800" dirty="0" smtClean="0"/>
              <a:t>0000000000</a:t>
            </a:r>
            <a:endParaRPr lang="en-US" sz="800" dirty="0"/>
          </a:p>
        </p:txBody>
      </p:sp>
    </p:spTree>
    <p:extLst>
      <p:ext uri="{BB962C8B-B14F-4D97-AF65-F5344CB8AC3E}">
        <p14:creationId xmlns:p14="http://schemas.microsoft.com/office/powerpoint/2010/main" val="101660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05451 -0.03423 L 0.77379 0.10546 " pathEditMode="relative" rAng="0" ptsTypes="AA">
                                      <p:cBhvr>
                                        <p:cTn id="18" dur="2000" fill="hold"/>
                                        <p:tgtEl>
                                          <p:spTgt spid="28"/>
                                        </p:tgtEl>
                                        <p:attrNameLst>
                                          <p:attrName>ppt_x</p:attrName>
                                          <p:attrName>ppt_y</p:attrName>
                                        </p:attrNameLst>
                                      </p:cBhvr>
                                      <p:rCtr x="41406" y="69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3" grpId="0"/>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Proposal: Silent Shredder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Key idea: instead of zeroing shredded page, make it unintelligible</a:t>
            </a:r>
          </a:p>
          <a:p>
            <a:pPr lvl="1"/>
            <a:r>
              <a:rPr lang="en-US" dirty="0" smtClean="0"/>
              <a:t>By changing the key or IV prior to decryption</a:t>
            </a:r>
          </a:p>
          <a:p>
            <a:r>
              <a:rPr lang="en-US" dirty="0" smtClean="0"/>
              <a:t>Design options:</a:t>
            </a:r>
          </a:p>
          <a:p>
            <a:pPr lvl="1"/>
            <a:r>
              <a:rPr lang="en-US" dirty="0" smtClean="0"/>
              <a:t>Have a key for every process</a:t>
            </a:r>
          </a:p>
          <a:p>
            <a:pPr lvl="2">
              <a:buFont typeface="Lucida Grande"/>
              <a:buChar char="-"/>
            </a:pPr>
            <a:r>
              <a:rPr lang="en-US" sz="1400" dirty="0" smtClean="0"/>
              <a:t>Impractical: the memory controller needs to know process ID.</a:t>
            </a:r>
          </a:p>
          <a:p>
            <a:pPr lvl="2">
              <a:buFont typeface="Lucida Grande"/>
              <a:buChar char="-"/>
            </a:pPr>
            <a:r>
              <a:rPr lang="en-US" sz="1400" dirty="0" smtClean="0"/>
              <a:t>Shared data requires same key.</a:t>
            </a:r>
          </a:p>
          <a:p>
            <a:pPr lvl="1"/>
            <a:r>
              <a:rPr lang="en-US" dirty="0" smtClean="0"/>
              <a:t>Increment all minor counters of a page</a:t>
            </a:r>
          </a:p>
          <a:p>
            <a:pPr lvl="2">
              <a:buFont typeface="Lucida Grande"/>
              <a:buChar char="-"/>
            </a:pPr>
            <a:r>
              <a:rPr lang="en-US" sz="1400" dirty="0" smtClean="0"/>
              <a:t>Increases re-encryption frequency: minor counters will overflow faster.</a:t>
            </a:r>
          </a:p>
          <a:p>
            <a:pPr lvl="1"/>
            <a:r>
              <a:rPr lang="en-US" dirty="0"/>
              <a:t>Increment </a:t>
            </a:r>
            <a:r>
              <a:rPr lang="en-US" dirty="0" smtClean="0"/>
              <a:t>the major counter</a:t>
            </a:r>
          </a:p>
          <a:p>
            <a:pPr marL="349250" lvl="1" indent="0">
              <a:buNone/>
            </a:pPr>
            <a:endParaRPr lang="en-US" dirty="0"/>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EEC37AD-F69B-DF4C-A51F-E71CD2324A39}" type="slidenum">
              <a:rPr lang="en-US" smtClean="0"/>
              <a:t>13</a:t>
            </a:fld>
            <a:endParaRPr lang="en-US"/>
          </a:p>
        </p:txBody>
      </p:sp>
    </p:spTree>
    <p:extLst>
      <p:ext uri="{BB962C8B-B14F-4D97-AF65-F5344CB8AC3E}">
        <p14:creationId xmlns:p14="http://schemas.microsoft.com/office/powerpoint/2010/main" val="16749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Compatibility</a:t>
            </a:r>
            <a:endParaRPr lang="en-US" dirty="0"/>
          </a:p>
        </p:txBody>
      </p:sp>
      <p:sp>
        <p:nvSpPr>
          <p:cNvPr id="3" name="Content Placeholder 2"/>
          <p:cNvSpPr>
            <a:spLocks noGrp="1"/>
          </p:cNvSpPr>
          <p:nvPr>
            <p:ph idx="1"/>
          </p:nvPr>
        </p:nvSpPr>
        <p:spPr>
          <a:xfrm>
            <a:off x="473868" y="1331457"/>
            <a:ext cx="7662864" cy="2450377"/>
          </a:xfrm>
        </p:spPr>
        <p:txBody>
          <a:bodyPr>
            <a:noAutofit/>
          </a:bodyPr>
          <a:lstStyle/>
          <a:p>
            <a:endParaRPr lang="en-US" sz="1800" dirty="0"/>
          </a:p>
          <a:p>
            <a:r>
              <a:rPr lang="en-US" sz="1800" dirty="0">
                <a:latin typeface="Arial"/>
                <a:cs typeface="Arial"/>
              </a:rPr>
              <a:t>To achieve software compatibility, </a:t>
            </a:r>
            <a:r>
              <a:rPr lang="en-US" sz="1800" dirty="0" smtClean="0">
                <a:latin typeface="Arial"/>
                <a:cs typeface="Arial"/>
              </a:rPr>
              <a:t>would like to have zero cache lines for new/shredded pages.</a:t>
            </a:r>
          </a:p>
          <a:p>
            <a:r>
              <a:rPr lang="en-US" sz="1800" dirty="0" smtClean="0">
                <a:latin typeface="Arial"/>
                <a:cs typeface="Arial"/>
              </a:rPr>
              <a:t>Shredding: Increment major counter and zero all minor counters.</a:t>
            </a:r>
            <a:endParaRPr lang="en-US" sz="1800" dirty="0">
              <a:latin typeface="Arial"/>
              <a:cs typeface="Arial"/>
            </a:endParaRPr>
          </a:p>
          <a:p>
            <a:r>
              <a:rPr lang="en-US" sz="1800" dirty="0">
                <a:latin typeface="Arial"/>
                <a:cs typeface="Arial"/>
              </a:rPr>
              <a:t>Z</a:t>
            </a:r>
            <a:r>
              <a:rPr lang="en-US" sz="1800" dirty="0" smtClean="0">
                <a:latin typeface="Arial"/>
                <a:cs typeface="Arial"/>
              </a:rPr>
              <a:t>ero-filled cache lines are returned for zeroed minor counters.</a:t>
            </a:r>
          </a:p>
          <a:p>
            <a:r>
              <a:rPr lang="en-US" sz="1800" dirty="0" smtClean="0">
                <a:latin typeface="Arial"/>
                <a:cs typeface="Arial"/>
              </a:rPr>
              <a:t>When minor counter overflows, it starts from 1.</a:t>
            </a:r>
          </a:p>
        </p:txBody>
      </p:sp>
      <p:sp>
        <p:nvSpPr>
          <p:cNvPr id="4" name="Slide Number Placeholder 3"/>
          <p:cNvSpPr>
            <a:spLocks noGrp="1"/>
          </p:cNvSpPr>
          <p:nvPr>
            <p:ph type="sldNum" sz="quarter" idx="12"/>
          </p:nvPr>
        </p:nvSpPr>
        <p:spPr/>
        <p:txBody>
          <a:bodyPr/>
          <a:lstStyle/>
          <a:p>
            <a:fld id="{BEEC37AD-F69B-DF4C-A51F-E71CD2324A39}" type="slidenum">
              <a:rPr lang="en-US" smtClean="0"/>
              <a:t>14</a:t>
            </a:fld>
            <a:endParaRPr lang="en-US"/>
          </a:p>
        </p:txBody>
      </p:sp>
    </p:spTree>
    <p:extLst>
      <p:ext uri="{BB962C8B-B14F-4D97-AF65-F5344CB8AC3E}">
        <p14:creationId xmlns:p14="http://schemas.microsoft.com/office/powerpoint/2010/main" val="349419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4" name="Slide Number Placeholder 3"/>
          <p:cNvSpPr>
            <a:spLocks noGrp="1"/>
          </p:cNvSpPr>
          <p:nvPr>
            <p:ph type="sldNum" sz="quarter" idx="12"/>
          </p:nvPr>
        </p:nvSpPr>
        <p:spPr>
          <a:xfrm>
            <a:off x="4237568" y="4741863"/>
            <a:ext cx="533400" cy="273844"/>
          </a:xfrm>
        </p:spPr>
        <p:txBody>
          <a:bodyPr/>
          <a:lstStyle/>
          <a:p>
            <a:fld id="{BEEC37AD-F69B-DF4C-A51F-E71CD2324A39}" type="slidenum">
              <a:rPr lang="en-US" smtClean="0"/>
              <a:t>15</a:t>
            </a:fld>
            <a:endParaRPr lang="en-US"/>
          </a:p>
        </p:txBody>
      </p:sp>
      <p:sp>
        <p:nvSpPr>
          <p:cNvPr id="8" name="Oval 7"/>
          <p:cNvSpPr/>
          <p:nvPr/>
        </p:nvSpPr>
        <p:spPr>
          <a:xfrm>
            <a:off x="3991538" y="1841502"/>
            <a:ext cx="825500" cy="508000"/>
          </a:xfrm>
          <a:prstGeom prst="ellipse">
            <a:avLst/>
          </a:prstGeom>
          <a:solidFill>
            <a:srgbClr val="D9D9D9"/>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t>Proc</a:t>
            </a:r>
            <a:endParaRPr lang="en-US" sz="1600" dirty="0"/>
          </a:p>
        </p:txBody>
      </p:sp>
      <p:sp>
        <p:nvSpPr>
          <p:cNvPr id="9" name="Rectangle 8"/>
          <p:cNvSpPr/>
          <p:nvPr/>
        </p:nvSpPr>
        <p:spPr>
          <a:xfrm>
            <a:off x="1270001" y="2362202"/>
            <a:ext cx="1473200" cy="45720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Memory</a:t>
            </a:r>
          </a:p>
          <a:p>
            <a:pPr algn="ctr"/>
            <a:r>
              <a:rPr lang="en-US" sz="1400" dirty="0" smtClean="0"/>
              <a:t>Controller</a:t>
            </a:r>
            <a:endParaRPr lang="en-US" sz="1400" dirty="0"/>
          </a:p>
        </p:txBody>
      </p:sp>
      <p:sp>
        <p:nvSpPr>
          <p:cNvPr id="10" name="Rectangle 9"/>
          <p:cNvSpPr/>
          <p:nvPr/>
        </p:nvSpPr>
        <p:spPr>
          <a:xfrm>
            <a:off x="1574808" y="3412709"/>
            <a:ext cx="457199" cy="341097"/>
          </a:xfrm>
          <a:prstGeom prst="rect">
            <a:avLst/>
          </a:prstGeom>
          <a:solidFill>
            <a:schemeClr val="bg2">
              <a:lumMod val="9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a:t>
            </a:r>
            <a:endParaRPr lang="en-US" dirty="0"/>
          </a:p>
        </p:txBody>
      </p:sp>
      <p:sp>
        <p:nvSpPr>
          <p:cNvPr id="11" name="Rectangle 10"/>
          <p:cNvSpPr/>
          <p:nvPr/>
        </p:nvSpPr>
        <p:spPr>
          <a:xfrm>
            <a:off x="2743201" y="3755605"/>
            <a:ext cx="491066" cy="177800"/>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p>
        </p:txBody>
      </p:sp>
      <p:sp>
        <p:nvSpPr>
          <p:cNvPr id="12" name="Rectangle 11"/>
          <p:cNvSpPr/>
          <p:nvPr/>
        </p:nvSpPr>
        <p:spPr>
          <a:xfrm>
            <a:off x="3234269" y="3755607"/>
            <a:ext cx="626533" cy="1778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3860800" y="375380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4131734" y="375380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4402668" y="375380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6" name="Rectangle 15"/>
          <p:cNvSpPr/>
          <p:nvPr/>
        </p:nvSpPr>
        <p:spPr>
          <a:xfrm>
            <a:off x="4633385" y="375380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4904319" y="375380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Rectangle 17"/>
          <p:cNvSpPr/>
          <p:nvPr/>
        </p:nvSpPr>
        <p:spPr>
          <a:xfrm>
            <a:off x="5175253" y="375380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Rectangle 18"/>
          <p:cNvSpPr/>
          <p:nvPr/>
        </p:nvSpPr>
        <p:spPr>
          <a:xfrm>
            <a:off x="2743201" y="3931605"/>
            <a:ext cx="491066" cy="177800"/>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i="1" dirty="0" smtClean="0"/>
              <a:t>P</a:t>
            </a:r>
            <a:endParaRPr lang="en-US" i="1" dirty="0"/>
          </a:p>
        </p:txBody>
      </p:sp>
      <p:sp>
        <p:nvSpPr>
          <p:cNvPr id="20" name="Rectangle 19"/>
          <p:cNvSpPr/>
          <p:nvPr/>
        </p:nvSpPr>
        <p:spPr>
          <a:xfrm>
            <a:off x="3234269" y="3931606"/>
            <a:ext cx="626533" cy="1778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Rectangle 20"/>
          <p:cNvSpPr/>
          <p:nvPr/>
        </p:nvSpPr>
        <p:spPr>
          <a:xfrm>
            <a:off x="3860800" y="392980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Rectangle 21"/>
          <p:cNvSpPr/>
          <p:nvPr/>
        </p:nvSpPr>
        <p:spPr>
          <a:xfrm>
            <a:off x="4131734" y="392980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Rectangle 22"/>
          <p:cNvSpPr/>
          <p:nvPr/>
        </p:nvSpPr>
        <p:spPr>
          <a:xfrm>
            <a:off x="4402668" y="392980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Rectangle 23"/>
          <p:cNvSpPr/>
          <p:nvPr/>
        </p:nvSpPr>
        <p:spPr>
          <a:xfrm>
            <a:off x="4633385" y="392980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p:cNvSpPr/>
          <p:nvPr/>
        </p:nvSpPr>
        <p:spPr>
          <a:xfrm>
            <a:off x="4904319" y="3929803"/>
            <a:ext cx="270934" cy="177800"/>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Rectangle 25"/>
          <p:cNvSpPr/>
          <p:nvPr/>
        </p:nvSpPr>
        <p:spPr>
          <a:xfrm>
            <a:off x="5175253" y="3929803"/>
            <a:ext cx="270934" cy="177800"/>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2743201" y="4094905"/>
            <a:ext cx="491066" cy="177800"/>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p>
        </p:txBody>
      </p:sp>
      <p:sp>
        <p:nvSpPr>
          <p:cNvPr id="28" name="Rectangle 27"/>
          <p:cNvSpPr/>
          <p:nvPr/>
        </p:nvSpPr>
        <p:spPr>
          <a:xfrm>
            <a:off x="3234269" y="4094905"/>
            <a:ext cx="626533" cy="1778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Rectangle 28"/>
          <p:cNvSpPr/>
          <p:nvPr/>
        </p:nvSpPr>
        <p:spPr>
          <a:xfrm>
            <a:off x="3860800" y="4093104"/>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p:nvSpPr>
        <p:spPr>
          <a:xfrm>
            <a:off x="4131734" y="4093104"/>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p:nvSpPr>
        <p:spPr>
          <a:xfrm>
            <a:off x="4402668" y="4093104"/>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2" name="Rectangle 31"/>
          <p:cNvSpPr/>
          <p:nvPr/>
        </p:nvSpPr>
        <p:spPr>
          <a:xfrm>
            <a:off x="4633385" y="4093104"/>
            <a:ext cx="270934" cy="177800"/>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p:nvSpPr>
        <p:spPr>
          <a:xfrm>
            <a:off x="4904319" y="4093104"/>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p:nvSpPr>
        <p:spPr>
          <a:xfrm>
            <a:off x="5175253" y="4093104"/>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p:nvSpPr>
        <p:spPr>
          <a:xfrm>
            <a:off x="2743201" y="4270903"/>
            <a:ext cx="491066" cy="177800"/>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p>
        </p:txBody>
      </p:sp>
      <p:sp>
        <p:nvSpPr>
          <p:cNvPr id="36" name="Rectangle 35"/>
          <p:cNvSpPr/>
          <p:nvPr/>
        </p:nvSpPr>
        <p:spPr>
          <a:xfrm>
            <a:off x="3234269" y="4270903"/>
            <a:ext cx="626533" cy="1778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p:nvSpPr>
        <p:spPr>
          <a:xfrm>
            <a:off x="3860800" y="426910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p:cNvSpPr/>
          <p:nvPr/>
        </p:nvSpPr>
        <p:spPr>
          <a:xfrm>
            <a:off x="4131734" y="426910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Rectangle 38"/>
          <p:cNvSpPr/>
          <p:nvPr/>
        </p:nvSpPr>
        <p:spPr>
          <a:xfrm>
            <a:off x="4402668" y="426910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0" name="Rectangle 39"/>
          <p:cNvSpPr/>
          <p:nvPr/>
        </p:nvSpPr>
        <p:spPr>
          <a:xfrm>
            <a:off x="4633385" y="426910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1" name="Rectangle 40"/>
          <p:cNvSpPr/>
          <p:nvPr/>
        </p:nvSpPr>
        <p:spPr>
          <a:xfrm>
            <a:off x="4904319" y="426910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2" name="Rectangle 41"/>
          <p:cNvSpPr/>
          <p:nvPr/>
        </p:nvSpPr>
        <p:spPr>
          <a:xfrm>
            <a:off x="5175253" y="426910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3" name="Rectangle 42"/>
          <p:cNvSpPr/>
          <p:nvPr/>
        </p:nvSpPr>
        <p:spPr>
          <a:xfrm>
            <a:off x="6072730" y="2400300"/>
            <a:ext cx="1682748" cy="6604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Cache and Coherence Controller</a:t>
            </a:r>
            <a:endParaRPr lang="en-US" sz="1400" dirty="0"/>
          </a:p>
        </p:txBody>
      </p:sp>
      <p:sp>
        <p:nvSpPr>
          <p:cNvPr id="44" name="TextBox 43"/>
          <p:cNvSpPr txBox="1"/>
          <p:nvPr/>
        </p:nvSpPr>
        <p:spPr>
          <a:xfrm>
            <a:off x="5717124" y="3929804"/>
            <a:ext cx="971547" cy="584776"/>
          </a:xfrm>
          <a:prstGeom prst="rect">
            <a:avLst/>
          </a:prstGeom>
          <a:noFill/>
        </p:spPr>
        <p:txBody>
          <a:bodyPr wrap="square" rtlCol="0">
            <a:spAutoFit/>
          </a:bodyPr>
          <a:lstStyle/>
          <a:p>
            <a:r>
              <a:rPr lang="en-US" sz="1600" dirty="0" smtClean="0"/>
              <a:t>Counter</a:t>
            </a:r>
          </a:p>
          <a:p>
            <a:r>
              <a:rPr lang="en-US" sz="1600" dirty="0" smtClean="0"/>
              <a:t>Cache</a:t>
            </a:r>
            <a:endParaRPr lang="en-US" sz="1600" dirty="0"/>
          </a:p>
        </p:txBody>
      </p:sp>
      <p:sp>
        <p:nvSpPr>
          <p:cNvPr id="45" name="TextBox 44"/>
          <p:cNvSpPr txBox="1"/>
          <p:nvPr/>
        </p:nvSpPr>
        <p:spPr>
          <a:xfrm>
            <a:off x="2753903" y="4476367"/>
            <a:ext cx="470714" cy="307777"/>
          </a:xfrm>
          <a:prstGeom prst="rect">
            <a:avLst/>
          </a:prstGeom>
          <a:noFill/>
        </p:spPr>
        <p:txBody>
          <a:bodyPr wrap="none" rtlCol="0">
            <a:spAutoFit/>
          </a:bodyPr>
          <a:lstStyle/>
          <a:p>
            <a:r>
              <a:rPr lang="en-US" sz="1400" dirty="0" smtClean="0"/>
              <a:t>Tag</a:t>
            </a:r>
            <a:endParaRPr lang="en-US" sz="1400" dirty="0"/>
          </a:p>
        </p:txBody>
      </p:sp>
      <p:sp>
        <p:nvSpPr>
          <p:cNvPr id="46" name="TextBox 45"/>
          <p:cNvSpPr txBox="1"/>
          <p:nvPr/>
        </p:nvSpPr>
        <p:spPr>
          <a:xfrm>
            <a:off x="3216436" y="4486802"/>
            <a:ext cx="659155" cy="523220"/>
          </a:xfrm>
          <a:prstGeom prst="rect">
            <a:avLst/>
          </a:prstGeom>
          <a:noFill/>
        </p:spPr>
        <p:txBody>
          <a:bodyPr wrap="none" rtlCol="0">
            <a:spAutoFit/>
          </a:bodyPr>
          <a:lstStyle/>
          <a:p>
            <a:pPr algn="ctr"/>
            <a:r>
              <a:rPr lang="en-US" sz="1400" dirty="0" smtClean="0"/>
              <a:t>Major</a:t>
            </a:r>
            <a:br>
              <a:rPr lang="en-US" sz="1400" dirty="0" smtClean="0"/>
            </a:br>
            <a:r>
              <a:rPr lang="en-US" sz="1400" dirty="0" err="1" smtClean="0"/>
              <a:t>Ctr</a:t>
            </a:r>
            <a:endParaRPr lang="en-US" sz="1400" dirty="0"/>
          </a:p>
        </p:txBody>
      </p:sp>
      <p:cxnSp>
        <p:nvCxnSpPr>
          <p:cNvPr id="48" name="Straight Arrow Connector 47"/>
          <p:cNvCxnSpPr/>
          <p:nvPr/>
        </p:nvCxnSpPr>
        <p:spPr>
          <a:xfrm>
            <a:off x="3894670" y="4538667"/>
            <a:ext cx="1500718"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984650" y="4518034"/>
            <a:ext cx="1376866" cy="307777"/>
          </a:xfrm>
          <a:prstGeom prst="rect">
            <a:avLst/>
          </a:prstGeom>
          <a:noFill/>
        </p:spPr>
        <p:txBody>
          <a:bodyPr wrap="square" rtlCol="0">
            <a:spAutoFit/>
          </a:bodyPr>
          <a:lstStyle/>
          <a:p>
            <a:pPr algn="ctr"/>
            <a:r>
              <a:rPr lang="en-US" sz="1400" dirty="0" smtClean="0"/>
              <a:t>Minor counters</a:t>
            </a:r>
            <a:endParaRPr lang="en-US" sz="1400" dirty="0"/>
          </a:p>
        </p:txBody>
      </p:sp>
      <p:cxnSp>
        <p:nvCxnSpPr>
          <p:cNvPr id="52" name="Straight Arrow Connector 51"/>
          <p:cNvCxnSpPr/>
          <p:nvPr/>
        </p:nvCxnSpPr>
        <p:spPr>
          <a:xfrm>
            <a:off x="3979334" y="3494307"/>
            <a:ext cx="0" cy="2594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p:nvPr/>
        </p:nvCxnSpPr>
        <p:spPr>
          <a:xfrm>
            <a:off x="4267198" y="3494309"/>
            <a:ext cx="0" cy="2594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p:nvPr/>
        </p:nvCxnSpPr>
        <p:spPr>
          <a:xfrm>
            <a:off x="4500037" y="3494307"/>
            <a:ext cx="0" cy="2594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p:nvPr/>
        </p:nvCxnSpPr>
        <p:spPr>
          <a:xfrm>
            <a:off x="4787901" y="3494309"/>
            <a:ext cx="0" cy="2594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a:off x="5022850" y="3478856"/>
            <a:ext cx="0" cy="2594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p:nvPr/>
        </p:nvCxnSpPr>
        <p:spPr>
          <a:xfrm>
            <a:off x="5310714" y="3478858"/>
            <a:ext cx="0" cy="25949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4101952" y="3181169"/>
            <a:ext cx="302336" cy="369332"/>
          </a:xfrm>
          <a:prstGeom prst="rect">
            <a:avLst/>
          </a:prstGeom>
          <a:noFill/>
        </p:spPr>
        <p:txBody>
          <a:bodyPr wrap="none" rtlCol="0">
            <a:spAutoFit/>
          </a:bodyPr>
          <a:lstStyle/>
          <a:p>
            <a:r>
              <a:rPr lang="en-US" dirty="0" smtClean="0"/>
              <a:t>0</a:t>
            </a:r>
            <a:endParaRPr lang="en-US" dirty="0"/>
          </a:p>
        </p:txBody>
      </p:sp>
      <p:sp>
        <p:nvSpPr>
          <p:cNvPr id="61" name="TextBox 60"/>
          <p:cNvSpPr txBox="1"/>
          <p:nvPr/>
        </p:nvSpPr>
        <p:spPr>
          <a:xfrm>
            <a:off x="3816549" y="3177218"/>
            <a:ext cx="302336" cy="369332"/>
          </a:xfrm>
          <a:prstGeom prst="rect">
            <a:avLst/>
          </a:prstGeom>
          <a:noFill/>
        </p:spPr>
        <p:txBody>
          <a:bodyPr wrap="none" rtlCol="0">
            <a:spAutoFit/>
          </a:bodyPr>
          <a:lstStyle/>
          <a:p>
            <a:r>
              <a:rPr lang="en-US" dirty="0" smtClean="0"/>
              <a:t>0</a:t>
            </a:r>
            <a:endParaRPr lang="en-US" dirty="0"/>
          </a:p>
        </p:txBody>
      </p:sp>
      <p:sp>
        <p:nvSpPr>
          <p:cNvPr id="62" name="TextBox 61"/>
          <p:cNvSpPr txBox="1"/>
          <p:nvPr/>
        </p:nvSpPr>
        <p:spPr>
          <a:xfrm>
            <a:off x="5160784" y="3185377"/>
            <a:ext cx="302336" cy="369332"/>
          </a:xfrm>
          <a:prstGeom prst="rect">
            <a:avLst/>
          </a:prstGeom>
          <a:noFill/>
        </p:spPr>
        <p:txBody>
          <a:bodyPr wrap="none" rtlCol="0">
            <a:spAutoFit/>
          </a:bodyPr>
          <a:lstStyle/>
          <a:p>
            <a:r>
              <a:rPr lang="en-US" dirty="0" smtClean="0"/>
              <a:t>0</a:t>
            </a:r>
            <a:endParaRPr lang="en-US" dirty="0"/>
          </a:p>
        </p:txBody>
      </p:sp>
      <p:sp>
        <p:nvSpPr>
          <p:cNvPr id="63" name="TextBox 62"/>
          <p:cNvSpPr txBox="1"/>
          <p:nvPr/>
        </p:nvSpPr>
        <p:spPr>
          <a:xfrm>
            <a:off x="4875381" y="3181425"/>
            <a:ext cx="302336" cy="369332"/>
          </a:xfrm>
          <a:prstGeom prst="rect">
            <a:avLst/>
          </a:prstGeom>
          <a:noFill/>
        </p:spPr>
        <p:txBody>
          <a:bodyPr wrap="none" rtlCol="0">
            <a:spAutoFit/>
          </a:bodyPr>
          <a:lstStyle/>
          <a:p>
            <a:r>
              <a:rPr lang="en-US" dirty="0" smtClean="0"/>
              <a:t>0</a:t>
            </a:r>
            <a:endParaRPr lang="en-US" dirty="0"/>
          </a:p>
        </p:txBody>
      </p:sp>
      <p:sp>
        <p:nvSpPr>
          <p:cNvPr id="64" name="TextBox 63"/>
          <p:cNvSpPr txBox="1"/>
          <p:nvPr/>
        </p:nvSpPr>
        <p:spPr>
          <a:xfrm>
            <a:off x="4637469" y="3176885"/>
            <a:ext cx="302336" cy="369332"/>
          </a:xfrm>
          <a:prstGeom prst="rect">
            <a:avLst/>
          </a:prstGeom>
          <a:noFill/>
        </p:spPr>
        <p:txBody>
          <a:bodyPr wrap="none" rtlCol="0">
            <a:spAutoFit/>
          </a:bodyPr>
          <a:lstStyle/>
          <a:p>
            <a:r>
              <a:rPr lang="en-US" dirty="0" smtClean="0"/>
              <a:t>0</a:t>
            </a:r>
            <a:endParaRPr lang="en-US" dirty="0"/>
          </a:p>
        </p:txBody>
      </p:sp>
      <p:sp>
        <p:nvSpPr>
          <p:cNvPr id="65" name="TextBox 64"/>
          <p:cNvSpPr txBox="1"/>
          <p:nvPr/>
        </p:nvSpPr>
        <p:spPr>
          <a:xfrm>
            <a:off x="4352066" y="3172933"/>
            <a:ext cx="302336" cy="369332"/>
          </a:xfrm>
          <a:prstGeom prst="rect">
            <a:avLst/>
          </a:prstGeom>
          <a:noFill/>
        </p:spPr>
        <p:txBody>
          <a:bodyPr wrap="none" rtlCol="0">
            <a:spAutoFit/>
          </a:bodyPr>
          <a:lstStyle/>
          <a:p>
            <a:r>
              <a:rPr lang="en-US" dirty="0" smtClean="0"/>
              <a:t>0</a:t>
            </a:r>
            <a:endParaRPr lang="en-US" dirty="0"/>
          </a:p>
        </p:txBody>
      </p:sp>
      <p:cxnSp>
        <p:nvCxnSpPr>
          <p:cNvPr id="67" name="Curved Connector 66"/>
          <p:cNvCxnSpPr/>
          <p:nvPr/>
        </p:nvCxnSpPr>
        <p:spPr>
          <a:xfrm rot="16200000" flipV="1">
            <a:off x="2554184" y="3038057"/>
            <a:ext cx="259502" cy="1727199"/>
          </a:xfrm>
          <a:prstGeom prst="curvedConnector3">
            <a:avLst>
              <a:gd name="adj1" fmla="val -42986"/>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6" name="Curved Connector 85"/>
          <p:cNvCxnSpPr>
            <a:stCxn id="10" idx="3"/>
          </p:cNvCxnSpPr>
          <p:nvPr/>
        </p:nvCxnSpPr>
        <p:spPr>
          <a:xfrm>
            <a:off x="2032007" y="3583256"/>
            <a:ext cx="1515529" cy="172350"/>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9" name="Curved Connector 88"/>
          <p:cNvCxnSpPr>
            <a:stCxn id="8" idx="1"/>
            <a:endCxn id="9" idx="0"/>
          </p:cNvCxnSpPr>
          <p:nvPr/>
        </p:nvCxnSpPr>
        <p:spPr>
          <a:xfrm rot="16200000" flipH="1" flipV="1">
            <a:off x="2836364" y="1086136"/>
            <a:ext cx="446306" cy="2105829"/>
          </a:xfrm>
          <a:prstGeom prst="curvedConnector3">
            <a:avLst>
              <a:gd name="adj1" fmla="val 4673"/>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93" name="Curved Connector 92"/>
          <p:cNvCxnSpPr>
            <a:endCxn id="8" idx="3"/>
          </p:cNvCxnSpPr>
          <p:nvPr/>
        </p:nvCxnSpPr>
        <p:spPr>
          <a:xfrm flipV="1">
            <a:off x="2743204" y="2275108"/>
            <a:ext cx="1369229" cy="226795"/>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95" name="Curved Connector 94"/>
          <p:cNvCxnSpPr/>
          <p:nvPr/>
        </p:nvCxnSpPr>
        <p:spPr>
          <a:xfrm rot="16200000" flipH="1">
            <a:off x="1999362" y="3055246"/>
            <a:ext cx="691812" cy="220129"/>
          </a:xfrm>
          <a:prstGeom prst="curvedConnector3">
            <a:avLst>
              <a:gd name="adj1" fmla="val 2270"/>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00" name="Curved Connector 99"/>
          <p:cNvCxnSpPr>
            <a:stCxn id="44" idx="0"/>
          </p:cNvCxnSpPr>
          <p:nvPr/>
        </p:nvCxnSpPr>
        <p:spPr>
          <a:xfrm rot="16200000" flipV="1">
            <a:off x="3873404" y="1600310"/>
            <a:ext cx="1199301" cy="3459688"/>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endCxn id="43" idx="1"/>
          </p:cNvCxnSpPr>
          <p:nvPr/>
        </p:nvCxnSpPr>
        <p:spPr>
          <a:xfrm>
            <a:off x="2743204" y="2603504"/>
            <a:ext cx="3329526" cy="12699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1902838" y="1653703"/>
            <a:ext cx="991207" cy="307777"/>
          </a:xfrm>
          <a:prstGeom prst="rect">
            <a:avLst/>
          </a:prstGeom>
          <a:noFill/>
        </p:spPr>
        <p:txBody>
          <a:bodyPr wrap="none" rtlCol="0">
            <a:spAutoFit/>
          </a:bodyPr>
          <a:lstStyle/>
          <a:p>
            <a:r>
              <a:rPr lang="en-US" sz="1400" dirty="0" smtClean="0"/>
              <a:t>1. Shred </a:t>
            </a:r>
            <a:r>
              <a:rPr lang="en-US" sz="1400" i="1" dirty="0" smtClean="0"/>
              <a:t>p</a:t>
            </a:r>
            <a:endParaRPr lang="en-US" sz="1400" i="1" dirty="0"/>
          </a:p>
        </p:txBody>
      </p:sp>
      <p:sp>
        <p:nvSpPr>
          <p:cNvPr id="116" name="TextBox 115"/>
          <p:cNvSpPr txBox="1"/>
          <p:nvPr/>
        </p:nvSpPr>
        <p:spPr>
          <a:xfrm>
            <a:off x="832136" y="2907183"/>
            <a:ext cx="1417606" cy="523220"/>
          </a:xfrm>
          <a:prstGeom prst="rect">
            <a:avLst/>
          </a:prstGeom>
          <a:noFill/>
        </p:spPr>
        <p:txBody>
          <a:bodyPr wrap="none" rtlCol="0">
            <a:spAutoFit/>
          </a:bodyPr>
          <a:lstStyle/>
          <a:p>
            <a:r>
              <a:rPr lang="en-US" sz="1400" dirty="0"/>
              <a:t>3</a:t>
            </a:r>
            <a:r>
              <a:rPr lang="en-US" sz="1400" dirty="0" smtClean="0"/>
              <a:t>. Increment </a:t>
            </a:r>
            <a:r>
              <a:rPr lang="en-US" sz="1400" i="1" dirty="0" smtClean="0"/>
              <a:t>M</a:t>
            </a:r>
            <a:r>
              <a:rPr lang="en-US" sz="1400" dirty="0" smtClean="0"/>
              <a:t/>
            </a:r>
            <a:br>
              <a:rPr lang="en-US" sz="1400" dirty="0" smtClean="0"/>
            </a:br>
            <a:r>
              <a:rPr lang="en-US" sz="1400" dirty="0" smtClean="0"/>
              <a:t>reset </a:t>
            </a:r>
            <a:r>
              <a:rPr lang="en-US" sz="1400" i="1" dirty="0" smtClean="0"/>
              <a:t>m1 … m64</a:t>
            </a:r>
            <a:endParaRPr lang="en-US" sz="1400" i="1" dirty="0"/>
          </a:p>
        </p:txBody>
      </p:sp>
      <p:sp>
        <p:nvSpPr>
          <p:cNvPr id="117" name="TextBox 116"/>
          <p:cNvSpPr txBox="1"/>
          <p:nvPr/>
        </p:nvSpPr>
        <p:spPr>
          <a:xfrm>
            <a:off x="2806868" y="2155339"/>
            <a:ext cx="844545" cy="307777"/>
          </a:xfrm>
          <a:prstGeom prst="rect">
            <a:avLst/>
          </a:prstGeom>
          <a:noFill/>
        </p:spPr>
        <p:txBody>
          <a:bodyPr wrap="none" rtlCol="0">
            <a:spAutoFit/>
          </a:bodyPr>
          <a:lstStyle/>
          <a:p>
            <a:r>
              <a:rPr lang="en-US" sz="1400" dirty="0" smtClean="0"/>
              <a:t>5. Done</a:t>
            </a:r>
            <a:endParaRPr lang="en-US" sz="1400" i="1" dirty="0"/>
          </a:p>
        </p:txBody>
      </p:sp>
      <p:sp>
        <p:nvSpPr>
          <p:cNvPr id="118" name="TextBox 117"/>
          <p:cNvSpPr txBox="1"/>
          <p:nvPr/>
        </p:nvSpPr>
        <p:spPr>
          <a:xfrm>
            <a:off x="4782973" y="2374619"/>
            <a:ext cx="1301538" cy="307777"/>
          </a:xfrm>
          <a:prstGeom prst="rect">
            <a:avLst/>
          </a:prstGeom>
          <a:noFill/>
        </p:spPr>
        <p:txBody>
          <a:bodyPr wrap="none" rtlCol="0">
            <a:spAutoFit/>
          </a:bodyPr>
          <a:lstStyle/>
          <a:p>
            <a:r>
              <a:rPr lang="en-US" sz="1400" dirty="0" smtClean="0"/>
              <a:t>2. Invalidate </a:t>
            </a:r>
            <a:r>
              <a:rPr lang="en-US" sz="1400" i="1" dirty="0" smtClean="0"/>
              <a:t>p</a:t>
            </a:r>
            <a:endParaRPr lang="en-US" sz="1400" i="1" dirty="0"/>
          </a:p>
        </p:txBody>
      </p:sp>
      <p:sp>
        <p:nvSpPr>
          <p:cNvPr id="119" name="TextBox 118"/>
          <p:cNvSpPr txBox="1"/>
          <p:nvPr/>
        </p:nvSpPr>
        <p:spPr>
          <a:xfrm>
            <a:off x="5956616" y="3222118"/>
            <a:ext cx="1455126" cy="307777"/>
          </a:xfrm>
          <a:prstGeom prst="rect">
            <a:avLst/>
          </a:prstGeom>
          <a:noFill/>
        </p:spPr>
        <p:txBody>
          <a:bodyPr wrap="none" rtlCol="0">
            <a:spAutoFit/>
          </a:bodyPr>
          <a:lstStyle/>
          <a:p>
            <a:r>
              <a:rPr lang="en-US" sz="1400" dirty="0" smtClean="0"/>
              <a:t>4. Acknowledge</a:t>
            </a:r>
            <a:endParaRPr lang="en-US" sz="1400" i="1" dirty="0"/>
          </a:p>
        </p:txBody>
      </p:sp>
    </p:spTree>
    <p:extLst>
      <p:ext uri="{BB962C8B-B14F-4D97-AF65-F5344CB8AC3E}">
        <p14:creationId xmlns:p14="http://schemas.microsoft.com/office/powerpoint/2010/main" val="197920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P spid="62" grpId="0"/>
      <p:bldP spid="63" grpId="0"/>
      <p:bldP spid="64" grpId="0"/>
      <p:bldP spid="65" grpId="0"/>
      <p:bldP spid="115" grpId="0"/>
      <p:bldP spid="116" grpId="0"/>
      <p:bldP spid="117" grpId="0"/>
      <p:bldP spid="118" grpId="0"/>
      <p:bldP spid="1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a:t>
            </a:r>
            <a:endParaRPr lang="en-US" dirty="0"/>
          </a:p>
        </p:txBody>
      </p:sp>
      <p:sp>
        <p:nvSpPr>
          <p:cNvPr id="4" name="Slide Number Placeholder 3"/>
          <p:cNvSpPr>
            <a:spLocks noGrp="1"/>
          </p:cNvSpPr>
          <p:nvPr>
            <p:ph type="sldNum" sz="quarter" idx="12"/>
          </p:nvPr>
        </p:nvSpPr>
        <p:spPr>
          <a:xfrm>
            <a:off x="4293088" y="4588620"/>
            <a:ext cx="533400" cy="273844"/>
          </a:xfrm>
        </p:spPr>
        <p:txBody>
          <a:bodyPr/>
          <a:lstStyle/>
          <a:p>
            <a:fld id="{BEEC37AD-F69B-DF4C-A51F-E71CD2324A39}" type="slidenum">
              <a:rPr lang="en-US" smtClean="0"/>
              <a:t>16</a:t>
            </a:fld>
            <a:endParaRPr lang="en-US" dirty="0"/>
          </a:p>
        </p:txBody>
      </p:sp>
      <p:sp>
        <p:nvSpPr>
          <p:cNvPr id="7" name="Rectangle 6"/>
          <p:cNvSpPr/>
          <p:nvPr/>
        </p:nvSpPr>
        <p:spPr>
          <a:xfrm>
            <a:off x="2161095" y="2365465"/>
            <a:ext cx="491066" cy="177800"/>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p>
        </p:txBody>
      </p:sp>
      <p:sp>
        <p:nvSpPr>
          <p:cNvPr id="8" name="Rectangle 7"/>
          <p:cNvSpPr/>
          <p:nvPr/>
        </p:nvSpPr>
        <p:spPr>
          <a:xfrm>
            <a:off x="2652163" y="2365466"/>
            <a:ext cx="626533" cy="1778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p:cNvSpPr/>
          <p:nvPr/>
        </p:nvSpPr>
        <p:spPr>
          <a:xfrm>
            <a:off x="3278694" y="236366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 name="Rectangle 9"/>
          <p:cNvSpPr/>
          <p:nvPr/>
        </p:nvSpPr>
        <p:spPr>
          <a:xfrm>
            <a:off x="3549628" y="236366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1" name="Rectangle 10"/>
          <p:cNvSpPr/>
          <p:nvPr/>
        </p:nvSpPr>
        <p:spPr>
          <a:xfrm>
            <a:off x="3820562" y="236366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p:cNvSpPr/>
          <p:nvPr/>
        </p:nvSpPr>
        <p:spPr>
          <a:xfrm>
            <a:off x="4051279" y="236366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3" name="Rectangle 12"/>
          <p:cNvSpPr/>
          <p:nvPr/>
        </p:nvSpPr>
        <p:spPr>
          <a:xfrm>
            <a:off x="4322213" y="236366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 name="Rectangle 13"/>
          <p:cNvSpPr/>
          <p:nvPr/>
        </p:nvSpPr>
        <p:spPr>
          <a:xfrm>
            <a:off x="4593147" y="2363665"/>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 name="Rectangle 14"/>
          <p:cNvSpPr/>
          <p:nvPr/>
        </p:nvSpPr>
        <p:spPr>
          <a:xfrm>
            <a:off x="2161095" y="2541465"/>
            <a:ext cx="491066" cy="177800"/>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p>
        </p:txBody>
      </p:sp>
      <p:sp>
        <p:nvSpPr>
          <p:cNvPr id="16" name="Rectangle 15"/>
          <p:cNvSpPr/>
          <p:nvPr/>
        </p:nvSpPr>
        <p:spPr>
          <a:xfrm>
            <a:off x="2652163" y="2541466"/>
            <a:ext cx="626533" cy="1778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Rectangle 16"/>
          <p:cNvSpPr/>
          <p:nvPr/>
        </p:nvSpPr>
        <p:spPr>
          <a:xfrm>
            <a:off x="3278694" y="25396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8" name="Rectangle 17"/>
          <p:cNvSpPr/>
          <p:nvPr/>
        </p:nvSpPr>
        <p:spPr>
          <a:xfrm>
            <a:off x="3549628" y="25396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9" name="Rectangle 18"/>
          <p:cNvSpPr/>
          <p:nvPr/>
        </p:nvSpPr>
        <p:spPr>
          <a:xfrm>
            <a:off x="3820562" y="25396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0" name="Rectangle 19"/>
          <p:cNvSpPr/>
          <p:nvPr/>
        </p:nvSpPr>
        <p:spPr>
          <a:xfrm>
            <a:off x="4051279" y="25396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1" name="Rectangle 20"/>
          <p:cNvSpPr/>
          <p:nvPr/>
        </p:nvSpPr>
        <p:spPr>
          <a:xfrm>
            <a:off x="4322213" y="2539663"/>
            <a:ext cx="270934" cy="177800"/>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2" name="Rectangle 21"/>
          <p:cNvSpPr/>
          <p:nvPr/>
        </p:nvSpPr>
        <p:spPr>
          <a:xfrm>
            <a:off x="4593147" y="2539663"/>
            <a:ext cx="270934" cy="177800"/>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3" name="Rectangle 22"/>
          <p:cNvSpPr/>
          <p:nvPr/>
        </p:nvSpPr>
        <p:spPr>
          <a:xfrm>
            <a:off x="2161095" y="2704764"/>
            <a:ext cx="491066" cy="177800"/>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p>
        </p:txBody>
      </p:sp>
      <p:sp>
        <p:nvSpPr>
          <p:cNvPr id="24" name="Rectangle 23"/>
          <p:cNvSpPr/>
          <p:nvPr/>
        </p:nvSpPr>
        <p:spPr>
          <a:xfrm>
            <a:off x="2652163" y="2704764"/>
            <a:ext cx="626533" cy="1778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5" name="Rectangle 24"/>
          <p:cNvSpPr/>
          <p:nvPr/>
        </p:nvSpPr>
        <p:spPr>
          <a:xfrm>
            <a:off x="3278694" y="27029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6" name="Rectangle 25"/>
          <p:cNvSpPr/>
          <p:nvPr/>
        </p:nvSpPr>
        <p:spPr>
          <a:xfrm>
            <a:off x="3549628" y="27029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Rectangle 26"/>
          <p:cNvSpPr/>
          <p:nvPr/>
        </p:nvSpPr>
        <p:spPr>
          <a:xfrm>
            <a:off x="3820562" y="27029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8" name="Rectangle 27"/>
          <p:cNvSpPr/>
          <p:nvPr/>
        </p:nvSpPr>
        <p:spPr>
          <a:xfrm>
            <a:off x="4051279" y="2702963"/>
            <a:ext cx="270934" cy="177800"/>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9" name="Rectangle 28"/>
          <p:cNvSpPr/>
          <p:nvPr/>
        </p:nvSpPr>
        <p:spPr>
          <a:xfrm>
            <a:off x="4322213" y="27029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0" name="Rectangle 29"/>
          <p:cNvSpPr/>
          <p:nvPr/>
        </p:nvSpPr>
        <p:spPr>
          <a:xfrm>
            <a:off x="4593147" y="27029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1" name="Rectangle 30"/>
          <p:cNvSpPr/>
          <p:nvPr/>
        </p:nvSpPr>
        <p:spPr>
          <a:xfrm>
            <a:off x="2161095" y="2880763"/>
            <a:ext cx="491066" cy="177800"/>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i="1" dirty="0"/>
          </a:p>
        </p:txBody>
      </p:sp>
      <p:sp>
        <p:nvSpPr>
          <p:cNvPr id="32" name="Rectangle 31"/>
          <p:cNvSpPr/>
          <p:nvPr/>
        </p:nvSpPr>
        <p:spPr>
          <a:xfrm>
            <a:off x="2652163" y="2880763"/>
            <a:ext cx="626533" cy="177800"/>
          </a:xfrm>
          <a:prstGeom prst="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3" name="Rectangle 32"/>
          <p:cNvSpPr/>
          <p:nvPr/>
        </p:nvSpPr>
        <p:spPr>
          <a:xfrm>
            <a:off x="3278694" y="28789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4" name="Rectangle 33"/>
          <p:cNvSpPr/>
          <p:nvPr/>
        </p:nvSpPr>
        <p:spPr>
          <a:xfrm>
            <a:off x="3549628" y="28789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5" name="Rectangle 34"/>
          <p:cNvSpPr/>
          <p:nvPr/>
        </p:nvSpPr>
        <p:spPr>
          <a:xfrm>
            <a:off x="3820562" y="28789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6" name="Rectangle 35"/>
          <p:cNvSpPr/>
          <p:nvPr/>
        </p:nvSpPr>
        <p:spPr>
          <a:xfrm>
            <a:off x="4051279" y="28789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Rectangle 36"/>
          <p:cNvSpPr/>
          <p:nvPr/>
        </p:nvSpPr>
        <p:spPr>
          <a:xfrm>
            <a:off x="4322213" y="28789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Rectangle 37"/>
          <p:cNvSpPr/>
          <p:nvPr/>
        </p:nvSpPr>
        <p:spPr>
          <a:xfrm>
            <a:off x="4593147" y="2878963"/>
            <a:ext cx="270934" cy="17780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9" name="TextBox 38"/>
          <p:cNvSpPr txBox="1"/>
          <p:nvPr/>
        </p:nvSpPr>
        <p:spPr>
          <a:xfrm>
            <a:off x="1228287" y="2499974"/>
            <a:ext cx="971547" cy="584776"/>
          </a:xfrm>
          <a:prstGeom prst="rect">
            <a:avLst/>
          </a:prstGeom>
          <a:noFill/>
        </p:spPr>
        <p:txBody>
          <a:bodyPr wrap="square" rtlCol="0">
            <a:spAutoFit/>
          </a:bodyPr>
          <a:lstStyle/>
          <a:p>
            <a:r>
              <a:rPr lang="en-US" sz="1600" dirty="0" smtClean="0"/>
              <a:t>Counter</a:t>
            </a:r>
          </a:p>
          <a:p>
            <a:r>
              <a:rPr lang="en-US" sz="1600" dirty="0" smtClean="0"/>
              <a:t>Cache</a:t>
            </a:r>
            <a:endParaRPr lang="en-US" sz="1600" dirty="0"/>
          </a:p>
        </p:txBody>
      </p:sp>
      <p:sp>
        <p:nvSpPr>
          <p:cNvPr id="42" name="TextBox 41"/>
          <p:cNvSpPr txBox="1"/>
          <p:nvPr/>
        </p:nvSpPr>
        <p:spPr>
          <a:xfrm>
            <a:off x="2132099" y="1917826"/>
            <a:ext cx="470714" cy="307777"/>
          </a:xfrm>
          <a:prstGeom prst="rect">
            <a:avLst/>
          </a:prstGeom>
          <a:noFill/>
        </p:spPr>
        <p:txBody>
          <a:bodyPr wrap="none" rtlCol="0">
            <a:spAutoFit/>
          </a:bodyPr>
          <a:lstStyle/>
          <a:p>
            <a:r>
              <a:rPr lang="en-US" sz="1400" dirty="0" smtClean="0"/>
              <a:t>Tag</a:t>
            </a:r>
            <a:endParaRPr lang="en-US" sz="1400" dirty="0"/>
          </a:p>
        </p:txBody>
      </p:sp>
      <p:sp>
        <p:nvSpPr>
          <p:cNvPr id="43" name="TextBox 42"/>
          <p:cNvSpPr txBox="1"/>
          <p:nvPr/>
        </p:nvSpPr>
        <p:spPr>
          <a:xfrm>
            <a:off x="2594630" y="1726614"/>
            <a:ext cx="659155" cy="523220"/>
          </a:xfrm>
          <a:prstGeom prst="rect">
            <a:avLst/>
          </a:prstGeom>
          <a:noFill/>
        </p:spPr>
        <p:txBody>
          <a:bodyPr wrap="none" rtlCol="0">
            <a:spAutoFit/>
          </a:bodyPr>
          <a:lstStyle/>
          <a:p>
            <a:pPr algn="ctr"/>
            <a:r>
              <a:rPr lang="en-US" sz="1400" dirty="0" smtClean="0"/>
              <a:t>Major</a:t>
            </a:r>
            <a:br>
              <a:rPr lang="en-US" sz="1400" dirty="0" smtClean="0"/>
            </a:br>
            <a:r>
              <a:rPr lang="en-US" sz="1400" dirty="0" err="1" smtClean="0"/>
              <a:t>Ctr</a:t>
            </a:r>
            <a:endParaRPr lang="en-US" sz="1400" dirty="0"/>
          </a:p>
        </p:txBody>
      </p:sp>
      <p:cxnSp>
        <p:nvCxnSpPr>
          <p:cNvPr id="44" name="Straight Arrow Connector 43"/>
          <p:cNvCxnSpPr/>
          <p:nvPr/>
        </p:nvCxnSpPr>
        <p:spPr>
          <a:xfrm>
            <a:off x="3340598" y="2259520"/>
            <a:ext cx="1500718" cy="0"/>
          </a:xfrm>
          <a:prstGeom prst="straightConnector1">
            <a:avLst/>
          </a:prstGeom>
          <a:ln>
            <a:solidFill>
              <a:schemeClr val="tx1"/>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394202" y="1975948"/>
            <a:ext cx="1376866" cy="307777"/>
          </a:xfrm>
          <a:prstGeom prst="rect">
            <a:avLst/>
          </a:prstGeom>
          <a:noFill/>
        </p:spPr>
        <p:txBody>
          <a:bodyPr wrap="square" rtlCol="0">
            <a:spAutoFit/>
          </a:bodyPr>
          <a:lstStyle/>
          <a:p>
            <a:pPr algn="ctr"/>
            <a:r>
              <a:rPr lang="en-US" sz="1400" dirty="0" smtClean="0"/>
              <a:t>Minor counters</a:t>
            </a:r>
            <a:endParaRPr lang="en-US" sz="1400" dirty="0"/>
          </a:p>
        </p:txBody>
      </p:sp>
      <p:cxnSp>
        <p:nvCxnSpPr>
          <p:cNvPr id="47" name="Curved Connector 46"/>
          <p:cNvCxnSpPr/>
          <p:nvPr/>
        </p:nvCxnSpPr>
        <p:spPr>
          <a:xfrm rot="5400000">
            <a:off x="2896702" y="2754441"/>
            <a:ext cx="888869" cy="687919"/>
          </a:xfrm>
          <a:prstGeom prst="curvedConnector3">
            <a:avLst>
              <a:gd name="adj1" fmla="val 50000"/>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
        <p:nvSpPr>
          <p:cNvPr id="55" name="Oval 54"/>
          <p:cNvSpPr/>
          <p:nvPr/>
        </p:nvSpPr>
        <p:spPr>
          <a:xfrm>
            <a:off x="2607711" y="3555535"/>
            <a:ext cx="823386" cy="51533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t>=0?</a:t>
            </a:r>
            <a:endParaRPr lang="en-US" sz="2000" dirty="0"/>
          </a:p>
        </p:txBody>
      </p:sp>
      <p:sp>
        <p:nvSpPr>
          <p:cNvPr id="56" name="Rectangle 55"/>
          <p:cNvSpPr/>
          <p:nvPr/>
        </p:nvSpPr>
        <p:spPr>
          <a:xfrm>
            <a:off x="5270479" y="4302876"/>
            <a:ext cx="1540933" cy="414337"/>
          </a:xfrm>
          <a:prstGeom prst="rect">
            <a:avLst/>
          </a:prstGeom>
          <a:solidFill>
            <a:schemeClr val="bg2">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NVMM</a:t>
            </a:r>
            <a:endParaRPr lang="en-US" sz="1400" dirty="0"/>
          </a:p>
        </p:txBody>
      </p:sp>
      <p:sp>
        <p:nvSpPr>
          <p:cNvPr id="57" name="Rectangle 56"/>
          <p:cNvSpPr/>
          <p:nvPr/>
        </p:nvSpPr>
        <p:spPr>
          <a:xfrm>
            <a:off x="5587976" y="3723587"/>
            <a:ext cx="812800" cy="221379"/>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MC</a:t>
            </a:r>
            <a:endParaRPr lang="en-US" sz="1400" dirty="0"/>
          </a:p>
        </p:txBody>
      </p:sp>
      <p:sp>
        <p:nvSpPr>
          <p:cNvPr id="58" name="Rectangle 57"/>
          <p:cNvSpPr/>
          <p:nvPr/>
        </p:nvSpPr>
        <p:spPr>
          <a:xfrm>
            <a:off x="5719211" y="2993261"/>
            <a:ext cx="529167" cy="353698"/>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err="1" smtClean="0"/>
              <a:t>D</a:t>
            </a:r>
            <a:r>
              <a:rPr lang="en-US" sz="1600" baseline="-25000" dirty="0" err="1"/>
              <a:t>k</a:t>
            </a:r>
            <a:endParaRPr lang="en-US" sz="1400" dirty="0"/>
          </a:p>
        </p:txBody>
      </p:sp>
      <p:sp>
        <p:nvSpPr>
          <p:cNvPr id="60" name="Trapezoid 59"/>
          <p:cNvSpPr/>
          <p:nvPr/>
        </p:nvSpPr>
        <p:spPr>
          <a:xfrm>
            <a:off x="5579506" y="2542923"/>
            <a:ext cx="1350434" cy="218990"/>
          </a:xfrm>
          <a:prstGeom prst="trapezoid">
            <a:avLst/>
          </a:prstGeom>
          <a:solidFill>
            <a:srgbClr val="BFBFBF"/>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t>MUX</a:t>
            </a:r>
            <a:endParaRPr lang="en-US" sz="1400" b="1" dirty="0"/>
          </a:p>
        </p:txBody>
      </p:sp>
      <p:sp>
        <p:nvSpPr>
          <p:cNvPr id="61" name="Rectangle 60"/>
          <p:cNvSpPr/>
          <p:nvPr/>
        </p:nvSpPr>
        <p:spPr>
          <a:xfrm>
            <a:off x="5477908" y="1646751"/>
            <a:ext cx="1540933" cy="414337"/>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t>LLC</a:t>
            </a:r>
            <a:endParaRPr lang="en-US" sz="1400" dirty="0"/>
          </a:p>
        </p:txBody>
      </p:sp>
      <p:cxnSp>
        <p:nvCxnSpPr>
          <p:cNvPr id="63" name="Straight Arrow Connector 62"/>
          <p:cNvCxnSpPr/>
          <p:nvPr/>
        </p:nvCxnSpPr>
        <p:spPr>
          <a:xfrm flipV="1">
            <a:off x="6730978" y="2761914"/>
            <a:ext cx="1" cy="55329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454599" y="3238529"/>
            <a:ext cx="560044" cy="307777"/>
          </a:xfrm>
          <a:prstGeom prst="rect">
            <a:avLst/>
          </a:prstGeom>
          <a:noFill/>
        </p:spPr>
        <p:txBody>
          <a:bodyPr wrap="none" rtlCol="0">
            <a:spAutoFit/>
          </a:bodyPr>
          <a:lstStyle/>
          <a:p>
            <a:r>
              <a:rPr lang="en-US" sz="1400" dirty="0" smtClean="0"/>
              <a:t>00..0</a:t>
            </a:r>
            <a:endParaRPr lang="en-US" sz="1400" dirty="0"/>
          </a:p>
        </p:txBody>
      </p:sp>
      <p:cxnSp>
        <p:nvCxnSpPr>
          <p:cNvPr id="67" name="Straight Arrow Connector 66"/>
          <p:cNvCxnSpPr/>
          <p:nvPr/>
        </p:nvCxnSpPr>
        <p:spPr>
          <a:xfrm flipV="1">
            <a:off x="5949926" y="2761913"/>
            <a:ext cx="0" cy="23134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a:stCxn id="58" idx="2"/>
            <a:endCxn id="57" idx="0"/>
          </p:cNvCxnSpPr>
          <p:nvPr/>
        </p:nvCxnSpPr>
        <p:spPr>
          <a:xfrm>
            <a:off x="5983795" y="3346959"/>
            <a:ext cx="10581" cy="37662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a:stCxn id="60" idx="0"/>
          </p:cNvCxnSpPr>
          <p:nvPr/>
        </p:nvCxnSpPr>
        <p:spPr>
          <a:xfrm flipH="1" flipV="1">
            <a:off x="6242025" y="1991240"/>
            <a:ext cx="12698" cy="551682"/>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9" name="Elbow Connector 78"/>
          <p:cNvCxnSpPr/>
          <p:nvPr/>
        </p:nvCxnSpPr>
        <p:spPr>
          <a:xfrm flipV="1">
            <a:off x="3406416" y="2616213"/>
            <a:ext cx="2197607" cy="1129032"/>
          </a:xfrm>
          <a:prstGeom prst="bentConnector3">
            <a:avLst>
              <a:gd name="adj1" fmla="val 71575"/>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a:off x="3425193" y="3884083"/>
            <a:ext cx="2161109"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970724" y="3152522"/>
            <a:ext cx="1852741" cy="523220"/>
          </a:xfrm>
          <a:prstGeom prst="rect">
            <a:avLst/>
          </a:prstGeom>
          <a:noFill/>
        </p:spPr>
        <p:txBody>
          <a:bodyPr wrap="none" rtlCol="0">
            <a:spAutoFit/>
          </a:bodyPr>
          <a:lstStyle/>
          <a:p>
            <a:r>
              <a:rPr lang="en-US" sz="1400" dirty="0" smtClean="0"/>
              <a:t>2. Read the minor</a:t>
            </a:r>
            <a:br>
              <a:rPr lang="en-US" sz="1400" dirty="0" smtClean="0"/>
            </a:br>
            <a:r>
              <a:rPr lang="en-US" sz="1400" dirty="0" smtClean="0"/>
              <a:t>counter of the block x</a:t>
            </a:r>
            <a:endParaRPr lang="en-US" sz="1400" dirty="0"/>
          </a:p>
        </p:txBody>
      </p:sp>
      <p:sp>
        <p:nvSpPr>
          <p:cNvPr id="94" name="TextBox 93"/>
          <p:cNvSpPr txBox="1"/>
          <p:nvPr/>
        </p:nvSpPr>
        <p:spPr>
          <a:xfrm>
            <a:off x="3972942" y="3436868"/>
            <a:ext cx="719155" cy="307777"/>
          </a:xfrm>
          <a:prstGeom prst="rect">
            <a:avLst/>
          </a:prstGeom>
          <a:noFill/>
        </p:spPr>
        <p:txBody>
          <a:bodyPr wrap="none" rtlCol="0">
            <a:spAutoFit/>
          </a:bodyPr>
          <a:lstStyle/>
          <a:p>
            <a:r>
              <a:rPr lang="en-US" sz="1400" dirty="0" smtClean="0"/>
              <a:t>3b. Yes</a:t>
            </a:r>
            <a:endParaRPr lang="en-US" sz="1400" dirty="0"/>
          </a:p>
        </p:txBody>
      </p:sp>
      <p:sp>
        <p:nvSpPr>
          <p:cNvPr id="95" name="TextBox 94"/>
          <p:cNvSpPr txBox="1"/>
          <p:nvPr/>
        </p:nvSpPr>
        <p:spPr>
          <a:xfrm>
            <a:off x="3685099" y="3852732"/>
            <a:ext cx="1309223" cy="307777"/>
          </a:xfrm>
          <a:prstGeom prst="rect">
            <a:avLst/>
          </a:prstGeom>
          <a:noFill/>
        </p:spPr>
        <p:txBody>
          <a:bodyPr wrap="none" rtlCol="0">
            <a:spAutoFit/>
          </a:bodyPr>
          <a:lstStyle/>
          <a:p>
            <a:r>
              <a:rPr lang="en-US" sz="1400" dirty="0" smtClean="0"/>
              <a:t>3a. No: fetch x</a:t>
            </a:r>
            <a:endParaRPr lang="en-US" sz="1400" dirty="0"/>
          </a:p>
        </p:txBody>
      </p:sp>
      <p:sp>
        <p:nvSpPr>
          <p:cNvPr id="96" name="TextBox 95"/>
          <p:cNvSpPr txBox="1"/>
          <p:nvPr/>
        </p:nvSpPr>
        <p:spPr>
          <a:xfrm>
            <a:off x="6561317" y="2034605"/>
            <a:ext cx="2231450" cy="523220"/>
          </a:xfrm>
          <a:prstGeom prst="rect">
            <a:avLst/>
          </a:prstGeom>
          <a:noFill/>
        </p:spPr>
        <p:txBody>
          <a:bodyPr wrap="none" rtlCol="0">
            <a:spAutoFit/>
          </a:bodyPr>
          <a:lstStyle/>
          <a:p>
            <a:r>
              <a:rPr lang="en-US" sz="1400" dirty="0" smtClean="0"/>
              <a:t>4. Return the fetched block</a:t>
            </a:r>
          </a:p>
          <a:p>
            <a:r>
              <a:rPr lang="en-US" sz="1400" dirty="0" smtClean="0"/>
              <a:t>Or a zero-filled block</a:t>
            </a:r>
            <a:endParaRPr lang="en-US" sz="1400" dirty="0"/>
          </a:p>
        </p:txBody>
      </p:sp>
      <p:cxnSp>
        <p:nvCxnSpPr>
          <p:cNvPr id="98" name="Curved Connector 97"/>
          <p:cNvCxnSpPr>
            <a:stCxn id="61" idx="1"/>
            <a:endCxn id="8" idx="0"/>
          </p:cNvCxnSpPr>
          <p:nvPr/>
        </p:nvCxnSpPr>
        <p:spPr>
          <a:xfrm rot="10800000" flipV="1">
            <a:off x="2965431" y="1853918"/>
            <a:ext cx="2512481" cy="511548"/>
          </a:xfrm>
          <a:prstGeom prst="curvedConnector2">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3687171" y="1646630"/>
            <a:ext cx="874233" cy="307777"/>
          </a:xfrm>
          <a:prstGeom prst="rect">
            <a:avLst/>
          </a:prstGeom>
          <a:noFill/>
        </p:spPr>
        <p:txBody>
          <a:bodyPr wrap="none" rtlCol="0">
            <a:spAutoFit/>
          </a:bodyPr>
          <a:lstStyle/>
          <a:p>
            <a:r>
              <a:rPr lang="en-US" sz="1400" dirty="0" smtClean="0"/>
              <a:t>1. Miss x</a:t>
            </a:r>
            <a:endParaRPr lang="en-US" sz="1400" dirty="0"/>
          </a:p>
        </p:txBody>
      </p:sp>
      <p:pic>
        <p:nvPicPr>
          <p:cNvPr id="83" name="Picture 82"/>
          <p:cNvPicPr>
            <a:picLocks noChangeAspect="1"/>
          </p:cNvPicPr>
          <p:nvPr/>
        </p:nvPicPr>
        <p:blipFill>
          <a:blip r:embed="rId2"/>
          <a:stretch>
            <a:fillRect/>
          </a:stretch>
        </p:blipFill>
        <p:spPr>
          <a:xfrm>
            <a:off x="5729239" y="3849986"/>
            <a:ext cx="530620" cy="547636"/>
          </a:xfrm>
          <a:prstGeom prst="rect">
            <a:avLst/>
          </a:prstGeom>
        </p:spPr>
      </p:pic>
    </p:spTree>
    <p:extLst>
      <p:ext uri="{BB962C8B-B14F-4D97-AF65-F5344CB8AC3E}">
        <p14:creationId xmlns:p14="http://schemas.microsoft.com/office/powerpoint/2010/main" val="318499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P spid="94" grpId="0"/>
      <p:bldP spid="95" grpId="0"/>
      <p:bldP spid="96" grpId="0"/>
      <p:bldP spid="1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Methodology</a:t>
            </a:r>
            <a:endParaRPr lang="en-US" dirty="0"/>
          </a:p>
        </p:txBody>
      </p:sp>
      <p:sp>
        <p:nvSpPr>
          <p:cNvPr id="3" name="Content Placeholder 2"/>
          <p:cNvSpPr>
            <a:spLocks noGrp="1"/>
          </p:cNvSpPr>
          <p:nvPr>
            <p:ph idx="1"/>
          </p:nvPr>
        </p:nvSpPr>
        <p:spPr/>
        <p:txBody>
          <a:bodyPr>
            <a:normAutofit fontScale="77500" lnSpcReduction="20000"/>
          </a:bodyPr>
          <a:lstStyle/>
          <a:p>
            <a:r>
              <a:rPr lang="en-US" sz="2400" dirty="0">
                <a:latin typeface="Arial"/>
                <a:cs typeface="Arial"/>
              </a:rPr>
              <a:t>To evaluate our design, we use </a:t>
            </a:r>
            <a:r>
              <a:rPr lang="en-US" sz="2400" b="1" dirty="0">
                <a:latin typeface="Arial"/>
                <a:cs typeface="Arial"/>
              </a:rPr>
              <a:t>Gem5</a:t>
            </a:r>
            <a:r>
              <a:rPr lang="en-US" sz="2400" dirty="0">
                <a:latin typeface="Arial"/>
                <a:cs typeface="Arial"/>
              </a:rPr>
              <a:t> to run a </a:t>
            </a:r>
            <a:r>
              <a:rPr lang="en-US" sz="2400" b="1" dirty="0">
                <a:latin typeface="Arial"/>
                <a:cs typeface="Arial"/>
              </a:rPr>
              <a:t>modified kernel</a:t>
            </a:r>
            <a:r>
              <a:rPr lang="en-US" sz="2400" dirty="0" smtClean="0">
                <a:latin typeface="Arial"/>
                <a:cs typeface="Arial"/>
              </a:rPr>
              <a:t>.</a:t>
            </a:r>
          </a:p>
          <a:p>
            <a:pPr lvl="1"/>
            <a:r>
              <a:rPr lang="en-US" dirty="0" smtClean="0">
                <a:latin typeface="Arial"/>
                <a:cs typeface="Arial"/>
              </a:rPr>
              <a:t>Added shred command to execute inside kernel’s </a:t>
            </a:r>
            <a:r>
              <a:rPr lang="en-US" b="1" dirty="0" err="1" smtClean="0">
                <a:latin typeface="Arial"/>
                <a:cs typeface="Arial"/>
              </a:rPr>
              <a:t>clear_page</a:t>
            </a:r>
            <a:r>
              <a:rPr lang="en-US" dirty="0" smtClean="0">
                <a:latin typeface="Arial"/>
                <a:cs typeface="Arial"/>
              </a:rPr>
              <a:t> function.</a:t>
            </a:r>
          </a:p>
          <a:p>
            <a:r>
              <a:rPr lang="en-US" sz="2400" b="1" dirty="0" smtClean="0">
                <a:latin typeface="Arial"/>
                <a:cs typeface="Arial"/>
              </a:rPr>
              <a:t>Baseline</a:t>
            </a:r>
            <a:r>
              <a:rPr lang="en-US" sz="2400" dirty="0" smtClean="0">
                <a:latin typeface="Arial"/>
                <a:cs typeface="Arial"/>
              </a:rPr>
              <a:t> uses non-temporal stores bulk zeroing.</a:t>
            </a:r>
            <a:endParaRPr lang="en-US" sz="2400" dirty="0">
              <a:latin typeface="Arial"/>
              <a:cs typeface="Arial"/>
            </a:endParaRPr>
          </a:p>
          <a:p>
            <a:r>
              <a:rPr lang="en-US" sz="2400" dirty="0" smtClean="0">
                <a:latin typeface="Arial"/>
                <a:cs typeface="Arial"/>
              </a:rPr>
              <a:t>We use multi-programmed workloads from SPEC </a:t>
            </a:r>
            <a:r>
              <a:rPr lang="en-US" sz="2400" dirty="0">
                <a:latin typeface="Arial"/>
                <a:cs typeface="Arial"/>
              </a:rPr>
              <a:t>2006 and </a:t>
            </a:r>
            <a:r>
              <a:rPr lang="en-US" sz="2400" dirty="0" err="1">
                <a:latin typeface="Arial"/>
                <a:cs typeface="Arial"/>
              </a:rPr>
              <a:t>PowerGraph</a:t>
            </a:r>
            <a:r>
              <a:rPr lang="en-US" sz="2400" dirty="0">
                <a:latin typeface="Arial"/>
                <a:cs typeface="Arial"/>
              </a:rPr>
              <a:t> suites</a:t>
            </a:r>
            <a:r>
              <a:rPr lang="en-US" sz="2400" dirty="0" smtClean="0">
                <a:latin typeface="Arial"/>
                <a:cs typeface="Arial"/>
              </a:rPr>
              <a:t>.</a:t>
            </a:r>
          </a:p>
          <a:p>
            <a:r>
              <a:rPr lang="en-US" sz="2400" dirty="0" smtClean="0">
                <a:latin typeface="Arial"/>
                <a:cs typeface="Arial"/>
              </a:rPr>
              <a:t>Warm up 1B then </a:t>
            </a:r>
            <a:r>
              <a:rPr lang="en-US" sz="2400" dirty="0">
                <a:latin typeface="Arial"/>
                <a:cs typeface="Arial"/>
              </a:rPr>
              <a:t>run </a:t>
            </a:r>
            <a:r>
              <a:rPr lang="en-US" sz="2400" dirty="0" smtClean="0">
                <a:latin typeface="Arial"/>
                <a:cs typeface="Arial"/>
              </a:rPr>
              <a:t>500M instructions on each core (~4B overall) from </a:t>
            </a:r>
            <a:r>
              <a:rPr lang="en-US" sz="2400" dirty="0">
                <a:latin typeface="Arial"/>
                <a:cs typeface="Arial"/>
              </a:rPr>
              <a:t>initialization and graph construction phases</a:t>
            </a:r>
            <a:r>
              <a:rPr lang="en-US" sz="2400" dirty="0" smtClean="0">
                <a:latin typeface="Arial"/>
                <a:cs typeface="Arial"/>
              </a:rPr>
              <a:t>.</a:t>
            </a:r>
          </a:p>
          <a:p>
            <a:r>
              <a:rPr lang="en-US" sz="2400" dirty="0" smtClean="0">
                <a:latin typeface="Arial"/>
                <a:cs typeface="Arial"/>
              </a:rPr>
              <a:t>We assume battery-backed Counter Cache.</a:t>
            </a:r>
            <a:endParaRPr lang="en-US" sz="2400" dirty="0">
              <a:latin typeface="Arial"/>
              <a:cs typeface="Arial"/>
            </a:endParaRPr>
          </a:p>
          <a:p>
            <a:pPr marL="0" indent="0">
              <a:buNone/>
            </a:pPr>
            <a:endParaRPr lang="en-US" dirty="0"/>
          </a:p>
        </p:txBody>
      </p:sp>
      <p:sp>
        <p:nvSpPr>
          <p:cNvPr id="4" name="Slide Number Placeholder 3"/>
          <p:cNvSpPr>
            <a:spLocks noGrp="1"/>
          </p:cNvSpPr>
          <p:nvPr>
            <p:ph type="sldNum" sz="quarter" idx="12"/>
          </p:nvPr>
        </p:nvSpPr>
        <p:spPr/>
        <p:txBody>
          <a:bodyPr/>
          <a:lstStyle/>
          <a:p>
            <a:fld id="{BEEC37AD-F69B-DF4C-A51F-E71CD2324A39}" type="slidenum">
              <a:rPr lang="en-US" smtClean="0"/>
              <a:t>17</a:t>
            </a:fld>
            <a:endParaRPr lang="en-US"/>
          </a:p>
        </p:txBody>
      </p:sp>
    </p:spTree>
    <p:extLst>
      <p:ext uri="{BB962C8B-B14F-4D97-AF65-F5344CB8AC3E}">
        <p14:creationId xmlns:p14="http://schemas.microsoft.com/office/powerpoint/2010/main" val="65450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Configurations</a:t>
            </a:r>
            <a:endParaRPr lang="en-US" dirty="0"/>
          </a:p>
        </p:txBody>
      </p:sp>
      <p:sp>
        <p:nvSpPr>
          <p:cNvPr id="4" name="Slide Number Placeholder 3"/>
          <p:cNvSpPr>
            <a:spLocks noGrp="1"/>
          </p:cNvSpPr>
          <p:nvPr>
            <p:ph type="sldNum" sz="quarter" idx="12"/>
          </p:nvPr>
        </p:nvSpPr>
        <p:spPr>
          <a:xfrm>
            <a:off x="8420100" y="4686300"/>
            <a:ext cx="533400" cy="273844"/>
          </a:xfrm>
        </p:spPr>
        <p:txBody>
          <a:bodyPr/>
          <a:lstStyle/>
          <a:p>
            <a:fld id="{BEEC37AD-F69B-DF4C-A51F-E71CD2324A39}" type="slidenum">
              <a:rPr lang="en-US" smtClean="0"/>
              <a:t>18</a:t>
            </a:fld>
            <a:endParaRPr lang="en-US" dirty="0"/>
          </a:p>
        </p:txBody>
      </p:sp>
      <p:sp>
        <p:nvSpPr>
          <p:cNvPr id="6" name="Slide Number Placeholder 3"/>
          <p:cNvSpPr txBox="1">
            <a:spLocks/>
          </p:cNvSpPr>
          <p:nvPr/>
        </p:nvSpPr>
        <p:spPr>
          <a:xfrm>
            <a:off x="4305300" y="4686300"/>
            <a:ext cx="533400" cy="273844"/>
          </a:xfrm>
          <a:prstGeom prst="rect">
            <a:avLst/>
          </a:prstGeom>
        </p:spPr>
        <p:txBody>
          <a:bodyPr vert="horz" lIns="91440" tIns="45720" rIns="91440" bIns="45720" rtlCol="0" anchor="ctr"/>
          <a:lstStyle>
            <a:defPPr>
              <a:defRPr lang="en-US"/>
            </a:defPPr>
            <a:lvl1pPr marL="0" algn="ctr" defTabSz="457200" rtl="0" eaLnBrk="1" latinLnBrk="0" hangingPunct="1">
              <a:defRPr sz="1100" b="1" kern="1200">
                <a:solidFill>
                  <a:schemeClr val="tx1">
                    <a:lumMod val="50000"/>
                    <a:lumOff val="5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78859201"/>
              </p:ext>
            </p:extLst>
          </p:nvPr>
        </p:nvGraphicFramePr>
        <p:xfrm>
          <a:off x="1076638" y="1381356"/>
          <a:ext cx="6759527" cy="3310930"/>
        </p:xfrm>
        <a:graphic>
          <a:graphicData uri="http://schemas.openxmlformats.org/drawingml/2006/table">
            <a:tbl>
              <a:tblPr firstRow="1" bandRow="1">
                <a:tableStyleId>{2D5ABB26-0587-4C30-8999-92F81FD0307C}</a:tableStyleId>
              </a:tblPr>
              <a:tblGrid>
                <a:gridCol w="1590005"/>
                <a:gridCol w="1590005"/>
                <a:gridCol w="3579517"/>
              </a:tblGrid>
              <a:tr h="243840">
                <a:tc rowSpan="5">
                  <a:txBody>
                    <a:bodyPr/>
                    <a:lstStyle/>
                    <a:p>
                      <a:pPr algn="ctr"/>
                      <a:endParaRPr lang="en-US" sz="1400" dirty="0" smtClean="0">
                        <a:latin typeface="Arial"/>
                        <a:cs typeface="Arial"/>
                      </a:endParaRPr>
                    </a:p>
                    <a:p>
                      <a:pPr algn="ctr"/>
                      <a:endParaRPr lang="en-US" sz="1400" dirty="0" smtClean="0">
                        <a:latin typeface="Arial"/>
                        <a:cs typeface="Arial"/>
                      </a:endParaRPr>
                    </a:p>
                    <a:p>
                      <a:pPr algn="ctr"/>
                      <a:r>
                        <a:rPr lang="en-US" sz="1400" dirty="0" smtClean="0">
                          <a:latin typeface="Arial"/>
                          <a:cs typeface="Arial"/>
                        </a:rPr>
                        <a:t>Processor</a:t>
                      </a:r>
                      <a:endParaRPr lang="en-US" sz="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Arial"/>
                          <a:cs typeface="Arial"/>
                        </a:rPr>
                        <a:t>CPU</a:t>
                      </a:r>
                      <a:endParaRPr lang="en-US" sz="5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8-Cores, X86-64, 2GHz clock</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43840">
                <a:tc vMerge="1">
                  <a:txBody>
                    <a:bodyPr/>
                    <a:lstStyle/>
                    <a:p>
                      <a:pPr algn="ctr"/>
                      <a:endParaRPr 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Arial"/>
                          <a:cs typeface="Arial"/>
                        </a:rPr>
                        <a:t>L1 Cache</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2 cycles, 64KB size, 8-way, LRU, 64B block size</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43840">
                <a:tc vMerge="1">
                  <a:txBody>
                    <a:bodyPr/>
                    <a:lstStyle/>
                    <a:p>
                      <a:pPr algn="ctr"/>
                      <a:endParaRPr 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Arial"/>
                          <a:cs typeface="Arial"/>
                        </a:rPr>
                        <a:t>L2 Cache</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8 cycles, 512KB size, 8-way, LRU, 64B block size</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94983">
                <a:tc vMerge="1">
                  <a:txBody>
                    <a:bodyPr/>
                    <a:lstStyle/>
                    <a:p>
                      <a:pPr algn="ctr"/>
                      <a:endParaRPr 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Arial"/>
                          <a:cs typeface="Arial"/>
                        </a:rPr>
                        <a:t>L3 Cache</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Shared, 25 cycles, 8MB size, 8-way, LRU, 64B block size</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80367">
                <a:tc vMerge="1">
                  <a:txBody>
                    <a:bodyPr/>
                    <a:lstStyle/>
                    <a:p>
                      <a:pPr algn="ctr"/>
                      <a:endParaRPr 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Arial"/>
                          <a:cs typeface="Arial"/>
                        </a:rPr>
                        <a:t>L4 Cache</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Shared 35 cycles, 64MB size, 8-way, LRU, 64B block size</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43840">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Arial"/>
                          <a:cs typeface="Arial"/>
                        </a:rPr>
                        <a:t>Main</a:t>
                      </a:r>
                      <a:r>
                        <a:rPr lang="en-US" sz="1400" baseline="0" dirty="0" smtClean="0">
                          <a:latin typeface="Arial"/>
                          <a:cs typeface="Arial"/>
                        </a:rPr>
                        <a:t> Memory (NVM)</a:t>
                      </a:r>
                      <a:endParaRPr lang="en-US" sz="1400" dirty="0" smtClean="0">
                        <a:latin typeface="Arial"/>
                        <a:cs typeface="Arial"/>
                      </a:endParaRPr>
                    </a:p>
                    <a:p>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Arial"/>
                          <a:cs typeface="Arial"/>
                        </a:rPr>
                        <a:t>Capacity</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16GB</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43840">
                <a:tc vMerge="1">
                  <a:txBody>
                    <a:bodyPr/>
                    <a:lstStyle/>
                    <a:p>
                      <a:endParaRPr 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Arial"/>
                          <a:cs typeface="Arial"/>
                        </a:rPr>
                        <a:t># Channels</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2 channels</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43840">
                <a:tc vMerge="1">
                  <a:txBody>
                    <a:bodyPr/>
                    <a:lstStyle/>
                    <a:p>
                      <a:endParaRPr 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Arial"/>
                          <a:cs typeface="Arial"/>
                        </a:rPr>
                        <a:t>Channel bandwidth</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12.8 GB/s</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243840">
                <a:tc vMerge="1">
                  <a:txBody>
                    <a:bodyPr/>
                    <a:lstStyle/>
                    <a:p>
                      <a:endParaRPr 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Arial"/>
                          <a:cs typeface="Arial"/>
                        </a:rPr>
                        <a:t>Read/Write latency</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75ns/150ns</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88620">
                <a:tc vMerge="1">
                  <a:txBody>
                    <a:bodyPr/>
                    <a:lstStyle/>
                    <a:p>
                      <a:endParaRPr lang="en-US" sz="11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Arial"/>
                          <a:cs typeface="Arial"/>
                        </a:rPr>
                        <a:t>IV Cache</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10 cycles, 4MB capacity</a:t>
                      </a:r>
                      <a:r>
                        <a:rPr lang="en-US" sz="1000" baseline="0" dirty="0" smtClean="0">
                          <a:latin typeface="Arial"/>
                          <a:cs typeface="Arial"/>
                        </a:rPr>
                        <a:t>, 8-way associativity, 64B blocks</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rowSpan="2">
                  <a:txBody>
                    <a:bodyPr/>
                    <a:lstStyle/>
                    <a:p>
                      <a:pPr algn="ctr"/>
                      <a:r>
                        <a:rPr lang="en-US" sz="1400" dirty="0" smtClean="0">
                          <a:latin typeface="Arial"/>
                          <a:cs typeface="Arial"/>
                        </a:rPr>
                        <a:t>Operating System</a:t>
                      </a:r>
                      <a:endParaRPr lang="en-US" sz="14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latin typeface="Arial"/>
                          <a:cs typeface="Arial"/>
                        </a:rPr>
                        <a:t>OS</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Gentoo</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20040">
                <a:tc vMerge="1">
                  <a:txBody>
                    <a:bodyPr/>
                    <a:lstStyle/>
                    <a:p>
                      <a:endParaRPr lang="en-US"/>
                    </a:p>
                  </a:txBody>
                  <a:tcPr/>
                </a:tc>
                <a:tc>
                  <a:txBody>
                    <a:bodyPr/>
                    <a:lstStyle/>
                    <a:p>
                      <a:pPr algn="ctr"/>
                      <a:r>
                        <a:rPr lang="en-US" sz="1000" dirty="0" smtClean="0">
                          <a:latin typeface="Arial"/>
                          <a:cs typeface="Arial"/>
                        </a:rPr>
                        <a:t>Kernel</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latin typeface="Arial"/>
                          <a:cs typeface="Arial"/>
                        </a:rPr>
                        <a:t>3.4.91</a:t>
                      </a:r>
                      <a:endParaRPr lang="en-US" sz="10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21804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Characterization</a:t>
            </a:r>
            <a:endParaRPr lang="en-US" dirty="0"/>
          </a:p>
        </p:txBody>
      </p:sp>
      <p:sp>
        <p:nvSpPr>
          <p:cNvPr id="4" name="Slide Number Placeholder 3"/>
          <p:cNvSpPr>
            <a:spLocks noGrp="1"/>
          </p:cNvSpPr>
          <p:nvPr>
            <p:ph type="sldNum" sz="quarter" idx="12"/>
          </p:nvPr>
        </p:nvSpPr>
        <p:spPr>
          <a:xfrm>
            <a:off x="8076458" y="4549378"/>
            <a:ext cx="533400" cy="273844"/>
          </a:xfrm>
        </p:spPr>
        <p:txBody>
          <a:bodyPr/>
          <a:lstStyle/>
          <a:p>
            <a:fld id="{BEEC37AD-F69B-DF4C-A51F-E71CD2324A39}" type="slidenum">
              <a:rPr lang="en-US" smtClean="0"/>
              <a:t>19</a:t>
            </a:fld>
            <a:endParaRPr lang="en-US" dirty="0"/>
          </a:p>
        </p:txBody>
      </p:sp>
      <p:sp>
        <p:nvSpPr>
          <p:cNvPr id="7" name="Oval 6"/>
          <p:cNvSpPr/>
          <p:nvPr/>
        </p:nvSpPr>
        <p:spPr>
          <a:xfrm>
            <a:off x="4953590" y="2142953"/>
            <a:ext cx="478333" cy="1534803"/>
          </a:xfrm>
          <a:prstGeom prst="ellipse">
            <a:avLst/>
          </a:prstGeom>
          <a:solidFill>
            <a:schemeClr val="tx1">
              <a:lumMod val="25000"/>
              <a:lumOff val="75000"/>
              <a:alpha val="36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8" name="Oval 7"/>
          <p:cNvSpPr/>
          <p:nvPr/>
        </p:nvSpPr>
        <p:spPr>
          <a:xfrm>
            <a:off x="1984625" y="2621225"/>
            <a:ext cx="478333" cy="1023547"/>
          </a:xfrm>
          <a:prstGeom prst="ellipse">
            <a:avLst/>
          </a:prstGeom>
          <a:solidFill>
            <a:schemeClr val="tx1">
              <a:lumMod val="25000"/>
              <a:lumOff val="75000"/>
              <a:alpha val="36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9" name="Oval 8"/>
          <p:cNvSpPr/>
          <p:nvPr/>
        </p:nvSpPr>
        <p:spPr>
          <a:xfrm>
            <a:off x="1275371" y="2537734"/>
            <a:ext cx="478333" cy="1090546"/>
          </a:xfrm>
          <a:prstGeom prst="ellipse">
            <a:avLst/>
          </a:prstGeom>
          <a:solidFill>
            <a:schemeClr val="tx1">
              <a:lumMod val="25000"/>
              <a:lumOff val="75000"/>
              <a:alpha val="36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10" name="Oval 9"/>
          <p:cNvSpPr/>
          <p:nvPr/>
        </p:nvSpPr>
        <p:spPr>
          <a:xfrm>
            <a:off x="5476252" y="2341890"/>
            <a:ext cx="478333" cy="1356330"/>
          </a:xfrm>
          <a:prstGeom prst="ellipse">
            <a:avLst/>
          </a:prstGeom>
          <a:solidFill>
            <a:schemeClr val="tx1">
              <a:lumMod val="25000"/>
              <a:lumOff val="75000"/>
              <a:alpha val="36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pic>
        <p:nvPicPr>
          <p:cNvPr id="3" name="Picture 2"/>
          <p:cNvPicPr>
            <a:picLocks noChangeAspect="1"/>
          </p:cNvPicPr>
          <p:nvPr/>
        </p:nvPicPr>
        <p:blipFill>
          <a:blip r:embed="rId2"/>
          <a:stretch>
            <a:fillRect/>
          </a:stretch>
        </p:blipFill>
        <p:spPr>
          <a:xfrm>
            <a:off x="403543" y="1384300"/>
            <a:ext cx="8026400" cy="3759200"/>
          </a:xfrm>
          <a:prstGeom prst="rect">
            <a:avLst/>
          </a:prstGeom>
        </p:spPr>
      </p:pic>
    </p:spTree>
    <p:extLst>
      <p:ext uri="{BB962C8B-B14F-4D97-AF65-F5344CB8AC3E}">
        <p14:creationId xmlns:p14="http://schemas.microsoft.com/office/powerpoint/2010/main" val="302509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39777" y="1964571"/>
            <a:ext cx="8404225" cy="2689692"/>
          </a:xfrm>
        </p:spPr>
        <p:txBody>
          <a:bodyPr>
            <a:normAutofit fontScale="55000" lnSpcReduction="20000"/>
          </a:bodyPr>
          <a:lstStyle/>
          <a:p>
            <a:r>
              <a:rPr lang="en-US" sz="3100" dirty="0" smtClean="0">
                <a:latin typeface="Arial"/>
                <a:cs typeface="Arial"/>
              </a:rPr>
              <a:t>Background</a:t>
            </a:r>
          </a:p>
          <a:p>
            <a:r>
              <a:rPr lang="en-US" sz="3100" dirty="0" smtClean="0">
                <a:latin typeface="Arial"/>
                <a:cs typeface="Arial"/>
              </a:rPr>
              <a:t>Related Work</a:t>
            </a:r>
          </a:p>
          <a:p>
            <a:r>
              <a:rPr lang="en-US" sz="3100" dirty="0" smtClean="0">
                <a:latin typeface="Arial"/>
                <a:cs typeface="Arial"/>
              </a:rPr>
              <a:t>Goal</a:t>
            </a:r>
          </a:p>
          <a:p>
            <a:r>
              <a:rPr lang="en-US" sz="3100" dirty="0" smtClean="0">
                <a:latin typeface="Arial"/>
                <a:cs typeface="Arial"/>
              </a:rPr>
              <a:t>Design</a:t>
            </a:r>
          </a:p>
          <a:p>
            <a:r>
              <a:rPr lang="en-US" sz="3100" dirty="0" smtClean="0">
                <a:latin typeface="Arial"/>
                <a:cs typeface="Arial"/>
              </a:rPr>
              <a:t>Evaluation</a:t>
            </a:r>
          </a:p>
          <a:p>
            <a:r>
              <a:rPr lang="en-US" sz="3100" dirty="0" smtClean="0">
                <a:latin typeface="Arial"/>
                <a:cs typeface="Arial"/>
              </a:rPr>
              <a:t>Summary</a:t>
            </a:r>
          </a:p>
          <a:p>
            <a:endParaRPr lang="en-US" dirty="0"/>
          </a:p>
        </p:txBody>
      </p:sp>
      <p:sp>
        <p:nvSpPr>
          <p:cNvPr id="4" name="Slide Number Placeholder 3"/>
          <p:cNvSpPr>
            <a:spLocks noGrp="1"/>
          </p:cNvSpPr>
          <p:nvPr>
            <p:ph type="sldNum" sz="quarter" idx="12"/>
          </p:nvPr>
        </p:nvSpPr>
        <p:spPr/>
        <p:txBody>
          <a:bodyPr/>
          <a:lstStyle/>
          <a:p>
            <a:fld id="{BEEC37AD-F69B-DF4C-A51F-E71CD2324A39}" type="slidenum">
              <a:rPr lang="en-US" smtClean="0"/>
              <a:t>2</a:t>
            </a:fld>
            <a:endParaRPr lang="en-US"/>
          </a:p>
        </p:txBody>
      </p:sp>
    </p:spTree>
    <p:extLst>
      <p:ext uri="{BB962C8B-B14F-4D97-AF65-F5344CB8AC3E}">
        <p14:creationId xmlns:p14="http://schemas.microsoft.com/office/powerpoint/2010/main" val="3498831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20</a:t>
            </a:fld>
            <a:endParaRPr lang="en-US" dirty="0"/>
          </a:p>
        </p:txBody>
      </p:sp>
      <p:sp>
        <p:nvSpPr>
          <p:cNvPr id="10" name="TextBox 9"/>
          <p:cNvSpPr txBox="1"/>
          <p:nvPr/>
        </p:nvSpPr>
        <p:spPr>
          <a:xfrm>
            <a:off x="5872272" y="3121737"/>
            <a:ext cx="2773816" cy="861774"/>
          </a:xfrm>
          <a:prstGeom prst="rect">
            <a:avLst/>
          </a:prstGeom>
          <a:noFill/>
        </p:spPr>
        <p:txBody>
          <a:bodyPr wrap="none" rtlCol="0">
            <a:spAutoFit/>
          </a:bodyPr>
          <a:lstStyle/>
          <a:p>
            <a:r>
              <a:rPr lang="en-US" sz="1600" dirty="0" smtClean="0">
                <a:latin typeface="Arial"/>
                <a:cs typeface="Arial"/>
              </a:rPr>
              <a:t>50.3% read traffic reduction</a:t>
            </a:r>
          </a:p>
          <a:p>
            <a:r>
              <a:rPr lang="en-US" sz="1600" dirty="0" smtClean="0">
                <a:latin typeface="Arial"/>
                <a:cs typeface="Arial"/>
              </a:rPr>
              <a:t>46.5% (Very high shredding)</a:t>
            </a:r>
          </a:p>
          <a:p>
            <a:endParaRPr lang="en-US" sz="1600" dirty="0">
              <a:latin typeface="Arial"/>
              <a:cs typeface="Arial"/>
            </a:endParaRPr>
          </a:p>
        </p:txBody>
      </p:sp>
      <p:sp>
        <p:nvSpPr>
          <p:cNvPr id="27" name="TextBox 26"/>
          <p:cNvSpPr txBox="1"/>
          <p:nvPr/>
        </p:nvSpPr>
        <p:spPr>
          <a:xfrm>
            <a:off x="5970921" y="1417883"/>
            <a:ext cx="2750873" cy="615553"/>
          </a:xfrm>
          <a:prstGeom prst="rect">
            <a:avLst/>
          </a:prstGeom>
          <a:noFill/>
        </p:spPr>
        <p:txBody>
          <a:bodyPr wrap="none" rtlCol="0">
            <a:spAutoFit/>
          </a:bodyPr>
          <a:lstStyle/>
          <a:p>
            <a:r>
              <a:rPr lang="en-US" sz="1600" dirty="0" smtClean="0">
                <a:latin typeface="Arial"/>
                <a:cs typeface="Arial"/>
              </a:rPr>
              <a:t>48.6% </a:t>
            </a:r>
            <a:r>
              <a:rPr lang="en-US" dirty="0">
                <a:latin typeface="Arial"/>
                <a:cs typeface="Arial"/>
              </a:rPr>
              <a:t>w</a:t>
            </a:r>
            <a:r>
              <a:rPr lang="en-US" dirty="0" smtClean="0">
                <a:latin typeface="Arial"/>
                <a:cs typeface="Arial"/>
              </a:rPr>
              <a:t>rite</a:t>
            </a:r>
            <a:r>
              <a:rPr lang="en-US" sz="1600" dirty="0" smtClean="0">
                <a:latin typeface="Arial"/>
                <a:cs typeface="Arial"/>
              </a:rPr>
              <a:t> reduction</a:t>
            </a:r>
          </a:p>
          <a:p>
            <a:r>
              <a:rPr lang="en-US" sz="1600" dirty="0" smtClean="0">
                <a:latin typeface="Arial"/>
                <a:cs typeface="Arial"/>
              </a:rPr>
              <a:t>44.6% (very high shredding)</a:t>
            </a:r>
            <a:endParaRPr lang="en-US" sz="1600" dirty="0">
              <a:latin typeface="Arial"/>
              <a:cs typeface="Arial"/>
            </a:endParaRPr>
          </a:p>
        </p:txBody>
      </p:sp>
      <p:sp>
        <p:nvSpPr>
          <p:cNvPr id="8" name="Oval 7"/>
          <p:cNvSpPr/>
          <p:nvPr/>
        </p:nvSpPr>
        <p:spPr>
          <a:xfrm>
            <a:off x="5431655" y="3761478"/>
            <a:ext cx="352223" cy="627256"/>
          </a:xfrm>
          <a:prstGeom prst="ellipse">
            <a:avLst/>
          </a:prstGeom>
          <a:solidFill>
            <a:schemeClr val="accent1">
              <a:alpha val="1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5607767" y="1901498"/>
            <a:ext cx="264505" cy="627394"/>
          </a:xfrm>
          <a:prstGeom prst="ellipse">
            <a:avLst/>
          </a:prstGeom>
          <a:solidFill>
            <a:schemeClr val="accent1">
              <a:alpha val="1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2"/>
          <a:stretch>
            <a:fillRect/>
          </a:stretch>
        </p:blipFill>
        <p:spPr>
          <a:xfrm>
            <a:off x="17478" y="1146857"/>
            <a:ext cx="5981700" cy="4305300"/>
          </a:xfrm>
          <a:prstGeom prst="rect">
            <a:avLst/>
          </a:prstGeom>
        </p:spPr>
      </p:pic>
    </p:spTree>
    <p:extLst>
      <p:ext uri="{BB962C8B-B14F-4D97-AF65-F5344CB8AC3E}">
        <p14:creationId xmlns:p14="http://schemas.microsoft.com/office/powerpoint/2010/main" val="21555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7" grpId="0"/>
      <p:bldP spid="8"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a:t>
            </a:r>
            <a:endParaRPr lang="en-US" dirty="0"/>
          </a:p>
        </p:txBody>
      </p:sp>
      <p:sp>
        <p:nvSpPr>
          <p:cNvPr id="4" name="Slide Number Placeholder 3"/>
          <p:cNvSpPr>
            <a:spLocks noGrp="1"/>
          </p:cNvSpPr>
          <p:nvPr>
            <p:ph type="sldNum" sz="quarter" idx="12"/>
          </p:nvPr>
        </p:nvSpPr>
        <p:spPr/>
        <p:txBody>
          <a:bodyPr/>
          <a:lstStyle/>
          <a:p>
            <a:fld id="{886BB73A-582F-4420-9A14-CB10A2B2E5E8}" type="slidenum">
              <a:rPr lang="en-US" smtClean="0"/>
              <a:t>21</a:t>
            </a:fld>
            <a:endParaRPr lang="en-US" dirty="0"/>
          </a:p>
        </p:txBody>
      </p:sp>
      <p:sp>
        <p:nvSpPr>
          <p:cNvPr id="9" name="TextBox 8"/>
          <p:cNvSpPr txBox="1"/>
          <p:nvPr/>
        </p:nvSpPr>
        <p:spPr>
          <a:xfrm>
            <a:off x="6094241" y="3295078"/>
            <a:ext cx="2750873" cy="830997"/>
          </a:xfrm>
          <a:prstGeom prst="rect">
            <a:avLst/>
          </a:prstGeom>
          <a:noFill/>
        </p:spPr>
        <p:txBody>
          <a:bodyPr wrap="none" rtlCol="0">
            <a:spAutoFit/>
          </a:bodyPr>
          <a:lstStyle/>
          <a:p>
            <a:r>
              <a:rPr lang="en-US" sz="1600" dirty="0" smtClean="0">
                <a:latin typeface="Arial"/>
                <a:cs typeface="Arial"/>
              </a:rPr>
              <a:t>6.4% IPC Improvement</a:t>
            </a:r>
          </a:p>
          <a:p>
            <a:r>
              <a:rPr lang="en-US" sz="1600" dirty="0" smtClean="0">
                <a:latin typeface="Arial"/>
                <a:cs typeface="Arial"/>
              </a:rPr>
              <a:t>19.3% (very high shredding)</a:t>
            </a:r>
          </a:p>
          <a:p>
            <a:endParaRPr lang="en-US" sz="1600" dirty="0">
              <a:latin typeface="Arial"/>
              <a:cs typeface="Arial"/>
            </a:endParaRPr>
          </a:p>
        </p:txBody>
      </p:sp>
      <p:sp>
        <p:nvSpPr>
          <p:cNvPr id="8" name="Oval 7"/>
          <p:cNvSpPr/>
          <p:nvPr/>
        </p:nvSpPr>
        <p:spPr>
          <a:xfrm>
            <a:off x="5593117" y="3710577"/>
            <a:ext cx="311826" cy="627256"/>
          </a:xfrm>
          <a:prstGeom prst="ellipse">
            <a:avLst/>
          </a:prstGeom>
          <a:solidFill>
            <a:schemeClr val="accent1">
              <a:alpha val="1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094241" y="1493542"/>
            <a:ext cx="6607796" cy="830997"/>
          </a:xfrm>
          <a:prstGeom prst="rect">
            <a:avLst/>
          </a:prstGeom>
          <a:noFill/>
        </p:spPr>
        <p:txBody>
          <a:bodyPr wrap="square" rtlCol="0">
            <a:spAutoFit/>
          </a:bodyPr>
          <a:lstStyle/>
          <a:p>
            <a:r>
              <a:rPr lang="en-US" sz="1600" dirty="0" smtClean="0">
                <a:latin typeface="Arial"/>
                <a:cs typeface="Arial"/>
              </a:rPr>
              <a:t>3.3x reads </a:t>
            </a:r>
            <a:r>
              <a:rPr lang="en-US" sz="1600" dirty="0">
                <a:latin typeface="Arial"/>
                <a:cs typeface="Arial"/>
              </a:rPr>
              <a:t>s</a:t>
            </a:r>
            <a:r>
              <a:rPr lang="en-US" sz="1600" dirty="0" smtClean="0">
                <a:latin typeface="Arial"/>
                <a:cs typeface="Arial"/>
              </a:rPr>
              <a:t>peed up</a:t>
            </a:r>
          </a:p>
          <a:p>
            <a:r>
              <a:rPr lang="en-US" sz="1600" dirty="0" smtClean="0">
                <a:latin typeface="Arial"/>
                <a:cs typeface="Arial"/>
              </a:rPr>
              <a:t>2.8x (very high shredding)</a:t>
            </a:r>
          </a:p>
          <a:p>
            <a:endParaRPr lang="en-US" sz="1600" dirty="0">
              <a:latin typeface="Arial"/>
              <a:cs typeface="Arial"/>
            </a:endParaRPr>
          </a:p>
        </p:txBody>
      </p:sp>
      <p:sp>
        <p:nvSpPr>
          <p:cNvPr id="12" name="Oval 11"/>
          <p:cNvSpPr/>
          <p:nvPr/>
        </p:nvSpPr>
        <p:spPr>
          <a:xfrm>
            <a:off x="5576623" y="1625478"/>
            <a:ext cx="311826" cy="627256"/>
          </a:xfrm>
          <a:prstGeom prst="ellipse">
            <a:avLst/>
          </a:prstGeom>
          <a:solidFill>
            <a:schemeClr val="accent1">
              <a:alpha val="12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82909" y="888992"/>
            <a:ext cx="5943600" cy="4660900"/>
          </a:xfrm>
          <a:prstGeom prst="rect">
            <a:avLst/>
          </a:prstGeom>
        </p:spPr>
      </p:pic>
    </p:spTree>
    <p:extLst>
      <p:ext uri="{BB962C8B-B14F-4D97-AF65-F5344CB8AC3E}">
        <p14:creationId xmlns:p14="http://schemas.microsoft.com/office/powerpoint/2010/main" val="4130308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animBg="1"/>
      <p:bldP spid="11"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Use </a:t>
            </a:r>
            <a:r>
              <a:rPr lang="en-US" dirty="0"/>
              <a:t>C</a:t>
            </a:r>
            <a:r>
              <a:rPr lang="en-US" dirty="0" smtClean="0"/>
              <a:t>ases</a:t>
            </a:r>
            <a:endParaRPr lang="en-US" dirty="0"/>
          </a:p>
        </p:txBody>
      </p:sp>
      <p:sp>
        <p:nvSpPr>
          <p:cNvPr id="3" name="Content Placeholder 2"/>
          <p:cNvSpPr>
            <a:spLocks noGrp="1"/>
          </p:cNvSpPr>
          <p:nvPr>
            <p:ph idx="1"/>
          </p:nvPr>
        </p:nvSpPr>
        <p:spPr>
          <a:xfrm>
            <a:off x="222413" y="1793178"/>
            <a:ext cx="8713859" cy="2815140"/>
          </a:xfrm>
        </p:spPr>
        <p:txBody>
          <a:bodyPr>
            <a:noAutofit/>
          </a:bodyPr>
          <a:lstStyle/>
          <a:p>
            <a:pPr lvl="1"/>
            <a:r>
              <a:rPr lang="en-US" dirty="0">
                <a:latin typeface="Arial"/>
                <a:cs typeface="Arial"/>
              </a:rPr>
              <a:t>Bulk zeroing: Silent Shredder can be used for initializing large areas</a:t>
            </a:r>
            <a:r>
              <a:rPr lang="en-US" dirty="0" smtClean="0">
                <a:latin typeface="Arial"/>
                <a:cs typeface="Arial"/>
              </a:rPr>
              <a:t>.</a:t>
            </a:r>
          </a:p>
          <a:p>
            <a:pPr lvl="1"/>
            <a:r>
              <a:rPr lang="en-US" dirty="0" smtClean="0">
                <a:latin typeface="Arial"/>
                <a:cs typeface="Arial"/>
              </a:rPr>
              <a:t>Large-Scale Data </a:t>
            </a:r>
            <a:r>
              <a:rPr lang="en-US" dirty="0">
                <a:latin typeface="Arial"/>
                <a:cs typeface="Arial"/>
              </a:rPr>
              <a:t>Isolation: Fast data shredding for isolation across </a:t>
            </a:r>
            <a:r>
              <a:rPr lang="en-US" dirty="0" smtClean="0">
                <a:latin typeface="Arial"/>
                <a:cs typeface="Arial"/>
              </a:rPr>
              <a:t>VMs</a:t>
            </a:r>
            <a:r>
              <a:rPr lang="en-US" dirty="0">
                <a:latin typeface="Arial"/>
                <a:cs typeface="Arial"/>
              </a:rPr>
              <a:t> </a:t>
            </a:r>
            <a:r>
              <a:rPr lang="en-US" dirty="0" smtClean="0">
                <a:latin typeface="Arial"/>
                <a:cs typeface="Arial"/>
              </a:rPr>
              <a:t>or isolated nodes.</a:t>
            </a:r>
          </a:p>
          <a:p>
            <a:pPr lvl="1"/>
            <a:r>
              <a:rPr lang="en-US" dirty="0" smtClean="0">
                <a:latin typeface="Arial"/>
                <a:cs typeface="Arial"/>
              </a:rPr>
              <a:t>Fast </a:t>
            </a:r>
            <a:r>
              <a:rPr lang="en-US" dirty="0">
                <a:latin typeface="Arial"/>
                <a:cs typeface="Arial"/>
              </a:rPr>
              <a:t>and efficient virtual disk provisioning when using byte-addressable NVM devices</a:t>
            </a:r>
            <a:r>
              <a:rPr lang="en-US" dirty="0" smtClean="0">
                <a:latin typeface="Arial"/>
                <a:cs typeface="Arial"/>
              </a:rPr>
              <a:t>.</a:t>
            </a:r>
            <a:endParaRPr lang="en-US" dirty="0">
              <a:latin typeface="Arial"/>
              <a:cs typeface="Arial"/>
            </a:endParaRPr>
          </a:p>
          <a:p>
            <a:pPr lvl="1"/>
            <a:r>
              <a:rPr lang="en-US" dirty="0" smtClean="0">
                <a:latin typeface="Arial"/>
                <a:cs typeface="Arial"/>
              </a:rPr>
              <a:t>Garbage collectors in managed programming languages.</a:t>
            </a:r>
            <a:endParaRPr lang="en-US" dirty="0">
              <a:latin typeface="Arial"/>
              <a:cs typeface="Arial"/>
            </a:endParaRPr>
          </a:p>
          <a:p>
            <a:endParaRPr lang="en-US" sz="2000" dirty="0">
              <a:latin typeface="Arial"/>
              <a:cs typeface="Arial"/>
            </a:endParaRPr>
          </a:p>
        </p:txBody>
      </p:sp>
      <p:sp>
        <p:nvSpPr>
          <p:cNvPr id="4" name="Slide Number Placeholder 3"/>
          <p:cNvSpPr>
            <a:spLocks noGrp="1"/>
          </p:cNvSpPr>
          <p:nvPr>
            <p:ph type="sldNum" sz="quarter" idx="12"/>
          </p:nvPr>
        </p:nvSpPr>
        <p:spPr>
          <a:xfrm>
            <a:off x="8265355" y="4608318"/>
            <a:ext cx="533400" cy="273844"/>
          </a:xfrm>
        </p:spPr>
        <p:txBody>
          <a:bodyPr/>
          <a:lstStyle/>
          <a:p>
            <a:fld id="{886BB73A-582F-4420-9A14-CB10A2B2E5E8}" type="slidenum">
              <a:rPr lang="en-US" smtClean="0"/>
              <a:t>22</a:t>
            </a:fld>
            <a:endParaRPr lang="en-US" dirty="0"/>
          </a:p>
        </p:txBody>
      </p:sp>
    </p:spTree>
    <p:extLst>
      <p:ext uri="{BB962C8B-B14F-4D97-AF65-F5344CB8AC3E}">
        <p14:creationId xmlns:p14="http://schemas.microsoft.com/office/powerpoint/2010/main" val="355819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513556" y="1680882"/>
            <a:ext cx="7583488" cy="3005418"/>
          </a:xfrm>
        </p:spPr>
        <p:txBody>
          <a:bodyPr>
            <a:normAutofit/>
          </a:bodyPr>
          <a:lstStyle/>
          <a:p>
            <a:r>
              <a:rPr lang="en-US" dirty="0" smtClean="0">
                <a:latin typeface="Arial"/>
                <a:cs typeface="Arial"/>
              </a:rPr>
              <a:t>We eliminate writes due to data shredding.</a:t>
            </a:r>
            <a:endParaRPr lang="en-US" dirty="0">
              <a:latin typeface="Arial"/>
              <a:cs typeface="Arial"/>
            </a:endParaRPr>
          </a:p>
          <a:p>
            <a:r>
              <a:rPr lang="en-US" dirty="0" smtClean="0">
                <a:latin typeface="Arial"/>
                <a:cs typeface="Arial"/>
              </a:rPr>
              <a:t>Our scheme is based on manipulating </a:t>
            </a:r>
            <a:r>
              <a:rPr lang="en-US" dirty="0">
                <a:latin typeface="Arial"/>
                <a:cs typeface="Arial"/>
              </a:rPr>
              <a:t>IV </a:t>
            </a:r>
            <a:r>
              <a:rPr lang="en-US" dirty="0" smtClean="0">
                <a:latin typeface="Arial"/>
                <a:cs typeface="Arial"/>
              </a:rPr>
              <a:t>values.</a:t>
            </a:r>
            <a:endParaRPr lang="en-US" dirty="0">
              <a:latin typeface="Arial"/>
              <a:cs typeface="Arial"/>
            </a:endParaRPr>
          </a:p>
          <a:p>
            <a:r>
              <a:rPr lang="en-US" dirty="0" smtClean="0">
                <a:latin typeface="Arial"/>
                <a:cs typeface="Arial"/>
              </a:rPr>
              <a:t>Silent Shredder leads </a:t>
            </a:r>
            <a:r>
              <a:rPr lang="en-US" dirty="0">
                <a:latin typeface="Arial"/>
                <a:cs typeface="Arial"/>
              </a:rPr>
              <a:t>to write reduction and performance </a:t>
            </a:r>
            <a:r>
              <a:rPr lang="en-US" dirty="0" smtClean="0">
                <a:latin typeface="Arial"/>
                <a:cs typeface="Arial"/>
              </a:rPr>
              <a:t>improvement.</a:t>
            </a:r>
            <a:endParaRPr lang="en-US" dirty="0">
              <a:latin typeface="Arial"/>
              <a:cs typeface="Arial"/>
            </a:endParaRPr>
          </a:p>
          <a:p>
            <a:r>
              <a:rPr lang="en-US" dirty="0">
                <a:latin typeface="Arial"/>
                <a:cs typeface="Arial"/>
              </a:rPr>
              <a:t> </a:t>
            </a:r>
            <a:r>
              <a:rPr lang="en-US" dirty="0" smtClean="0">
                <a:latin typeface="Arial"/>
                <a:cs typeface="Arial"/>
              </a:rPr>
              <a:t>Applicable </a:t>
            </a:r>
            <a:r>
              <a:rPr lang="en-US" dirty="0">
                <a:latin typeface="Arial"/>
                <a:cs typeface="Arial"/>
              </a:rPr>
              <a:t>to other </a:t>
            </a:r>
            <a:r>
              <a:rPr lang="en-US" dirty="0" smtClean="0">
                <a:latin typeface="Arial"/>
                <a:cs typeface="Arial"/>
              </a:rPr>
              <a:t>cases.</a:t>
            </a:r>
            <a:endParaRPr lang="en-US" dirty="0">
              <a:latin typeface="Arial"/>
              <a:cs typeface="Arial"/>
            </a:endParaRPr>
          </a:p>
        </p:txBody>
      </p:sp>
      <p:sp>
        <p:nvSpPr>
          <p:cNvPr id="4" name="Slide Number Placeholder 3"/>
          <p:cNvSpPr>
            <a:spLocks noGrp="1"/>
          </p:cNvSpPr>
          <p:nvPr>
            <p:ph type="sldNum" sz="quarter" idx="12"/>
          </p:nvPr>
        </p:nvSpPr>
        <p:spPr/>
        <p:txBody>
          <a:bodyPr/>
          <a:lstStyle/>
          <a:p>
            <a:fld id="{BEEC37AD-F69B-DF4C-A51F-E71CD2324A39}" type="slidenum">
              <a:rPr lang="en-US" smtClean="0"/>
              <a:t>23</a:t>
            </a:fld>
            <a:endParaRPr lang="en-US"/>
          </a:p>
        </p:txBody>
      </p:sp>
    </p:spTree>
    <p:extLst>
      <p:ext uri="{BB962C8B-B14F-4D97-AF65-F5344CB8AC3E}">
        <p14:creationId xmlns:p14="http://schemas.microsoft.com/office/powerpoint/2010/main" val="27289972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563" y="1523874"/>
            <a:ext cx="7583488" cy="3005418"/>
          </a:xfrm>
        </p:spPr>
        <p:txBody>
          <a:bodyPr/>
          <a:lstStyle/>
          <a:p>
            <a:endParaRPr lang="en-US" dirty="0" smtClean="0"/>
          </a:p>
          <a:p>
            <a:pPr marL="2054225" lvl="6" indent="0" algn="ctr">
              <a:buNone/>
            </a:pPr>
            <a:r>
              <a:rPr lang="en-US" sz="4800" dirty="0" smtClean="0"/>
              <a:t>   Thanks!</a:t>
            </a:r>
            <a:endParaRPr lang="en-US" sz="4800" dirty="0"/>
          </a:p>
          <a:p>
            <a:pPr marL="2054225" lvl="6" indent="0" algn="ctr">
              <a:buNone/>
            </a:pPr>
            <a:r>
              <a:rPr lang="en-US" sz="4800" dirty="0" smtClean="0"/>
              <a:t>  Questions</a:t>
            </a:r>
            <a:endParaRPr lang="en-US" sz="4800" dirty="0"/>
          </a:p>
        </p:txBody>
      </p:sp>
      <p:sp>
        <p:nvSpPr>
          <p:cNvPr id="4" name="Slide Number Placeholder 3"/>
          <p:cNvSpPr>
            <a:spLocks noGrp="1"/>
          </p:cNvSpPr>
          <p:nvPr>
            <p:ph type="sldNum" sz="quarter" idx="12"/>
          </p:nvPr>
        </p:nvSpPr>
        <p:spPr/>
        <p:txBody>
          <a:bodyPr/>
          <a:lstStyle/>
          <a:p>
            <a:fld id="{BEEC37AD-F69B-DF4C-A51F-E71CD2324A39}" type="slidenum">
              <a:rPr lang="en-US" smtClean="0"/>
              <a:t>24</a:t>
            </a:fld>
            <a:endParaRPr lang="en-US"/>
          </a:p>
        </p:txBody>
      </p:sp>
    </p:spTree>
    <p:extLst>
      <p:ext uri="{BB962C8B-B14F-4D97-AF65-F5344CB8AC3E}">
        <p14:creationId xmlns:p14="http://schemas.microsoft.com/office/powerpoint/2010/main" val="28431199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4349147" y="2983722"/>
            <a:ext cx="4468403" cy="1599503"/>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Encryption Assumption</a:t>
            </a:r>
            <a:endParaRPr lang="en-US" dirty="0"/>
          </a:p>
        </p:txBody>
      </p:sp>
      <p:sp>
        <p:nvSpPr>
          <p:cNvPr id="6" name="Content Placeholder 2"/>
          <p:cNvSpPr>
            <a:spLocks noGrp="1"/>
          </p:cNvSpPr>
          <p:nvPr>
            <p:ph idx="1"/>
          </p:nvPr>
        </p:nvSpPr>
        <p:spPr>
          <a:xfrm>
            <a:off x="183724" y="1966962"/>
            <a:ext cx="9730636" cy="3218266"/>
          </a:xfrm>
        </p:spPr>
        <p:txBody>
          <a:bodyPr>
            <a:noAutofit/>
          </a:bodyPr>
          <a:lstStyle/>
          <a:p>
            <a:r>
              <a:rPr lang="en-US" sz="1800" dirty="0" smtClean="0">
                <a:latin typeface="Arial"/>
                <a:cs typeface="Arial"/>
              </a:rPr>
              <a:t>Encryption: CTR-mode.</a:t>
            </a:r>
            <a:endParaRPr lang="en-US" sz="1800" dirty="0">
              <a:latin typeface="Arial"/>
              <a:cs typeface="Arial"/>
            </a:endParaRPr>
          </a:p>
          <a:p>
            <a:r>
              <a:rPr lang="en-US" sz="1800" dirty="0" smtClean="0">
                <a:latin typeface="Arial"/>
                <a:cs typeface="Arial"/>
              </a:rPr>
              <a:t>Same IV should </a:t>
            </a:r>
            <a:r>
              <a:rPr lang="en-US" sz="1800" dirty="0" smtClean="0">
                <a:solidFill>
                  <a:srgbClr val="FF0000"/>
                </a:solidFill>
                <a:latin typeface="Arial"/>
                <a:cs typeface="Arial"/>
              </a:rPr>
              <a:t>never</a:t>
            </a:r>
            <a:r>
              <a:rPr lang="en-US" sz="1800" dirty="0" smtClean="0">
                <a:latin typeface="Arial"/>
                <a:cs typeface="Arial"/>
              </a:rPr>
              <a:t> be reused</a:t>
            </a:r>
            <a:br>
              <a:rPr lang="en-US" sz="1800" dirty="0" smtClean="0">
                <a:latin typeface="Arial"/>
                <a:cs typeface="Arial"/>
              </a:rPr>
            </a:br>
            <a:r>
              <a:rPr lang="en-US" sz="1800" dirty="0" smtClean="0">
                <a:latin typeface="Arial"/>
                <a:cs typeface="Arial"/>
              </a:rPr>
              <a:t>for encryption.</a:t>
            </a:r>
            <a:endParaRPr lang="en-US" sz="1400" dirty="0" smtClean="0">
              <a:latin typeface="Arial"/>
              <a:cs typeface="Arial"/>
            </a:endParaRPr>
          </a:p>
          <a:p>
            <a:r>
              <a:rPr lang="en-US" sz="1800" dirty="0" smtClean="0">
                <a:latin typeface="Arial"/>
                <a:cs typeface="Arial"/>
              </a:rPr>
              <a:t>OTP generation doesn’t need</a:t>
            </a:r>
            <a:r>
              <a:rPr lang="en-US" sz="1800" dirty="0">
                <a:latin typeface="Arial"/>
                <a:cs typeface="Arial"/>
              </a:rPr>
              <a:t/>
            </a:r>
            <a:br>
              <a:rPr lang="en-US" sz="1800" dirty="0">
                <a:latin typeface="Arial"/>
                <a:cs typeface="Arial"/>
              </a:rPr>
            </a:br>
            <a:r>
              <a:rPr lang="en-US" sz="1800" dirty="0" smtClean="0">
                <a:latin typeface="Arial"/>
                <a:cs typeface="Arial"/>
              </a:rPr>
              <a:t>the data.</a:t>
            </a:r>
          </a:p>
        </p:txBody>
      </p:sp>
      <p:sp>
        <p:nvSpPr>
          <p:cNvPr id="4" name="Slide Number Placeholder 3"/>
          <p:cNvSpPr>
            <a:spLocks noGrp="1"/>
          </p:cNvSpPr>
          <p:nvPr>
            <p:ph type="sldNum" sz="quarter" idx="12"/>
          </p:nvPr>
        </p:nvSpPr>
        <p:spPr/>
        <p:txBody>
          <a:bodyPr/>
          <a:lstStyle/>
          <a:p>
            <a:fld id="{BEEC37AD-F69B-DF4C-A51F-E71CD2324A39}" type="slidenum">
              <a:rPr lang="en-US" smtClean="0"/>
              <a:t>25</a:t>
            </a:fld>
            <a:endParaRPr lang="en-US"/>
          </a:p>
        </p:txBody>
      </p:sp>
      <p:sp>
        <p:nvSpPr>
          <p:cNvPr id="7" name="Rectangle 6"/>
          <p:cNvSpPr/>
          <p:nvPr/>
        </p:nvSpPr>
        <p:spPr>
          <a:xfrm>
            <a:off x="4991434" y="3913799"/>
            <a:ext cx="2407052" cy="48054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Arial"/>
                <a:cs typeface="Arial"/>
              </a:rPr>
              <a:t>Initialization Vector (IV)</a:t>
            </a:r>
            <a:endParaRPr lang="en-US" sz="1600" dirty="0">
              <a:latin typeface="Arial"/>
              <a:cs typeface="Arial"/>
            </a:endParaRPr>
          </a:p>
        </p:txBody>
      </p:sp>
      <p:sp>
        <p:nvSpPr>
          <p:cNvPr id="10" name="Oval 9"/>
          <p:cNvSpPr/>
          <p:nvPr/>
        </p:nvSpPr>
        <p:spPr>
          <a:xfrm>
            <a:off x="5331805" y="3061054"/>
            <a:ext cx="1709873" cy="521290"/>
          </a:xfrm>
          <a:prstGeom prst="ellipse">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smtClean="0">
                <a:latin typeface="Arial"/>
                <a:cs typeface="Arial"/>
              </a:rPr>
              <a:t>Encryption</a:t>
            </a:r>
          </a:p>
        </p:txBody>
      </p:sp>
      <p:cxnSp>
        <p:nvCxnSpPr>
          <p:cNvPr id="11" name="Straight Arrow Connector 10"/>
          <p:cNvCxnSpPr>
            <a:endCxn id="10" idx="6"/>
          </p:cNvCxnSpPr>
          <p:nvPr/>
        </p:nvCxnSpPr>
        <p:spPr>
          <a:xfrm flipH="1">
            <a:off x="7041675" y="3321698"/>
            <a:ext cx="66495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691415" y="3162454"/>
            <a:ext cx="1702203" cy="338554"/>
          </a:xfrm>
          <a:prstGeom prst="rect">
            <a:avLst/>
          </a:prstGeom>
          <a:noFill/>
        </p:spPr>
        <p:txBody>
          <a:bodyPr wrap="square" rtlCol="0">
            <a:spAutoFit/>
          </a:bodyPr>
          <a:lstStyle/>
          <a:p>
            <a:r>
              <a:rPr lang="en-US" sz="1600" dirty="0" smtClean="0">
                <a:latin typeface="Arial"/>
                <a:cs typeface="Arial"/>
              </a:rPr>
              <a:t>Global Key</a:t>
            </a:r>
            <a:endParaRPr lang="en-US" sz="1600" dirty="0">
              <a:latin typeface="Arial"/>
              <a:cs typeface="Arial"/>
            </a:endParaRPr>
          </a:p>
        </p:txBody>
      </p:sp>
      <p:sp>
        <p:nvSpPr>
          <p:cNvPr id="13" name="Oval 12"/>
          <p:cNvSpPr/>
          <p:nvPr/>
        </p:nvSpPr>
        <p:spPr>
          <a:xfrm>
            <a:off x="5753506" y="1969309"/>
            <a:ext cx="770143" cy="5102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smtClean="0">
                <a:latin typeface="Arial"/>
                <a:cs typeface="Arial"/>
              </a:rPr>
              <a:t>XOR</a:t>
            </a:r>
            <a:endParaRPr lang="en-US" sz="1200" dirty="0">
              <a:latin typeface="Arial"/>
              <a:cs typeface="Arial"/>
            </a:endParaRPr>
          </a:p>
        </p:txBody>
      </p:sp>
      <p:cxnSp>
        <p:nvCxnSpPr>
          <p:cNvPr id="14" name="Straight Arrow Connector 13"/>
          <p:cNvCxnSpPr>
            <a:stCxn id="7" idx="0"/>
            <a:endCxn id="10" idx="4"/>
          </p:cNvCxnSpPr>
          <p:nvPr/>
        </p:nvCxnSpPr>
        <p:spPr>
          <a:xfrm flipH="1" flipV="1">
            <a:off x="6186742" y="3582343"/>
            <a:ext cx="8221" cy="3314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6174862" y="2479549"/>
            <a:ext cx="0" cy="5041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4239713" y="2215876"/>
            <a:ext cx="1498113" cy="8555"/>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V="1">
            <a:off x="6523649" y="2221789"/>
            <a:ext cx="2293901" cy="2640"/>
          </a:xfrm>
          <a:prstGeom prst="straightConnector1">
            <a:avLst/>
          </a:prstGeom>
          <a:ln>
            <a:headEnd type="none"/>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968298" y="1861640"/>
            <a:ext cx="1119818" cy="338554"/>
          </a:xfrm>
          <a:prstGeom prst="rect">
            <a:avLst/>
          </a:prstGeom>
          <a:noFill/>
        </p:spPr>
        <p:txBody>
          <a:bodyPr wrap="none" rtlCol="0">
            <a:spAutoFit/>
          </a:bodyPr>
          <a:lstStyle/>
          <a:p>
            <a:r>
              <a:rPr lang="en-US" sz="1600" dirty="0" err="1" smtClean="0">
                <a:latin typeface="Arial"/>
                <a:cs typeface="Arial"/>
              </a:rPr>
              <a:t>Ciphertext</a:t>
            </a:r>
            <a:endParaRPr lang="en-US" sz="1600" dirty="0">
              <a:latin typeface="Arial"/>
              <a:cs typeface="Arial"/>
            </a:endParaRPr>
          </a:p>
        </p:txBody>
      </p:sp>
      <p:sp>
        <p:nvSpPr>
          <p:cNvPr id="19" name="Rectangle 18"/>
          <p:cNvSpPr/>
          <p:nvPr/>
        </p:nvSpPr>
        <p:spPr>
          <a:xfrm>
            <a:off x="4490247" y="1883235"/>
            <a:ext cx="971640" cy="338554"/>
          </a:xfrm>
          <a:prstGeom prst="rect">
            <a:avLst/>
          </a:prstGeom>
        </p:spPr>
        <p:txBody>
          <a:bodyPr wrap="none">
            <a:spAutoFit/>
          </a:bodyPr>
          <a:lstStyle/>
          <a:p>
            <a:r>
              <a:rPr lang="en-US" sz="1600" dirty="0">
                <a:latin typeface="Arial"/>
                <a:cs typeface="Arial"/>
              </a:rPr>
              <a:t>P</a:t>
            </a:r>
            <a:r>
              <a:rPr lang="en-US" sz="1600" dirty="0" smtClean="0">
                <a:latin typeface="Arial"/>
                <a:cs typeface="Arial"/>
              </a:rPr>
              <a:t>laintext</a:t>
            </a:r>
            <a:endParaRPr lang="en-US" sz="1600" dirty="0">
              <a:latin typeface="Arial"/>
              <a:cs typeface="Arial"/>
            </a:endParaRPr>
          </a:p>
        </p:txBody>
      </p:sp>
      <p:sp>
        <p:nvSpPr>
          <p:cNvPr id="67" name="TextBox 66"/>
          <p:cNvSpPr txBox="1"/>
          <p:nvPr/>
        </p:nvSpPr>
        <p:spPr>
          <a:xfrm>
            <a:off x="6261020" y="2531670"/>
            <a:ext cx="2311218" cy="369332"/>
          </a:xfrm>
          <a:prstGeom prst="rect">
            <a:avLst/>
          </a:prstGeom>
          <a:noFill/>
        </p:spPr>
        <p:txBody>
          <a:bodyPr wrap="square" rtlCol="0">
            <a:spAutoFit/>
          </a:bodyPr>
          <a:lstStyle/>
          <a:p>
            <a:r>
              <a:rPr lang="en-US" dirty="0" smtClean="0"/>
              <a:t>One Time Pad (OTP)</a:t>
            </a:r>
          </a:p>
        </p:txBody>
      </p:sp>
    </p:spTree>
    <p:extLst>
      <p:ext uri="{BB962C8B-B14F-4D97-AF65-F5344CB8AC3E}">
        <p14:creationId xmlns:p14="http://schemas.microsoft.com/office/powerpoint/2010/main" val="288164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 grpId="0" animBg="1"/>
      <p:bldP spid="10" grpId="0" animBg="1"/>
      <p:bldP spid="12" grpId="0"/>
      <p:bldP spid="13" grpId="0" animBg="1"/>
      <p:bldP spid="18" grpId="0"/>
      <p:bldP spid="19" grpId="0"/>
      <p:bldP spid="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Concerns</a:t>
            </a:r>
            <a:endParaRPr lang="en-US" dirty="0"/>
          </a:p>
        </p:txBody>
      </p:sp>
      <p:sp>
        <p:nvSpPr>
          <p:cNvPr id="3" name="Content Placeholder 2"/>
          <p:cNvSpPr>
            <a:spLocks noGrp="1"/>
          </p:cNvSpPr>
          <p:nvPr>
            <p:ph idx="1"/>
          </p:nvPr>
        </p:nvSpPr>
        <p:spPr/>
        <p:txBody>
          <a:bodyPr>
            <a:normAutofit lnSpcReduction="10000"/>
          </a:bodyPr>
          <a:lstStyle/>
          <a:p>
            <a:r>
              <a:rPr lang="en-US" dirty="0" smtClean="0"/>
              <a:t>Any IV-based encryption scheme needs to guarantee the following:</a:t>
            </a:r>
          </a:p>
          <a:p>
            <a:pPr lvl="1"/>
            <a:r>
              <a:rPr lang="en-US" dirty="0" smtClean="0">
                <a:solidFill>
                  <a:srgbClr val="FF0000"/>
                </a:solidFill>
              </a:rPr>
              <a:t>Counter Cache Persistency</a:t>
            </a:r>
          </a:p>
          <a:p>
            <a:pPr lvl="2"/>
            <a:r>
              <a:rPr lang="en-US" dirty="0" smtClean="0"/>
              <a:t>Counters must be kept persistent either by battery-backed, using write-through cache or using NVM-based counter cache.</a:t>
            </a:r>
          </a:p>
          <a:p>
            <a:pPr lvl="1"/>
            <a:endParaRPr lang="en-US" dirty="0"/>
          </a:p>
          <a:p>
            <a:pPr lvl="1"/>
            <a:r>
              <a:rPr lang="en-US" dirty="0" smtClean="0">
                <a:solidFill>
                  <a:srgbClr val="FF0000"/>
                </a:solidFill>
              </a:rPr>
              <a:t>IVs’ and Data Integrity</a:t>
            </a:r>
          </a:p>
          <a:p>
            <a:pPr lvl="2"/>
            <a:r>
              <a:rPr lang="en-US" dirty="0" smtClean="0"/>
              <a:t>IVs and Data must be protected from tampering/replaying.</a:t>
            </a:r>
          </a:p>
          <a:p>
            <a:pPr lvl="2"/>
            <a:r>
              <a:rPr lang="en-US" dirty="0" smtClean="0"/>
              <a:t>Authenticated encryption, e.g., Bonsai </a:t>
            </a:r>
            <a:r>
              <a:rPr lang="en-US" dirty="0" err="1" smtClean="0"/>
              <a:t>Merkle</a:t>
            </a:r>
            <a:r>
              <a:rPr lang="en-US" dirty="0" smtClean="0"/>
              <a:t> Tree, can be used.</a:t>
            </a:r>
          </a:p>
        </p:txBody>
      </p:sp>
      <p:sp>
        <p:nvSpPr>
          <p:cNvPr id="4" name="Slide Number Placeholder 3"/>
          <p:cNvSpPr>
            <a:spLocks noGrp="1"/>
          </p:cNvSpPr>
          <p:nvPr>
            <p:ph type="sldNum" sz="quarter" idx="12"/>
          </p:nvPr>
        </p:nvSpPr>
        <p:spPr/>
        <p:txBody>
          <a:bodyPr/>
          <a:lstStyle/>
          <a:p>
            <a:fld id="{BEEC37AD-F69B-DF4C-A51F-E71CD2324A39}" type="slidenum">
              <a:rPr lang="en-US" smtClean="0"/>
              <a:t>26</a:t>
            </a:fld>
            <a:endParaRPr lang="en-US"/>
          </a:p>
        </p:txBody>
      </p:sp>
    </p:spTree>
    <p:extLst>
      <p:ext uri="{BB962C8B-B14F-4D97-AF65-F5344CB8AC3E}">
        <p14:creationId xmlns:p14="http://schemas.microsoft.com/office/powerpoint/2010/main" val="33917281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867" y="2624441"/>
            <a:ext cx="8229600" cy="857250"/>
          </a:xfrm>
        </p:spPr>
        <p:txBody>
          <a:bodyPr/>
          <a:lstStyle/>
          <a:p>
            <a:r>
              <a:rPr lang="en-US" dirty="0" smtClean="0">
                <a:solidFill>
                  <a:schemeClr val="tx1"/>
                </a:solidFill>
              </a:rPr>
              <a:t>Backup slides</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BEEC37AD-F69B-DF4C-A51F-E71CD2324A39}" type="slidenum">
              <a:rPr lang="en-US" smtClean="0"/>
              <a:t>27</a:t>
            </a:fld>
            <a:endParaRPr lang="en-US"/>
          </a:p>
        </p:txBody>
      </p:sp>
    </p:spTree>
    <p:extLst>
      <p:ext uri="{BB962C8B-B14F-4D97-AF65-F5344CB8AC3E}">
        <p14:creationId xmlns:p14="http://schemas.microsoft.com/office/powerpoint/2010/main" val="859702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Costs of Data Shredding</a:t>
            </a:r>
          </a:p>
        </p:txBody>
      </p:sp>
      <p:sp>
        <p:nvSpPr>
          <p:cNvPr id="4" name="Slide Number Placeholder 3"/>
          <p:cNvSpPr>
            <a:spLocks noGrp="1"/>
          </p:cNvSpPr>
          <p:nvPr>
            <p:ph type="sldNum" sz="quarter" idx="12"/>
          </p:nvPr>
        </p:nvSpPr>
        <p:spPr/>
        <p:txBody>
          <a:bodyPr/>
          <a:lstStyle/>
          <a:p>
            <a:fld id="{BEEC37AD-F69B-DF4C-A51F-E71CD2324A39}" type="slidenum">
              <a:rPr lang="en-US" smtClean="0"/>
              <a:t>28</a:t>
            </a:fld>
            <a:endParaRPr lang="en-US" dirty="0"/>
          </a:p>
        </p:txBody>
      </p:sp>
      <p:sp>
        <p:nvSpPr>
          <p:cNvPr id="3" name="Content Placeholder 2"/>
          <p:cNvSpPr>
            <a:spLocks noGrp="1"/>
          </p:cNvSpPr>
          <p:nvPr>
            <p:ph idx="4294967295"/>
          </p:nvPr>
        </p:nvSpPr>
        <p:spPr>
          <a:xfrm>
            <a:off x="242788" y="678877"/>
            <a:ext cx="7662863" cy="2451100"/>
          </a:xfrm>
        </p:spPr>
        <p:txBody>
          <a:bodyPr/>
          <a:lstStyle/>
          <a:p>
            <a:pPr marL="0" indent="0">
              <a:buNone/>
            </a:pPr>
            <a:endParaRPr lang="en-US" dirty="0" smtClean="0"/>
          </a:p>
          <a:p>
            <a:r>
              <a:rPr lang="en-US" dirty="0" smtClean="0"/>
              <a:t>Increasing overall number of main memory writes.</a:t>
            </a:r>
          </a:p>
          <a:p>
            <a:pPr lvl="1"/>
            <a:r>
              <a:rPr lang="en-US" dirty="0" smtClean="0"/>
              <a:t>Our experiments showed that up to 42% of main memory writes can result from shredding.</a:t>
            </a:r>
          </a:p>
          <a:p>
            <a:pPr lvl="1"/>
            <a:endParaRPr lang="en-US" dirty="0"/>
          </a:p>
        </p:txBody>
      </p:sp>
      <p:pic>
        <p:nvPicPr>
          <p:cNvPr id="9" name="Picture 8"/>
          <p:cNvPicPr>
            <a:picLocks noChangeAspect="1"/>
          </p:cNvPicPr>
          <p:nvPr/>
        </p:nvPicPr>
        <p:blipFill>
          <a:blip r:embed="rId2"/>
          <a:stretch>
            <a:fillRect/>
          </a:stretch>
        </p:blipFill>
        <p:spPr>
          <a:xfrm>
            <a:off x="1550068" y="2349518"/>
            <a:ext cx="5909835" cy="2588605"/>
          </a:xfrm>
          <a:prstGeom prst="rect">
            <a:avLst/>
          </a:prstGeom>
        </p:spPr>
      </p:pic>
      <p:sp>
        <p:nvSpPr>
          <p:cNvPr id="10" name="Rectangle 9"/>
          <p:cNvSpPr/>
          <p:nvPr/>
        </p:nvSpPr>
        <p:spPr>
          <a:xfrm>
            <a:off x="5985976" y="3167333"/>
            <a:ext cx="273314" cy="658144"/>
          </a:xfrm>
          <a:prstGeom prst="rect">
            <a:avLst/>
          </a:prstGeom>
          <a:solidFill>
            <a:schemeClr val="bg1">
              <a:lumMod val="75000"/>
              <a:alpha val="48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15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739777" y="1964571"/>
            <a:ext cx="8404225" cy="2689692"/>
          </a:xfrm>
        </p:spPr>
        <p:txBody>
          <a:bodyPr>
            <a:normAutofit fontScale="55000" lnSpcReduction="20000"/>
          </a:bodyPr>
          <a:lstStyle/>
          <a:p>
            <a:r>
              <a:rPr lang="en-US" sz="3100" b="1" u="sng" dirty="0" smtClean="0">
                <a:latin typeface="Arial"/>
                <a:cs typeface="Arial"/>
              </a:rPr>
              <a:t>Background</a:t>
            </a:r>
          </a:p>
          <a:p>
            <a:r>
              <a:rPr lang="en-US" sz="3100" dirty="0" smtClean="0">
                <a:latin typeface="Arial"/>
                <a:cs typeface="Arial"/>
              </a:rPr>
              <a:t>Related Work</a:t>
            </a:r>
          </a:p>
          <a:p>
            <a:r>
              <a:rPr lang="en-US" sz="3100" dirty="0" smtClean="0">
                <a:latin typeface="Arial"/>
                <a:cs typeface="Arial"/>
              </a:rPr>
              <a:t>Goal</a:t>
            </a:r>
          </a:p>
          <a:p>
            <a:r>
              <a:rPr lang="en-US" sz="3100" dirty="0" smtClean="0">
                <a:latin typeface="Arial"/>
                <a:cs typeface="Arial"/>
              </a:rPr>
              <a:t>Design</a:t>
            </a:r>
          </a:p>
          <a:p>
            <a:r>
              <a:rPr lang="en-US" sz="3100" dirty="0" smtClean="0">
                <a:latin typeface="Arial"/>
                <a:cs typeface="Arial"/>
              </a:rPr>
              <a:t>Evaluation</a:t>
            </a:r>
          </a:p>
          <a:p>
            <a:r>
              <a:rPr lang="en-US" sz="3100" dirty="0" smtClean="0">
                <a:latin typeface="Arial"/>
                <a:cs typeface="Arial"/>
              </a:rPr>
              <a:t>Summary</a:t>
            </a:r>
          </a:p>
          <a:p>
            <a:endParaRPr lang="en-US" dirty="0"/>
          </a:p>
        </p:txBody>
      </p:sp>
      <p:sp>
        <p:nvSpPr>
          <p:cNvPr id="4" name="Slide Number Placeholder 3"/>
          <p:cNvSpPr>
            <a:spLocks noGrp="1"/>
          </p:cNvSpPr>
          <p:nvPr>
            <p:ph type="sldNum" sz="quarter" idx="12"/>
          </p:nvPr>
        </p:nvSpPr>
        <p:spPr/>
        <p:txBody>
          <a:bodyPr/>
          <a:lstStyle/>
          <a:p>
            <a:fld id="{BEEC37AD-F69B-DF4C-A51F-E71CD2324A39}" type="slidenum">
              <a:rPr lang="en-US" smtClean="0"/>
              <a:t>3</a:t>
            </a:fld>
            <a:endParaRPr lang="en-US"/>
          </a:p>
        </p:txBody>
      </p:sp>
    </p:spTree>
    <p:extLst>
      <p:ext uri="{BB962C8B-B14F-4D97-AF65-F5344CB8AC3E}">
        <p14:creationId xmlns:p14="http://schemas.microsoft.com/office/powerpoint/2010/main" val="21407163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Emerging NVMs</a:t>
            </a:r>
            <a:endParaRPr lang="en-US" dirty="0"/>
          </a:p>
        </p:txBody>
      </p:sp>
      <p:sp>
        <p:nvSpPr>
          <p:cNvPr id="3" name="Content Placeholder 2"/>
          <p:cNvSpPr>
            <a:spLocks noGrp="1"/>
          </p:cNvSpPr>
          <p:nvPr>
            <p:ph idx="1"/>
          </p:nvPr>
        </p:nvSpPr>
        <p:spPr>
          <a:xfrm>
            <a:off x="232865" y="1460785"/>
            <a:ext cx="8404226" cy="2450377"/>
          </a:xfrm>
        </p:spPr>
        <p:txBody>
          <a:bodyPr>
            <a:noAutofit/>
          </a:bodyPr>
          <a:lstStyle/>
          <a:p>
            <a:r>
              <a:rPr lang="en-US" sz="2400" dirty="0" smtClean="0">
                <a:latin typeface="Arial"/>
                <a:cs typeface="Arial"/>
              </a:rPr>
              <a:t>Emerging NVMs are promising replacements for DRAM.</a:t>
            </a:r>
          </a:p>
          <a:p>
            <a:pPr lvl="1"/>
            <a:r>
              <a:rPr lang="en-US" sz="1800" dirty="0" smtClean="0">
                <a:latin typeface="Arial"/>
                <a:cs typeface="Arial"/>
              </a:rPr>
              <a:t>Fast (comparable to DRAM).</a:t>
            </a:r>
          </a:p>
          <a:p>
            <a:pPr lvl="1"/>
            <a:r>
              <a:rPr lang="en-US" sz="1800" dirty="0" smtClean="0">
                <a:latin typeface="Arial"/>
                <a:cs typeface="Arial"/>
              </a:rPr>
              <a:t>Dense.</a:t>
            </a:r>
          </a:p>
          <a:p>
            <a:pPr lvl="1"/>
            <a:r>
              <a:rPr lang="en-US" sz="1800" dirty="0" smtClean="0">
                <a:latin typeface="Arial"/>
                <a:cs typeface="Arial"/>
              </a:rPr>
              <a:t>Non-Volatile: persistent memory, no refresh power.</a:t>
            </a:r>
          </a:p>
          <a:p>
            <a:pPr lvl="1"/>
            <a:endParaRPr lang="en-US" sz="1800" dirty="0">
              <a:latin typeface="Arial"/>
              <a:cs typeface="Arial"/>
            </a:endParaRPr>
          </a:p>
          <a:p>
            <a:r>
              <a:rPr lang="en-US" sz="2400" dirty="0" smtClean="0">
                <a:latin typeface="Arial"/>
                <a:cs typeface="Arial"/>
              </a:rPr>
              <a:t>Examples:</a:t>
            </a:r>
          </a:p>
          <a:p>
            <a:pPr lvl="1"/>
            <a:r>
              <a:rPr lang="en-US" sz="1800" dirty="0" smtClean="0">
                <a:latin typeface="Arial"/>
                <a:cs typeface="Arial"/>
              </a:rPr>
              <a:t>Phase-Change Memory (PCM).</a:t>
            </a:r>
          </a:p>
          <a:p>
            <a:pPr lvl="1"/>
            <a:r>
              <a:rPr lang="en-US" sz="1800" dirty="0" err="1" smtClean="0">
                <a:latin typeface="Arial"/>
                <a:cs typeface="Arial"/>
              </a:rPr>
              <a:t>Memristor</a:t>
            </a:r>
            <a:r>
              <a:rPr lang="en-US" sz="1800" dirty="0" smtClean="0">
                <a:latin typeface="Arial"/>
                <a:cs typeface="Arial"/>
              </a:rPr>
              <a:t>.</a:t>
            </a:r>
          </a:p>
        </p:txBody>
      </p:sp>
      <p:sp>
        <p:nvSpPr>
          <p:cNvPr id="4" name="Slide Number Placeholder 3"/>
          <p:cNvSpPr>
            <a:spLocks noGrp="1"/>
          </p:cNvSpPr>
          <p:nvPr>
            <p:ph type="sldNum" sz="quarter" idx="12"/>
          </p:nvPr>
        </p:nvSpPr>
        <p:spPr/>
        <p:txBody>
          <a:bodyPr/>
          <a:lstStyle/>
          <a:p>
            <a:fld id="{BEEC37AD-F69B-DF4C-A51F-E71CD2324A39}" type="slidenum">
              <a:rPr lang="en-US" smtClean="0"/>
              <a:t>4</a:t>
            </a:fld>
            <a:endParaRPr lang="en-US"/>
          </a:p>
        </p:txBody>
      </p:sp>
      <p:pic>
        <p:nvPicPr>
          <p:cNvPr id="5" name="Picture 4"/>
          <p:cNvPicPr>
            <a:picLocks noChangeAspect="1"/>
          </p:cNvPicPr>
          <p:nvPr/>
        </p:nvPicPr>
        <p:blipFill>
          <a:blip r:embed="rId3"/>
          <a:stretch>
            <a:fillRect/>
          </a:stretch>
        </p:blipFill>
        <p:spPr>
          <a:xfrm>
            <a:off x="6401362" y="2314036"/>
            <a:ext cx="2136765" cy="2155346"/>
          </a:xfrm>
          <a:prstGeom prst="rect">
            <a:avLst/>
          </a:prstGeom>
        </p:spPr>
      </p:pic>
      <p:sp>
        <p:nvSpPr>
          <p:cNvPr id="6" name="Rectangle 5"/>
          <p:cNvSpPr/>
          <p:nvPr/>
        </p:nvSpPr>
        <p:spPr>
          <a:xfrm>
            <a:off x="6632278" y="4438614"/>
            <a:ext cx="6152722" cy="184666"/>
          </a:xfrm>
          <a:prstGeom prst="rect">
            <a:avLst/>
          </a:prstGeom>
        </p:spPr>
        <p:txBody>
          <a:bodyPr wrap="square">
            <a:spAutoFit/>
          </a:bodyPr>
          <a:lstStyle/>
          <a:p>
            <a:r>
              <a:rPr lang="en-US" sz="600" dirty="0" smtClean="0">
                <a:latin typeface="Arial"/>
                <a:cs typeface="Arial"/>
              </a:rPr>
              <a:t>Source: http</a:t>
            </a:r>
            <a:r>
              <a:rPr lang="en-US" sz="600" dirty="0">
                <a:latin typeface="Arial"/>
                <a:cs typeface="Arial"/>
              </a:rPr>
              <a:t>://</a:t>
            </a:r>
            <a:r>
              <a:rPr lang="en-US" sz="600" dirty="0" err="1">
                <a:latin typeface="Arial"/>
                <a:cs typeface="Arial"/>
              </a:rPr>
              <a:t>www.techweekeurope.co.uk</a:t>
            </a:r>
            <a:r>
              <a:rPr lang="en-US" sz="600" dirty="0" smtClean="0">
                <a:latin typeface="Arial"/>
                <a:cs typeface="Arial"/>
              </a:rPr>
              <a:t>/</a:t>
            </a:r>
            <a:endParaRPr lang="en-US" sz="600" dirty="0">
              <a:latin typeface="Arial"/>
              <a:cs typeface="Arial"/>
            </a:endParaRPr>
          </a:p>
        </p:txBody>
      </p:sp>
    </p:spTree>
    <p:extLst>
      <p:ext uri="{BB962C8B-B14F-4D97-AF65-F5344CB8AC3E}">
        <p14:creationId xmlns:p14="http://schemas.microsoft.com/office/powerpoint/2010/main" val="19456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Emerging NVMs</a:t>
            </a:r>
            <a:endParaRPr lang="en-US" dirty="0"/>
          </a:p>
        </p:txBody>
      </p:sp>
      <p:sp>
        <p:nvSpPr>
          <p:cNvPr id="3" name="Content Placeholder 2"/>
          <p:cNvSpPr>
            <a:spLocks noGrp="1"/>
          </p:cNvSpPr>
          <p:nvPr>
            <p:ph idx="1"/>
          </p:nvPr>
        </p:nvSpPr>
        <p:spPr/>
        <p:txBody>
          <a:bodyPr>
            <a:normAutofit fontScale="92500" lnSpcReduction="20000"/>
          </a:bodyPr>
          <a:lstStyle/>
          <a:p>
            <a:r>
              <a:rPr lang="en-US" sz="2600" dirty="0" smtClean="0">
                <a:latin typeface="Arial"/>
                <a:cs typeface="Arial"/>
              </a:rPr>
              <a:t>NVMs have their drawbacks:</a:t>
            </a:r>
          </a:p>
          <a:p>
            <a:pPr lvl="1"/>
            <a:r>
              <a:rPr lang="en-US" sz="2200" dirty="0" smtClean="0">
                <a:solidFill>
                  <a:srgbClr val="0A3263"/>
                </a:solidFill>
                <a:latin typeface="Arial"/>
                <a:cs typeface="Arial"/>
              </a:rPr>
              <a:t>Limited endurance</a:t>
            </a:r>
            <a:r>
              <a:rPr lang="en-US" sz="2200" dirty="0" smtClean="0">
                <a:solidFill>
                  <a:schemeClr val="tx1"/>
                </a:solidFill>
                <a:latin typeface="Arial"/>
                <a:cs typeface="Arial"/>
              </a:rPr>
              <a:t> </a:t>
            </a:r>
            <a:r>
              <a:rPr lang="en-US" sz="2200" dirty="0" smtClean="0">
                <a:latin typeface="Arial"/>
                <a:cs typeface="Arial"/>
              </a:rPr>
              <a:t>(e.g., PCM has ~10</a:t>
            </a:r>
            <a:r>
              <a:rPr lang="en-US" sz="2200" baseline="30000" dirty="0" smtClean="0">
                <a:latin typeface="Arial"/>
                <a:cs typeface="Arial"/>
              </a:rPr>
              <a:t>8 </a:t>
            </a:r>
            <a:r>
              <a:rPr lang="en-US" sz="2200" dirty="0" smtClean="0">
                <a:latin typeface="Arial"/>
                <a:cs typeface="Arial"/>
              </a:rPr>
              <a:t>writes per cell).</a:t>
            </a:r>
          </a:p>
          <a:p>
            <a:pPr lvl="1"/>
            <a:r>
              <a:rPr lang="en-US" sz="2200" dirty="0" smtClean="0">
                <a:solidFill>
                  <a:srgbClr val="103154"/>
                </a:solidFill>
                <a:latin typeface="Arial"/>
                <a:cs typeface="Arial"/>
              </a:rPr>
              <a:t>Slow writes </a:t>
            </a:r>
            <a:r>
              <a:rPr lang="en-US" sz="2200" dirty="0" smtClean="0">
                <a:latin typeface="Arial"/>
                <a:cs typeface="Arial"/>
              </a:rPr>
              <a:t>(e.g., PCM has ~150ns write latency).</a:t>
            </a:r>
          </a:p>
          <a:p>
            <a:pPr lvl="1"/>
            <a:r>
              <a:rPr lang="en-US" sz="2200" dirty="0" smtClean="0">
                <a:solidFill>
                  <a:srgbClr val="103154"/>
                </a:solidFill>
                <a:latin typeface="Arial"/>
                <a:cs typeface="Arial"/>
              </a:rPr>
              <a:t>Data Remanence </a:t>
            </a:r>
            <a:r>
              <a:rPr lang="en-US" sz="2200" dirty="0">
                <a:solidFill>
                  <a:srgbClr val="103154"/>
                </a:solidFill>
                <a:latin typeface="Arial"/>
                <a:cs typeface="Arial"/>
              </a:rPr>
              <a:t>a</a:t>
            </a:r>
            <a:r>
              <a:rPr lang="en-US" sz="2200" dirty="0" smtClean="0">
                <a:solidFill>
                  <a:srgbClr val="103154"/>
                </a:solidFill>
                <a:latin typeface="Arial"/>
                <a:cs typeface="Arial"/>
              </a:rPr>
              <a:t>ttacks are easier! </a:t>
            </a:r>
          </a:p>
          <a:p>
            <a:pPr lvl="1"/>
            <a:endParaRPr lang="en-US" sz="2200" dirty="0">
              <a:latin typeface="Arial"/>
              <a:cs typeface="Arial"/>
            </a:endParaRPr>
          </a:p>
          <a:p>
            <a:r>
              <a:rPr lang="en-US" sz="2600" dirty="0" smtClean="0">
                <a:latin typeface="Arial"/>
                <a:cs typeface="Arial"/>
              </a:rPr>
              <a:t>Requirements for using NVMs:</a:t>
            </a:r>
          </a:p>
          <a:p>
            <a:pPr lvl="1"/>
            <a:r>
              <a:rPr lang="en-US" sz="2200" b="1" dirty="0" smtClean="0">
                <a:solidFill>
                  <a:srgbClr val="FF0000"/>
                </a:solidFill>
                <a:latin typeface="Arial"/>
                <a:cs typeface="Arial"/>
              </a:rPr>
              <a:t>Encrypt Data</a:t>
            </a:r>
            <a:r>
              <a:rPr lang="en-US" sz="2200" dirty="0" smtClean="0">
                <a:latin typeface="Arial"/>
                <a:cs typeface="Arial"/>
              </a:rPr>
              <a:t>.</a:t>
            </a:r>
          </a:p>
          <a:p>
            <a:pPr lvl="1"/>
            <a:r>
              <a:rPr lang="en-US" sz="2200" b="1" dirty="0" smtClean="0">
                <a:solidFill>
                  <a:srgbClr val="FF0000"/>
                </a:solidFill>
                <a:latin typeface="Arial"/>
                <a:cs typeface="Arial"/>
              </a:rPr>
              <a:t>Reduce number of writes, e.g., DCW</a:t>
            </a:r>
            <a:r>
              <a:rPr lang="en-US" sz="2200" b="1" dirty="0">
                <a:solidFill>
                  <a:srgbClr val="FF0000"/>
                </a:solidFill>
                <a:latin typeface="Arial"/>
                <a:cs typeface="Arial"/>
              </a:rPr>
              <a:t> </a:t>
            </a:r>
            <a:r>
              <a:rPr lang="en-US" sz="2200" b="1" dirty="0" smtClean="0">
                <a:solidFill>
                  <a:srgbClr val="FF0000"/>
                </a:solidFill>
                <a:latin typeface="Arial"/>
                <a:cs typeface="Arial"/>
              </a:rPr>
              <a:t>and Flip-N-Write</a:t>
            </a:r>
            <a:r>
              <a:rPr lang="en-US" sz="2200" dirty="0" smtClean="0">
                <a:latin typeface="Arial"/>
                <a:cs typeface="Arial"/>
              </a:rPr>
              <a:t>.</a:t>
            </a:r>
          </a:p>
          <a:p>
            <a:pPr lvl="1"/>
            <a:endParaRPr lang="en-US" dirty="0" smtClean="0"/>
          </a:p>
          <a:p>
            <a:pPr lvl="1"/>
            <a:endParaRPr lang="en-US" dirty="0"/>
          </a:p>
        </p:txBody>
      </p:sp>
      <p:sp>
        <p:nvSpPr>
          <p:cNvPr id="5" name="Slide Number Placeholder 4"/>
          <p:cNvSpPr>
            <a:spLocks noGrp="1"/>
          </p:cNvSpPr>
          <p:nvPr>
            <p:ph type="sldNum" sz="quarter" idx="12"/>
          </p:nvPr>
        </p:nvSpPr>
        <p:spPr/>
        <p:txBody>
          <a:bodyPr/>
          <a:lstStyle/>
          <a:p>
            <a:fld id="{BEEC37AD-F69B-DF4C-A51F-E71CD2324A39}" type="slidenum">
              <a:rPr lang="en-US" smtClean="0"/>
              <a:t>5</a:t>
            </a:fld>
            <a:endParaRPr lang="en-US"/>
          </a:p>
        </p:txBody>
      </p:sp>
      <p:sp>
        <p:nvSpPr>
          <p:cNvPr id="16" name="Oval 15"/>
          <p:cNvSpPr/>
          <p:nvPr/>
        </p:nvSpPr>
        <p:spPr>
          <a:xfrm>
            <a:off x="5386417" y="2934268"/>
            <a:ext cx="3476931" cy="1382069"/>
          </a:xfrm>
          <a:prstGeom prst="ellipse">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Encryption reduces efficiency of DCW and Flip-N-Write</a:t>
            </a:r>
            <a:endParaRPr lang="en-US" dirty="0"/>
          </a:p>
        </p:txBody>
      </p:sp>
      <p:pic>
        <p:nvPicPr>
          <p:cNvPr id="11" name="Picture 10"/>
          <p:cNvPicPr>
            <a:picLocks noChangeAspect="1"/>
          </p:cNvPicPr>
          <p:nvPr/>
        </p:nvPicPr>
        <p:blipFill>
          <a:blip r:embed="rId3"/>
          <a:stretch>
            <a:fillRect/>
          </a:stretch>
        </p:blipFill>
        <p:spPr>
          <a:xfrm>
            <a:off x="3169229" y="3388394"/>
            <a:ext cx="756404" cy="756404"/>
          </a:xfrm>
          <a:prstGeom prst="rect">
            <a:avLst/>
          </a:prstGeom>
        </p:spPr>
      </p:pic>
    </p:spTree>
    <p:extLst>
      <p:ext uri="{BB962C8B-B14F-4D97-AF65-F5344CB8AC3E}">
        <p14:creationId xmlns:p14="http://schemas.microsoft.com/office/powerpoint/2010/main" val="129253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20149" y="1640740"/>
            <a:ext cx="7686321" cy="866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Data Shredding</a:t>
            </a:r>
            <a:endParaRPr lang="en-US" dirty="0"/>
          </a:p>
        </p:txBody>
      </p:sp>
      <p:sp>
        <p:nvSpPr>
          <p:cNvPr id="4" name="Slide Number Placeholder 3"/>
          <p:cNvSpPr>
            <a:spLocks noGrp="1"/>
          </p:cNvSpPr>
          <p:nvPr>
            <p:ph type="sldNum" sz="quarter" idx="12"/>
          </p:nvPr>
        </p:nvSpPr>
        <p:spPr/>
        <p:txBody>
          <a:bodyPr/>
          <a:lstStyle/>
          <a:p>
            <a:fld id="{BEEC37AD-F69B-DF4C-A51F-E71CD2324A39}" type="slidenum">
              <a:rPr lang="en-US" smtClean="0"/>
              <a:t>6</a:t>
            </a:fld>
            <a:endParaRPr lang="en-US"/>
          </a:p>
        </p:txBody>
      </p:sp>
      <p:sp>
        <p:nvSpPr>
          <p:cNvPr id="22" name="Content Placeholder 2"/>
          <p:cNvSpPr txBox="1">
            <a:spLocks/>
          </p:cNvSpPr>
          <p:nvPr/>
        </p:nvSpPr>
        <p:spPr>
          <a:xfrm>
            <a:off x="620149" y="1640740"/>
            <a:ext cx="8006344" cy="3005418"/>
          </a:xfrm>
          <a:prstGeom prst="rect">
            <a:avLst/>
          </a:prstGeom>
        </p:spPr>
        <p:txBody>
          <a:bodyPr vert="horz" lIns="91440" tIns="45720" rIns="91440" bIns="45720" rtlCol="0">
            <a:normAutofit/>
          </a:bodyPr>
          <a:lstStyle>
            <a:lvl1pPr marL="342900" indent="-342900" algn="l" defTabSz="914400" rtl="0" eaLnBrk="1" latinLnBrk="0" hangingPunct="1">
              <a:spcBef>
                <a:spcPts val="2000"/>
              </a:spcBef>
              <a:buClr>
                <a:schemeClr val="accent1"/>
              </a:buClr>
              <a:buSzPct val="90000"/>
              <a:buFont typeface="Wingdings" pitchFamily="2" charset="2"/>
              <a:buChar char="S"/>
              <a:defRPr sz="22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60000"/>
                  <a:lumOff val="40000"/>
                </a:schemeClr>
              </a:buClr>
              <a:buSzPct val="90000"/>
              <a:buFont typeface="Wingdings" pitchFamily="2" charset="2"/>
              <a:buChar char="S"/>
              <a:defRPr sz="2000" kern="1200">
                <a:solidFill>
                  <a:schemeClr val="tx1">
                    <a:lumMod val="65000"/>
                    <a:lumOff val="35000"/>
                  </a:schemeClr>
                </a:solidFill>
                <a:latin typeface="+mn-lt"/>
                <a:ea typeface="+mn-ea"/>
                <a:cs typeface="+mn-cs"/>
              </a:defRPr>
            </a:lvl2pPr>
            <a:lvl3pPr marL="10350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3pPr>
            <a:lvl4pPr marL="1371600" indent="-336550" algn="l" defTabSz="914400" rtl="0" eaLnBrk="1" latinLnBrk="0" hangingPunct="1">
              <a:spcBef>
                <a:spcPts val="600"/>
              </a:spcBef>
              <a:buClr>
                <a:schemeClr val="accent1">
                  <a:lumMod val="60000"/>
                  <a:lumOff val="40000"/>
                </a:schemeClr>
              </a:buClr>
              <a:buSzPct val="90000"/>
              <a:buFont typeface="Wingdings" pitchFamily="2" charset="2"/>
              <a:buChar char="S"/>
              <a:defRPr sz="1800" kern="1200">
                <a:solidFill>
                  <a:schemeClr val="tx1">
                    <a:lumMod val="65000"/>
                    <a:lumOff val="35000"/>
                  </a:schemeClr>
                </a:solidFill>
                <a:latin typeface="+mn-lt"/>
                <a:ea typeface="+mn-ea"/>
                <a:cs typeface="+mn-cs"/>
              </a:defRPr>
            </a:lvl4pPr>
            <a:lvl5pPr marL="1720850" indent="-349250" algn="l" defTabSz="914400" rtl="0" eaLnBrk="1" latinLnBrk="0" hangingPunct="1">
              <a:spcBef>
                <a:spcPts val="600"/>
              </a:spcBef>
              <a:buClr>
                <a:schemeClr val="accent1"/>
              </a:buClr>
              <a:buSzPct val="90000"/>
              <a:buFont typeface="Wingdings" pitchFamily="2" charset="2"/>
              <a:buChar char="S"/>
              <a:defRPr sz="1800" kern="1200">
                <a:solidFill>
                  <a:schemeClr val="tx1">
                    <a:lumMod val="65000"/>
                    <a:lumOff val="35000"/>
                  </a:schemeClr>
                </a:solidFill>
                <a:latin typeface="+mn-lt"/>
                <a:ea typeface="+mn-ea"/>
                <a:cs typeface="+mn-cs"/>
              </a:defRPr>
            </a:lvl5pPr>
            <a:lvl6pPr marL="2055813"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2398713" indent="-344488" algn="l" defTabSz="914400" rtl="0" eaLnBrk="1" latinLnBrk="0" hangingPunct="1">
              <a:spcBef>
                <a:spcPct val="20000"/>
              </a:spcBef>
              <a:buClr>
                <a:schemeClr val="accent1"/>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7pPr>
            <a:lvl8pPr marL="2743200" indent="-344488" algn="l" defTabSz="914400" rtl="0" eaLnBrk="1" latinLnBrk="0" hangingPunct="1">
              <a:spcBef>
                <a:spcPct val="20000"/>
              </a:spcBef>
              <a:buClr>
                <a:schemeClr val="accent1">
                  <a:lumMod val="60000"/>
                  <a:lumOff val="40000"/>
                </a:schemeClr>
              </a:buClr>
              <a:buSzPct val="90000"/>
              <a:buFont typeface="Wingdings" pitchFamily="2" charset="2"/>
              <a:buChar char=""/>
              <a:defRPr lang="en-US" sz="1800" kern="1200" dirty="0" smtClean="0">
                <a:solidFill>
                  <a:schemeClr val="tx1">
                    <a:lumMod val="65000"/>
                    <a:lumOff val="35000"/>
                  </a:schemeClr>
                </a:solidFill>
                <a:latin typeface="+mn-lt"/>
                <a:ea typeface="+mn-ea"/>
                <a:cs typeface="+mn-cs"/>
              </a:defRPr>
            </a:lvl8pPr>
            <a:lvl9pPr marL="3087688" indent="-344488" algn="l" defTabSz="914400" rtl="0" eaLnBrk="1" latinLnBrk="0" hangingPunct="1">
              <a:spcBef>
                <a:spcPct val="20000"/>
              </a:spcBef>
              <a:buClr>
                <a:schemeClr val="accent1"/>
              </a:buClr>
              <a:buSzPct val="90000"/>
              <a:buFont typeface="Wingdings" pitchFamily="2" charset="2"/>
              <a:buChar char=""/>
              <a:defRPr lang="en-US" sz="1800" kern="1200" dirty="0">
                <a:solidFill>
                  <a:schemeClr val="tx1">
                    <a:lumMod val="65000"/>
                    <a:lumOff val="35000"/>
                  </a:schemeClr>
                </a:solidFill>
                <a:latin typeface="+mn-lt"/>
                <a:ea typeface="+mn-ea"/>
                <a:cs typeface="+mn-cs"/>
              </a:defRPr>
            </a:lvl9pPr>
          </a:lstStyle>
          <a:p>
            <a:pPr marL="0" indent="0">
              <a:buNone/>
            </a:pPr>
            <a:r>
              <a:rPr lang="en-US" dirty="0" smtClean="0">
                <a:solidFill>
                  <a:schemeClr val="tx1"/>
                </a:solidFill>
                <a:latin typeface="Arial"/>
                <a:cs typeface="Arial"/>
              </a:rPr>
              <a:t>Data Shredding: The operation of zeroing out memory to   avoid data leak.</a:t>
            </a:r>
          </a:p>
          <a:p>
            <a:pPr lvl="1"/>
            <a:endParaRPr lang="en-US" dirty="0" smtClean="0">
              <a:latin typeface="Arial"/>
              <a:cs typeface="Arial"/>
            </a:endParaRPr>
          </a:p>
          <a:p>
            <a:pPr lvl="1"/>
            <a:r>
              <a:rPr lang="en-US" dirty="0" smtClean="0">
                <a:solidFill>
                  <a:schemeClr val="tx1">
                    <a:lumMod val="75000"/>
                    <a:lumOff val="25000"/>
                  </a:schemeClr>
                </a:solidFill>
                <a:latin typeface="Arial"/>
                <a:cs typeface="Arial"/>
              </a:rPr>
              <a:t>It prevents data leak between processes or virtual machines.</a:t>
            </a:r>
          </a:p>
          <a:p>
            <a:pPr lvl="1"/>
            <a:r>
              <a:rPr lang="en-US" dirty="0" smtClean="0">
                <a:solidFill>
                  <a:schemeClr val="tx1">
                    <a:lumMod val="75000"/>
                    <a:lumOff val="25000"/>
                  </a:schemeClr>
                </a:solidFill>
                <a:latin typeface="Arial"/>
                <a:cs typeface="Arial"/>
              </a:rPr>
              <a:t>Expensive:</a:t>
            </a:r>
          </a:p>
          <a:p>
            <a:pPr lvl="2"/>
            <a:r>
              <a:rPr lang="en-US" dirty="0" smtClean="0">
                <a:solidFill>
                  <a:schemeClr val="tx1">
                    <a:lumMod val="75000"/>
                    <a:lumOff val="25000"/>
                  </a:schemeClr>
                </a:solidFill>
                <a:latin typeface="Arial"/>
                <a:cs typeface="Arial"/>
              </a:rPr>
              <a:t>Up to </a:t>
            </a:r>
            <a:r>
              <a:rPr lang="en-US" dirty="0" smtClean="0">
                <a:solidFill>
                  <a:srgbClr val="FF0000"/>
                </a:solidFill>
                <a:latin typeface="Arial"/>
                <a:cs typeface="Arial"/>
              </a:rPr>
              <a:t>40%</a:t>
            </a:r>
            <a:r>
              <a:rPr lang="en-US" dirty="0" smtClean="0">
                <a:solidFill>
                  <a:schemeClr val="tx1">
                    <a:lumMod val="75000"/>
                    <a:lumOff val="25000"/>
                  </a:schemeClr>
                </a:solidFill>
                <a:latin typeface="Arial"/>
                <a:cs typeface="Arial"/>
              </a:rPr>
              <a:t> of page fault time could be spent in zeroing pages.</a:t>
            </a:r>
          </a:p>
          <a:p>
            <a:pPr lvl="2"/>
            <a:r>
              <a:rPr lang="en-US" dirty="0" smtClean="0">
                <a:solidFill>
                  <a:schemeClr val="tx1">
                    <a:lumMod val="75000"/>
                    <a:lumOff val="25000"/>
                  </a:schemeClr>
                </a:solidFill>
                <a:latin typeface="Arial"/>
                <a:cs typeface="Arial"/>
              </a:rPr>
              <a:t>For tested </a:t>
            </a:r>
            <a:r>
              <a:rPr lang="en-US" dirty="0">
                <a:solidFill>
                  <a:schemeClr val="tx1">
                    <a:lumMod val="75000"/>
                    <a:lumOff val="25000"/>
                  </a:schemeClr>
                </a:solidFill>
                <a:latin typeface="Arial"/>
                <a:cs typeface="Arial"/>
              </a:rPr>
              <a:t>graph analytics </a:t>
            </a:r>
            <a:r>
              <a:rPr lang="en-US" dirty="0" smtClean="0">
                <a:solidFill>
                  <a:schemeClr val="tx1">
                    <a:lumMod val="75000"/>
                    <a:lumOff val="25000"/>
                  </a:schemeClr>
                </a:solidFill>
                <a:latin typeface="Arial"/>
                <a:cs typeface="Arial"/>
              </a:rPr>
              <a:t>apps, about </a:t>
            </a:r>
            <a:r>
              <a:rPr lang="en-US" dirty="0" smtClean="0">
                <a:solidFill>
                  <a:srgbClr val="FF0000"/>
                </a:solidFill>
                <a:latin typeface="Arial"/>
                <a:cs typeface="Arial"/>
              </a:rPr>
              <a:t>41.9% </a:t>
            </a:r>
            <a:r>
              <a:rPr lang="en-US" dirty="0" smtClean="0">
                <a:solidFill>
                  <a:schemeClr val="tx1">
                    <a:lumMod val="75000"/>
                    <a:lumOff val="25000"/>
                  </a:schemeClr>
                </a:solidFill>
                <a:latin typeface="Arial"/>
                <a:cs typeface="Arial"/>
              </a:rPr>
              <a:t>of memory writes could result from shredding.</a:t>
            </a:r>
            <a:endParaRPr lang="en-US" dirty="0">
              <a:solidFill>
                <a:schemeClr val="tx1">
                  <a:lumMod val="75000"/>
                  <a:lumOff val="25000"/>
                </a:schemeClr>
              </a:solidFill>
              <a:latin typeface="Arial"/>
              <a:cs typeface="Arial"/>
            </a:endParaRPr>
          </a:p>
        </p:txBody>
      </p:sp>
    </p:spTree>
    <p:extLst>
      <p:ext uri="{BB962C8B-B14F-4D97-AF65-F5344CB8AC3E}">
        <p14:creationId xmlns:p14="http://schemas.microsoft.com/office/powerpoint/2010/main" val="3590481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2655" y="2930376"/>
            <a:ext cx="2675958" cy="1170411"/>
          </a:xfrm>
          <a:prstGeom prst="rect">
            <a:avLst/>
          </a:prstGeom>
          <a:solidFill>
            <a:srgbClr val="D9D9D9"/>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VM</a:t>
            </a:r>
            <a:endParaRPr lang="en-US" dirty="0"/>
          </a:p>
        </p:txBody>
      </p:sp>
      <p:cxnSp>
        <p:nvCxnSpPr>
          <p:cNvPr id="10" name="Straight Arrow Connector 9"/>
          <p:cNvCxnSpPr/>
          <p:nvPr/>
        </p:nvCxnSpPr>
        <p:spPr>
          <a:xfrm>
            <a:off x="4195427" y="4100787"/>
            <a:ext cx="113186" cy="46911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Example of Data Shredding</a:t>
            </a:r>
            <a:endParaRPr lang="en-US" dirty="0"/>
          </a:p>
        </p:txBody>
      </p:sp>
      <p:sp>
        <p:nvSpPr>
          <p:cNvPr id="4" name="Slide Number Placeholder 3"/>
          <p:cNvSpPr>
            <a:spLocks noGrp="1"/>
          </p:cNvSpPr>
          <p:nvPr>
            <p:ph type="sldNum" sz="quarter" idx="12"/>
          </p:nvPr>
        </p:nvSpPr>
        <p:spPr>
          <a:xfrm>
            <a:off x="8228176" y="4637952"/>
            <a:ext cx="533400" cy="273844"/>
          </a:xfrm>
        </p:spPr>
        <p:txBody>
          <a:bodyPr/>
          <a:lstStyle/>
          <a:p>
            <a:fld id="{886BB73A-582F-4420-9A14-CB10A2B2E5E8}" type="slidenum">
              <a:rPr lang="en-US" smtClean="0"/>
              <a:t>7</a:t>
            </a:fld>
            <a:endParaRPr lang="en-US" dirty="0"/>
          </a:p>
        </p:txBody>
      </p:sp>
      <p:sp>
        <p:nvSpPr>
          <p:cNvPr id="5" name="Rectangle 4"/>
          <p:cNvSpPr/>
          <p:nvPr/>
        </p:nvSpPr>
        <p:spPr>
          <a:xfrm>
            <a:off x="6115631" y="1556351"/>
            <a:ext cx="1812296" cy="335100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solidFill>
                  <a:schemeClr val="bg1"/>
                </a:solidFill>
              </a:rPr>
              <a:t>NVM</a:t>
            </a:r>
            <a:endParaRPr lang="en-US" dirty="0">
              <a:solidFill>
                <a:schemeClr val="bg1"/>
              </a:solidFill>
            </a:endParaRPr>
          </a:p>
        </p:txBody>
      </p:sp>
      <p:sp>
        <p:nvSpPr>
          <p:cNvPr id="8" name="Rectangle 7"/>
          <p:cNvSpPr/>
          <p:nvPr/>
        </p:nvSpPr>
        <p:spPr>
          <a:xfrm>
            <a:off x="6131709" y="1613972"/>
            <a:ext cx="1796218" cy="586945"/>
          </a:xfrm>
          <a:prstGeom prst="rect">
            <a:avLst/>
          </a:prstGeom>
          <a:solidFill>
            <a:schemeClr val="tx1">
              <a:lumMod val="25000"/>
              <a:lumOff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p:cNvSpPr/>
          <p:nvPr/>
        </p:nvSpPr>
        <p:spPr>
          <a:xfrm>
            <a:off x="3048899" y="4569899"/>
            <a:ext cx="1604064" cy="295223"/>
          </a:xfrm>
          <a:prstGeom prst="rect">
            <a:avLst/>
          </a:prstGeom>
          <a:solidFill>
            <a:schemeClr val="bg2">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Hypervisor</a:t>
            </a:r>
            <a:endParaRPr lang="en-US" dirty="0">
              <a:solidFill>
                <a:srgbClr val="000000"/>
              </a:solidFill>
            </a:endParaRPr>
          </a:p>
        </p:txBody>
      </p:sp>
      <p:sp>
        <p:nvSpPr>
          <p:cNvPr id="11" name="TextBox 10"/>
          <p:cNvSpPr txBox="1"/>
          <p:nvPr/>
        </p:nvSpPr>
        <p:spPr>
          <a:xfrm>
            <a:off x="1887357" y="4150049"/>
            <a:ext cx="2353228" cy="369332"/>
          </a:xfrm>
          <a:prstGeom prst="rect">
            <a:avLst/>
          </a:prstGeom>
          <a:noFill/>
        </p:spPr>
        <p:txBody>
          <a:bodyPr wrap="none" rtlCol="0">
            <a:spAutoFit/>
          </a:bodyPr>
          <a:lstStyle/>
          <a:p>
            <a:r>
              <a:rPr lang="en-US" dirty="0" smtClean="0">
                <a:latin typeface="Arial"/>
                <a:cs typeface="Arial"/>
              </a:rPr>
              <a:t>1- Request allocation</a:t>
            </a:r>
            <a:endParaRPr lang="en-US" dirty="0">
              <a:latin typeface="Arial"/>
              <a:cs typeface="Arial"/>
            </a:endParaRPr>
          </a:p>
        </p:txBody>
      </p:sp>
      <p:cxnSp>
        <p:nvCxnSpPr>
          <p:cNvPr id="12" name="Straight Arrow Connector 11"/>
          <p:cNvCxnSpPr/>
          <p:nvPr/>
        </p:nvCxnSpPr>
        <p:spPr>
          <a:xfrm flipV="1">
            <a:off x="4437354" y="2023016"/>
            <a:ext cx="1678278" cy="254688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652965" y="4151130"/>
            <a:ext cx="1313693" cy="369332"/>
          </a:xfrm>
          <a:prstGeom prst="rect">
            <a:avLst/>
          </a:prstGeom>
          <a:noFill/>
        </p:spPr>
        <p:txBody>
          <a:bodyPr wrap="none" rtlCol="0">
            <a:spAutoFit/>
          </a:bodyPr>
          <a:lstStyle/>
          <a:p>
            <a:r>
              <a:rPr lang="en-US" dirty="0" smtClean="0">
                <a:latin typeface="Arial"/>
                <a:cs typeface="Arial"/>
              </a:rPr>
              <a:t>2- Zero out</a:t>
            </a:r>
            <a:endParaRPr lang="en-US" dirty="0">
              <a:latin typeface="Arial"/>
              <a:cs typeface="Arial"/>
            </a:endParaRPr>
          </a:p>
        </p:txBody>
      </p:sp>
      <p:sp>
        <p:nvSpPr>
          <p:cNvPr id="14" name="Rectangle 13"/>
          <p:cNvSpPr/>
          <p:nvPr/>
        </p:nvSpPr>
        <p:spPr>
          <a:xfrm>
            <a:off x="1918624" y="3027989"/>
            <a:ext cx="1152921" cy="409474"/>
          </a:xfrm>
          <a:prstGeom prst="rect">
            <a:avLst/>
          </a:prstGeom>
          <a:solidFill>
            <a:schemeClr val="bg2"/>
          </a:solidFill>
          <a:ln>
            <a:solidFill>
              <a:srgbClr val="0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Process</a:t>
            </a:r>
            <a:endParaRPr lang="en-US" dirty="0"/>
          </a:p>
        </p:txBody>
      </p:sp>
      <p:sp>
        <p:nvSpPr>
          <p:cNvPr id="15" name="Rectangle 14"/>
          <p:cNvSpPr/>
          <p:nvPr/>
        </p:nvSpPr>
        <p:spPr>
          <a:xfrm>
            <a:off x="1918624" y="3583487"/>
            <a:ext cx="1152921" cy="409474"/>
          </a:xfrm>
          <a:prstGeom prst="rect">
            <a:avLst/>
          </a:prstGeom>
          <a:solidFill>
            <a:schemeClr val="bg2"/>
          </a:solidFill>
          <a:ln>
            <a:solidFill>
              <a:srgbClr val="00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Process</a:t>
            </a:r>
            <a:endParaRPr lang="en-US" dirty="0"/>
          </a:p>
        </p:txBody>
      </p:sp>
      <p:cxnSp>
        <p:nvCxnSpPr>
          <p:cNvPr id="16" name="Straight Arrow Connector 15"/>
          <p:cNvCxnSpPr>
            <a:stCxn id="14" idx="3"/>
          </p:cNvCxnSpPr>
          <p:nvPr/>
        </p:nvCxnSpPr>
        <p:spPr>
          <a:xfrm>
            <a:off x="3071545" y="3232726"/>
            <a:ext cx="476205" cy="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3547750" y="3154672"/>
            <a:ext cx="568106" cy="818505"/>
          </a:xfrm>
          <a:prstGeom prst="rect">
            <a:avLst/>
          </a:prstGeom>
          <a:solidFill>
            <a:srgbClr val="99D5FF"/>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OS</a:t>
            </a:r>
            <a:endParaRPr lang="en-US" dirty="0"/>
          </a:p>
        </p:txBody>
      </p:sp>
      <p:sp>
        <p:nvSpPr>
          <p:cNvPr id="18" name="Rectangle 17"/>
          <p:cNvSpPr/>
          <p:nvPr/>
        </p:nvSpPr>
        <p:spPr>
          <a:xfrm>
            <a:off x="6115632" y="1663471"/>
            <a:ext cx="1796218" cy="129305"/>
          </a:xfrm>
          <a:prstGeom prst="rect">
            <a:avLst/>
          </a:prstGeom>
          <a:solidFill>
            <a:srgbClr val="0000FF"/>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TextBox 18"/>
          <p:cNvSpPr txBox="1"/>
          <p:nvPr/>
        </p:nvSpPr>
        <p:spPr>
          <a:xfrm>
            <a:off x="1194522" y="2519866"/>
            <a:ext cx="2353228" cy="369332"/>
          </a:xfrm>
          <a:prstGeom prst="rect">
            <a:avLst/>
          </a:prstGeom>
          <a:noFill/>
        </p:spPr>
        <p:txBody>
          <a:bodyPr wrap="none" rtlCol="0">
            <a:spAutoFit/>
          </a:bodyPr>
          <a:lstStyle/>
          <a:p>
            <a:r>
              <a:rPr lang="en-US" dirty="0">
                <a:latin typeface="Arial"/>
                <a:cs typeface="Arial"/>
              </a:rPr>
              <a:t>3</a:t>
            </a:r>
            <a:r>
              <a:rPr lang="en-US" dirty="0" smtClean="0">
                <a:latin typeface="Arial"/>
                <a:cs typeface="Arial"/>
              </a:rPr>
              <a:t>- Request allocation</a:t>
            </a:r>
            <a:endParaRPr lang="en-US" dirty="0">
              <a:latin typeface="Arial"/>
              <a:cs typeface="Arial"/>
            </a:endParaRPr>
          </a:p>
        </p:txBody>
      </p:sp>
      <p:sp>
        <p:nvSpPr>
          <p:cNvPr id="21" name="TextBox 20"/>
          <p:cNvSpPr txBox="1"/>
          <p:nvPr/>
        </p:nvSpPr>
        <p:spPr>
          <a:xfrm>
            <a:off x="4323974" y="1751878"/>
            <a:ext cx="1313693" cy="369332"/>
          </a:xfrm>
          <a:prstGeom prst="rect">
            <a:avLst/>
          </a:prstGeom>
          <a:noFill/>
        </p:spPr>
        <p:txBody>
          <a:bodyPr wrap="none" rtlCol="0">
            <a:spAutoFit/>
          </a:bodyPr>
          <a:lstStyle/>
          <a:p>
            <a:r>
              <a:rPr lang="en-US" dirty="0" smtClean="0">
                <a:latin typeface="Arial"/>
                <a:cs typeface="Arial"/>
              </a:rPr>
              <a:t>4- Zero out</a:t>
            </a:r>
            <a:endParaRPr lang="en-US" dirty="0">
              <a:latin typeface="Arial"/>
              <a:cs typeface="Arial"/>
            </a:endParaRPr>
          </a:p>
        </p:txBody>
      </p:sp>
      <p:cxnSp>
        <p:nvCxnSpPr>
          <p:cNvPr id="22" name="Straight Arrow Connector 21"/>
          <p:cNvCxnSpPr>
            <a:endCxn id="18" idx="1"/>
          </p:cNvCxnSpPr>
          <p:nvPr/>
        </p:nvCxnSpPr>
        <p:spPr>
          <a:xfrm flipV="1">
            <a:off x="4115856" y="1728124"/>
            <a:ext cx="1999776" cy="14825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1632655" y="1388046"/>
            <a:ext cx="2675958" cy="1170411"/>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VM</a:t>
            </a:r>
            <a:endParaRPr lang="en-US" dirty="0"/>
          </a:p>
        </p:txBody>
      </p:sp>
    </p:spTree>
    <p:extLst>
      <p:ext uri="{BB962C8B-B14F-4D97-AF65-F5344CB8AC3E}">
        <p14:creationId xmlns:p14="http://schemas.microsoft.com/office/powerpoint/2010/main" val="70941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3" grpId="0"/>
      <p:bldP spid="14" grpId="0" animBg="1"/>
      <p:bldP spid="15" grpId="0" animBg="1"/>
      <p:bldP spid="17" grpId="0" animBg="1"/>
      <p:bldP spid="18" grpId="0" animBg="1"/>
      <p:bldP spid="19"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40" y="188891"/>
            <a:ext cx="7583488" cy="857250"/>
          </a:xfrm>
        </p:spPr>
        <p:txBody>
          <a:bodyPr/>
          <a:lstStyle/>
          <a:p>
            <a:r>
              <a:rPr lang="en-US" dirty="0" smtClean="0"/>
              <a:t>How to implement shredding?</a:t>
            </a:r>
            <a:endParaRPr lang="en-US" dirty="0"/>
          </a:p>
        </p:txBody>
      </p:sp>
      <p:sp>
        <p:nvSpPr>
          <p:cNvPr id="4" name="Slide Number Placeholder 3"/>
          <p:cNvSpPr>
            <a:spLocks noGrp="1"/>
          </p:cNvSpPr>
          <p:nvPr>
            <p:ph type="sldNum" sz="quarter" idx="12"/>
          </p:nvPr>
        </p:nvSpPr>
        <p:spPr>
          <a:xfrm>
            <a:off x="4305300" y="4747350"/>
            <a:ext cx="533400" cy="273844"/>
          </a:xfrm>
        </p:spPr>
        <p:txBody>
          <a:bodyPr/>
          <a:lstStyle/>
          <a:p>
            <a:fld id="{BEEC37AD-F69B-DF4C-A51F-E71CD2324A39}" type="slidenum">
              <a:rPr lang="en-US" smtClean="0"/>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37301354"/>
              </p:ext>
            </p:extLst>
          </p:nvPr>
        </p:nvGraphicFramePr>
        <p:xfrm>
          <a:off x="437398" y="1429459"/>
          <a:ext cx="8403519" cy="3228798"/>
        </p:xfrm>
        <a:graphic>
          <a:graphicData uri="http://schemas.openxmlformats.org/drawingml/2006/table">
            <a:tbl>
              <a:tblPr firstRow="1" bandRow="1">
                <a:tableStyleId>{9D7B26C5-4107-4FEC-AEDC-1716B250A1EF}</a:tableStyleId>
              </a:tblPr>
              <a:tblGrid>
                <a:gridCol w="1921280"/>
                <a:gridCol w="1138103"/>
                <a:gridCol w="1358853"/>
                <a:gridCol w="1478158"/>
                <a:gridCol w="1435000"/>
                <a:gridCol w="1072125"/>
              </a:tblGrid>
              <a:tr h="831314">
                <a:tc>
                  <a:txBody>
                    <a:bodyPr/>
                    <a:lstStyle/>
                    <a:p>
                      <a:r>
                        <a:rPr lang="en-US" sz="1600" dirty="0" smtClean="0"/>
                        <a:t>Technique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baseline="0" dirty="0" smtClean="0"/>
                        <a:t>No c</a:t>
                      </a:r>
                      <a:r>
                        <a:rPr lang="en-US" sz="1600" dirty="0" smtClean="0"/>
                        <a:t>ache   pollution</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t>Low-processor</a:t>
                      </a:r>
                      <a:r>
                        <a:rPr lang="en-US" sz="1600" baseline="0" dirty="0" smtClean="0"/>
                        <a:t> time</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smtClean="0"/>
                        <a:t>No Bus Traffic</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No Memory</a:t>
                      </a:r>
                      <a:r>
                        <a:rPr lang="en-US" sz="1600" baseline="0" dirty="0" smtClean="0"/>
                        <a:t> Writes</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600" dirty="0" smtClean="0"/>
                        <a:t>Persistent</a:t>
                      </a:r>
                      <a:endParaRPr lang="en-US" sz="16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7244">
                <a:tc>
                  <a:txBody>
                    <a:bodyPr/>
                    <a:lstStyle/>
                    <a:p>
                      <a:r>
                        <a:rPr lang="en-US" sz="1200" dirty="0" smtClean="0">
                          <a:latin typeface="Arial"/>
                          <a:cs typeface="Arial"/>
                        </a:rPr>
                        <a:t>Regular</a:t>
                      </a:r>
                      <a:r>
                        <a:rPr lang="en-US" sz="1200" baseline="0" dirty="0" smtClean="0">
                          <a:latin typeface="Arial"/>
                          <a:cs typeface="Arial"/>
                        </a:rPr>
                        <a:t> s</a:t>
                      </a:r>
                      <a:r>
                        <a:rPr lang="en-US" sz="1200" dirty="0" smtClean="0">
                          <a:latin typeface="Arial"/>
                          <a:cs typeface="Arial"/>
                        </a:rPr>
                        <a:t>tores</a:t>
                      </a:r>
                      <a:endParaRPr lang="en-US" sz="12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r>
                        <a:rPr lang="en-US" baseline="0" dirty="0" smtClean="0">
                          <a:latin typeface="+mn-lt"/>
                          <a:ea typeface="+mn-ea"/>
                          <a:cs typeface="+mn-cs"/>
                          <a:sym typeface="Zapf Dingbats"/>
                        </a:rPr>
                        <a:t> (indirectly)</a:t>
                      </a:r>
                      <a:endParaRPr lang="en-US"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r>
                        <a:rPr lang="en-US" baseline="0" dirty="0" smtClean="0">
                          <a:latin typeface="+mn-lt"/>
                          <a:ea typeface="+mn-ea"/>
                          <a:cs typeface="+mn-cs"/>
                          <a:sym typeface="Zapf Dingbats"/>
                        </a:rPr>
                        <a:t> (indirectly)</a:t>
                      </a:r>
                      <a:endParaRPr lang="en-US"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7244">
                <a:tc>
                  <a:txBody>
                    <a:bodyPr/>
                    <a:lstStyle/>
                    <a:p>
                      <a:r>
                        <a:rPr lang="en-US" sz="1200" dirty="0" smtClean="0">
                          <a:latin typeface="Arial"/>
                          <a:cs typeface="Arial"/>
                        </a:rPr>
                        <a:t>Non-Temporal Stores</a:t>
                      </a:r>
                      <a:endParaRPr lang="en-US" sz="12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dirty="0" smtClean="0">
                          <a:latin typeface="Zapf Dingbats"/>
                          <a:ea typeface="Zapf Dingbats"/>
                          <a:cs typeface="Zapf Dingbats"/>
                          <a:sym typeface="Zapf Dingbats"/>
                        </a:rPr>
                        <a:t>✗</a:t>
                      </a: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7244">
                <a:tc>
                  <a:txBody>
                    <a:bodyPr/>
                    <a:lstStyle/>
                    <a:p>
                      <a:r>
                        <a:rPr lang="en-US" sz="1200" dirty="0" smtClean="0">
                          <a:latin typeface="Arial"/>
                          <a:cs typeface="Arial"/>
                        </a:rPr>
                        <a:t>DMA</a:t>
                      </a:r>
                      <a:r>
                        <a:rPr lang="en-US" sz="1200" baseline="0" dirty="0" smtClean="0">
                          <a:latin typeface="Arial"/>
                          <a:cs typeface="Arial"/>
                        </a:rPr>
                        <a:t>-Support </a:t>
                      </a:r>
                      <a:r>
                        <a:rPr lang="en-US" sz="1200" dirty="0" smtClean="0">
                          <a:latin typeface="Arial"/>
                          <a:cs typeface="Arial"/>
                        </a:rPr>
                        <a:t>Non-Temporal</a:t>
                      </a:r>
                      <a:r>
                        <a:rPr lang="en-US" sz="1200" baseline="0" dirty="0" smtClean="0">
                          <a:latin typeface="Arial"/>
                          <a:cs typeface="Arial"/>
                        </a:rPr>
                        <a:t> </a:t>
                      </a:r>
                      <a:r>
                        <a:rPr lang="en-US" sz="1200" dirty="0" smtClean="0">
                          <a:latin typeface="Arial"/>
                          <a:cs typeface="Arial"/>
                        </a:rPr>
                        <a:t>Bulk Zeroing [Jiang, PACT09]</a:t>
                      </a:r>
                      <a:endParaRPr lang="en-US" sz="12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477244">
                <a:tc>
                  <a:txBody>
                    <a:bodyPr/>
                    <a:lstStyle/>
                    <a:p>
                      <a:r>
                        <a:rPr lang="en-US" sz="1200" dirty="0" err="1" smtClean="0">
                          <a:latin typeface="Arial"/>
                          <a:cs typeface="Arial"/>
                        </a:rPr>
                        <a:t>RowClone</a:t>
                      </a:r>
                      <a:r>
                        <a:rPr lang="en-US" sz="1200" baseline="0" dirty="0" smtClean="0">
                          <a:latin typeface="Arial"/>
                          <a:cs typeface="Arial"/>
                        </a:rPr>
                        <a:t> (DRAM specific) [</a:t>
                      </a:r>
                      <a:r>
                        <a:rPr lang="en-US" sz="1200" baseline="0" dirty="0" err="1" smtClean="0">
                          <a:latin typeface="Arial"/>
                          <a:cs typeface="Arial"/>
                        </a:rPr>
                        <a:t>Shehadri</a:t>
                      </a:r>
                      <a:r>
                        <a:rPr lang="en-US" sz="1200" baseline="0" dirty="0" smtClean="0">
                          <a:latin typeface="Arial"/>
                          <a:cs typeface="Arial"/>
                        </a:rPr>
                        <a:t>, MICRO 2013]</a:t>
                      </a:r>
                      <a:endParaRPr lang="en-US" sz="1200" dirty="0">
                        <a:latin typeface="Arial"/>
                        <a:cs typeface="Aria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Zapf Dingbats"/>
                          <a:ea typeface="Zapf Dingbats"/>
                          <a:cs typeface="Zapf Dingbats"/>
                          <a:sym typeface="Zapf Dingbats"/>
                        </a:rPr>
                        <a:t>✔</a:t>
                      </a:r>
                      <a:endParaRPr lang="en-US" dirty="0" smtClean="0"/>
                    </a:p>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sp>
        <p:nvSpPr>
          <p:cNvPr id="9" name="Rectangle 8"/>
          <p:cNvSpPr/>
          <p:nvPr/>
        </p:nvSpPr>
        <p:spPr>
          <a:xfrm>
            <a:off x="7752297" y="2761942"/>
            <a:ext cx="1055631" cy="1896315"/>
          </a:xfrm>
          <a:prstGeom prst="rect">
            <a:avLst/>
          </a:prstGeom>
          <a:solidFill>
            <a:schemeClr val="bg2">
              <a:alpha val="2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6300804" y="2761942"/>
            <a:ext cx="1418503" cy="1896315"/>
          </a:xfrm>
          <a:prstGeom prst="rect">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Callout 11"/>
          <p:cNvSpPr/>
          <p:nvPr/>
        </p:nvSpPr>
        <p:spPr>
          <a:xfrm>
            <a:off x="3136207" y="2301461"/>
            <a:ext cx="2870001" cy="1599741"/>
          </a:xfrm>
          <a:prstGeom prst="wedgeEllipseCallout">
            <a:avLst>
              <a:gd name="adj1" fmla="val 59871"/>
              <a:gd name="adj2" fmla="val 44365"/>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smtClean="0"/>
              <a:t>Can we shred without writing?</a:t>
            </a:r>
            <a:endParaRPr lang="en-US" dirty="0"/>
          </a:p>
        </p:txBody>
      </p:sp>
    </p:spTree>
    <p:extLst>
      <p:ext uri="{BB962C8B-B14F-4D97-AF65-F5344CB8AC3E}">
        <p14:creationId xmlns:p14="http://schemas.microsoft.com/office/powerpoint/2010/main" val="1700249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Model</a:t>
            </a:r>
            <a:endParaRPr lang="en-US" dirty="0"/>
          </a:p>
        </p:txBody>
      </p:sp>
      <p:sp>
        <p:nvSpPr>
          <p:cNvPr id="3" name="Content Placeholder 2"/>
          <p:cNvSpPr>
            <a:spLocks noGrp="1"/>
          </p:cNvSpPr>
          <p:nvPr>
            <p:ph idx="1"/>
          </p:nvPr>
        </p:nvSpPr>
        <p:spPr>
          <a:xfrm>
            <a:off x="368730" y="1175485"/>
            <a:ext cx="7583488" cy="3005418"/>
          </a:xfrm>
        </p:spPr>
        <p:txBody>
          <a:bodyPr/>
          <a:lstStyle/>
          <a:p>
            <a:pPr marL="0" indent="0">
              <a:buNone/>
            </a:pPr>
            <a:endParaRPr lang="en-US" dirty="0">
              <a:latin typeface="Arial"/>
              <a:cs typeface="Arial"/>
            </a:endParaRPr>
          </a:p>
          <a:p>
            <a:endParaRPr lang="en-US" dirty="0" smtClean="0">
              <a:latin typeface="Arial"/>
              <a:cs typeface="Arial"/>
            </a:endParaRPr>
          </a:p>
          <a:p>
            <a:r>
              <a:rPr lang="en-US" dirty="0" smtClean="0">
                <a:latin typeface="Arial"/>
                <a:cs typeface="Arial"/>
              </a:rPr>
              <a:t>Physical access </a:t>
            </a:r>
            <a:r>
              <a:rPr lang="en-US" dirty="0">
                <a:latin typeface="Arial"/>
                <a:cs typeface="Arial"/>
              </a:rPr>
              <a:t>to the </a:t>
            </a:r>
            <a:r>
              <a:rPr lang="en-US" dirty="0" smtClean="0">
                <a:latin typeface="Arial"/>
                <a:cs typeface="Arial"/>
              </a:rPr>
              <a:t>memory.</a:t>
            </a:r>
          </a:p>
          <a:p>
            <a:r>
              <a:rPr lang="en-US" dirty="0" smtClean="0">
                <a:latin typeface="Arial"/>
                <a:cs typeface="Arial"/>
              </a:rPr>
              <a:t>Snoop memory bus.</a:t>
            </a:r>
          </a:p>
        </p:txBody>
      </p:sp>
      <p:sp>
        <p:nvSpPr>
          <p:cNvPr id="4" name="Slide Number Placeholder 3"/>
          <p:cNvSpPr>
            <a:spLocks noGrp="1"/>
          </p:cNvSpPr>
          <p:nvPr>
            <p:ph type="sldNum" sz="quarter" idx="12"/>
          </p:nvPr>
        </p:nvSpPr>
        <p:spPr/>
        <p:txBody>
          <a:bodyPr/>
          <a:lstStyle/>
          <a:p>
            <a:fld id="{BEEC37AD-F69B-DF4C-A51F-E71CD2324A39}" type="slidenum">
              <a:rPr lang="en-US" smtClean="0"/>
              <a:t>9</a:t>
            </a:fld>
            <a:endParaRPr lang="en-US"/>
          </a:p>
        </p:txBody>
      </p:sp>
      <p:pic>
        <p:nvPicPr>
          <p:cNvPr id="5" name="Picture 4"/>
          <p:cNvPicPr>
            <a:picLocks noChangeAspect="1"/>
          </p:cNvPicPr>
          <p:nvPr/>
        </p:nvPicPr>
        <p:blipFill>
          <a:blip r:embed="rId3"/>
          <a:stretch>
            <a:fillRect/>
          </a:stretch>
        </p:blipFill>
        <p:spPr>
          <a:xfrm>
            <a:off x="4857571" y="1758997"/>
            <a:ext cx="4057585" cy="2521035"/>
          </a:xfrm>
          <a:prstGeom prst="rect">
            <a:avLst/>
          </a:prstGeom>
        </p:spPr>
      </p:pic>
    </p:spTree>
    <p:extLst>
      <p:ext uri="{BB962C8B-B14F-4D97-AF65-F5344CB8AC3E}">
        <p14:creationId xmlns:p14="http://schemas.microsoft.com/office/powerpoint/2010/main" val="33161109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xel">
  <a:themeElements>
    <a:clrScheme name="Pixel">
      <a:dk1>
        <a:srgbClr val="103154"/>
      </a:dk1>
      <a:lt1>
        <a:srgbClr val="FFFFFF"/>
      </a:lt1>
      <a:dk2>
        <a:srgbClr val="00BFC3"/>
      </a:dk2>
      <a:lt2>
        <a:srgbClr val="0096FF"/>
      </a:lt2>
      <a:accent1>
        <a:srgbClr val="FF7F01"/>
      </a:accent1>
      <a:accent2>
        <a:srgbClr val="F1B015"/>
      </a:accent2>
      <a:accent3>
        <a:srgbClr val="FBEC85"/>
      </a:accent3>
      <a:accent4>
        <a:srgbClr val="D2C2F1"/>
      </a:accent4>
      <a:accent5>
        <a:srgbClr val="DA5AF4"/>
      </a:accent5>
      <a:accent6>
        <a:srgbClr val="9D09D1"/>
      </a:accent6>
      <a:hlink>
        <a:srgbClr val="1286C9"/>
      </a:hlink>
      <a:folHlink>
        <a:srgbClr val="A8C2E7"/>
      </a:folHlink>
    </a:clrScheme>
    <a:fontScheme name="Pixel">
      <a:majorFont>
        <a:latin typeface="Corbel"/>
        <a:ea typeface=""/>
        <a:cs typeface=""/>
        <a:font script="Jpan" typeface="メイリオ"/>
        <a:font script="Hans" typeface="宋体"/>
        <a:font script="Hant" typeface="新細明體"/>
      </a:majorFont>
      <a:minorFont>
        <a:latin typeface="Corbel"/>
        <a:ea typeface=""/>
        <a:cs typeface=""/>
        <a:font script="Jpan" typeface="メイリオ"/>
        <a:font script="Hans" typeface="宋体"/>
        <a:font script="Hant" typeface="新細明體"/>
      </a:minorFont>
    </a:fontScheme>
    <a:fmtScheme name="Pixel">
      <a:fillStyleLst>
        <a:solidFill>
          <a:schemeClr val="phClr"/>
        </a:solidFill>
        <a:solidFill>
          <a:schemeClr val="phClr">
            <a:satMod val="150000"/>
          </a:schemeClr>
        </a:solidFill>
        <a:solidFill>
          <a:schemeClr val="phClr">
            <a:shade val="80000"/>
            <a:lumMod val="90000"/>
          </a:scheme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50800" cap="flat" cmpd="sng" algn="ctr">
          <a:solidFill>
            <a:schemeClr val="phClr">
              <a:alpha val="80000"/>
            </a:schemeClr>
          </a:solidFill>
          <a:prstDash val="solid"/>
        </a:ln>
      </a:lnStyleLst>
      <a:effectStyleLst>
        <a:effectStyle>
          <a:effectLst/>
        </a:effectStyle>
        <a:effectStyle>
          <a:effectLst>
            <a:outerShdw blurRad="50800" dist="63500" dir="2700000" sx="102000" sy="102000" rotWithShape="0">
              <a:srgbClr val="000000">
                <a:alpha val="50000"/>
              </a:srgbClr>
            </a:outerShdw>
          </a:effectLst>
          <a:scene3d>
            <a:camera prst="orthographicFront">
              <a:rot lat="0" lon="0" rev="0"/>
            </a:camera>
            <a:lightRig rig="glow" dir="tl"/>
          </a:scene3d>
          <a:sp3d>
            <a:bevelT w="0" h="0"/>
          </a:sp3d>
        </a:effectStyle>
        <a:effectStyle>
          <a:effectLst>
            <a:outerShdw blurRad="63500" dist="38100" dir="3600000" sx="103000" sy="103000" rotWithShape="0">
              <a:srgbClr val="000000">
                <a:alpha val="60000"/>
              </a:srgbClr>
            </a:outerShdw>
          </a:effectLst>
          <a:scene3d>
            <a:camera prst="orthographicFront">
              <a:rot lat="0" lon="0" rev="0"/>
            </a:camera>
            <a:lightRig rig="flat" dir="t">
              <a:rot lat="0" lon="0" rev="5400000"/>
            </a:lightRig>
          </a:scene3d>
          <a:sp3d prstMaterial="softmetal">
            <a:bevelT w="63500" h="38100"/>
          </a:sp3d>
        </a:effectStyle>
      </a:effectStyleLst>
      <a:bgFillStyleLst>
        <a:solidFill>
          <a:schemeClr val="phClr"/>
        </a:solidFill>
        <a:gradFill rotWithShape="1">
          <a:gsLst>
            <a:gs pos="0">
              <a:schemeClr val="phClr">
                <a:tint val="100000"/>
                <a:shade val="95000"/>
                <a:satMod val="350000"/>
              </a:schemeClr>
            </a:gs>
            <a:gs pos="100000">
              <a:schemeClr val="phClr">
                <a:shade val="20000"/>
                <a:satMod val="150000"/>
              </a:schemeClr>
            </a:gs>
          </a:gsLst>
          <a:lin ang="5400000" scaled="0"/>
        </a:gradFill>
        <a:blipFill rotWithShape="1">
          <a:blip xmlns:r="http://schemas.openxmlformats.org/officeDocument/2006/relationships" r:embed="rId1">
            <a:duotone>
              <a:schemeClr val="phClr">
                <a:shade val="1000"/>
                <a:satMod val="400000"/>
              </a:schemeClr>
              <a:schemeClr val="phClr">
                <a:tint val="50000"/>
                <a:satMod val="4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Pixel.thmx</Template>
  <TotalTime>44948</TotalTime>
  <Words>1673</Words>
  <Application>Microsoft Office PowerPoint</Application>
  <PresentationFormat>On-screen Show (16:9)</PresentationFormat>
  <Paragraphs>357</Paragraphs>
  <Slides>28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Corbel</vt:lpstr>
      <vt:lpstr>Lucida Grande</vt:lpstr>
      <vt:lpstr>Wingdings</vt:lpstr>
      <vt:lpstr>Wingdings 2</vt:lpstr>
      <vt:lpstr>Zapf Dingbats</vt:lpstr>
      <vt:lpstr>Pixel</vt:lpstr>
      <vt:lpstr>Silent Shredder: Zero-Cost Shredding For Secure Non-Volatile Main Memory Controllers</vt:lpstr>
      <vt:lpstr>Outline</vt:lpstr>
      <vt:lpstr>Outline</vt:lpstr>
      <vt:lpstr>Emerging NVMs</vt:lpstr>
      <vt:lpstr>Emerging NVMs</vt:lpstr>
      <vt:lpstr>Data Shredding</vt:lpstr>
      <vt:lpstr>Example of Data Shredding</vt:lpstr>
      <vt:lpstr>How to implement shredding?</vt:lpstr>
      <vt:lpstr>Threat Model</vt:lpstr>
      <vt:lpstr>Encryption/Decryption Process</vt:lpstr>
      <vt:lpstr>Initialization Vectors</vt:lpstr>
      <vt:lpstr>Typical Shredding</vt:lpstr>
      <vt:lpstr>Our Proposal: Silent Shredder</vt:lpstr>
      <vt:lpstr>Software Compatibility</vt:lpstr>
      <vt:lpstr>Design</vt:lpstr>
      <vt:lpstr>Design</vt:lpstr>
      <vt:lpstr>Evaluation Methodology</vt:lpstr>
      <vt:lpstr>Configurations</vt:lpstr>
      <vt:lpstr>Characterization</vt:lpstr>
      <vt:lpstr>Results</vt:lpstr>
      <vt:lpstr>Results</vt:lpstr>
      <vt:lpstr>Other Use Cases</vt:lpstr>
      <vt:lpstr>Summary</vt:lpstr>
      <vt:lpstr>PowerPoint Presentation</vt:lpstr>
      <vt:lpstr>Encryption Assumption</vt:lpstr>
      <vt:lpstr>Security Concerns</vt:lpstr>
      <vt:lpstr>Backup slides</vt:lpstr>
      <vt:lpstr>Costs of Data Shredding</vt:lpstr>
    </vt:vector>
  </TitlesOfParts>
  <Company>NC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Silent Shredder: Zero-Cost Shredding For Secure Non-Volatile Memory Controllers</dc:title>
  <dc:creator>Amro Awad</dc:creator>
  <cp:lastModifiedBy>Manadhata, Pratyusa K</cp:lastModifiedBy>
  <cp:revision>664</cp:revision>
  <dcterms:created xsi:type="dcterms:W3CDTF">2016-02-29T18:49:09Z</dcterms:created>
  <dcterms:modified xsi:type="dcterms:W3CDTF">2017-01-31T15:53:26Z</dcterms:modified>
</cp:coreProperties>
</file>