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While there are many organizations with a vested interest in solving this problem, a common thread is that they are all working within an extremely limited budged. While there are many different security resources like NGO personnel, local police and volunteers along with equipment like UAV’s and ground vehicles that can be leveraged in order to protect the forest, the limited budget means that choosing among these investments becomes critical as there is an extremely large areas to protect.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Shape 635"/>
          <p:cNvSpPr/>
          <p:nvPr>
            <p:ph type="sldImg"/>
          </p:nvPr>
        </p:nvSpPr>
        <p:spPr>
          <a:prstGeom prst="rect">
            <a:avLst/>
          </a:prstGeom>
        </p:spPr>
        <p:txBody>
          <a:bodyPr/>
          <a:lstStyle/>
          <a:p>
            <a:pPr/>
          </a:p>
        </p:txBody>
      </p:sp>
      <p:sp>
        <p:nvSpPr>
          <p:cNvPr id="636" name="Shape 636"/>
          <p:cNvSpPr/>
          <p:nvPr>
            <p:ph type="body" sz="quarter" idx="1"/>
          </p:nvPr>
        </p:nvSpPr>
        <p:spPr>
          <a:prstGeom prst="rect">
            <a:avLst/>
          </a:prstGeom>
        </p:spPr>
        <p:txBody>
          <a:bodyPr/>
          <a:lstStyle/>
          <a:p>
            <a:pPr/>
            <a:r>
              <a:t>Once we have mapped to actions over channels we can divide the pomdp into many sub pomdp-s one for each domain. we solve each of these sub-pomps offline to get a policy for each domain. At execution time each pomdp then reasons about and maintains a belief over the state of a single domains. We query each of the sub-agents for an action at every time step, which the agent provides, using the generated policy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sldImg"/>
          </p:nvPr>
        </p:nvSpPr>
        <p:spPr>
          <a:prstGeom prst="rect">
            <a:avLst/>
          </a:prstGeom>
        </p:spPr>
        <p:txBody>
          <a:bodyPr/>
          <a:lstStyle/>
          <a:p>
            <a:pPr/>
          </a:p>
        </p:txBody>
      </p:sp>
      <p:sp>
        <p:nvSpPr>
          <p:cNvPr id="656" name="Shape 656"/>
          <p:cNvSpPr/>
          <p:nvPr>
            <p:ph type="body" sz="quarter" idx="1"/>
          </p:nvPr>
        </p:nvSpPr>
        <p:spPr>
          <a:prstGeom prst="rect">
            <a:avLst/>
          </a:prstGeom>
        </p:spPr>
        <p:txBody>
          <a:bodyPr/>
          <a:lstStyle/>
          <a:p>
            <a:pPr/>
            <a:r>
              <a:t>each individual action from the sub agent will be a set of channels to sense over. Agregating these actions involves converting back into the network representation, and involves solving the same linear program used to initially convert to the channel representation. Once this is done we get a joint action which can be executed, by turning on the corresponding detectors. We then get observations from these detectors and update the beliefs of the subagents correspondingly.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3" name="Shape 663"/>
          <p:cNvSpPr/>
          <p:nvPr>
            <p:ph type="sldImg"/>
          </p:nvPr>
        </p:nvSpPr>
        <p:spPr>
          <a:prstGeom prst="rect">
            <a:avLst/>
          </a:prstGeom>
        </p:spPr>
        <p:txBody>
          <a:bodyPr/>
          <a:lstStyle/>
          <a:p>
            <a:pPr/>
          </a:p>
        </p:txBody>
      </p:sp>
      <p:sp>
        <p:nvSpPr>
          <p:cNvPr id="664" name="Shape 664"/>
          <p:cNvSpPr/>
          <p:nvPr>
            <p:ph type="body" sz="quarter" idx="1"/>
          </p:nvPr>
        </p:nvSpPr>
        <p:spPr>
          <a:prstGeom prst="rect">
            <a:avLst/>
          </a:prstGeom>
        </p:spPr>
        <p:txBody>
          <a:bodyPr/>
          <a:lstStyle/>
          <a:p>
            <a:pPr/>
            <a:r>
              <a:t>in order to evaluate our solution method, we first look at the offline performance of the VD-POMDP when compared to a full pomdp. Here we have solve times of both models for a network of 2 nodes with increasing number of domains. As expected both models are equivalent when there is only a single domain. However, as we move to 2 domains, we are unable to solve the full POMDP for a discount factor of larger than 0.2, while none of the POMDP models terminated for 3 domains. Our VD-POMDP solve time remained constant as expected.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2" name="Shape 672"/>
          <p:cNvSpPr/>
          <p:nvPr>
            <p:ph type="sldImg"/>
          </p:nvPr>
        </p:nvSpPr>
        <p:spPr>
          <a:prstGeom prst="rect">
            <a:avLst/>
          </a:prstGeom>
        </p:spPr>
        <p:txBody>
          <a:bodyPr/>
          <a:lstStyle/>
          <a:p>
            <a:pPr/>
          </a:p>
        </p:txBody>
      </p:sp>
      <p:sp>
        <p:nvSpPr>
          <p:cNvPr id="673" name="Shape 673"/>
          <p:cNvSpPr/>
          <p:nvPr>
            <p:ph type="body" sz="quarter" idx="1"/>
          </p:nvPr>
        </p:nvSpPr>
        <p:spPr>
          <a:prstGeom prst="rect">
            <a:avLst/>
          </a:prstGeom>
        </p:spPr>
        <p:txBody>
          <a:bodyPr/>
          <a:lstStyle/>
          <a:p>
            <a:pPr/>
            <a:r>
              <a:t>Here we show the solvtime of the VDPOMDP with increasing network size. We generated several tree structure network for this experiment and can see that the solve time remains linear with increasing size. We also did the same for the threshold discretization, increasing the number of actions available and see a similar linear increase in solve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r>
              <a:t>In order to evaluate the online performance of our solution method we test two different types of networks. The first were synthetic network, created in simulation where the alerts were drawn from a probability distribution.</a:t>
            </a:r>
          </a:p>
          <a:p>
            <a:pPr/>
          </a:p>
          <a:p>
            <a:pPr/>
            <a:r>
              <a:t>The second network we test was using the deter testbed, which allowed us to create an actual network of virtual machines. We implemented an entropy based dns exfiltration detector which looked at the information content of each of the channels and generated an alert if the information passed a certain threshold. We also conducted some basic attacks using the software iodine and attempted to exfiltrate data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4" name="Shape 694"/>
          <p:cNvSpPr/>
          <p:nvPr>
            <p:ph type="sldImg"/>
          </p:nvPr>
        </p:nvSpPr>
        <p:spPr>
          <a:prstGeom prst="rect">
            <a:avLst/>
          </a:prstGeom>
        </p:spPr>
        <p:txBody>
          <a:bodyPr/>
          <a:lstStyle/>
          <a:p>
            <a:pPr/>
          </a:p>
        </p:txBody>
      </p:sp>
      <p:sp>
        <p:nvSpPr>
          <p:cNvPr id="695" name="Shape 695"/>
          <p:cNvSpPr/>
          <p:nvPr>
            <p:ph type="body" sz="quarter" idx="1"/>
          </p:nvPr>
        </p:nvSpPr>
        <p:spPr>
          <a:prstGeom prst="rect">
            <a:avLst/>
          </a:prstGeom>
        </p:spPr>
        <p:txBody>
          <a:bodyPr/>
          <a:lstStyle/>
          <a:p>
            <a:pPr/>
            <a:r>
              <a:t>We tested synthetic network of up to 341 nodes and looked at the time steps required to classify a domain, as well as the accuracy in classifying legitimate traffic and attack traffic. For the synthetic networks, we were able to correctly classify both kinds of traffic, indicating that this method is extremely efficient when you have a well characterized detected.</a:t>
            </a:r>
          </a:p>
          <a:p>
            <a:pPr/>
          </a:p>
          <a:p>
            <a:pPr/>
            <a:r>
              <a:t>For the deter testbed we see similar results, with a slightly lower accuracy on user traffic.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Shape 701"/>
          <p:cNvSpPr/>
          <p:nvPr>
            <p:ph type="sldImg"/>
          </p:nvPr>
        </p:nvSpPr>
        <p:spPr>
          <a:prstGeom prst="rect">
            <a:avLst/>
          </a:prstGeom>
        </p:spPr>
        <p:txBody>
          <a:bodyPr/>
          <a:lstStyle/>
          <a:p>
            <a:pPr/>
          </a:p>
        </p:txBody>
      </p:sp>
      <p:sp>
        <p:nvSpPr>
          <p:cNvPr id="702" name="Shape 702"/>
          <p:cNvSpPr/>
          <p:nvPr>
            <p:ph type="body" sz="quarter" idx="1"/>
          </p:nvPr>
        </p:nvSpPr>
        <p:spPr>
          <a:prstGeom prst="rect">
            <a:avLst/>
          </a:prstGeom>
        </p:spPr>
        <p:txBody>
          <a:bodyPr/>
          <a:lstStyle/>
          <a:p>
            <a:pPr/>
            <a:r>
              <a:t>to conclude we provide a scalable efficient solution method for solving POMDP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Given that you’re stuck with dealing with noisy detectors, how then do you reason about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Formally, we model the data exfiltration problem using a graph of nodes and edges. Nodes in the graph correspond to network entities such as host computers, routers and switches. Edges in the graph correspond to channels of communication between these nodes. Additionally there are special nodes designated as access points where communication with the outside world is allowed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A DNS query made at a host computer travels a path throughout the network and leaves through the access point. We refer to the path that the node travels as a channel.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Our job is to determine which domains correspond to malicious channels being used for exfiltration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a:p>
        </p:txBody>
      </p:sp>
      <p:sp>
        <p:nvSpPr>
          <p:cNvPr id="394" name="Shape 394"/>
          <p:cNvSpPr/>
          <p:nvPr>
            <p:ph type="body" sz="quarter" idx="1"/>
          </p:nvPr>
        </p:nvSpPr>
        <p:spPr>
          <a:prstGeom prst="rect">
            <a:avLst/>
          </a:prstGeom>
        </p:spPr>
        <p:txBody>
          <a:bodyPr/>
          <a:lstStyle/>
          <a:p>
            <a:pPr/>
            <a:r>
              <a:t>There is an associated cost of exfiltration, which is determined by the value of information located at the source of any channel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p>
            <a:pPr/>
            <a:r>
              <a:t>in order to determine which channels are malicious we can deploy detectors at multiple locations throughout the network. Different detectors can be set at different thresholds. For a machine learning based detector, this can be thought of as the threshold for classification.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r>
              <a:t>Our goal is to gather information about the network state. The detectors that we deploy are imperfect and will often miss attacks and have high false positive rates. The thresholds we set for the detectors influence what these rates are. In order to maximize the information we gain about the network we need to reason about where to sense, and with how much sensitivity to sense in order to build up a belief over time about the network state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We also need to reason about the cost of our sensing actions and unsure a certain level of network performance. There is an associated cost of sensing determined by the amount of traffic through each node. Using a basic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355600" y="2044700"/>
            <a:ext cx="12293600" cy="3238500"/>
          </a:xfrm>
          <a:prstGeom prst="rect">
            <a:avLst/>
          </a:prstGeom>
        </p:spPr>
        <p:txBody>
          <a:bodyPr anchor="b"/>
          <a:lstStyle/>
          <a:p>
            <a:pPr/>
            <a:r>
              <a:t>Title Text</a:t>
            </a:r>
          </a:p>
        </p:txBody>
      </p:sp>
      <p:sp>
        <p:nvSpPr>
          <p:cNvPr id="12" name="Shape 12"/>
          <p:cNvSpPr/>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Shape 94"/>
          <p:cNvSpPr/>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Shape 117"/>
          <p:cNvSpPr/>
          <p:nvPr>
            <p:ph type="sldNum" sz="quarter" idx="2"/>
          </p:nvPr>
        </p:nvSpPr>
        <p:spPr>
          <a:xfrm>
            <a:off x="6324599" y="9258300"/>
            <a:ext cx="342901" cy="406400"/>
          </a:xfrm>
          <a:prstGeom prst="rect">
            <a:avLst/>
          </a:prstGeom>
        </p:spPr>
        <p:txBody>
          <a:bodyPr/>
          <a:lstStyle>
            <a:lvl1pPr>
              <a:defRPr>
                <a:solidFill>
                  <a:srgbClr val="4C4946"/>
                </a:solidFill>
                <a:latin typeface="Palatino"/>
                <a:ea typeface="Palatino"/>
                <a:cs typeface="Palatino"/>
                <a:sym typeface="Palatin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Shape 21"/>
          <p:cNvSpPr/>
          <p:nvPr>
            <p:ph type="title"/>
          </p:nvPr>
        </p:nvSpPr>
        <p:spPr>
          <a:xfrm>
            <a:off x="1270000" y="6908800"/>
            <a:ext cx="10464800" cy="1282700"/>
          </a:xfrm>
          <a:prstGeom prst="rect">
            <a:avLst/>
          </a:prstGeom>
        </p:spPr>
        <p:txBody>
          <a:bodyPr/>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355600" y="3251200"/>
            <a:ext cx="12293600" cy="32385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Shape 39"/>
          <p:cNvSpPr/>
          <p:nvPr>
            <p:ph type="title"/>
          </p:nvPr>
        </p:nvSpPr>
        <p:spPr>
          <a:xfrm>
            <a:off x="355600" y="1016000"/>
            <a:ext cx="5892800" cy="3886200"/>
          </a:xfrm>
          <a:prstGeom prst="rect">
            <a:avLst/>
          </a:prstGeom>
        </p:spPr>
        <p:txBody>
          <a:bodyPr anchor="b"/>
          <a:lstStyle/>
          <a:p>
            <a:pPr/>
            <a:r>
              <a:t>Title Text</a:t>
            </a:r>
          </a:p>
        </p:txBody>
      </p:sp>
      <p:sp>
        <p:nvSpPr>
          <p:cNvPr id="40" name="Shape 40"/>
          <p:cNvSpPr/>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Shape 85"/>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sldNum" sz="quarter" idx="2"/>
          </p:nvPr>
        </p:nvSpPr>
        <p:spPr>
          <a:xfrm>
            <a:off x="6324599" y="9271000"/>
            <a:ext cx="342901" cy="3556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
        <p:nvSpPr>
          <p:cNvPr id="4" name="Shape 4"/>
          <p:cNvSpPr/>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evil.com"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evil.com"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evil.com"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evil.com"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i.02.s.sophosxl.net" TargetMode="External"/><Relationship Id="rId3" Type="http://schemas.openxmlformats.org/officeDocument/2006/relationships/hyperlink" Target="http://potify.com" TargetMode="External"/><Relationship Id="rId4" Type="http://schemas.openxmlformats.org/officeDocument/2006/relationships/hyperlink" Target="http://00000000.xello.xobni.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nvSpPr>
        <p:spPr>
          <a:xfrm>
            <a:off x="2072618" y="5378450"/>
            <a:ext cx="8859564" cy="0"/>
          </a:xfrm>
          <a:prstGeom prst="line">
            <a:avLst/>
          </a:prstGeom>
          <a:ln w="25400">
            <a:solidFill>
              <a:srgbClr val="5A5F5E"/>
            </a:solidFill>
            <a:miter lim="400000"/>
          </a:ln>
        </p:spPr>
        <p:txBody>
          <a:bodyPr lIns="50800" tIns="50800" rIns="50800" bIns="50800" anchor="ctr"/>
          <a:lstStyle/>
          <a:p>
            <a:pPr/>
          </a:p>
        </p:txBody>
      </p:sp>
      <p:sp>
        <p:nvSpPr>
          <p:cNvPr id="127" name="Shape 127"/>
          <p:cNvSpPr/>
          <p:nvPr>
            <p:ph type="subTitle" sz="quarter" idx="1"/>
          </p:nvPr>
        </p:nvSpPr>
        <p:spPr>
          <a:xfrm>
            <a:off x="2018536" y="5613400"/>
            <a:ext cx="8967728" cy="1295400"/>
          </a:xfrm>
          <a:prstGeom prst="rect">
            <a:avLst/>
          </a:prstGeom>
        </p:spPr>
        <p:txBody>
          <a:bodyPr/>
          <a:lstStyle/>
          <a:p>
            <a:pPr/>
            <a:r>
              <a:t>Sara Mc Carthy</a:t>
            </a:r>
            <a:r>
              <a:rPr sz="2400"/>
              <a:t>*</a:t>
            </a:r>
            <a:r>
              <a:t>, Arunesh Sinha,</a:t>
            </a:r>
            <a:r>
              <a:rPr sz="2400"/>
              <a:t>*</a:t>
            </a:r>
            <a:r>
              <a:t> Milind Tambe</a:t>
            </a:r>
            <a:r>
              <a:rPr sz="2400"/>
              <a:t>*</a:t>
            </a:r>
            <a:r>
              <a:t>, Pratyusa Manadhata</a:t>
            </a:r>
            <a:r>
              <a:rPr baseline="123666" sz="1200">
                <a:latin typeface="Gill Sans"/>
                <a:ea typeface="Gill Sans"/>
                <a:cs typeface="Gill Sans"/>
                <a:sym typeface="Gill Sans"/>
              </a:rPr>
              <a:t>✹✹</a:t>
            </a:r>
          </a:p>
        </p:txBody>
      </p:sp>
      <p:sp>
        <p:nvSpPr>
          <p:cNvPr id="128" name="Shape 128"/>
          <p:cNvSpPr/>
          <p:nvPr/>
        </p:nvSpPr>
        <p:spPr>
          <a:xfrm>
            <a:off x="469900" y="2627262"/>
            <a:ext cx="12065000" cy="27829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79044">
              <a:lnSpc>
                <a:spcPct val="90000"/>
              </a:lnSpc>
              <a:spcBef>
                <a:spcPts val="1300"/>
              </a:spcBef>
              <a:defRPr sz="5740">
                <a:solidFill>
                  <a:srgbClr val="BE3424"/>
                </a:solidFill>
                <a:latin typeface="Gill Sans"/>
                <a:ea typeface="Gill Sans"/>
                <a:cs typeface="Gill Sans"/>
                <a:sym typeface="Gill Sans"/>
              </a:defRPr>
            </a:lvl1pPr>
          </a:lstStyle>
          <a:p>
            <a:pPr/>
            <a:r>
              <a:t>Data Exfiltration Detection and Prevention: Virtually Distributed POMDPs for Practically Safer Networks</a:t>
            </a:r>
          </a:p>
        </p:txBody>
      </p:sp>
      <p:sp>
        <p:nvSpPr>
          <p:cNvPr id="129" name="Shape 129"/>
          <p:cNvSpPr/>
          <p:nvPr/>
        </p:nvSpPr>
        <p:spPr>
          <a:xfrm>
            <a:off x="257448" y="8842584"/>
            <a:ext cx="7200901" cy="8216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10000"/>
              </a:lnSpc>
              <a:defRPr i="1" sz="2400">
                <a:solidFill>
                  <a:srgbClr val="414141"/>
                </a:solidFill>
              </a:defRPr>
            </a:pPr>
            <a:r>
              <a:t>University of Southern California*</a:t>
            </a:r>
          </a:p>
          <a:p>
            <a:pPr algn="l">
              <a:lnSpc>
                <a:spcPct val="110000"/>
              </a:lnSpc>
              <a:defRPr i="1" sz="2400">
                <a:solidFill>
                  <a:srgbClr val="414141"/>
                </a:solidFill>
              </a:defRPr>
            </a:pPr>
            <a:r>
              <a:t>Hewlett Packard Labs</a:t>
            </a:r>
            <a:r>
              <a:rPr baseline="123666" sz="1200">
                <a:latin typeface="Gill Sans"/>
                <a:ea typeface="Gill Sans"/>
                <a:cs typeface="Gill Sans"/>
                <a:sym typeface="Gill Sans"/>
              </a:rPr>
              <a:t>✹✹</a:t>
            </a:r>
          </a:p>
        </p:txBody>
      </p:sp>
      <p:sp>
        <p:nvSpPr>
          <p:cNvPr id="130" name="Shape 130"/>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nvSpPr>
        <p:spPr>
          <a:xfrm>
            <a:off x="502919" y="4775771"/>
            <a:ext cx="11998961" cy="3734246"/>
          </a:xfrm>
          <a:prstGeom prst="rect">
            <a:avLst/>
          </a:prstGeom>
          <a:solidFill>
            <a:schemeClr val="accent5">
              <a:alpha val="52999"/>
            </a:schemeClr>
          </a:solidFill>
          <a:ln w="12700">
            <a:miter lim="400000"/>
          </a:ln>
        </p:spPr>
        <p:txBody>
          <a:bodyPr lIns="50800" tIns="50800" rIns="50800" bIns="50800" anchor="ctr"/>
          <a:lstStyle/>
          <a:p>
            <a:pPr>
              <a:defRPr>
                <a:solidFill>
                  <a:srgbClr val="FFFFFF"/>
                </a:solidFill>
              </a:defRPr>
            </a:pPr>
          </a:p>
        </p:txBody>
      </p:sp>
      <p:sp>
        <p:nvSpPr>
          <p:cNvPr id="216" name="Shape 216"/>
          <p:cNvSpPr/>
          <p:nvPr/>
        </p:nvSpPr>
        <p:spPr>
          <a:xfrm>
            <a:off x="190814" y="79108"/>
            <a:ext cx="8168650"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 : Decision Theory</a:t>
            </a:r>
          </a:p>
        </p:txBody>
      </p:sp>
      <p:sp>
        <p:nvSpPr>
          <p:cNvPr id="217" name="Shape 217"/>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218" name="Shape 218"/>
          <p:cNvSpPr/>
          <p:nvPr/>
        </p:nvSpPr>
        <p:spPr>
          <a:xfrm>
            <a:off x="1089184" y="5290343"/>
            <a:ext cx="10826433"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defRPr>
            </a:pPr>
            <a:r>
              <a:t>Need Complex Models to Capture real world dynamics</a:t>
            </a:r>
          </a:p>
          <a:p>
            <a:pPr algn="l">
              <a:defRPr>
                <a:solidFill>
                  <a:srgbClr val="000000"/>
                </a:solidFill>
              </a:defRPr>
            </a:pPr>
          </a:p>
          <a:p>
            <a:pPr algn="l">
              <a:defRPr>
                <a:solidFill>
                  <a:srgbClr val="000000"/>
                </a:solidFill>
              </a:defRPr>
            </a:pPr>
            <a:r>
              <a:t>May be infeasible to generate model from domain experts</a:t>
            </a:r>
          </a:p>
          <a:p>
            <a:pPr algn="l">
              <a:defRPr>
                <a:solidFill>
                  <a:srgbClr val="000000"/>
                </a:solidFill>
              </a:defRPr>
            </a:pPr>
          </a:p>
          <a:p>
            <a:pPr algn="l">
              <a:defRPr>
                <a:solidFill>
                  <a:srgbClr val="000000"/>
                </a:solidFill>
              </a:defRPr>
            </a:pPr>
            <a:r>
              <a:t>Can become extremely difficult to solve / not scalable</a:t>
            </a:r>
          </a:p>
        </p:txBody>
      </p:sp>
      <p:sp>
        <p:nvSpPr>
          <p:cNvPr id="219" name="Shape 21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0" name="Shape 220"/>
          <p:cNvSpPr/>
          <p:nvPr/>
        </p:nvSpPr>
        <p:spPr>
          <a:xfrm>
            <a:off x="1189165" y="3939196"/>
            <a:ext cx="10162298"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Can reason about uncertainty in environment and provide </a:t>
            </a:r>
            <a:r>
              <a:rPr>
                <a:latin typeface="Gill Sans SemiBold"/>
                <a:ea typeface="Gill Sans SemiBold"/>
                <a:cs typeface="Gill Sans SemiBold"/>
                <a:sym typeface="Gill Sans SemiBold"/>
              </a:rPr>
              <a:t>actions</a:t>
            </a:r>
            <a:r>
              <a:t> </a:t>
            </a:r>
            <a:r>
              <a:rPr>
                <a:latin typeface="Gill Sans SemiBold"/>
                <a:ea typeface="Gill Sans SemiBold"/>
                <a:cs typeface="Gill Sans SemiBold"/>
                <a:sym typeface="Gill Sans SemiBold"/>
              </a:rPr>
              <a:t>to take</a:t>
            </a:r>
          </a:p>
        </p:txBody>
      </p:sp>
      <p:sp>
        <p:nvSpPr>
          <p:cNvPr id="221" name="Shape 221"/>
          <p:cNvSpPr/>
          <p:nvPr/>
        </p:nvSpPr>
        <p:spPr>
          <a:xfrm>
            <a:off x="2754817" y="1608327"/>
            <a:ext cx="2775075" cy="1608038"/>
          </a:xfrm>
          <a:prstGeom prst="roundRect">
            <a:avLst>
              <a:gd name="adj" fmla="val 15000"/>
            </a:avLst>
          </a:prstGeom>
          <a:solidFill>
            <a:schemeClr val="accent1">
              <a:hueOff val="-78595"/>
              <a:satOff val="12505"/>
              <a:lumOff val="13871"/>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600">
                <a:solidFill>
                  <a:srgbClr val="FFFFFF"/>
                </a:solidFill>
                <a:latin typeface="Gill Sans"/>
                <a:ea typeface="Gill Sans"/>
                <a:cs typeface="Gill Sans"/>
                <a:sym typeface="Gill Sans"/>
              </a:defRPr>
            </a:lvl1pPr>
          </a:lstStyle>
          <a:p>
            <a:pPr/>
            <a:r>
              <a:t>MDP</a:t>
            </a:r>
          </a:p>
        </p:txBody>
      </p:sp>
      <p:sp>
        <p:nvSpPr>
          <p:cNvPr id="222" name="Shape 222"/>
          <p:cNvSpPr/>
          <p:nvPr/>
        </p:nvSpPr>
        <p:spPr>
          <a:xfrm>
            <a:off x="7254681" y="1608327"/>
            <a:ext cx="2775075" cy="1608038"/>
          </a:xfrm>
          <a:prstGeom prst="roundRect">
            <a:avLst>
              <a:gd name="adj" fmla="val 15000"/>
            </a:avLst>
          </a:prstGeom>
          <a:solidFill>
            <a:schemeClr val="accent1">
              <a:hueOff val="-78595"/>
              <a:satOff val="12505"/>
              <a:lumOff val="13871"/>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4600">
                <a:solidFill>
                  <a:srgbClr val="FFFFFF"/>
                </a:solidFill>
                <a:latin typeface="Gill Sans"/>
                <a:ea typeface="Gill Sans"/>
                <a:cs typeface="Gill Sans"/>
                <a:sym typeface="Gill Sans"/>
              </a:defRPr>
            </a:lvl1pPr>
          </a:lstStyle>
          <a:p>
            <a:pPr/>
            <a:r>
              <a:t>POMDP</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nvSpPr>
        <p:spPr>
          <a:xfrm>
            <a:off x="897890" y="7325486"/>
            <a:ext cx="11485245" cy="1270001"/>
          </a:xfrm>
          <a:prstGeom prst="rightArrow">
            <a:avLst>
              <a:gd name="adj1" fmla="val 32000"/>
              <a:gd name="adj2" fmla="val 64000"/>
            </a:avLst>
          </a:prstGeom>
          <a:solidFill>
            <a:srgbClr val="B4B4B4"/>
          </a:solidFill>
          <a:ln w="12700">
            <a:miter lim="400000"/>
          </a:ln>
        </p:spPr>
        <p:txBody>
          <a:bodyPr lIns="50800" tIns="50800" rIns="50800" bIns="50800" anchor="ctr"/>
          <a:lstStyle/>
          <a:p>
            <a:pPr>
              <a:defRPr>
                <a:solidFill>
                  <a:srgbClr val="FFFFFF"/>
                </a:solidFill>
              </a:defRPr>
            </a:pPr>
          </a:p>
        </p:txBody>
      </p:sp>
      <p:sp>
        <p:nvSpPr>
          <p:cNvPr id="225" name="Shape 225"/>
          <p:cNvSpPr/>
          <p:nvPr/>
        </p:nvSpPr>
        <p:spPr>
          <a:xfrm>
            <a:off x="2030983" y="7325486"/>
            <a:ext cx="1270001" cy="1270001"/>
          </a:xfrm>
          <a:prstGeom prst="ellipse">
            <a:avLst/>
          </a:prstGeom>
          <a:solidFill>
            <a:schemeClr val="accent5">
              <a:hueOff val="-608019"/>
              <a:satOff val="-16379"/>
              <a:lumOff val="25127"/>
            </a:schemeClr>
          </a:solidFill>
          <a:ln w="63500">
            <a:solidFill>
              <a:srgbClr val="5A5F5E"/>
            </a:solidFill>
            <a:custDash>
              <a:ds d="200000" sp="200000"/>
            </a:custDash>
            <a:miter lim="400000"/>
          </a:ln>
        </p:spPr>
        <p:txBody>
          <a:bodyPr lIns="50800" tIns="50800" rIns="50800" bIns="50800" anchor="ctr"/>
          <a:lstStyle/>
          <a:p>
            <a:pPr>
              <a:defRPr>
                <a:solidFill>
                  <a:srgbClr val="FFFFFF"/>
                </a:solidFill>
              </a:defRPr>
            </a:pPr>
          </a:p>
        </p:txBody>
      </p:sp>
      <p:sp>
        <p:nvSpPr>
          <p:cNvPr id="226" name="Shape 226"/>
          <p:cNvSpPr/>
          <p:nvPr/>
        </p:nvSpPr>
        <p:spPr>
          <a:xfrm>
            <a:off x="4612640" y="7325486"/>
            <a:ext cx="1270001" cy="1270001"/>
          </a:xfrm>
          <a:prstGeom prst="ellipse">
            <a:avLst/>
          </a:prstGeom>
          <a:solidFill>
            <a:schemeClr val="accent4"/>
          </a:solidFill>
          <a:ln w="63500">
            <a:solidFill>
              <a:srgbClr val="5A5F5E"/>
            </a:solidFill>
            <a:custDash>
              <a:ds d="200000" sp="200000"/>
            </a:custDash>
            <a:miter lim="400000"/>
          </a:ln>
        </p:spPr>
        <p:txBody>
          <a:bodyPr lIns="50800" tIns="50800" rIns="50800" bIns="50800" anchor="ctr"/>
          <a:lstStyle/>
          <a:p>
            <a:pPr>
              <a:defRPr>
                <a:solidFill>
                  <a:srgbClr val="FFFFFF"/>
                </a:solidFill>
              </a:defRPr>
            </a:pPr>
          </a:p>
        </p:txBody>
      </p:sp>
      <p:sp>
        <p:nvSpPr>
          <p:cNvPr id="227" name="Shape 227"/>
          <p:cNvSpPr/>
          <p:nvPr/>
        </p:nvSpPr>
        <p:spPr>
          <a:xfrm>
            <a:off x="8985504" y="7325486"/>
            <a:ext cx="1270001" cy="1270001"/>
          </a:xfrm>
          <a:prstGeom prst="ellipse">
            <a:avLst/>
          </a:prstGeom>
          <a:solidFill>
            <a:schemeClr val="accent1"/>
          </a:solidFill>
          <a:ln w="63500">
            <a:solidFill>
              <a:srgbClr val="5A5F5E"/>
            </a:solidFill>
            <a:custDash>
              <a:ds d="200000" sp="200000"/>
            </a:custDash>
            <a:miter lim="400000"/>
          </a:ln>
        </p:spPr>
        <p:txBody>
          <a:bodyPr lIns="50800" tIns="50800" rIns="50800" bIns="50800" anchor="ctr"/>
          <a:lstStyle/>
          <a:p>
            <a:pPr>
              <a:defRPr>
                <a:solidFill>
                  <a:srgbClr val="FFFFFF"/>
                </a:solidFill>
              </a:defRPr>
            </a:pPr>
          </a:p>
        </p:txBody>
      </p:sp>
      <p:pic>
        <p:nvPicPr>
          <p:cNvPr id="228" name="81056-200.png"/>
          <p:cNvPicPr>
            <a:picLocks noChangeAspect="1"/>
          </p:cNvPicPr>
          <p:nvPr/>
        </p:nvPicPr>
        <p:blipFill>
          <a:blip r:embed="rId3">
            <a:extLst/>
          </a:blip>
          <a:stretch>
            <a:fillRect/>
          </a:stretch>
        </p:blipFill>
        <p:spPr>
          <a:xfrm>
            <a:off x="2352849" y="1916176"/>
            <a:ext cx="3806350" cy="3806349"/>
          </a:xfrm>
          <a:prstGeom prst="rect">
            <a:avLst/>
          </a:prstGeom>
          <a:ln w="12700">
            <a:miter lim="400000"/>
          </a:ln>
        </p:spPr>
      </p:pic>
      <p:sp>
        <p:nvSpPr>
          <p:cNvPr id="235" name="Shape 235"/>
          <p:cNvSpPr/>
          <p:nvPr/>
        </p:nvSpPr>
        <p:spPr>
          <a:xfrm>
            <a:off x="2372125" y="5388079"/>
            <a:ext cx="710419" cy="1944537"/>
          </a:xfrm>
          <a:custGeom>
            <a:avLst/>
            <a:gdLst/>
            <a:ahLst/>
            <a:cxnLst>
              <a:cxn ang="0">
                <a:pos x="wd2" y="hd2"/>
              </a:cxn>
              <a:cxn ang="5400000">
                <a:pos x="wd2" y="hd2"/>
              </a:cxn>
              <a:cxn ang="10800000">
                <a:pos x="wd2" y="hd2"/>
              </a:cxn>
              <a:cxn ang="16200000">
                <a:pos x="wd2" y="hd2"/>
              </a:cxn>
            </a:cxnLst>
            <a:rect l="0" t="0" r="r" b="b"/>
            <a:pathLst>
              <a:path w="18375" h="21600" fill="norm" stroke="1" extrusionOk="0">
                <a:moveTo>
                  <a:pt x="1787" y="21600"/>
                </a:moveTo>
                <a:cubicBezTo>
                  <a:pt x="-3225" y="12798"/>
                  <a:pt x="2304" y="5598"/>
                  <a:pt x="18375" y="0"/>
                </a:cubicBezTo>
              </a:path>
            </a:pathLst>
          </a:custGeom>
          <a:ln w="50800">
            <a:solidFill>
              <a:srgbClr val="5A5F5E"/>
            </a:solidFill>
            <a:miter lim="400000"/>
            <a:tailEnd type="triangle"/>
          </a:ln>
        </p:spPr>
        <p:txBody>
          <a:bodyPr/>
          <a:lstStyle/>
          <a:p>
            <a:pPr/>
          </a:p>
        </p:txBody>
      </p:sp>
      <p:sp>
        <p:nvSpPr>
          <p:cNvPr id="236" name="Shape 236"/>
          <p:cNvSpPr/>
          <p:nvPr/>
        </p:nvSpPr>
        <p:spPr>
          <a:xfrm>
            <a:off x="3089359" y="5449496"/>
            <a:ext cx="501991" cy="1995814"/>
          </a:xfrm>
          <a:custGeom>
            <a:avLst/>
            <a:gdLst/>
            <a:ahLst/>
            <a:cxnLst>
              <a:cxn ang="0">
                <a:pos x="wd2" y="hd2"/>
              </a:cxn>
              <a:cxn ang="5400000">
                <a:pos x="wd2" y="hd2"/>
              </a:cxn>
              <a:cxn ang="10800000">
                <a:pos x="wd2" y="hd2"/>
              </a:cxn>
              <a:cxn ang="16200000">
                <a:pos x="wd2" y="hd2"/>
              </a:cxn>
            </a:cxnLst>
            <a:rect l="0" t="0" r="r" b="b"/>
            <a:pathLst>
              <a:path w="17631" h="21600" fill="norm" stroke="1" extrusionOk="0">
                <a:moveTo>
                  <a:pt x="0" y="21600"/>
                </a:moveTo>
                <a:cubicBezTo>
                  <a:pt x="16810" y="14216"/>
                  <a:pt x="21600" y="7016"/>
                  <a:pt x="14369" y="0"/>
                </a:cubicBezTo>
              </a:path>
            </a:pathLst>
          </a:custGeom>
          <a:ln w="50800">
            <a:solidFill>
              <a:srgbClr val="5A5F5E"/>
            </a:solidFill>
            <a:miter lim="400000"/>
            <a:headEnd type="triangle"/>
          </a:ln>
        </p:spPr>
        <p:txBody>
          <a:bodyPr/>
          <a:lstStyle/>
          <a:p>
            <a:pPr/>
          </a:p>
        </p:txBody>
      </p:sp>
      <p:sp>
        <p:nvSpPr>
          <p:cNvPr id="237" name="Shape 237"/>
          <p:cNvSpPr/>
          <p:nvPr/>
        </p:nvSpPr>
        <p:spPr>
          <a:xfrm>
            <a:off x="4357335" y="5744421"/>
            <a:ext cx="366466" cy="1803429"/>
          </a:xfrm>
          <a:custGeom>
            <a:avLst/>
            <a:gdLst/>
            <a:ahLst/>
            <a:cxnLst>
              <a:cxn ang="0">
                <a:pos x="wd2" y="hd2"/>
              </a:cxn>
              <a:cxn ang="5400000">
                <a:pos x="wd2" y="hd2"/>
              </a:cxn>
              <a:cxn ang="10800000">
                <a:pos x="wd2" y="hd2"/>
              </a:cxn>
              <a:cxn ang="16200000">
                <a:pos x="wd2" y="hd2"/>
              </a:cxn>
            </a:cxnLst>
            <a:rect l="0" t="0" r="r" b="b"/>
            <a:pathLst>
              <a:path w="16336" h="21600" fill="norm" stroke="1" extrusionOk="0">
                <a:moveTo>
                  <a:pt x="16336" y="21600"/>
                </a:moveTo>
                <a:cubicBezTo>
                  <a:pt x="-3459" y="15808"/>
                  <a:pt x="-5264" y="8608"/>
                  <a:pt x="10920" y="0"/>
                </a:cubicBezTo>
              </a:path>
            </a:pathLst>
          </a:custGeom>
          <a:ln w="50800">
            <a:solidFill>
              <a:srgbClr val="5A5F5E"/>
            </a:solidFill>
            <a:miter lim="400000"/>
            <a:tailEnd type="triangle"/>
          </a:ln>
        </p:spPr>
        <p:txBody>
          <a:bodyPr/>
          <a:lstStyle/>
          <a:p>
            <a:pPr/>
          </a:p>
        </p:txBody>
      </p:sp>
      <p:sp>
        <p:nvSpPr>
          <p:cNvPr id="238" name="Shape 238"/>
          <p:cNvSpPr/>
          <p:nvPr/>
        </p:nvSpPr>
        <p:spPr>
          <a:xfrm>
            <a:off x="5093927" y="5583702"/>
            <a:ext cx="604651" cy="1781917"/>
          </a:xfrm>
          <a:custGeom>
            <a:avLst/>
            <a:gdLst/>
            <a:ahLst/>
            <a:cxnLst>
              <a:cxn ang="0">
                <a:pos x="wd2" y="hd2"/>
              </a:cxn>
              <a:cxn ang="5400000">
                <a:pos x="wd2" y="hd2"/>
              </a:cxn>
              <a:cxn ang="10800000">
                <a:pos x="wd2" y="hd2"/>
              </a:cxn>
              <a:cxn ang="16200000">
                <a:pos x="wd2" y="hd2"/>
              </a:cxn>
            </a:cxnLst>
            <a:rect l="0" t="0" r="r" b="b"/>
            <a:pathLst>
              <a:path w="17293" h="21600" fill="norm" stroke="1" extrusionOk="0">
                <a:moveTo>
                  <a:pt x="13020" y="21600"/>
                </a:moveTo>
                <a:cubicBezTo>
                  <a:pt x="21600" y="12296"/>
                  <a:pt x="17260" y="5096"/>
                  <a:pt x="0" y="0"/>
                </a:cubicBezTo>
              </a:path>
            </a:pathLst>
          </a:custGeom>
          <a:ln w="50800">
            <a:solidFill>
              <a:srgbClr val="5A5F5E"/>
            </a:solidFill>
            <a:miter lim="400000"/>
            <a:headEnd type="triangle"/>
          </a:ln>
        </p:spPr>
        <p:txBody>
          <a:bodyPr/>
          <a:lstStyle/>
          <a:p>
            <a:pPr/>
          </a:p>
        </p:txBody>
      </p:sp>
      <p:sp>
        <p:nvSpPr>
          <p:cNvPr id="233" name="Shape 2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Shape 234"/>
          <p:cNvSpPr/>
          <p:nvPr/>
        </p:nvSpPr>
        <p:spPr>
          <a:xfrm>
            <a:off x="6303192" y="2579763"/>
            <a:ext cx="5052030"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3300"/>
            </a:lvl1pPr>
          </a:lstStyle>
          <a:p>
            <a:pPr/>
            <a:r>
              <a:t>Given that you’re stuck with dealing with noisy detectors, how then do you reason about your network?</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xfrm>
            <a:off x="2767579" y="863600"/>
            <a:ext cx="7469641" cy="1219200"/>
          </a:xfrm>
          <a:prstGeom prst="rect">
            <a:avLst/>
          </a:prstGeom>
        </p:spPr>
        <p:txBody>
          <a:bodyPr/>
          <a:lstStyle>
            <a:lvl1pPr>
              <a:defRPr sz="4500">
                <a:solidFill>
                  <a:srgbClr val="BE3424"/>
                </a:solidFill>
              </a:defRPr>
            </a:lvl1pPr>
          </a:lstStyle>
          <a:p>
            <a:pPr/>
            <a:r>
              <a:t>Contributions</a:t>
            </a:r>
          </a:p>
        </p:txBody>
      </p:sp>
      <p:sp>
        <p:nvSpPr>
          <p:cNvPr id="243" name="Shape 243"/>
          <p:cNvSpPr/>
          <p:nvPr/>
        </p:nvSpPr>
        <p:spPr>
          <a:xfrm>
            <a:off x="553553" y="2063424"/>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244" name="Shape 244"/>
          <p:cNvSpPr/>
          <p:nvPr/>
        </p:nvSpPr>
        <p:spPr>
          <a:xfrm>
            <a:off x="1390491" y="3933659"/>
            <a:ext cx="10678985" cy="297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15071" indent="-215071" algn="l" defTabSz="457200">
              <a:buClr>
                <a:srgbClr val="535353"/>
              </a:buClr>
              <a:buSzPct val="82000"/>
              <a:buChar char="•"/>
              <a:defRPr sz="2800">
                <a:solidFill>
                  <a:srgbClr val="000000"/>
                </a:solidFill>
              </a:defRPr>
            </a:pPr>
            <a:r>
              <a:t>Address the Active Sensing challenge with a scalable, fast decision-theoretic model for reasoning about noisy sensors in a computer network and determine optimal sensing strategies</a:t>
            </a:r>
          </a:p>
          <a:p>
            <a:pPr algn="l" defTabSz="457200">
              <a:defRPr sz="2800">
                <a:solidFill>
                  <a:srgbClr val="000000"/>
                </a:solidFill>
              </a:defRPr>
            </a:pPr>
          </a:p>
          <a:p>
            <a:pPr marL="215071" indent="-215071" algn="l" defTabSz="457200">
              <a:buClr>
                <a:srgbClr val="535353"/>
              </a:buClr>
              <a:buSzPct val="82000"/>
              <a:buChar char="•"/>
              <a:defRPr sz="2800">
                <a:solidFill>
                  <a:srgbClr val="000000"/>
                </a:solidFill>
              </a:defRPr>
            </a:pPr>
            <a:r>
              <a:t>Provide a novel  </a:t>
            </a:r>
            <a:r>
              <a:rPr>
                <a:latin typeface="Gill Sans SemiBold"/>
                <a:ea typeface="Gill Sans SemiBold"/>
                <a:cs typeface="Gill Sans SemiBold"/>
                <a:sym typeface="Gill Sans SemiBold"/>
              </a:rPr>
              <a:t>VD-POMDP solution method</a:t>
            </a:r>
            <a:r>
              <a:t> for solving this model</a:t>
            </a:r>
          </a:p>
          <a:p>
            <a:pPr algn="l" defTabSz="457200">
              <a:defRPr sz="2800">
                <a:solidFill>
                  <a:srgbClr val="000000"/>
                </a:solidFill>
              </a:defRPr>
            </a:pPr>
          </a:p>
          <a:p>
            <a:pPr marL="215071" indent="-215071" algn="l" defTabSz="457200">
              <a:buClr>
                <a:srgbClr val="535353"/>
              </a:buClr>
              <a:buSzPct val="82000"/>
              <a:buChar char="•"/>
              <a:defRPr sz="2800">
                <a:solidFill>
                  <a:srgbClr val="000000"/>
                </a:solidFill>
              </a:defRPr>
            </a:pPr>
            <a:r>
              <a:t>Evaluation on a </a:t>
            </a:r>
            <a:r>
              <a:rPr>
                <a:latin typeface="Gill Sans SemiBold"/>
                <a:ea typeface="Gill Sans SemiBold"/>
                <a:cs typeface="Gill Sans SemiBold"/>
                <a:sym typeface="Gill Sans SemiBold"/>
              </a:rPr>
              <a:t>real network testbed</a:t>
            </a:r>
          </a:p>
        </p:txBody>
      </p:sp>
      <p:sp>
        <p:nvSpPr>
          <p:cNvPr id="245" name="Shape 24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248" name="Shape 248"/>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249" name="Shape 249"/>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250" name="Shape 250"/>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251" name="Shape 251"/>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252" name="Shape 252"/>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253" name="Shape 253"/>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265" name="Group 265"/>
          <p:cNvGrpSpPr/>
          <p:nvPr/>
        </p:nvGrpSpPr>
        <p:grpSpPr>
          <a:xfrm>
            <a:off x="2492674" y="2100401"/>
            <a:ext cx="2576771" cy="6885144"/>
            <a:chOff x="0" y="0"/>
            <a:chExt cx="2576769" cy="6885143"/>
          </a:xfrm>
        </p:grpSpPr>
        <p:sp>
          <p:nvSpPr>
            <p:cNvPr id="254" name="Shape 254"/>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259" name="Group 259"/>
            <p:cNvGrpSpPr/>
            <p:nvPr/>
          </p:nvGrpSpPr>
          <p:grpSpPr>
            <a:xfrm>
              <a:off x="0" y="0"/>
              <a:ext cx="2147570" cy="1922026"/>
              <a:chOff x="0" y="0"/>
              <a:chExt cx="2147569" cy="1922025"/>
            </a:xfrm>
          </p:grpSpPr>
          <p:sp>
            <p:nvSpPr>
              <p:cNvPr id="255" name="Shape 255"/>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56" name="Shape 256"/>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57" name="Shape 257"/>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258"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264" name="Group 264"/>
            <p:cNvGrpSpPr/>
            <p:nvPr/>
          </p:nvGrpSpPr>
          <p:grpSpPr>
            <a:xfrm flipH="1" rot="10800000">
              <a:off x="-1" y="4963117"/>
              <a:ext cx="2147571" cy="1922027"/>
              <a:chOff x="0" y="0"/>
              <a:chExt cx="2147569" cy="1922025"/>
            </a:xfrm>
          </p:grpSpPr>
          <p:sp>
            <p:nvSpPr>
              <p:cNvPr id="260" name="Shape 260"/>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61" name="Shape 261"/>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62" name="Shape 262"/>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263"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266"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267" name="Shape 267"/>
          <p:cNvSpPr/>
          <p:nvPr/>
        </p:nvSpPr>
        <p:spPr>
          <a:xfrm>
            <a:off x="7416900" y="2578688"/>
            <a:ext cx="375716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Computer Network</a:t>
            </a:r>
          </a:p>
        </p:txBody>
      </p:sp>
      <p:sp>
        <p:nvSpPr>
          <p:cNvPr id="268" name="Shape 268"/>
          <p:cNvSpPr/>
          <p:nvPr/>
        </p:nvSpPr>
        <p:spPr>
          <a:xfrm>
            <a:off x="3589673" y="1876799"/>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269" name="Shape 269"/>
          <p:cNvSpPr/>
          <p:nvPr/>
        </p:nvSpPr>
        <p:spPr>
          <a:xfrm>
            <a:off x="3172605" y="2638498"/>
            <a:ext cx="807776" cy="807775"/>
          </a:xfrm>
          <a:prstGeom prst="ellipse">
            <a:avLst/>
          </a:prstGeom>
          <a:solidFill>
            <a:schemeClr val="accent1">
              <a:alpha val="40294"/>
            </a:schemeClr>
          </a:solidFill>
          <a:ln w="12700">
            <a:miter lim="400000"/>
          </a:ln>
        </p:spPr>
        <p:txBody>
          <a:bodyPr lIns="50800" tIns="50800" rIns="50800" bIns="50800" anchor="ctr"/>
          <a:lstStyle/>
          <a:p>
            <a:pPr/>
          </a:p>
        </p:txBody>
      </p:sp>
      <p:sp>
        <p:nvSpPr>
          <p:cNvPr id="270" name="Shape 270"/>
          <p:cNvSpPr/>
          <p:nvPr/>
        </p:nvSpPr>
        <p:spPr>
          <a:xfrm>
            <a:off x="4025611" y="3456388"/>
            <a:ext cx="3754917" cy="309417"/>
          </a:xfrm>
          <a:prstGeom prst="line">
            <a:avLst/>
          </a:prstGeom>
          <a:ln w="50800">
            <a:solidFill>
              <a:schemeClr val="accent1"/>
            </a:solidFill>
            <a:prstDash val="sysDot"/>
            <a:miter lim="400000"/>
            <a:tailEnd type="triangle"/>
          </a:ln>
        </p:spPr>
        <p:txBody>
          <a:bodyPr lIns="50800" tIns="50800" rIns="50800" bIns="50800" anchor="ctr"/>
          <a:lstStyle/>
          <a:p>
            <a:pPr/>
          </a:p>
        </p:txBody>
      </p:sp>
      <p:sp>
        <p:nvSpPr>
          <p:cNvPr id="271" name="Shape 271"/>
          <p:cNvSpPr/>
          <p:nvPr/>
        </p:nvSpPr>
        <p:spPr>
          <a:xfrm>
            <a:off x="7884234" y="3386126"/>
            <a:ext cx="3846626"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pPr>
            <a:r>
              <a:t>Nodes: </a:t>
            </a:r>
          </a:p>
          <a:p>
            <a:pPr marL="228600" indent="-228600" algn="l">
              <a:buSzPct val="100000"/>
              <a:buChar char="•"/>
              <a:defRPr sz="2500"/>
            </a:pPr>
            <a:r>
              <a:t>Host Computer</a:t>
            </a:r>
          </a:p>
          <a:p>
            <a:pPr marL="228600" indent="-228600" algn="l">
              <a:buSzPct val="100000"/>
              <a:buChar char="•"/>
              <a:defRPr sz="2500"/>
            </a:pPr>
            <a:r>
              <a:t>Routers, etc.</a:t>
            </a:r>
          </a:p>
        </p:txBody>
      </p:sp>
      <p:sp>
        <p:nvSpPr>
          <p:cNvPr id="272" name="Shape 272"/>
          <p:cNvSpPr/>
          <p:nvPr/>
        </p:nvSpPr>
        <p:spPr>
          <a:xfrm>
            <a:off x="7884234" y="4682928"/>
            <a:ext cx="3846626"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pPr>
            <a:r>
              <a:t>Edges: </a:t>
            </a:r>
          </a:p>
          <a:p>
            <a:pPr marL="228600" indent="-228600" algn="l">
              <a:buSzPct val="100000"/>
              <a:buChar char="•"/>
              <a:defRPr sz="2500"/>
            </a:pPr>
            <a:r>
              <a:t>Channels of Communication</a:t>
            </a:r>
          </a:p>
        </p:txBody>
      </p:sp>
      <p:sp>
        <p:nvSpPr>
          <p:cNvPr id="273" name="Shape 273"/>
          <p:cNvSpPr/>
          <p:nvPr/>
        </p:nvSpPr>
        <p:spPr>
          <a:xfrm>
            <a:off x="4640614" y="2565065"/>
            <a:ext cx="2897316" cy="1172292"/>
          </a:xfrm>
          <a:prstGeom prst="line">
            <a:avLst/>
          </a:prstGeom>
          <a:ln w="50800">
            <a:solidFill>
              <a:schemeClr val="accent1"/>
            </a:solidFill>
            <a:prstDash val="sysDot"/>
            <a:miter lim="400000"/>
          </a:ln>
        </p:spPr>
        <p:txBody>
          <a:bodyPr lIns="50800" tIns="50800" rIns="50800" bIns="50800" anchor="ctr"/>
          <a:lstStyle/>
          <a:p>
            <a:pPr/>
          </a:p>
        </p:txBody>
      </p:sp>
      <p:sp>
        <p:nvSpPr>
          <p:cNvPr id="274" name="Shape 274"/>
          <p:cNvSpPr/>
          <p:nvPr/>
        </p:nvSpPr>
        <p:spPr>
          <a:xfrm>
            <a:off x="4636406" y="5228106"/>
            <a:ext cx="807776" cy="807776"/>
          </a:xfrm>
          <a:prstGeom prst="ellipse">
            <a:avLst/>
          </a:prstGeom>
          <a:solidFill>
            <a:schemeClr val="accent4">
              <a:alpha val="40294"/>
            </a:schemeClr>
          </a:solidFill>
          <a:ln w="12700">
            <a:miter lim="400000"/>
          </a:ln>
        </p:spPr>
        <p:txBody>
          <a:bodyPr lIns="50800" tIns="50800" rIns="50800" bIns="50800" anchor="ctr"/>
          <a:lstStyle/>
          <a:p>
            <a:pPr/>
          </a:p>
        </p:txBody>
      </p:sp>
      <p:sp>
        <p:nvSpPr>
          <p:cNvPr id="275" name="Shape 275"/>
          <p:cNvSpPr/>
          <p:nvPr/>
        </p:nvSpPr>
        <p:spPr>
          <a:xfrm>
            <a:off x="5477290" y="5914377"/>
            <a:ext cx="2050220" cy="573071"/>
          </a:xfrm>
          <a:prstGeom prst="line">
            <a:avLst/>
          </a:prstGeom>
          <a:ln w="50800">
            <a:solidFill>
              <a:schemeClr val="accent4"/>
            </a:solidFill>
            <a:prstDash val="sysDot"/>
            <a:miter lim="400000"/>
            <a:tailEnd type="triangle"/>
          </a:ln>
        </p:spPr>
        <p:txBody>
          <a:bodyPr lIns="50800" tIns="50800" rIns="50800" bIns="50800" anchor="ctr"/>
          <a:lstStyle/>
          <a:p>
            <a:pPr/>
          </a:p>
        </p:txBody>
      </p:sp>
      <p:sp>
        <p:nvSpPr>
          <p:cNvPr id="276" name="Shape 276"/>
          <p:cNvSpPr/>
          <p:nvPr/>
        </p:nvSpPr>
        <p:spPr>
          <a:xfrm>
            <a:off x="7884234" y="6285609"/>
            <a:ext cx="3846626"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500"/>
            </a:pPr>
            <a:r>
              <a:t>Acces Point: </a:t>
            </a:r>
          </a:p>
          <a:p>
            <a:pPr marL="228600" indent="-228600" algn="l">
              <a:buSzPct val="100000"/>
              <a:buChar char="•"/>
              <a:defRPr sz="2500"/>
            </a:pPr>
            <a:r>
              <a:t>Nodes connected to the outside world (Internet)</a:t>
            </a:r>
          </a:p>
        </p:txBody>
      </p:sp>
      <p:sp>
        <p:nvSpPr>
          <p:cNvPr id="277" name="Shape 2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nvSpPr>
        <p:spPr>
          <a:xfrm>
            <a:off x="4466023" y="3252988"/>
            <a:ext cx="237529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7" y="0"/>
                </a:moveTo>
                <a:cubicBezTo>
                  <a:pt x="2568" y="0"/>
                  <a:pt x="2310" y="484"/>
                  <a:pt x="2310" y="1080"/>
                </a:cubicBezTo>
                <a:lnTo>
                  <a:pt x="2310" y="8640"/>
                </a:lnTo>
                <a:lnTo>
                  <a:pt x="0" y="10800"/>
                </a:lnTo>
                <a:lnTo>
                  <a:pt x="2310" y="12960"/>
                </a:lnTo>
                <a:lnTo>
                  <a:pt x="2310" y="20520"/>
                </a:lnTo>
                <a:cubicBezTo>
                  <a:pt x="2310" y="21116"/>
                  <a:pt x="2568" y="21600"/>
                  <a:pt x="2887" y="21600"/>
                </a:cubicBezTo>
                <a:lnTo>
                  <a:pt x="21023" y="21600"/>
                </a:lnTo>
                <a:cubicBezTo>
                  <a:pt x="21341" y="21600"/>
                  <a:pt x="21600" y="21116"/>
                  <a:pt x="21600" y="20520"/>
                </a:cubicBezTo>
                <a:lnTo>
                  <a:pt x="21600" y="1080"/>
                </a:lnTo>
                <a:cubicBezTo>
                  <a:pt x="21600" y="484"/>
                  <a:pt x="21341" y="0"/>
                  <a:pt x="21023" y="0"/>
                </a:cubicBezTo>
                <a:lnTo>
                  <a:pt x="2887" y="0"/>
                </a:lnTo>
                <a:close/>
              </a:path>
            </a:pathLst>
          </a:custGeom>
          <a:solidFill>
            <a:srgbClr val="C9CACB"/>
          </a:solidFill>
          <a:ln w="12700">
            <a:miter lim="400000"/>
          </a:ln>
        </p:spPr>
        <p:txBody>
          <a:bodyPr lIns="50800" tIns="50800" rIns="50800" bIns="50800" anchor="ctr"/>
          <a:lstStyle/>
          <a:p>
            <a:pPr>
              <a:defRPr>
                <a:solidFill>
                  <a:srgbClr val="FFFFFF"/>
                </a:solidFill>
              </a:defRPr>
            </a:pPr>
          </a:p>
        </p:txBody>
      </p:sp>
      <p:sp>
        <p:nvSpPr>
          <p:cNvPr id="282" name="Shape 282"/>
          <p:cNvSpPr/>
          <p:nvPr/>
        </p:nvSpPr>
        <p:spPr>
          <a:xfrm>
            <a:off x="4501943" y="1645687"/>
            <a:ext cx="4000898"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14" y="0"/>
                </a:moveTo>
                <a:cubicBezTo>
                  <a:pt x="1525" y="0"/>
                  <a:pt x="1371" y="484"/>
                  <a:pt x="1371" y="1080"/>
                </a:cubicBezTo>
                <a:lnTo>
                  <a:pt x="1371" y="8640"/>
                </a:lnTo>
                <a:lnTo>
                  <a:pt x="0" y="10800"/>
                </a:lnTo>
                <a:lnTo>
                  <a:pt x="1371" y="12960"/>
                </a:lnTo>
                <a:lnTo>
                  <a:pt x="1371" y="20520"/>
                </a:lnTo>
                <a:cubicBezTo>
                  <a:pt x="1371" y="21116"/>
                  <a:pt x="1525" y="21600"/>
                  <a:pt x="1714" y="21600"/>
                </a:cubicBezTo>
                <a:lnTo>
                  <a:pt x="21257" y="21600"/>
                </a:lnTo>
                <a:cubicBezTo>
                  <a:pt x="21447" y="21600"/>
                  <a:pt x="21600" y="21116"/>
                  <a:pt x="21600" y="20520"/>
                </a:cubicBezTo>
                <a:lnTo>
                  <a:pt x="21600" y="1080"/>
                </a:lnTo>
                <a:cubicBezTo>
                  <a:pt x="21600" y="484"/>
                  <a:pt x="21447" y="0"/>
                  <a:pt x="21257" y="0"/>
                </a:cubicBezTo>
                <a:lnTo>
                  <a:pt x="1714" y="0"/>
                </a:lnTo>
                <a:close/>
              </a:path>
            </a:pathLst>
          </a:custGeom>
          <a:solidFill>
            <a:srgbClr val="C9CACB"/>
          </a:solidFill>
          <a:ln w="12700">
            <a:miter lim="400000"/>
          </a:ln>
        </p:spPr>
        <p:txBody>
          <a:bodyPr lIns="50800" tIns="50800" rIns="50800" bIns="50800" anchor="ctr"/>
          <a:lstStyle/>
          <a:p>
            <a:pPr>
              <a:defRPr>
                <a:solidFill>
                  <a:srgbClr val="FFFFFF"/>
                </a:solidFill>
              </a:defRPr>
            </a:pPr>
          </a:p>
        </p:txBody>
      </p:sp>
      <p:sp>
        <p:nvSpPr>
          <p:cNvPr id="283" name="Shape 283"/>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284" name="Shape 284"/>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285" name="Shape 285"/>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286" name="Shape 286"/>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287" name="Shape 287"/>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288" name="Shape 288"/>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289" name="Shape 289"/>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301" name="Group 301"/>
          <p:cNvGrpSpPr/>
          <p:nvPr/>
        </p:nvGrpSpPr>
        <p:grpSpPr>
          <a:xfrm>
            <a:off x="2492674" y="2100401"/>
            <a:ext cx="2576771" cy="6885144"/>
            <a:chOff x="0" y="0"/>
            <a:chExt cx="2576769" cy="6885143"/>
          </a:xfrm>
        </p:grpSpPr>
        <p:sp>
          <p:nvSpPr>
            <p:cNvPr id="290" name="Shape 290"/>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295" name="Group 295"/>
            <p:cNvGrpSpPr/>
            <p:nvPr/>
          </p:nvGrpSpPr>
          <p:grpSpPr>
            <a:xfrm>
              <a:off x="0" y="0"/>
              <a:ext cx="2147570" cy="1922026"/>
              <a:chOff x="0" y="0"/>
              <a:chExt cx="2147569" cy="1922025"/>
            </a:xfrm>
          </p:grpSpPr>
          <p:sp>
            <p:nvSpPr>
              <p:cNvPr id="291" name="Shape 291"/>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92" name="Shape 292"/>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93" name="Shape 293"/>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294"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300" name="Group 300"/>
            <p:cNvGrpSpPr/>
            <p:nvPr/>
          </p:nvGrpSpPr>
          <p:grpSpPr>
            <a:xfrm flipH="1" rot="10800000">
              <a:off x="-1" y="4963117"/>
              <a:ext cx="2147571" cy="1922027"/>
              <a:chOff x="0" y="0"/>
              <a:chExt cx="2147569" cy="1922025"/>
            </a:xfrm>
          </p:grpSpPr>
          <p:sp>
            <p:nvSpPr>
              <p:cNvPr id="296" name="Shape 296"/>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97" name="Shape 297"/>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298" name="Shape 298"/>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299"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302"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303" name="Shape 303"/>
          <p:cNvSpPr/>
          <p:nvPr/>
        </p:nvSpPr>
        <p:spPr>
          <a:xfrm>
            <a:off x="7663808" y="4650071"/>
            <a:ext cx="2190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google.com</a:t>
            </a:r>
          </a:p>
        </p:txBody>
      </p:sp>
      <p:sp>
        <p:nvSpPr>
          <p:cNvPr id="304" name="Shape 304"/>
          <p:cNvSpPr/>
          <p:nvPr/>
        </p:nvSpPr>
        <p:spPr>
          <a:xfrm>
            <a:off x="3792883" y="2622337"/>
            <a:ext cx="3751383" cy="287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1" y="0"/>
                </a:moveTo>
                <a:lnTo>
                  <a:pt x="0" y="2572"/>
                </a:lnTo>
                <a:lnTo>
                  <a:pt x="8304" y="21600"/>
                </a:lnTo>
                <a:lnTo>
                  <a:pt x="21600" y="18339"/>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05" name="Shape 305"/>
          <p:cNvSpPr/>
          <p:nvPr/>
        </p:nvSpPr>
        <p:spPr>
          <a:xfrm>
            <a:off x="3758219" y="5832275"/>
            <a:ext cx="4150414" cy="268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1" y="21600"/>
                </a:moveTo>
                <a:lnTo>
                  <a:pt x="0" y="18285"/>
                </a:lnTo>
                <a:lnTo>
                  <a:pt x="7001" y="0"/>
                </a:lnTo>
                <a:lnTo>
                  <a:pt x="21600" y="2174"/>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06" name="Shape 306"/>
          <p:cNvSpPr/>
          <p:nvPr/>
        </p:nvSpPr>
        <p:spPr>
          <a:xfrm>
            <a:off x="3589673" y="1876799"/>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07" name="Shape 307"/>
          <p:cNvSpPr/>
          <p:nvPr/>
        </p:nvSpPr>
        <p:spPr>
          <a:xfrm>
            <a:off x="3589673" y="8392407"/>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08" name="Shape 308"/>
          <p:cNvSpPr/>
          <p:nvPr/>
        </p:nvSpPr>
        <p:spPr>
          <a:xfrm>
            <a:off x="4636406" y="5228106"/>
            <a:ext cx="807776" cy="807776"/>
          </a:xfrm>
          <a:prstGeom prst="ellipse">
            <a:avLst/>
          </a:prstGeom>
          <a:solidFill>
            <a:schemeClr val="accent4">
              <a:alpha val="40294"/>
            </a:schemeClr>
          </a:solidFill>
          <a:ln w="12700">
            <a:miter lim="400000"/>
          </a:ln>
        </p:spPr>
        <p:txBody>
          <a:bodyPr lIns="50800" tIns="50800" rIns="50800" bIns="50800" anchor="ctr"/>
          <a:lstStyle/>
          <a:p>
            <a:pPr/>
          </a:p>
        </p:txBody>
      </p:sp>
      <p:sp>
        <p:nvSpPr>
          <p:cNvPr id="309" name="Shape 309"/>
          <p:cNvSpPr/>
          <p:nvPr/>
        </p:nvSpPr>
        <p:spPr>
          <a:xfrm>
            <a:off x="4996556" y="1871774"/>
            <a:ext cx="324308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500">
                <a:solidFill>
                  <a:schemeClr val="accent6">
                    <a:hueOff val="-133706"/>
                    <a:satOff val="8281"/>
                    <a:lumOff val="-27269"/>
                  </a:schemeClr>
                </a:solidFill>
              </a:defRPr>
            </a:lvl1pPr>
          </a:lstStyle>
          <a:p>
            <a:pPr/>
            <a:r>
              <a:t>DNS Queries originates at Host nodes</a:t>
            </a:r>
          </a:p>
        </p:txBody>
      </p:sp>
      <p:sp>
        <p:nvSpPr>
          <p:cNvPr id="310" name="Shape 310"/>
          <p:cNvSpPr/>
          <p:nvPr/>
        </p:nvSpPr>
        <p:spPr>
          <a:xfrm>
            <a:off x="4850327" y="3459237"/>
            <a:ext cx="1936444"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500">
                <a:solidFill>
                  <a:schemeClr val="accent6">
                    <a:hueOff val="-133706"/>
                    <a:satOff val="8281"/>
                    <a:lumOff val="-27269"/>
                  </a:schemeClr>
                </a:solidFill>
              </a:defRPr>
            </a:lvl1pPr>
          </a:lstStyle>
          <a:p>
            <a:pPr/>
            <a:r>
              <a:t>Travel through Network</a:t>
            </a:r>
          </a:p>
        </p:txBody>
      </p:sp>
      <p:sp>
        <p:nvSpPr>
          <p:cNvPr id="311" name="Shape 311"/>
          <p:cNvSpPr/>
          <p:nvPr/>
        </p:nvSpPr>
        <p:spPr>
          <a:xfrm>
            <a:off x="1505693" y="5009694"/>
            <a:ext cx="2797970"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49" y="0"/>
                </a:moveTo>
                <a:cubicBezTo>
                  <a:pt x="19420" y="0"/>
                  <a:pt x="19639" y="484"/>
                  <a:pt x="19639" y="1080"/>
                </a:cubicBezTo>
                <a:lnTo>
                  <a:pt x="19639" y="8640"/>
                </a:lnTo>
                <a:lnTo>
                  <a:pt x="21600" y="10800"/>
                </a:lnTo>
                <a:lnTo>
                  <a:pt x="19639" y="12960"/>
                </a:lnTo>
                <a:lnTo>
                  <a:pt x="19639" y="20520"/>
                </a:lnTo>
                <a:cubicBezTo>
                  <a:pt x="19639" y="21116"/>
                  <a:pt x="19420" y="21600"/>
                  <a:pt x="19149" y="21600"/>
                </a:cubicBezTo>
                <a:lnTo>
                  <a:pt x="490" y="21600"/>
                </a:lnTo>
                <a:cubicBezTo>
                  <a:pt x="219" y="21600"/>
                  <a:pt x="0" y="21116"/>
                  <a:pt x="0" y="20520"/>
                </a:cubicBezTo>
                <a:lnTo>
                  <a:pt x="0" y="1080"/>
                </a:lnTo>
                <a:cubicBezTo>
                  <a:pt x="0" y="484"/>
                  <a:pt x="219" y="0"/>
                  <a:pt x="490" y="0"/>
                </a:cubicBezTo>
                <a:lnTo>
                  <a:pt x="19149" y="0"/>
                </a:lnTo>
                <a:close/>
              </a:path>
            </a:pathLst>
          </a:custGeom>
          <a:solidFill>
            <a:srgbClr val="C9CACB"/>
          </a:solidFill>
          <a:ln w="12700">
            <a:miter lim="400000"/>
          </a:ln>
        </p:spPr>
        <p:txBody>
          <a:bodyPr lIns="50800" tIns="50800" rIns="50800" bIns="50800" anchor="ctr"/>
          <a:lstStyle/>
          <a:p>
            <a:pPr>
              <a:defRPr>
                <a:solidFill>
                  <a:srgbClr val="FFFFFF"/>
                </a:solidFill>
              </a:defRPr>
            </a:pPr>
          </a:p>
        </p:txBody>
      </p:sp>
      <p:sp>
        <p:nvSpPr>
          <p:cNvPr id="312" name="Shape 312"/>
          <p:cNvSpPr/>
          <p:nvPr/>
        </p:nvSpPr>
        <p:spPr>
          <a:xfrm>
            <a:off x="1676432" y="5238294"/>
            <a:ext cx="2125030"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500">
                <a:solidFill>
                  <a:schemeClr val="accent6">
                    <a:hueOff val="-133706"/>
                    <a:satOff val="8281"/>
                    <a:lumOff val="-27269"/>
                  </a:schemeClr>
                </a:solidFill>
              </a:defRPr>
            </a:lvl1pPr>
          </a:lstStyle>
          <a:p>
            <a:pPr/>
            <a:r>
              <a:t>Leaves through Access Point</a:t>
            </a:r>
          </a:p>
        </p:txBody>
      </p:sp>
      <p:sp>
        <p:nvSpPr>
          <p:cNvPr id="313" name="Shape 313"/>
          <p:cNvSpPr/>
          <p:nvPr/>
        </p:nvSpPr>
        <p:spPr>
          <a:xfrm>
            <a:off x="7972999" y="5846086"/>
            <a:ext cx="15720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hlinkClick r:id="rId5" invalidUrl="" action="" tgtFrame="" tooltip="" history="1" highlightClick="0" endSnd="0"/>
              </a:defRPr>
            </a:lvl1pPr>
          </a:lstStyle>
          <a:p>
            <a:pPr/>
            <a:r>
              <a:rPr>
                <a:hlinkClick r:id="rId5" invalidUrl="" action="" tgtFrame="" tooltip="" history="1" highlightClick="0" endSnd="0"/>
              </a:rPr>
              <a:t>evil.com</a:t>
            </a:r>
          </a:p>
        </p:txBody>
      </p:sp>
      <p:sp>
        <p:nvSpPr>
          <p:cNvPr id="314" name="Shape 31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319" name="Shape 319"/>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320" name="Shape 320"/>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321" name="Shape 321"/>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322" name="Shape 322"/>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323" name="Shape 323"/>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324" name="Shape 324"/>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336" name="Group 336"/>
          <p:cNvGrpSpPr/>
          <p:nvPr/>
        </p:nvGrpSpPr>
        <p:grpSpPr>
          <a:xfrm>
            <a:off x="2492674" y="2100401"/>
            <a:ext cx="2576771" cy="6885144"/>
            <a:chOff x="0" y="0"/>
            <a:chExt cx="2576769" cy="6885143"/>
          </a:xfrm>
        </p:grpSpPr>
        <p:sp>
          <p:nvSpPr>
            <p:cNvPr id="325" name="Shape 325"/>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330" name="Group 330"/>
            <p:cNvGrpSpPr/>
            <p:nvPr/>
          </p:nvGrpSpPr>
          <p:grpSpPr>
            <a:xfrm>
              <a:off x="0" y="0"/>
              <a:ext cx="2147570" cy="1922026"/>
              <a:chOff x="0" y="0"/>
              <a:chExt cx="2147569" cy="1922025"/>
            </a:xfrm>
          </p:grpSpPr>
          <p:sp>
            <p:nvSpPr>
              <p:cNvPr id="326" name="Shape 326"/>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27" name="Shape 327"/>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28" name="Shape 328"/>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329"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335" name="Group 335"/>
            <p:cNvGrpSpPr/>
            <p:nvPr/>
          </p:nvGrpSpPr>
          <p:grpSpPr>
            <a:xfrm flipH="1" rot="10800000">
              <a:off x="-1" y="4963117"/>
              <a:ext cx="2147571" cy="1922027"/>
              <a:chOff x="0" y="0"/>
              <a:chExt cx="2147569" cy="1922025"/>
            </a:xfrm>
          </p:grpSpPr>
          <p:sp>
            <p:nvSpPr>
              <p:cNvPr id="331" name="Shape 331"/>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32" name="Shape 332"/>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33" name="Shape 333"/>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334"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337"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338" name="Shape 338"/>
          <p:cNvSpPr/>
          <p:nvPr/>
        </p:nvSpPr>
        <p:spPr>
          <a:xfrm>
            <a:off x="7663808" y="4650071"/>
            <a:ext cx="2190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google.com</a:t>
            </a:r>
          </a:p>
        </p:txBody>
      </p:sp>
      <p:sp>
        <p:nvSpPr>
          <p:cNvPr id="339" name="Shape 339"/>
          <p:cNvSpPr/>
          <p:nvPr/>
        </p:nvSpPr>
        <p:spPr>
          <a:xfrm>
            <a:off x="3792883" y="2622337"/>
            <a:ext cx="3751383" cy="287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1" y="0"/>
                </a:moveTo>
                <a:lnTo>
                  <a:pt x="0" y="2572"/>
                </a:lnTo>
                <a:lnTo>
                  <a:pt x="8304" y="21600"/>
                </a:lnTo>
                <a:lnTo>
                  <a:pt x="21600" y="18339"/>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40" name="Shape 340"/>
          <p:cNvSpPr/>
          <p:nvPr/>
        </p:nvSpPr>
        <p:spPr>
          <a:xfrm>
            <a:off x="3758219" y="5832275"/>
            <a:ext cx="4150414" cy="268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1" y="21600"/>
                </a:moveTo>
                <a:lnTo>
                  <a:pt x="0" y="18285"/>
                </a:lnTo>
                <a:lnTo>
                  <a:pt x="7001" y="0"/>
                </a:lnTo>
                <a:lnTo>
                  <a:pt x="21600" y="2174"/>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41" name="Shape 341"/>
          <p:cNvSpPr/>
          <p:nvPr/>
        </p:nvSpPr>
        <p:spPr>
          <a:xfrm>
            <a:off x="6690228" y="2572678"/>
            <a:ext cx="4917902"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solidFill>
                  <a:schemeClr val="accent6">
                    <a:hueOff val="-133706"/>
                    <a:satOff val="8281"/>
                    <a:lumOff val="-27269"/>
                  </a:schemeClr>
                </a:solidFill>
              </a:defRPr>
            </a:pPr>
            <a:r>
              <a:t>Need to determine which </a:t>
            </a:r>
            <a:r>
              <a:rPr>
                <a:latin typeface="Gill Sans SemiBold"/>
                <a:ea typeface="Gill Sans SemiBold"/>
                <a:cs typeface="Gill Sans SemiBold"/>
                <a:sym typeface="Gill Sans SemiBold"/>
              </a:rPr>
              <a:t>domains</a:t>
            </a:r>
            <a:r>
              <a:t> are being used as malicious channels for exfiltration</a:t>
            </a:r>
          </a:p>
        </p:txBody>
      </p:sp>
      <p:sp>
        <p:nvSpPr>
          <p:cNvPr id="342" name="Shape 342"/>
          <p:cNvSpPr/>
          <p:nvPr/>
        </p:nvSpPr>
        <p:spPr>
          <a:xfrm>
            <a:off x="3589673" y="1876799"/>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43" name="Shape 343"/>
          <p:cNvSpPr/>
          <p:nvPr/>
        </p:nvSpPr>
        <p:spPr>
          <a:xfrm>
            <a:off x="3589673" y="8392407"/>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44" name="Shape 344"/>
          <p:cNvSpPr/>
          <p:nvPr/>
        </p:nvSpPr>
        <p:spPr>
          <a:xfrm>
            <a:off x="4636406" y="5228106"/>
            <a:ext cx="807776" cy="807776"/>
          </a:xfrm>
          <a:prstGeom prst="ellipse">
            <a:avLst/>
          </a:prstGeom>
          <a:solidFill>
            <a:schemeClr val="accent4">
              <a:alpha val="40294"/>
            </a:schemeClr>
          </a:solidFill>
          <a:ln w="12700">
            <a:miter lim="400000"/>
          </a:ln>
        </p:spPr>
        <p:txBody>
          <a:bodyPr lIns="50800" tIns="50800" rIns="50800" bIns="50800" anchor="ctr"/>
          <a:lstStyle/>
          <a:p>
            <a:pPr/>
          </a:p>
        </p:txBody>
      </p:sp>
      <p:sp>
        <p:nvSpPr>
          <p:cNvPr id="345" name="Shape 345"/>
          <p:cNvSpPr/>
          <p:nvPr/>
        </p:nvSpPr>
        <p:spPr>
          <a:xfrm>
            <a:off x="7972999" y="5846086"/>
            <a:ext cx="15720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hlinkClick r:id="rId5" invalidUrl="" action="" tgtFrame="" tooltip="" history="1" highlightClick="0" endSnd="0"/>
              </a:defRPr>
            </a:lvl1pPr>
          </a:lstStyle>
          <a:p>
            <a:pPr/>
            <a:r>
              <a:rPr>
                <a:hlinkClick r:id="rId5" invalidUrl="" action="" tgtFrame="" tooltip="" history="1" highlightClick="0" endSnd="0"/>
              </a:rPr>
              <a:t>evil.com</a:t>
            </a:r>
          </a:p>
        </p:txBody>
      </p:sp>
      <p:grpSp>
        <p:nvGrpSpPr>
          <p:cNvPr id="348" name="Group 348"/>
          <p:cNvGrpSpPr/>
          <p:nvPr/>
        </p:nvGrpSpPr>
        <p:grpSpPr>
          <a:xfrm>
            <a:off x="10136364" y="4498203"/>
            <a:ext cx="947052" cy="926036"/>
            <a:chOff x="0" y="0"/>
            <a:chExt cx="947051" cy="926034"/>
          </a:xfrm>
        </p:grpSpPr>
        <p:sp>
          <p:nvSpPr>
            <p:cNvPr id="346" name="Shape 346"/>
            <p:cNvSpPr/>
            <p:nvPr/>
          </p:nvSpPr>
          <p:spPr>
            <a:xfrm>
              <a:off x="0" y="0"/>
              <a:ext cx="947052" cy="926035"/>
            </a:xfrm>
            <a:prstGeom prst="ellipse">
              <a:avLst/>
            </a:prstGeom>
            <a:noFill/>
            <a:ln w="114300" cap="flat">
              <a:solidFill>
                <a:srgbClr val="16940A"/>
              </a:solidFill>
              <a:prstDash val="solid"/>
              <a:miter lim="400000"/>
            </a:ln>
            <a:effectLst/>
          </p:spPr>
          <p:txBody>
            <a:bodyPr wrap="square" lIns="50800" tIns="50800" rIns="50800" bIns="50800" numCol="1" anchor="ctr">
              <a:noAutofit/>
            </a:bodyPr>
            <a:lstStyle/>
            <a:p>
              <a:pPr>
                <a:defRPr sz="5000">
                  <a:solidFill>
                    <a:srgbClr val="17940A"/>
                  </a:solidFill>
                  <a:latin typeface="Apple Color Emoji"/>
                  <a:ea typeface="Apple Color Emoji"/>
                  <a:cs typeface="Apple Color Emoji"/>
                  <a:sym typeface="Apple Color Emoji"/>
                </a:defRPr>
              </a:pPr>
            </a:p>
          </p:txBody>
        </p:sp>
        <p:sp>
          <p:nvSpPr>
            <p:cNvPr id="347" name="Shape 347"/>
            <p:cNvSpPr/>
            <p:nvPr/>
          </p:nvSpPr>
          <p:spPr>
            <a:xfrm>
              <a:off x="176700" y="94717"/>
              <a:ext cx="593652"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solidFill>
                    <a:srgbClr val="17940A"/>
                  </a:solidFill>
                  <a:latin typeface="Apple Color Emoji"/>
                  <a:ea typeface="Apple Color Emoji"/>
                  <a:cs typeface="Apple Color Emoji"/>
                  <a:sym typeface="Apple Color Emoji"/>
                </a:defRPr>
              </a:lvl1pPr>
            </a:lstStyle>
            <a:p>
              <a:pPr/>
              <a:r>
                <a:t>✓</a:t>
              </a:r>
            </a:p>
          </p:txBody>
        </p:sp>
      </p:grpSp>
      <p:grpSp>
        <p:nvGrpSpPr>
          <p:cNvPr id="351" name="Group 351"/>
          <p:cNvGrpSpPr/>
          <p:nvPr/>
        </p:nvGrpSpPr>
        <p:grpSpPr>
          <a:xfrm>
            <a:off x="10136364" y="5694219"/>
            <a:ext cx="947052" cy="926036"/>
            <a:chOff x="0" y="0"/>
            <a:chExt cx="947051" cy="926034"/>
          </a:xfrm>
        </p:grpSpPr>
        <p:sp>
          <p:nvSpPr>
            <p:cNvPr id="349" name="Shape 349"/>
            <p:cNvSpPr/>
            <p:nvPr/>
          </p:nvSpPr>
          <p:spPr>
            <a:xfrm>
              <a:off x="0" y="0"/>
              <a:ext cx="947052" cy="926035"/>
            </a:xfrm>
            <a:prstGeom prst="ellipse">
              <a:avLst/>
            </a:prstGeom>
            <a:noFill/>
            <a:ln w="114300" cap="flat">
              <a:solidFill>
                <a:schemeClr val="accent5"/>
              </a:solidFill>
              <a:prstDash val="solid"/>
              <a:miter lim="400000"/>
            </a:ln>
            <a:effectLst/>
          </p:spPr>
          <p:txBody>
            <a:bodyPr wrap="square" lIns="50800" tIns="50800" rIns="50800" bIns="50800" numCol="1" anchor="ctr">
              <a:noAutofit/>
            </a:bodyPr>
            <a:lstStyle/>
            <a:p>
              <a:pPr>
                <a:defRPr sz="5000">
                  <a:solidFill>
                    <a:schemeClr val="accent5"/>
                  </a:solidFill>
                  <a:latin typeface="Apple Color Emoji"/>
                  <a:ea typeface="Apple Color Emoji"/>
                  <a:cs typeface="Apple Color Emoji"/>
                  <a:sym typeface="Apple Color Emoji"/>
                </a:defRPr>
              </a:pPr>
            </a:p>
          </p:txBody>
        </p:sp>
        <p:sp>
          <p:nvSpPr>
            <p:cNvPr id="350" name="Shape 350"/>
            <p:cNvSpPr/>
            <p:nvPr/>
          </p:nvSpPr>
          <p:spPr>
            <a:xfrm>
              <a:off x="225844" y="13277"/>
              <a:ext cx="495363" cy="8994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solidFill>
                    <a:schemeClr val="accent5"/>
                  </a:solidFill>
                  <a:latin typeface="Apple Color Emoji"/>
                  <a:ea typeface="Apple Color Emoji"/>
                  <a:cs typeface="Apple Color Emoji"/>
                  <a:sym typeface="Apple Color Emoji"/>
                </a:defRPr>
              </a:lvl1pPr>
            </a:lstStyle>
            <a:p>
              <a:pPr/>
              <a:r>
                <a:t>X</a:t>
              </a:r>
            </a:p>
          </p:txBody>
        </p:sp>
      </p:grpSp>
      <p:sp>
        <p:nvSpPr>
          <p:cNvPr id="352" name="Shape 3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357" name="Shape 357"/>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358" name="Shape 358"/>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359" name="Shape 359"/>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360" name="Shape 360"/>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361" name="Shape 361"/>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362" name="Shape 362"/>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374" name="Group 374"/>
          <p:cNvGrpSpPr/>
          <p:nvPr/>
        </p:nvGrpSpPr>
        <p:grpSpPr>
          <a:xfrm>
            <a:off x="2492674" y="2100401"/>
            <a:ext cx="2576771" cy="6885144"/>
            <a:chOff x="0" y="0"/>
            <a:chExt cx="2576769" cy="6885143"/>
          </a:xfrm>
        </p:grpSpPr>
        <p:sp>
          <p:nvSpPr>
            <p:cNvPr id="363" name="Shape 363"/>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368" name="Group 368"/>
            <p:cNvGrpSpPr/>
            <p:nvPr/>
          </p:nvGrpSpPr>
          <p:grpSpPr>
            <a:xfrm>
              <a:off x="0" y="0"/>
              <a:ext cx="2147570" cy="1922026"/>
              <a:chOff x="0" y="0"/>
              <a:chExt cx="2147569" cy="1922025"/>
            </a:xfrm>
          </p:grpSpPr>
          <p:sp>
            <p:nvSpPr>
              <p:cNvPr id="364" name="Shape 364"/>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65" name="Shape 365"/>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66" name="Shape 366"/>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367"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373" name="Group 373"/>
            <p:cNvGrpSpPr/>
            <p:nvPr/>
          </p:nvGrpSpPr>
          <p:grpSpPr>
            <a:xfrm flipH="1" rot="10800000">
              <a:off x="-1" y="4963117"/>
              <a:ext cx="2147571" cy="1922027"/>
              <a:chOff x="0" y="0"/>
              <a:chExt cx="2147569" cy="1922025"/>
            </a:xfrm>
          </p:grpSpPr>
          <p:sp>
            <p:nvSpPr>
              <p:cNvPr id="369" name="Shape 369"/>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70" name="Shape 370"/>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371" name="Shape 371"/>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372"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375"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376" name="Shape 376"/>
          <p:cNvSpPr/>
          <p:nvPr/>
        </p:nvSpPr>
        <p:spPr>
          <a:xfrm>
            <a:off x="7663808" y="4650071"/>
            <a:ext cx="2190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google.com</a:t>
            </a:r>
          </a:p>
        </p:txBody>
      </p:sp>
      <p:sp>
        <p:nvSpPr>
          <p:cNvPr id="377" name="Shape 377"/>
          <p:cNvSpPr/>
          <p:nvPr/>
        </p:nvSpPr>
        <p:spPr>
          <a:xfrm>
            <a:off x="3792883" y="2622337"/>
            <a:ext cx="3751383" cy="287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1" y="0"/>
                </a:moveTo>
                <a:lnTo>
                  <a:pt x="0" y="2572"/>
                </a:lnTo>
                <a:lnTo>
                  <a:pt x="8304" y="21600"/>
                </a:lnTo>
                <a:lnTo>
                  <a:pt x="21600" y="18339"/>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78" name="Shape 378"/>
          <p:cNvSpPr/>
          <p:nvPr/>
        </p:nvSpPr>
        <p:spPr>
          <a:xfrm>
            <a:off x="3758219" y="5832275"/>
            <a:ext cx="4150414" cy="268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1" y="21600"/>
                </a:moveTo>
                <a:lnTo>
                  <a:pt x="0" y="18285"/>
                </a:lnTo>
                <a:lnTo>
                  <a:pt x="7001" y="0"/>
                </a:lnTo>
                <a:lnTo>
                  <a:pt x="21600" y="2174"/>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379" name="Shape 379"/>
          <p:cNvSpPr/>
          <p:nvPr/>
        </p:nvSpPr>
        <p:spPr>
          <a:xfrm>
            <a:off x="5813865" y="2495122"/>
            <a:ext cx="4054873"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solidFill>
                  <a:schemeClr val="accent6">
                    <a:hueOff val="-133706"/>
                    <a:satOff val="8281"/>
                    <a:lumOff val="-27269"/>
                  </a:schemeClr>
                </a:solidFill>
              </a:defRPr>
            </a:pPr>
            <a:r>
              <a:t>Cost of Exfiltration: </a:t>
            </a:r>
          </a:p>
          <a:p>
            <a:pPr>
              <a:defRPr sz="2700">
                <a:solidFill>
                  <a:schemeClr val="accent6">
                    <a:hueOff val="-133706"/>
                    <a:satOff val="8281"/>
                    <a:lumOff val="-27269"/>
                  </a:schemeClr>
                </a:solidFill>
              </a:defRPr>
            </a:pPr>
            <a:r>
              <a:t>Value of information located on host computer</a:t>
            </a:r>
          </a:p>
        </p:txBody>
      </p:sp>
      <p:sp>
        <p:nvSpPr>
          <p:cNvPr id="380" name="Shape 380"/>
          <p:cNvSpPr/>
          <p:nvPr/>
        </p:nvSpPr>
        <p:spPr>
          <a:xfrm>
            <a:off x="3589673" y="1876799"/>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81" name="Shape 381"/>
          <p:cNvSpPr/>
          <p:nvPr/>
        </p:nvSpPr>
        <p:spPr>
          <a:xfrm>
            <a:off x="3589673" y="8392407"/>
            <a:ext cx="807776" cy="807776"/>
          </a:xfrm>
          <a:prstGeom prst="ellipse">
            <a:avLst/>
          </a:prstGeom>
          <a:solidFill>
            <a:schemeClr val="accent1">
              <a:alpha val="40294"/>
            </a:schemeClr>
          </a:solidFill>
          <a:ln w="12700">
            <a:miter lim="400000"/>
          </a:ln>
        </p:spPr>
        <p:txBody>
          <a:bodyPr lIns="50800" tIns="50800" rIns="50800" bIns="50800" anchor="ctr"/>
          <a:lstStyle/>
          <a:p>
            <a:pPr/>
          </a:p>
        </p:txBody>
      </p:sp>
      <p:sp>
        <p:nvSpPr>
          <p:cNvPr id="382" name="Shape 382"/>
          <p:cNvSpPr/>
          <p:nvPr/>
        </p:nvSpPr>
        <p:spPr>
          <a:xfrm>
            <a:off x="4636406" y="5228106"/>
            <a:ext cx="807776" cy="807776"/>
          </a:xfrm>
          <a:prstGeom prst="ellipse">
            <a:avLst/>
          </a:prstGeom>
          <a:solidFill>
            <a:schemeClr val="accent4">
              <a:alpha val="40294"/>
            </a:schemeClr>
          </a:solidFill>
          <a:ln w="12700">
            <a:miter lim="400000"/>
          </a:ln>
        </p:spPr>
        <p:txBody>
          <a:bodyPr lIns="50800" tIns="50800" rIns="50800" bIns="50800" anchor="ctr"/>
          <a:lstStyle/>
          <a:p>
            <a:pPr/>
          </a:p>
        </p:txBody>
      </p:sp>
      <p:sp>
        <p:nvSpPr>
          <p:cNvPr id="383" name="Shape 383"/>
          <p:cNvSpPr/>
          <p:nvPr/>
        </p:nvSpPr>
        <p:spPr>
          <a:xfrm>
            <a:off x="7972999" y="5846086"/>
            <a:ext cx="15720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hlinkClick r:id="rId5" invalidUrl="" action="" tgtFrame="" tooltip="" history="1" highlightClick="0" endSnd="0"/>
              </a:defRPr>
            </a:lvl1pPr>
          </a:lstStyle>
          <a:p>
            <a:pPr/>
            <a:r>
              <a:rPr>
                <a:hlinkClick r:id="rId5" invalidUrl="" action="" tgtFrame="" tooltip="" history="1" highlightClick="0" endSnd="0"/>
              </a:rPr>
              <a:t>evil.com</a:t>
            </a:r>
          </a:p>
        </p:txBody>
      </p:sp>
      <p:grpSp>
        <p:nvGrpSpPr>
          <p:cNvPr id="386" name="Group 386"/>
          <p:cNvGrpSpPr/>
          <p:nvPr/>
        </p:nvGrpSpPr>
        <p:grpSpPr>
          <a:xfrm>
            <a:off x="10136364" y="4498203"/>
            <a:ext cx="947052" cy="926036"/>
            <a:chOff x="0" y="0"/>
            <a:chExt cx="947051" cy="926034"/>
          </a:xfrm>
        </p:grpSpPr>
        <p:sp>
          <p:nvSpPr>
            <p:cNvPr id="384" name="Shape 384"/>
            <p:cNvSpPr/>
            <p:nvPr/>
          </p:nvSpPr>
          <p:spPr>
            <a:xfrm>
              <a:off x="0" y="0"/>
              <a:ext cx="947052" cy="926035"/>
            </a:xfrm>
            <a:prstGeom prst="ellipse">
              <a:avLst/>
            </a:prstGeom>
            <a:noFill/>
            <a:ln w="114300" cap="flat">
              <a:solidFill>
                <a:srgbClr val="16940A"/>
              </a:solidFill>
              <a:prstDash val="solid"/>
              <a:miter lim="400000"/>
            </a:ln>
            <a:effectLst/>
          </p:spPr>
          <p:txBody>
            <a:bodyPr wrap="square" lIns="50800" tIns="50800" rIns="50800" bIns="50800" numCol="1" anchor="ctr">
              <a:noAutofit/>
            </a:bodyPr>
            <a:lstStyle/>
            <a:p>
              <a:pPr>
                <a:defRPr sz="5000">
                  <a:solidFill>
                    <a:srgbClr val="17940A"/>
                  </a:solidFill>
                  <a:latin typeface="Apple Color Emoji"/>
                  <a:ea typeface="Apple Color Emoji"/>
                  <a:cs typeface="Apple Color Emoji"/>
                  <a:sym typeface="Apple Color Emoji"/>
                </a:defRPr>
              </a:pPr>
            </a:p>
          </p:txBody>
        </p:sp>
        <p:sp>
          <p:nvSpPr>
            <p:cNvPr id="385" name="Shape 385"/>
            <p:cNvSpPr/>
            <p:nvPr/>
          </p:nvSpPr>
          <p:spPr>
            <a:xfrm>
              <a:off x="176700" y="94717"/>
              <a:ext cx="593652"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solidFill>
                    <a:srgbClr val="17940A"/>
                  </a:solidFill>
                  <a:latin typeface="Apple Color Emoji"/>
                  <a:ea typeface="Apple Color Emoji"/>
                  <a:cs typeface="Apple Color Emoji"/>
                  <a:sym typeface="Apple Color Emoji"/>
                </a:defRPr>
              </a:lvl1pPr>
            </a:lstStyle>
            <a:p>
              <a:pPr/>
              <a:r>
                <a:t>✓</a:t>
              </a:r>
            </a:p>
          </p:txBody>
        </p:sp>
      </p:grpSp>
      <p:grpSp>
        <p:nvGrpSpPr>
          <p:cNvPr id="389" name="Group 389"/>
          <p:cNvGrpSpPr/>
          <p:nvPr/>
        </p:nvGrpSpPr>
        <p:grpSpPr>
          <a:xfrm>
            <a:off x="10136364" y="5694219"/>
            <a:ext cx="947052" cy="926036"/>
            <a:chOff x="0" y="0"/>
            <a:chExt cx="947051" cy="926034"/>
          </a:xfrm>
        </p:grpSpPr>
        <p:sp>
          <p:nvSpPr>
            <p:cNvPr id="387" name="Shape 387"/>
            <p:cNvSpPr/>
            <p:nvPr/>
          </p:nvSpPr>
          <p:spPr>
            <a:xfrm>
              <a:off x="0" y="0"/>
              <a:ext cx="947052" cy="926035"/>
            </a:xfrm>
            <a:prstGeom prst="ellipse">
              <a:avLst/>
            </a:prstGeom>
            <a:noFill/>
            <a:ln w="114300" cap="flat">
              <a:solidFill>
                <a:schemeClr val="accent5"/>
              </a:solidFill>
              <a:prstDash val="solid"/>
              <a:miter lim="400000"/>
            </a:ln>
            <a:effectLst/>
          </p:spPr>
          <p:txBody>
            <a:bodyPr wrap="square" lIns="50800" tIns="50800" rIns="50800" bIns="50800" numCol="1" anchor="ctr">
              <a:noAutofit/>
            </a:bodyPr>
            <a:lstStyle/>
            <a:p>
              <a:pPr>
                <a:defRPr sz="5000">
                  <a:solidFill>
                    <a:schemeClr val="accent5"/>
                  </a:solidFill>
                  <a:latin typeface="Apple Color Emoji"/>
                  <a:ea typeface="Apple Color Emoji"/>
                  <a:cs typeface="Apple Color Emoji"/>
                  <a:sym typeface="Apple Color Emoji"/>
                </a:defRPr>
              </a:pPr>
            </a:p>
          </p:txBody>
        </p:sp>
        <p:sp>
          <p:nvSpPr>
            <p:cNvPr id="388" name="Shape 388"/>
            <p:cNvSpPr/>
            <p:nvPr/>
          </p:nvSpPr>
          <p:spPr>
            <a:xfrm>
              <a:off x="225844" y="13277"/>
              <a:ext cx="495363" cy="8994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5000">
                  <a:solidFill>
                    <a:schemeClr val="accent5"/>
                  </a:solidFill>
                  <a:latin typeface="Apple Color Emoji"/>
                  <a:ea typeface="Apple Color Emoji"/>
                  <a:cs typeface="Apple Color Emoji"/>
                  <a:sym typeface="Apple Color Emoji"/>
                </a:defRPr>
              </a:lvl1pPr>
            </a:lstStyle>
            <a:p>
              <a:pPr/>
              <a:r>
                <a:t>X</a:t>
              </a:r>
            </a:p>
          </p:txBody>
        </p:sp>
      </p:grpSp>
      <p:sp>
        <p:nvSpPr>
          <p:cNvPr id="392" name="Shape 392"/>
          <p:cNvSpPr/>
          <p:nvPr/>
        </p:nvSpPr>
        <p:spPr>
          <a:xfrm>
            <a:off x="4612915" y="1981169"/>
            <a:ext cx="2560392" cy="513920"/>
          </a:xfrm>
          <a:custGeom>
            <a:avLst/>
            <a:gdLst/>
            <a:ahLst/>
            <a:cxnLst>
              <a:cxn ang="0">
                <a:pos x="wd2" y="hd2"/>
              </a:cxn>
              <a:cxn ang="5400000">
                <a:pos x="wd2" y="hd2"/>
              </a:cxn>
              <a:cxn ang="10800000">
                <a:pos x="wd2" y="hd2"/>
              </a:cxn>
              <a:cxn ang="16200000">
                <a:pos x="wd2" y="hd2"/>
              </a:cxn>
            </a:cxnLst>
            <a:rect l="0" t="0" r="r" b="b"/>
            <a:pathLst>
              <a:path w="21600" h="17214" fill="norm" stroke="1" extrusionOk="0">
                <a:moveTo>
                  <a:pt x="0" y="4558"/>
                </a:moveTo>
                <a:cubicBezTo>
                  <a:pt x="8227" y="-4386"/>
                  <a:pt x="15427" y="-167"/>
                  <a:pt x="21600" y="17214"/>
                </a:cubicBezTo>
              </a:path>
            </a:pathLst>
          </a:custGeom>
          <a:ln w="25400">
            <a:solidFill>
              <a:srgbClr val="5A5F5E"/>
            </a:solidFill>
            <a:miter lim="400000"/>
            <a:headEnd type="triangle"/>
          </a:ln>
        </p:spPr>
        <p:txBody>
          <a:bodyPr/>
          <a:lstStyle/>
          <a:p>
            <a:pPr/>
          </a:p>
        </p:txBody>
      </p:sp>
      <p:sp>
        <p:nvSpPr>
          <p:cNvPr id="391" name="Shape 3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Shape 396"/>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397" name="Shape 397"/>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398" name="Shape 398"/>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399" name="Shape 399"/>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400" name="Shape 400"/>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401" name="Shape 401"/>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402" name="Shape 402"/>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414" name="Group 414"/>
          <p:cNvGrpSpPr/>
          <p:nvPr/>
        </p:nvGrpSpPr>
        <p:grpSpPr>
          <a:xfrm>
            <a:off x="2492674" y="2100401"/>
            <a:ext cx="2576771" cy="6885144"/>
            <a:chOff x="0" y="0"/>
            <a:chExt cx="2576769" cy="6885143"/>
          </a:xfrm>
        </p:grpSpPr>
        <p:sp>
          <p:nvSpPr>
            <p:cNvPr id="403" name="Shape 403"/>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408" name="Group 408"/>
            <p:cNvGrpSpPr/>
            <p:nvPr/>
          </p:nvGrpSpPr>
          <p:grpSpPr>
            <a:xfrm>
              <a:off x="0" y="0"/>
              <a:ext cx="2147570" cy="1922026"/>
              <a:chOff x="0" y="0"/>
              <a:chExt cx="2147569" cy="1922025"/>
            </a:xfrm>
          </p:grpSpPr>
          <p:sp>
            <p:nvSpPr>
              <p:cNvPr id="404" name="Shape 404"/>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05" name="Shape 405"/>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06" name="Shape 406"/>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07"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413" name="Group 413"/>
            <p:cNvGrpSpPr/>
            <p:nvPr/>
          </p:nvGrpSpPr>
          <p:grpSpPr>
            <a:xfrm flipH="1" rot="10800000">
              <a:off x="-1" y="4963117"/>
              <a:ext cx="2147571" cy="1922027"/>
              <a:chOff x="0" y="0"/>
              <a:chExt cx="2147569" cy="1922025"/>
            </a:xfrm>
          </p:grpSpPr>
          <p:sp>
            <p:nvSpPr>
              <p:cNvPr id="409" name="Shape 409"/>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10" name="Shape 410"/>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11" name="Shape 411"/>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12"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415"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416" name="Shape 416"/>
          <p:cNvSpPr/>
          <p:nvPr/>
        </p:nvSpPr>
        <p:spPr>
          <a:xfrm>
            <a:off x="7663808" y="4650071"/>
            <a:ext cx="219045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google.com</a:t>
            </a:r>
          </a:p>
        </p:txBody>
      </p:sp>
      <p:sp>
        <p:nvSpPr>
          <p:cNvPr id="417" name="Shape 417"/>
          <p:cNvSpPr/>
          <p:nvPr/>
        </p:nvSpPr>
        <p:spPr>
          <a:xfrm>
            <a:off x="3792883" y="2622337"/>
            <a:ext cx="3751383" cy="287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1" y="0"/>
                </a:moveTo>
                <a:lnTo>
                  <a:pt x="0" y="2572"/>
                </a:lnTo>
                <a:lnTo>
                  <a:pt x="8304" y="21600"/>
                </a:lnTo>
                <a:lnTo>
                  <a:pt x="21600" y="18339"/>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418" name="Shape 418"/>
          <p:cNvSpPr/>
          <p:nvPr/>
        </p:nvSpPr>
        <p:spPr>
          <a:xfrm>
            <a:off x="3758219" y="5832275"/>
            <a:ext cx="4150414" cy="268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1" y="21600"/>
                </a:moveTo>
                <a:lnTo>
                  <a:pt x="0" y="18285"/>
                </a:lnTo>
                <a:lnTo>
                  <a:pt x="7001" y="0"/>
                </a:lnTo>
                <a:lnTo>
                  <a:pt x="21600" y="2174"/>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419" name="Shape 419"/>
          <p:cNvSpPr/>
          <p:nvPr/>
        </p:nvSpPr>
        <p:spPr>
          <a:xfrm>
            <a:off x="4636406" y="5240806"/>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20" name="Shape 420"/>
          <p:cNvSpPr/>
          <p:nvPr/>
        </p:nvSpPr>
        <p:spPr>
          <a:xfrm>
            <a:off x="3172605" y="2638498"/>
            <a:ext cx="807776" cy="807775"/>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21" name="Shape 421"/>
          <p:cNvSpPr/>
          <p:nvPr/>
        </p:nvSpPr>
        <p:spPr>
          <a:xfrm>
            <a:off x="3159905" y="7619384"/>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22" name="Shape 422"/>
          <p:cNvSpPr/>
          <p:nvPr/>
        </p:nvSpPr>
        <p:spPr>
          <a:xfrm>
            <a:off x="658478" y="5060494"/>
            <a:ext cx="2985058"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lvl1pPr>
          </a:lstStyle>
          <a:p>
            <a:pPr/>
            <a:r>
              <a:t>Detectors can be deployed at multiple locations</a:t>
            </a:r>
          </a:p>
        </p:txBody>
      </p:sp>
      <p:sp>
        <p:nvSpPr>
          <p:cNvPr id="431" name="Shape 431"/>
          <p:cNvSpPr/>
          <p:nvPr/>
        </p:nvSpPr>
        <p:spPr>
          <a:xfrm>
            <a:off x="2128279" y="3440156"/>
            <a:ext cx="745878" cy="1620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6" y="12315"/>
                  <a:pt x="8046" y="5115"/>
                  <a:pt x="21600" y="0"/>
                </a:cubicBezTo>
              </a:path>
            </a:pathLst>
          </a:custGeom>
          <a:ln w="25400">
            <a:solidFill>
              <a:srgbClr val="5A5F5E"/>
            </a:solidFill>
            <a:miter lim="400000"/>
            <a:tailEnd type="triangle"/>
          </a:ln>
        </p:spPr>
        <p:txBody>
          <a:bodyPr/>
          <a:lstStyle/>
          <a:p>
            <a:pPr/>
          </a:p>
        </p:txBody>
      </p:sp>
      <p:sp>
        <p:nvSpPr>
          <p:cNvPr id="432" name="Shape 432"/>
          <p:cNvSpPr/>
          <p:nvPr/>
        </p:nvSpPr>
        <p:spPr>
          <a:xfrm>
            <a:off x="2168109" y="6228894"/>
            <a:ext cx="847088" cy="1511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957" y="9609"/>
                  <a:pt x="9157" y="16809"/>
                  <a:pt x="21600" y="21600"/>
                </a:cubicBezTo>
              </a:path>
            </a:pathLst>
          </a:custGeom>
          <a:ln w="25400">
            <a:solidFill>
              <a:srgbClr val="5A5F5E"/>
            </a:solidFill>
            <a:miter lim="400000"/>
            <a:tailEnd type="triangle"/>
          </a:ln>
        </p:spPr>
        <p:txBody>
          <a:bodyPr/>
          <a:lstStyle/>
          <a:p>
            <a:pPr/>
          </a:p>
        </p:txBody>
      </p:sp>
      <p:sp>
        <p:nvSpPr>
          <p:cNvPr id="433" name="Shape 433"/>
          <p:cNvSpPr/>
          <p:nvPr/>
        </p:nvSpPr>
        <p:spPr>
          <a:xfrm>
            <a:off x="3643555" y="5160674"/>
            <a:ext cx="942929" cy="187109"/>
          </a:xfrm>
          <a:custGeom>
            <a:avLst/>
            <a:gdLst/>
            <a:ahLst/>
            <a:cxnLst>
              <a:cxn ang="0">
                <a:pos x="wd2" y="hd2"/>
              </a:cxn>
              <a:cxn ang="5400000">
                <a:pos x="wd2" y="hd2"/>
              </a:cxn>
              <a:cxn ang="10800000">
                <a:pos x="wd2" y="hd2"/>
              </a:cxn>
              <a:cxn ang="16200000">
                <a:pos x="wd2" y="hd2"/>
              </a:cxn>
            </a:cxnLst>
            <a:rect l="0" t="0" r="r" b="b"/>
            <a:pathLst>
              <a:path w="21600" h="20597" fill="norm" stroke="1" extrusionOk="0">
                <a:moveTo>
                  <a:pt x="0" y="119"/>
                </a:moveTo>
                <a:cubicBezTo>
                  <a:pt x="7531" y="-1003"/>
                  <a:pt x="14731" y="5823"/>
                  <a:pt x="21600" y="20597"/>
                </a:cubicBezTo>
              </a:path>
            </a:pathLst>
          </a:custGeom>
          <a:ln w="25400">
            <a:solidFill>
              <a:srgbClr val="5A5F5E"/>
            </a:solidFill>
            <a:miter lim="400000"/>
            <a:tailEnd type="triangle"/>
          </a:ln>
        </p:spPr>
        <p:txBody>
          <a:bodyPr/>
          <a:lstStyle/>
          <a:p>
            <a:pPr/>
          </a:p>
        </p:txBody>
      </p:sp>
      <p:sp>
        <p:nvSpPr>
          <p:cNvPr id="426" name="Shape 426"/>
          <p:cNvSpPr/>
          <p:nvPr/>
        </p:nvSpPr>
        <p:spPr>
          <a:xfrm>
            <a:off x="6218621" y="7616871"/>
            <a:ext cx="4365198"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lvl1pPr>
          </a:lstStyle>
          <a:p>
            <a:pPr/>
            <a:r>
              <a:t>Different thresholds can be set for different detectors.</a:t>
            </a:r>
          </a:p>
        </p:txBody>
      </p:sp>
      <p:sp>
        <p:nvSpPr>
          <p:cNvPr id="434" name="Shape 434"/>
          <p:cNvSpPr/>
          <p:nvPr/>
        </p:nvSpPr>
        <p:spPr>
          <a:xfrm>
            <a:off x="5967610" y="6173973"/>
            <a:ext cx="2175694" cy="1442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215" y="6428"/>
                  <a:pt x="17415" y="13628"/>
                  <a:pt x="21600" y="21600"/>
                </a:cubicBezTo>
              </a:path>
            </a:pathLst>
          </a:custGeom>
          <a:ln w="25400">
            <a:solidFill>
              <a:srgbClr val="5A5F5E"/>
            </a:solidFill>
            <a:miter lim="400000"/>
            <a:headEnd type="triangle"/>
          </a:ln>
        </p:spPr>
        <p:txBody>
          <a:bodyPr/>
          <a:lstStyle/>
          <a:p>
            <a:pPr/>
          </a:p>
        </p:txBody>
      </p:sp>
      <p:sp>
        <p:nvSpPr>
          <p:cNvPr id="435" name="Shape 435"/>
          <p:cNvSpPr/>
          <p:nvPr/>
        </p:nvSpPr>
        <p:spPr>
          <a:xfrm>
            <a:off x="4579783" y="8429671"/>
            <a:ext cx="1783589" cy="126800"/>
          </a:xfrm>
          <a:custGeom>
            <a:avLst/>
            <a:gdLst/>
            <a:ahLst/>
            <a:cxnLst>
              <a:cxn ang="0">
                <a:pos x="wd2" y="hd2"/>
              </a:cxn>
              <a:cxn ang="5400000">
                <a:pos x="wd2" y="hd2"/>
              </a:cxn>
              <a:cxn ang="10800000">
                <a:pos x="wd2" y="hd2"/>
              </a:cxn>
              <a:cxn ang="16200000">
                <a:pos x="wd2" y="hd2"/>
              </a:cxn>
            </a:cxnLst>
            <a:rect l="0" t="0" r="r" b="b"/>
            <a:pathLst>
              <a:path w="21600" h="18148" fill="norm" stroke="1" extrusionOk="0">
                <a:moveTo>
                  <a:pt x="0" y="15992"/>
                </a:moveTo>
                <a:cubicBezTo>
                  <a:pt x="5331" y="21600"/>
                  <a:pt x="12531" y="16269"/>
                  <a:pt x="21600" y="0"/>
                </a:cubicBezTo>
              </a:path>
            </a:pathLst>
          </a:custGeom>
          <a:ln w="25400">
            <a:solidFill>
              <a:srgbClr val="5A5F5E"/>
            </a:solidFill>
            <a:miter lim="400000"/>
            <a:headEnd type="triangle"/>
          </a:ln>
        </p:spPr>
        <p:txBody>
          <a:bodyPr/>
          <a:lstStyle/>
          <a:p>
            <a:pPr/>
          </a:p>
        </p:txBody>
      </p:sp>
      <p:sp>
        <p:nvSpPr>
          <p:cNvPr id="429" name="Shape 429"/>
          <p:cNvSpPr/>
          <p:nvPr/>
        </p:nvSpPr>
        <p:spPr>
          <a:xfrm>
            <a:off x="7972999" y="5846086"/>
            <a:ext cx="15720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hlinkClick r:id="rId5" invalidUrl="" action="" tgtFrame="" tooltip="" history="1" highlightClick="0" endSnd="0"/>
              </a:defRPr>
            </a:lvl1pPr>
          </a:lstStyle>
          <a:p>
            <a:pPr/>
            <a:r>
              <a:rPr>
                <a:hlinkClick r:id="rId5" invalidUrl="" action="" tgtFrame="" tooltip="" history="1" highlightClick="0" endSnd="0"/>
              </a:rPr>
              <a:t>evil.com</a:t>
            </a:r>
          </a:p>
        </p:txBody>
      </p:sp>
      <p:sp>
        <p:nvSpPr>
          <p:cNvPr id="430" name="Shape 43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440" name="Shape 440"/>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441" name="Shape 441"/>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442" name="Shape 442"/>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443" name="Shape 443"/>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444" name="Shape 444"/>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445" name="Shape 445"/>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457" name="Group 457"/>
          <p:cNvGrpSpPr/>
          <p:nvPr/>
        </p:nvGrpSpPr>
        <p:grpSpPr>
          <a:xfrm>
            <a:off x="2492674" y="2100401"/>
            <a:ext cx="2576771" cy="6885144"/>
            <a:chOff x="0" y="0"/>
            <a:chExt cx="2576769" cy="6885143"/>
          </a:xfrm>
        </p:grpSpPr>
        <p:sp>
          <p:nvSpPr>
            <p:cNvPr id="446" name="Shape 446"/>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451" name="Group 451"/>
            <p:cNvGrpSpPr/>
            <p:nvPr/>
          </p:nvGrpSpPr>
          <p:grpSpPr>
            <a:xfrm>
              <a:off x="0" y="0"/>
              <a:ext cx="2147570" cy="1922026"/>
              <a:chOff x="0" y="0"/>
              <a:chExt cx="2147569" cy="1922025"/>
            </a:xfrm>
          </p:grpSpPr>
          <p:sp>
            <p:nvSpPr>
              <p:cNvPr id="447" name="Shape 447"/>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48" name="Shape 448"/>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49" name="Shape 449"/>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50"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456" name="Group 456"/>
            <p:cNvGrpSpPr/>
            <p:nvPr/>
          </p:nvGrpSpPr>
          <p:grpSpPr>
            <a:xfrm flipH="1" rot="10800000">
              <a:off x="-1" y="4963117"/>
              <a:ext cx="2147571" cy="1922027"/>
              <a:chOff x="0" y="0"/>
              <a:chExt cx="2147569" cy="1922025"/>
            </a:xfrm>
          </p:grpSpPr>
          <p:sp>
            <p:nvSpPr>
              <p:cNvPr id="452" name="Shape 452"/>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53" name="Shape 453"/>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54" name="Shape 454"/>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55"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458"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459" name="Shape 459"/>
          <p:cNvSpPr/>
          <p:nvPr/>
        </p:nvSpPr>
        <p:spPr>
          <a:xfrm>
            <a:off x="4636406" y="5240806"/>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60" name="Shape 460"/>
          <p:cNvSpPr/>
          <p:nvPr/>
        </p:nvSpPr>
        <p:spPr>
          <a:xfrm>
            <a:off x="3172605" y="2638498"/>
            <a:ext cx="807776" cy="807775"/>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61" name="Shape 461"/>
          <p:cNvSpPr/>
          <p:nvPr/>
        </p:nvSpPr>
        <p:spPr>
          <a:xfrm>
            <a:off x="3159905" y="7619384"/>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62" name="Shape 462"/>
          <p:cNvSpPr/>
          <p:nvPr/>
        </p:nvSpPr>
        <p:spPr>
          <a:xfrm>
            <a:off x="6933294" y="3287241"/>
            <a:ext cx="4518520"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747091" indent="-226391" algn="l" defTabSz="457200">
              <a:buClr>
                <a:srgbClr val="535353"/>
              </a:buClr>
              <a:buSzPct val="82000"/>
              <a:buChar char="•"/>
              <a:defRPr sz="2500">
                <a:solidFill>
                  <a:srgbClr val="000000"/>
                </a:solidFill>
              </a:defRPr>
            </a:pPr>
            <a:r>
              <a:t>will often miss attacks</a:t>
            </a:r>
          </a:p>
          <a:p>
            <a:pPr lvl="1" marL="747091" indent="-226391" algn="l" defTabSz="457200">
              <a:buClr>
                <a:srgbClr val="535353"/>
              </a:buClr>
              <a:buSzPct val="82000"/>
              <a:buChar char="•"/>
              <a:defRPr sz="2500">
                <a:solidFill>
                  <a:srgbClr val="000000"/>
                </a:solidFill>
              </a:defRPr>
            </a:pPr>
            <a:r>
              <a:t>have high false positive rates</a:t>
            </a:r>
          </a:p>
        </p:txBody>
      </p:sp>
      <p:sp>
        <p:nvSpPr>
          <p:cNvPr id="463" name="Shape 463"/>
          <p:cNvSpPr/>
          <p:nvPr/>
        </p:nvSpPr>
        <p:spPr>
          <a:xfrm>
            <a:off x="6964230" y="2791941"/>
            <a:ext cx="327038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500">
                <a:solidFill>
                  <a:srgbClr val="000000"/>
                </a:solidFill>
              </a:defRPr>
            </a:lvl1pPr>
          </a:lstStyle>
          <a:p>
            <a:pPr/>
            <a:r>
              <a:t>Detectors are imperfect:</a:t>
            </a:r>
          </a:p>
        </p:txBody>
      </p:sp>
      <p:sp>
        <p:nvSpPr>
          <p:cNvPr id="464" name="Shape 464"/>
          <p:cNvSpPr/>
          <p:nvPr/>
        </p:nvSpPr>
        <p:spPr>
          <a:xfrm>
            <a:off x="6925966" y="5380577"/>
            <a:ext cx="414303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500">
                <a:solidFill>
                  <a:srgbClr val="000000"/>
                </a:solidFill>
              </a:defRPr>
            </a:lvl1pPr>
          </a:lstStyle>
          <a:p>
            <a:pPr/>
            <a:r>
              <a:t>Need to gather information from many sources</a:t>
            </a:r>
          </a:p>
        </p:txBody>
      </p:sp>
      <p:sp>
        <p:nvSpPr>
          <p:cNvPr id="465" name="Shape 465"/>
          <p:cNvSpPr/>
          <p:nvPr/>
        </p:nvSpPr>
        <p:spPr>
          <a:xfrm>
            <a:off x="6925966" y="6637983"/>
            <a:ext cx="4143032"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500">
                <a:solidFill>
                  <a:srgbClr val="000000"/>
                </a:solidFill>
              </a:defRPr>
            </a:lvl1pPr>
          </a:lstStyle>
          <a:p>
            <a:pPr/>
            <a:r>
              <a:t>Build up a belief over time about the network state</a:t>
            </a:r>
          </a:p>
        </p:txBody>
      </p:sp>
      <p:sp>
        <p:nvSpPr>
          <p:cNvPr id="466" name="Shape 466"/>
          <p:cNvSpPr/>
          <p:nvPr/>
        </p:nvSpPr>
        <p:spPr>
          <a:xfrm>
            <a:off x="6810361" y="1884920"/>
            <a:ext cx="35781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Gather Information</a:t>
            </a:r>
          </a:p>
        </p:txBody>
      </p:sp>
      <p:sp>
        <p:nvSpPr>
          <p:cNvPr id="467" name="Shape 467"/>
          <p:cNvSpPr/>
          <p:nvPr/>
        </p:nvSpPr>
        <p:spPr>
          <a:xfrm>
            <a:off x="6964230" y="4122423"/>
            <a:ext cx="41506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500">
                <a:solidFill>
                  <a:srgbClr val="000000"/>
                </a:solidFill>
              </a:defRPr>
            </a:pPr>
            <a:br/>
            <a:r>
              <a:t>Threshold determines miss rate</a:t>
            </a:r>
          </a:p>
        </p:txBody>
      </p:sp>
      <p:sp>
        <p:nvSpPr>
          <p:cNvPr id="468" name="Shape 4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nvSpPr>
        <p:spPr>
          <a:xfrm>
            <a:off x="190814" y="79108"/>
            <a:ext cx="3243082"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500">
                <a:solidFill>
                  <a:srgbClr val="BE3424"/>
                </a:solidFill>
              </a:defRPr>
            </a:lvl1pPr>
          </a:lstStyle>
          <a:p>
            <a:pPr/>
            <a:r>
              <a:t>Problem</a:t>
            </a:r>
          </a:p>
        </p:txBody>
      </p:sp>
      <p:sp>
        <p:nvSpPr>
          <p:cNvPr id="473" name="Shape 473"/>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474" name="Shape 474"/>
          <p:cNvSpPr/>
          <p:nvPr/>
        </p:nvSpPr>
        <p:spPr>
          <a:xfrm>
            <a:off x="723223" y="1156961"/>
            <a:ext cx="364734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vl1pPr>
          </a:lstStyle>
          <a:p>
            <a:pPr/>
            <a:r>
              <a:t>Data Exfiltration over DNS</a:t>
            </a:r>
          </a:p>
        </p:txBody>
      </p:sp>
      <p:sp>
        <p:nvSpPr>
          <p:cNvPr id="475" name="Shape 475"/>
          <p:cNvSpPr/>
          <p:nvPr/>
        </p:nvSpPr>
        <p:spPr>
          <a:xfrm flipH="1">
            <a:off x="3557589" y="5582501"/>
            <a:ext cx="1486456" cy="2574617"/>
          </a:xfrm>
          <a:prstGeom prst="line">
            <a:avLst/>
          </a:prstGeom>
          <a:ln w="38100">
            <a:solidFill>
              <a:srgbClr val="5A5F5E"/>
            </a:solidFill>
            <a:custDash>
              <a:ds d="200000" sp="200000"/>
            </a:custDash>
            <a:miter lim="400000"/>
          </a:ln>
        </p:spPr>
        <p:txBody>
          <a:bodyPr lIns="50800" tIns="50800" rIns="50800" bIns="50800" anchor="ctr"/>
          <a:lstStyle/>
          <a:p>
            <a:pPr/>
          </a:p>
        </p:txBody>
      </p:sp>
      <p:sp>
        <p:nvSpPr>
          <p:cNvPr id="476" name="Shape 476"/>
          <p:cNvSpPr/>
          <p:nvPr/>
        </p:nvSpPr>
        <p:spPr>
          <a:xfrm flipH="1">
            <a:off x="4154968" y="5644694"/>
            <a:ext cx="1796052" cy="1"/>
          </a:xfrm>
          <a:prstGeom prst="line">
            <a:avLst/>
          </a:prstGeom>
          <a:ln w="25400">
            <a:solidFill>
              <a:srgbClr val="5A5F5E"/>
            </a:solidFill>
            <a:miter lim="400000"/>
          </a:ln>
        </p:spPr>
        <p:txBody>
          <a:bodyPr lIns="50800" tIns="50800" rIns="50800" bIns="50800" anchor="ctr"/>
          <a:lstStyle/>
          <a:p>
            <a:pPr/>
          </a:p>
        </p:txBody>
      </p:sp>
      <p:sp>
        <p:nvSpPr>
          <p:cNvPr id="477" name="Shape 477"/>
          <p:cNvSpPr/>
          <p:nvPr/>
        </p:nvSpPr>
        <p:spPr>
          <a:xfrm>
            <a:off x="5026204" y="5645741"/>
            <a:ext cx="455466" cy="789126"/>
          </a:xfrm>
          <a:prstGeom prst="line">
            <a:avLst/>
          </a:prstGeom>
          <a:ln w="25400">
            <a:solidFill>
              <a:srgbClr val="5A5F5E"/>
            </a:solidFill>
            <a:miter lim="400000"/>
          </a:ln>
        </p:spPr>
        <p:txBody>
          <a:bodyPr lIns="50800" tIns="50800" rIns="50800" bIns="50800" anchor="ctr"/>
          <a:lstStyle/>
          <a:p>
            <a:pPr/>
          </a:p>
        </p:txBody>
      </p:sp>
      <p:sp>
        <p:nvSpPr>
          <p:cNvPr id="478" name="Shape 478"/>
          <p:cNvSpPr/>
          <p:nvPr/>
        </p:nvSpPr>
        <p:spPr>
          <a:xfrm flipH="1">
            <a:off x="5005866" y="4866981"/>
            <a:ext cx="496142" cy="800296"/>
          </a:xfrm>
          <a:prstGeom prst="line">
            <a:avLst/>
          </a:prstGeom>
          <a:ln w="25400">
            <a:solidFill>
              <a:srgbClr val="5A5F5E"/>
            </a:solidFill>
            <a:miter lim="400000"/>
          </a:ln>
        </p:spPr>
        <p:txBody>
          <a:bodyPr lIns="50800" tIns="50800" rIns="50800" bIns="50800" anchor="ctr"/>
          <a:lstStyle/>
          <a:p>
            <a:pPr/>
          </a:p>
        </p:txBody>
      </p:sp>
      <p:grpSp>
        <p:nvGrpSpPr>
          <p:cNvPr id="490" name="Group 490"/>
          <p:cNvGrpSpPr/>
          <p:nvPr/>
        </p:nvGrpSpPr>
        <p:grpSpPr>
          <a:xfrm>
            <a:off x="2492674" y="2100401"/>
            <a:ext cx="2576771" cy="6885144"/>
            <a:chOff x="0" y="0"/>
            <a:chExt cx="2576769" cy="6885143"/>
          </a:xfrm>
        </p:grpSpPr>
        <p:sp>
          <p:nvSpPr>
            <p:cNvPr id="479" name="Shape 479"/>
            <p:cNvSpPr/>
            <p:nvPr/>
          </p:nvSpPr>
          <p:spPr>
            <a:xfrm flipH="1" flipV="1">
              <a:off x="1090314" y="942100"/>
              <a:ext cx="1486456" cy="2574616"/>
            </a:xfrm>
            <a:prstGeom prst="line">
              <a:avLst/>
            </a:prstGeom>
            <a:noFill/>
            <a:ln w="38100" cap="flat">
              <a:solidFill>
                <a:srgbClr val="5A5F5E"/>
              </a:solidFill>
              <a:custDash>
                <a:ds d="200000" sp="200000"/>
              </a:custDash>
              <a:miter lim="400000"/>
            </a:ln>
            <a:effectLst/>
          </p:spPr>
          <p:txBody>
            <a:bodyPr wrap="square" lIns="50800" tIns="50800" rIns="50800" bIns="50800" numCol="1" anchor="ctr">
              <a:noAutofit/>
            </a:bodyPr>
            <a:lstStyle/>
            <a:p>
              <a:pPr/>
            </a:p>
          </p:txBody>
        </p:sp>
        <p:grpSp>
          <p:nvGrpSpPr>
            <p:cNvPr id="484" name="Group 484"/>
            <p:cNvGrpSpPr/>
            <p:nvPr/>
          </p:nvGrpSpPr>
          <p:grpSpPr>
            <a:xfrm>
              <a:off x="0" y="0"/>
              <a:ext cx="2147570" cy="1922026"/>
              <a:chOff x="0" y="0"/>
              <a:chExt cx="2147569" cy="1922025"/>
            </a:xfrm>
          </p:grpSpPr>
          <p:sp>
            <p:nvSpPr>
              <p:cNvPr id="480" name="Shape 480"/>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81" name="Shape 481"/>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82" name="Shape 482"/>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83"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nvGrpSpPr>
            <p:cNvPr id="489" name="Group 489"/>
            <p:cNvGrpSpPr/>
            <p:nvPr/>
          </p:nvGrpSpPr>
          <p:grpSpPr>
            <a:xfrm flipH="1" rot="10800000">
              <a:off x="-1" y="4963117"/>
              <a:ext cx="2147571" cy="1922027"/>
              <a:chOff x="0" y="0"/>
              <a:chExt cx="2147569" cy="1922025"/>
            </a:xfrm>
          </p:grpSpPr>
          <p:sp>
            <p:nvSpPr>
              <p:cNvPr id="485" name="Shape 485"/>
              <p:cNvSpPr/>
              <p:nvPr/>
            </p:nvSpPr>
            <p:spPr>
              <a:xfrm>
                <a:off x="175759" y="961012"/>
                <a:ext cx="1796052"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86" name="Shape 486"/>
              <p:cNvSpPr/>
              <p:nvPr/>
            </p:nvSpPr>
            <p:spPr>
              <a:xfrm flipH="1" flipV="1">
                <a:off x="645109" y="170840"/>
                <a:ext cx="455466" cy="78912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487" name="Shape 487"/>
              <p:cNvSpPr/>
              <p:nvPr/>
            </p:nvSpPr>
            <p:spPr>
              <a:xfrm flipV="1">
                <a:off x="624771" y="183299"/>
                <a:ext cx="898027" cy="155542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488" name="pasted-image.pdf"/>
              <p:cNvPicPr>
                <a:picLocks noChangeAspect="1"/>
              </p:cNvPicPr>
              <p:nvPr/>
            </p:nvPicPr>
            <p:blipFill>
              <a:blip r:embed="rId3">
                <a:extLst/>
              </a:blip>
              <a:stretch>
                <a:fillRect/>
              </a:stretch>
            </p:blipFill>
            <p:spPr>
              <a:xfrm>
                <a:off x="0" y="0"/>
                <a:ext cx="2147570" cy="1922026"/>
              </a:xfrm>
              <a:prstGeom prst="rect">
                <a:avLst/>
              </a:prstGeom>
              <a:ln w="12700" cap="flat">
                <a:noFill/>
                <a:miter lim="400000"/>
              </a:ln>
              <a:effectLst/>
            </p:spPr>
          </p:pic>
        </p:grpSp>
      </p:grpSp>
      <p:pic>
        <p:nvPicPr>
          <p:cNvPr id="491" name="pasted-image.pdf"/>
          <p:cNvPicPr>
            <a:picLocks noChangeAspect="1"/>
          </p:cNvPicPr>
          <p:nvPr/>
        </p:nvPicPr>
        <p:blipFill>
          <a:blip r:embed="rId4">
            <a:extLst/>
          </a:blip>
          <a:stretch>
            <a:fillRect/>
          </a:stretch>
        </p:blipFill>
        <p:spPr>
          <a:xfrm flipH="1">
            <a:off x="3969258" y="4674776"/>
            <a:ext cx="2167472" cy="1939837"/>
          </a:xfrm>
          <a:prstGeom prst="rect">
            <a:avLst/>
          </a:prstGeom>
          <a:ln w="12700">
            <a:miter lim="400000"/>
          </a:ln>
        </p:spPr>
      </p:pic>
      <p:sp>
        <p:nvSpPr>
          <p:cNvPr id="492" name="Shape 492"/>
          <p:cNvSpPr/>
          <p:nvPr/>
        </p:nvSpPr>
        <p:spPr>
          <a:xfrm>
            <a:off x="4636406" y="5240806"/>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93" name="Shape 493"/>
          <p:cNvSpPr/>
          <p:nvPr/>
        </p:nvSpPr>
        <p:spPr>
          <a:xfrm>
            <a:off x="3172605" y="2638498"/>
            <a:ext cx="807776" cy="807775"/>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94" name="Shape 494"/>
          <p:cNvSpPr/>
          <p:nvPr/>
        </p:nvSpPr>
        <p:spPr>
          <a:xfrm>
            <a:off x="3159905" y="7619384"/>
            <a:ext cx="807776" cy="807776"/>
          </a:xfrm>
          <a:prstGeom prst="ellipse">
            <a:avLst/>
          </a:prstGeom>
          <a:solidFill>
            <a:schemeClr val="accent5">
              <a:hueOff val="-92222"/>
              <a:lumOff val="-9871"/>
              <a:alpha val="40294"/>
            </a:schemeClr>
          </a:solidFill>
          <a:ln w="12700">
            <a:miter lim="400000"/>
          </a:ln>
        </p:spPr>
        <p:txBody>
          <a:bodyPr lIns="50800" tIns="50800" rIns="50800" bIns="50800" anchor="ctr"/>
          <a:lstStyle/>
          <a:p>
            <a:pPr/>
          </a:p>
        </p:txBody>
      </p:sp>
      <p:sp>
        <p:nvSpPr>
          <p:cNvPr id="495" name="Shape 495"/>
          <p:cNvSpPr/>
          <p:nvPr/>
        </p:nvSpPr>
        <p:spPr>
          <a:xfrm>
            <a:off x="3792883" y="2622337"/>
            <a:ext cx="3751383" cy="2879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1" y="0"/>
                </a:moveTo>
                <a:lnTo>
                  <a:pt x="0" y="2572"/>
                </a:lnTo>
                <a:lnTo>
                  <a:pt x="8304" y="21600"/>
                </a:lnTo>
                <a:lnTo>
                  <a:pt x="21600" y="18339"/>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496" name="Shape 496"/>
          <p:cNvSpPr/>
          <p:nvPr/>
        </p:nvSpPr>
        <p:spPr>
          <a:xfrm>
            <a:off x="3758219" y="5832275"/>
            <a:ext cx="4150414" cy="26865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1" y="21600"/>
                </a:moveTo>
                <a:lnTo>
                  <a:pt x="0" y="18285"/>
                </a:lnTo>
                <a:lnTo>
                  <a:pt x="7001" y="0"/>
                </a:lnTo>
                <a:lnTo>
                  <a:pt x="21600" y="2174"/>
                </a:lnTo>
              </a:path>
            </a:pathLst>
          </a:custGeom>
          <a:ln w="50800">
            <a:solidFill>
              <a:schemeClr val="accent5">
                <a:hueOff val="-92222"/>
                <a:lumOff val="-9871"/>
              </a:schemeClr>
            </a:solidFill>
            <a:prstDash val="sysDot"/>
            <a:miter lim="400000"/>
            <a:headEnd type="oval"/>
            <a:tailEnd type="triangle"/>
          </a:ln>
        </p:spPr>
        <p:txBody>
          <a:bodyPr lIns="50800" tIns="50800" rIns="50800" bIns="50800" anchor="ctr"/>
          <a:lstStyle/>
          <a:p>
            <a:pPr/>
          </a:p>
        </p:txBody>
      </p:sp>
      <p:sp>
        <p:nvSpPr>
          <p:cNvPr id="497" name="Shape 497"/>
          <p:cNvSpPr/>
          <p:nvPr/>
        </p:nvSpPr>
        <p:spPr>
          <a:xfrm>
            <a:off x="6220655" y="1710094"/>
            <a:ext cx="549332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Ensure Network Performance</a:t>
            </a:r>
          </a:p>
        </p:txBody>
      </p:sp>
      <p:sp>
        <p:nvSpPr>
          <p:cNvPr id="498" name="Shape 498"/>
          <p:cNvSpPr/>
          <p:nvPr/>
        </p:nvSpPr>
        <p:spPr>
          <a:xfrm>
            <a:off x="6284518" y="2472184"/>
            <a:ext cx="4955731"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defRPr sz="2500">
                <a:solidFill>
                  <a:srgbClr val="000000"/>
                </a:solidFill>
              </a:defRPr>
            </a:lvl1pPr>
          </a:lstStyle>
          <a:p>
            <a:pPr/>
            <a:r>
              <a:t>Sensing Impacts Network Performance</a:t>
            </a:r>
          </a:p>
        </p:txBody>
      </p:sp>
      <p:sp>
        <p:nvSpPr>
          <p:cNvPr id="499" name="Shape 499"/>
          <p:cNvSpPr/>
          <p:nvPr/>
        </p:nvSpPr>
        <p:spPr>
          <a:xfrm>
            <a:off x="7892989" y="4812469"/>
            <a:ext cx="3647344" cy="116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500"/>
            </a:lvl1pPr>
          </a:lstStyle>
          <a:p>
            <a:pPr/>
            <a:r>
              <a:t>Cost of sensing is determined by amount of traffic through a node</a:t>
            </a:r>
          </a:p>
        </p:txBody>
      </p:sp>
      <p:sp>
        <p:nvSpPr>
          <p:cNvPr id="500" name="Shape 5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pasted-image.png"/>
          <p:cNvPicPr>
            <a:picLocks noChangeAspect="1"/>
          </p:cNvPicPr>
          <p:nvPr/>
        </p:nvPicPr>
        <p:blipFill>
          <a:blip r:embed="rId2">
            <a:extLst/>
          </a:blip>
          <a:stretch>
            <a:fillRect/>
          </a:stretch>
        </p:blipFill>
        <p:spPr>
          <a:xfrm>
            <a:off x="0" y="0"/>
            <a:ext cx="13004800" cy="9753600"/>
          </a:xfrm>
          <a:prstGeom prst="rect">
            <a:avLst/>
          </a:prstGeom>
          <a:ln w="12700">
            <a:miter lim="400000"/>
          </a:ln>
        </p:spPr>
      </p:pic>
      <p:sp>
        <p:nvSpPr>
          <p:cNvPr id="133" name="Shape 133"/>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VD-POMDP</a:t>
            </a:r>
          </a:p>
        </p:txBody>
      </p:sp>
      <p:sp>
        <p:nvSpPr>
          <p:cNvPr id="505" name="Shape 505"/>
          <p:cNvSpPr/>
          <p:nvPr/>
        </p:nvSpPr>
        <p:spPr>
          <a:xfrm>
            <a:off x="3336825" y="2019300"/>
            <a:ext cx="6331150" cy="0"/>
          </a:xfrm>
          <a:prstGeom prst="line">
            <a:avLst/>
          </a:prstGeom>
          <a:ln w="25400">
            <a:solidFill>
              <a:srgbClr val="5A5F5E"/>
            </a:solidFill>
            <a:miter lim="400000"/>
          </a:ln>
        </p:spPr>
        <p:txBody>
          <a:bodyPr lIns="50800" tIns="50800" rIns="50800" bIns="50800" anchor="ctr"/>
          <a:lstStyle/>
          <a:p>
            <a:pPr/>
          </a:p>
        </p:txBody>
      </p:sp>
      <p:sp>
        <p:nvSpPr>
          <p:cNvPr id="506" name="Shape 506"/>
          <p:cNvSpPr/>
          <p:nvPr/>
        </p:nvSpPr>
        <p:spPr>
          <a:xfrm>
            <a:off x="2767558" y="2177842"/>
            <a:ext cx="746968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Virtually distributed POMDP formulation</a:t>
            </a:r>
          </a:p>
        </p:txBody>
      </p:sp>
      <p:graphicFrame>
        <p:nvGraphicFramePr>
          <p:cNvPr id="507" name="Table 507"/>
          <p:cNvGraphicFramePr/>
          <p:nvPr/>
        </p:nvGraphicFramePr>
        <p:xfrm>
          <a:off x="508000" y="3987768"/>
          <a:ext cx="11988800" cy="6096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997200"/>
                <a:gridCol w="2997200"/>
                <a:gridCol w="2997200"/>
                <a:gridCol w="2997200"/>
              </a:tblGrid>
              <a:tr h="101600">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r>
              <a:tr h="1442181">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r>
              <a:tr h="1307629">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r>
              <a:tr h="1467040">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solidFill>
                      <a:srgbClr val="BEC5D0"/>
                    </a:solidFill>
                  </a:tcPr>
                </a:tc>
              </a:tr>
              <a:tr h="1777548">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2600">
                          <a:solidFill>
                            <a:srgbClr val="414141"/>
                          </a:solidFill>
                          <a:latin typeface="Palatino"/>
                          <a:ea typeface="Palatino"/>
                          <a:cs typeface="Palatino"/>
                          <a:sym typeface="Palatino"/>
                        </a:defRPr>
                      </a:pP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508" name="Shape 508"/>
          <p:cNvSpPr/>
          <p:nvPr/>
        </p:nvSpPr>
        <p:spPr>
          <a:xfrm>
            <a:off x="1691530" y="5858895"/>
            <a:ext cx="8041584" cy="57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1600"/>
              </a:spcBef>
              <a:defRPr sz="3200">
                <a:solidFill>
                  <a:srgbClr val="44423F"/>
                </a:solidFill>
              </a:defRPr>
            </a:lvl1pPr>
          </a:lstStyle>
          <a:p>
            <a:pPr/>
            <a:r>
              <a:t>Policy Aggregation: resolve interactions online </a:t>
            </a:r>
          </a:p>
        </p:txBody>
      </p:sp>
      <p:sp>
        <p:nvSpPr>
          <p:cNvPr id="509" name="Shape 509"/>
          <p:cNvSpPr/>
          <p:nvPr/>
        </p:nvSpPr>
        <p:spPr>
          <a:xfrm>
            <a:off x="1691530" y="7225195"/>
            <a:ext cx="7312144" cy="57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1600"/>
              </a:spcBef>
              <a:defRPr sz="3200">
                <a:solidFill>
                  <a:srgbClr val="44423F"/>
                </a:solidFill>
              </a:defRPr>
            </a:lvl1pPr>
          </a:lstStyle>
          <a:p>
            <a:pPr/>
            <a:r>
              <a:t>Execute Joint Policy</a:t>
            </a:r>
          </a:p>
        </p:txBody>
      </p:sp>
      <p:sp>
        <p:nvSpPr>
          <p:cNvPr id="510" name="Shape 510"/>
          <p:cNvSpPr/>
          <p:nvPr/>
        </p:nvSpPr>
        <p:spPr>
          <a:xfrm>
            <a:off x="3484848" y="4737344"/>
            <a:ext cx="626268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1600"/>
              </a:spcBef>
              <a:defRPr sz="3200">
                <a:solidFill>
                  <a:srgbClr val="44423F"/>
                </a:solidFill>
              </a:defRPr>
            </a:lvl1pPr>
          </a:lstStyle>
          <a:p>
            <a:pPr/>
            <a:r>
              <a:t>Divide and solve sub-POMDPs Offline</a:t>
            </a:r>
          </a:p>
        </p:txBody>
      </p:sp>
      <p:sp>
        <p:nvSpPr>
          <p:cNvPr id="511" name="Shape 511"/>
          <p:cNvSpPr/>
          <p:nvPr/>
        </p:nvSpPr>
        <p:spPr>
          <a:xfrm>
            <a:off x="1763216" y="4220473"/>
            <a:ext cx="947836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1600"/>
              </a:spcBef>
              <a:defRPr sz="3200">
                <a:solidFill>
                  <a:srgbClr val="44423F"/>
                </a:solidFill>
              </a:defRPr>
            </a:lvl1pPr>
          </a:lstStyle>
          <a:p>
            <a:pPr/>
            <a:r>
              <a:t>Factoring:  Abstract the model to induce sparse interaction</a:t>
            </a:r>
          </a:p>
        </p:txBody>
      </p:sp>
      <p:sp>
        <p:nvSpPr>
          <p:cNvPr id="512" name="Shape 512"/>
          <p:cNvSpPr/>
          <p:nvPr/>
        </p:nvSpPr>
        <p:spPr>
          <a:xfrm>
            <a:off x="687222" y="4368120"/>
            <a:ext cx="688341"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1</a:t>
            </a:r>
          </a:p>
        </p:txBody>
      </p:sp>
      <p:sp>
        <p:nvSpPr>
          <p:cNvPr id="513" name="Shape 513"/>
          <p:cNvSpPr/>
          <p:nvPr/>
        </p:nvSpPr>
        <p:spPr>
          <a:xfrm>
            <a:off x="687222" y="5767447"/>
            <a:ext cx="688341"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2</a:t>
            </a:r>
          </a:p>
        </p:txBody>
      </p:sp>
      <p:sp>
        <p:nvSpPr>
          <p:cNvPr id="514" name="Shape 514"/>
          <p:cNvSpPr/>
          <p:nvPr/>
        </p:nvSpPr>
        <p:spPr>
          <a:xfrm>
            <a:off x="687222" y="7166774"/>
            <a:ext cx="688341"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3</a:t>
            </a:r>
          </a:p>
        </p:txBody>
      </p:sp>
      <p:sp>
        <p:nvSpPr>
          <p:cNvPr id="515" name="Shape 5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7" name="pasted-image.pdf"/>
          <p:cNvPicPr>
            <a:picLocks noChangeAspect="1"/>
          </p:cNvPicPr>
          <p:nvPr/>
        </p:nvPicPr>
        <p:blipFill>
          <a:blip r:embed="rId2">
            <a:extLst/>
          </a:blip>
          <a:stretch>
            <a:fillRect/>
          </a:stretch>
        </p:blipFill>
        <p:spPr>
          <a:xfrm>
            <a:off x="805072" y="5045316"/>
            <a:ext cx="6934417" cy="3564408"/>
          </a:xfrm>
          <a:prstGeom prst="rect">
            <a:avLst/>
          </a:prstGeom>
          <a:ln w="12700">
            <a:miter lim="400000"/>
          </a:ln>
        </p:spPr>
      </p:pic>
      <p:pic>
        <p:nvPicPr>
          <p:cNvPr id="518" name="pasted-image.pdf"/>
          <p:cNvPicPr>
            <a:picLocks noChangeAspect="1"/>
          </p:cNvPicPr>
          <p:nvPr/>
        </p:nvPicPr>
        <p:blipFill>
          <a:blip r:embed="rId3">
            <a:extLst/>
          </a:blip>
          <a:stretch>
            <a:fillRect/>
          </a:stretch>
        </p:blipFill>
        <p:spPr>
          <a:xfrm>
            <a:off x="805072" y="5045316"/>
            <a:ext cx="6934417" cy="3564408"/>
          </a:xfrm>
          <a:prstGeom prst="rect">
            <a:avLst/>
          </a:prstGeom>
          <a:ln w="12700">
            <a:miter lim="400000"/>
          </a:ln>
        </p:spPr>
      </p:pic>
      <p:sp>
        <p:nvSpPr>
          <p:cNvPr id="519" name="Shape 519"/>
          <p:cNvSpPr/>
          <p:nvPr/>
        </p:nvSpPr>
        <p:spPr>
          <a:xfrm flipV="1">
            <a:off x="974344" y="4915541"/>
            <a:ext cx="1" cy="1132708"/>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0" name="Shape 520"/>
          <p:cNvSpPr/>
          <p:nvPr/>
        </p:nvSpPr>
        <p:spPr>
          <a:xfrm flipV="1">
            <a:off x="4145280" y="4915541"/>
            <a:ext cx="1" cy="1132708"/>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1" name="Shape 521"/>
          <p:cNvSpPr/>
          <p:nvPr/>
        </p:nvSpPr>
        <p:spPr>
          <a:xfrm flipV="1">
            <a:off x="4482592" y="4915541"/>
            <a:ext cx="1" cy="1132708"/>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2" name="Shape 522"/>
          <p:cNvSpPr/>
          <p:nvPr/>
        </p:nvSpPr>
        <p:spPr>
          <a:xfrm flipV="1">
            <a:off x="3295904" y="6798189"/>
            <a:ext cx="1" cy="694688"/>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3" name="Shape 523"/>
          <p:cNvSpPr/>
          <p:nvPr/>
        </p:nvSpPr>
        <p:spPr>
          <a:xfrm flipV="1">
            <a:off x="5677832" y="7299077"/>
            <a:ext cx="1" cy="694688"/>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4" name="Shape 524"/>
          <p:cNvSpPr/>
          <p:nvPr/>
        </p:nvSpPr>
        <p:spPr>
          <a:xfrm flipV="1">
            <a:off x="3653535" y="6375533"/>
            <a:ext cx="1" cy="903974"/>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5" name="Shape 525"/>
          <p:cNvSpPr/>
          <p:nvPr/>
        </p:nvSpPr>
        <p:spPr>
          <a:xfrm flipV="1">
            <a:off x="3450432" y="6579179"/>
            <a:ext cx="1" cy="888401"/>
          </a:xfrm>
          <a:prstGeom prst="line">
            <a:avLst/>
          </a:prstGeom>
          <a:ln w="50800">
            <a:solidFill>
              <a:schemeClr val="accent5"/>
            </a:solidFill>
            <a:custDash>
              <a:ds d="200000" sp="200000"/>
            </a:custDash>
            <a:miter lim="400000"/>
          </a:ln>
        </p:spPr>
        <p:txBody>
          <a:bodyPr lIns="50800" tIns="50800" rIns="50800" bIns="50800" anchor="ctr"/>
          <a:lstStyle/>
          <a:p>
            <a:pPr/>
          </a:p>
        </p:txBody>
      </p:sp>
      <p:sp>
        <p:nvSpPr>
          <p:cNvPr id="526" name="Shape 526"/>
          <p:cNvSpPr/>
          <p:nvPr/>
        </p:nvSpPr>
        <p:spPr>
          <a:xfrm>
            <a:off x="654621" y="4876800"/>
            <a:ext cx="9104434" cy="21259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943" y="165"/>
                </a:lnTo>
                <a:lnTo>
                  <a:pt x="5822" y="16645"/>
                </a:lnTo>
                <a:lnTo>
                  <a:pt x="11465" y="21600"/>
                </a:lnTo>
                <a:lnTo>
                  <a:pt x="21600" y="21105"/>
                </a:lnTo>
              </a:path>
            </a:pathLst>
          </a:custGeom>
          <a:ln w="63500">
            <a:solidFill>
              <a:srgbClr val="5A5F5E"/>
            </a:solidFill>
            <a:miter lim="400000"/>
            <a:headEnd type="oval"/>
            <a:tailEnd type="triangle"/>
          </a:ln>
        </p:spPr>
        <p:txBody>
          <a:bodyPr lIns="50800" tIns="50800" rIns="50800" bIns="50800" anchor="ctr"/>
          <a:lstStyle/>
          <a:p>
            <a:pPr/>
          </a:p>
        </p:txBody>
      </p:sp>
      <p:sp>
        <p:nvSpPr>
          <p:cNvPr id="527" name="Shape 527"/>
          <p:cNvSpPr/>
          <p:nvPr/>
        </p:nvSpPr>
        <p:spPr>
          <a:xfrm>
            <a:off x="3629800" y="4826000"/>
            <a:ext cx="6149167" cy="1947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322" y="0"/>
                </a:moveTo>
                <a:lnTo>
                  <a:pt x="2940" y="541"/>
                </a:lnTo>
                <a:lnTo>
                  <a:pt x="0" y="16370"/>
                </a:lnTo>
                <a:lnTo>
                  <a:pt x="7583" y="21600"/>
                </a:lnTo>
                <a:lnTo>
                  <a:pt x="21600" y="20157"/>
                </a:lnTo>
              </a:path>
            </a:pathLst>
          </a:custGeom>
          <a:ln w="63500">
            <a:solidFill>
              <a:srgbClr val="5A5F5E"/>
            </a:solidFill>
            <a:miter lim="400000"/>
            <a:headEnd type="oval"/>
            <a:tailEnd type="triangle"/>
          </a:ln>
        </p:spPr>
        <p:txBody>
          <a:bodyPr lIns="50800" tIns="50800" rIns="50800" bIns="50800" anchor="ctr"/>
          <a:lstStyle/>
          <a:p>
            <a:pPr/>
          </a:p>
        </p:txBody>
      </p:sp>
      <p:sp>
        <p:nvSpPr>
          <p:cNvPr id="528" name="Shape 528"/>
          <p:cNvSpPr/>
          <p:nvPr/>
        </p:nvSpPr>
        <p:spPr>
          <a:xfrm>
            <a:off x="1499933" y="6778752"/>
            <a:ext cx="8249900" cy="6954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0"/>
                </a:moveTo>
                <a:lnTo>
                  <a:pt x="4580" y="0"/>
                </a:lnTo>
                <a:lnTo>
                  <a:pt x="10590" y="14531"/>
                </a:lnTo>
                <a:lnTo>
                  <a:pt x="21600" y="21600"/>
                </a:lnTo>
              </a:path>
            </a:pathLst>
          </a:custGeom>
          <a:ln w="63500">
            <a:solidFill>
              <a:srgbClr val="5A5F5E"/>
            </a:solidFill>
            <a:miter lim="400000"/>
            <a:headEnd type="oval"/>
            <a:tailEnd type="triangle"/>
          </a:ln>
        </p:spPr>
        <p:txBody>
          <a:bodyPr lIns="50800" tIns="50800" rIns="50800" bIns="50800" anchor="ctr"/>
          <a:lstStyle/>
          <a:p>
            <a:pPr/>
          </a:p>
        </p:txBody>
      </p:sp>
      <p:sp>
        <p:nvSpPr>
          <p:cNvPr id="529" name="Shape 529"/>
          <p:cNvSpPr/>
          <p:nvPr/>
        </p:nvSpPr>
        <p:spPr>
          <a:xfrm>
            <a:off x="10084537" y="6176541"/>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atin typeface="Gill Sans"/>
                <a:ea typeface="Gill Sans"/>
                <a:cs typeface="Gill Sans"/>
                <a:sym typeface="Gill Sans"/>
              </a:defRPr>
            </a:lvl1pPr>
          </a:lstStyle>
          <a:p>
            <a:pPr/>
            <a:r>
              <a:t>Domain1</a:t>
            </a:r>
          </a:p>
        </p:txBody>
      </p:sp>
      <p:sp>
        <p:nvSpPr>
          <p:cNvPr id="530" name="Shape 530"/>
          <p:cNvSpPr/>
          <p:nvPr/>
        </p:nvSpPr>
        <p:spPr>
          <a:xfrm>
            <a:off x="10033375" y="6756679"/>
            <a:ext cx="15862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atin typeface="Gill Sans"/>
                <a:ea typeface="Gill Sans"/>
                <a:cs typeface="Gill Sans"/>
                <a:sym typeface="Gill Sans"/>
              </a:defRPr>
            </a:lvl1pPr>
          </a:lstStyle>
          <a:p>
            <a:pPr/>
            <a:r>
              <a:t>Domain 2</a:t>
            </a:r>
          </a:p>
        </p:txBody>
      </p:sp>
      <p:sp>
        <p:nvSpPr>
          <p:cNvPr id="531" name="Shape 531"/>
          <p:cNvSpPr/>
          <p:nvPr/>
        </p:nvSpPr>
        <p:spPr>
          <a:xfrm>
            <a:off x="10033375" y="7379720"/>
            <a:ext cx="15862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900">
                <a:latin typeface="Gill Sans"/>
                <a:ea typeface="Gill Sans"/>
                <a:cs typeface="Gill Sans"/>
                <a:sym typeface="Gill Sans"/>
              </a:defRPr>
            </a:lvl1pPr>
          </a:lstStyle>
          <a:p>
            <a:pPr/>
            <a:r>
              <a:t>Domain 3</a:t>
            </a:r>
          </a:p>
        </p:txBody>
      </p:sp>
      <p:sp>
        <p:nvSpPr>
          <p:cNvPr id="532" name="Shape 532"/>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533" name="Shape 53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4" name="Shape 534"/>
          <p:cNvSpPr/>
          <p:nvPr/>
        </p:nvSpPr>
        <p:spPr>
          <a:xfrm>
            <a:off x="1538821" y="327668"/>
            <a:ext cx="12383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Factor</a:t>
            </a:r>
          </a:p>
        </p:txBody>
      </p:sp>
      <p:sp>
        <p:nvSpPr>
          <p:cNvPr id="535" name="Shape 535"/>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1</a:t>
            </a:r>
          </a:p>
        </p:txBody>
      </p:sp>
      <p:sp>
        <p:nvSpPr>
          <p:cNvPr id="536" name="Shape 536"/>
          <p:cNvSpPr/>
          <p:nvPr/>
        </p:nvSpPr>
        <p:spPr>
          <a:xfrm>
            <a:off x="1190239" y="2379425"/>
            <a:ext cx="627266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Network representation couples channels &amp; information about each domain</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nvSpPr>
        <p:spPr>
          <a:xfrm>
            <a:off x="8707069" y="4668641"/>
            <a:ext cx="1319663" cy="1319664"/>
          </a:xfrm>
          <a:prstGeom prst="ellipse">
            <a:avLst/>
          </a:prstGeom>
          <a:solidFill>
            <a:srgbClr val="808785"/>
          </a:solidFill>
          <a:ln w="76200">
            <a:solidFill>
              <a:schemeClr val="accent6">
                <a:hueOff val="-133706"/>
                <a:satOff val="8281"/>
                <a:lumOff val="-27269"/>
              </a:schemeClr>
            </a:solidFill>
            <a:miter lim="400000"/>
          </a:ln>
        </p:spPr>
        <p:txBody>
          <a:bodyPr lIns="50800" tIns="50800" rIns="50800" bIns="50800" anchor="ctr"/>
          <a:lstStyle/>
          <a:p>
            <a:pPr>
              <a:defRPr>
                <a:solidFill>
                  <a:srgbClr val="FFFFFF"/>
                </a:solidFill>
              </a:defRPr>
            </a:pPr>
          </a:p>
        </p:txBody>
      </p:sp>
      <p:sp>
        <p:nvSpPr>
          <p:cNvPr id="539" name="Shape 539"/>
          <p:cNvSpPr/>
          <p:nvPr/>
        </p:nvSpPr>
        <p:spPr>
          <a:xfrm>
            <a:off x="7751173" y="2990605"/>
            <a:ext cx="1286476" cy="4893555"/>
          </a:xfrm>
          <a:custGeom>
            <a:avLst/>
            <a:gdLst/>
            <a:ahLst/>
            <a:cxnLst>
              <a:cxn ang="0">
                <a:pos x="wd2" y="hd2"/>
              </a:cxn>
              <a:cxn ang="5400000">
                <a:pos x="wd2" y="hd2"/>
              </a:cxn>
              <a:cxn ang="10800000">
                <a:pos x="wd2" y="hd2"/>
              </a:cxn>
              <a:cxn ang="16200000">
                <a:pos x="wd2" y="hd2"/>
              </a:cxn>
            </a:cxnLst>
            <a:rect l="0" t="0" r="r" b="b"/>
            <a:pathLst>
              <a:path w="20510" h="21519" fill="norm" stroke="1" extrusionOk="0">
                <a:moveTo>
                  <a:pt x="259" y="21519"/>
                </a:moveTo>
                <a:cubicBezTo>
                  <a:pt x="7571" y="21512"/>
                  <a:pt x="17935" y="21356"/>
                  <a:pt x="19826" y="16622"/>
                </a:cubicBezTo>
                <a:cubicBezTo>
                  <a:pt x="21600" y="12183"/>
                  <a:pt x="19470" y="8394"/>
                  <a:pt x="18537" y="5187"/>
                </a:cubicBezTo>
                <a:cubicBezTo>
                  <a:pt x="17670" y="2205"/>
                  <a:pt x="11032" y="-81"/>
                  <a:pt x="0" y="2"/>
                </a:cubicBezTo>
              </a:path>
            </a:pathLst>
          </a:custGeom>
          <a:ln w="114300">
            <a:solidFill>
              <a:schemeClr val="accent5">
                <a:hueOff val="-92222"/>
                <a:lumOff val="-9871"/>
              </a:schemeClr>
            </a:solidFill>
            <a:miter lim="400000"/>
            <a:headEnd type="oval"/>
            <a:tailEnd type="oval"/>
          </a:ln>
        </p:spPr>
        <p:txBody>
          <a:bodyPr lIns="50800" tIns="50800" rIns="50800" bIns="50800" anchor="ctr"/>
          <a:lstStyle/>
          <a:p>
            <a:pPr/>
          </a:p>
        </p:txBody>
      </p:sp>
      <p:sp>
        <p:nvSpPr>
          <p:cNvPr id="540" name="Shape 540"/>
          <p:cNvSpPr/>
          <p:nvPr/>
        </p:nvSpPr>
        <p:spPr>
          <a:xfrm>
            <a:off x="9818938" y="2989496"/>
            <a:ext cx="833222" cy="5465763"/>
          </a:xfrm>
          <a:custGeom>
            <a:avLst/>
            <a:gdLst/>
            <a:ahLst/>
            <a:cxnLst>
              <a:cxn ang="0">
                <a:pos x="wd2" y="hd2"/>
              </a:cxn>
              <a:cxn ang="5400000">
                <a:pos x="wd2" y="hd2"/>
              </a:cxn>
              <a:cxn ang="10800000">
                <a:pos x="wd2" y="hd2"/>
              </a:cxn>
              <a:cxn ang="16200000">
                <a:pos x="wd2" y="hd2"/>
              </a:cxn>
            </a:cxnLst>
            <a:rect l="0" t="0" r="r" b="b"/>
            <a:pathLst>
              <a:path w="19458" h="21600" fill="norm" stroke="1" extrusionOk="0">
                <a:moveTo>
                  <a:pt x="8069" y="0"/>
                </a:moveTo>
                <a:cubicBezTo>
                  <a:pt x="-202" y="4691"/>
                  <a:pt x="-2142" y="9591"/>
                  <a:pt x="2375" y="14400"/>
                </a:cubicBezTo>
                <a:cubicBezTo>
                  <a:pt x="3647" y="15755"/>
                  <a:pt x="5434" y="17099"/>
                  <a:pt x="8487" y="18383"/>
                </a:cubicBezTo>
                <a:cubicBezTo>
                  <a:pt x="11199" y="19523"/>
                  <a:pt x="14885" y="20605"/>
                  <a:pt x="19458" y="21600"/>
                </a:cubicBezTo>
              </a:path>
            </a:pathLst>
          </a:custGeom>
          <a:ln w="114300">
            <a:solidFill>
              <a:schemeClr val="accent6">
                <a:satOff val="1848"/>
                <a:lumOff val="-15262"/>
              </a:schemeClr>
            </a:solidFill>
            <a:miter lim="400000"/>
            <a:headEnd type="oval"/>
            <a:tailEnd type="oval"/>
          </a:ln>
        </p:spPr>
        <p:txBody>
          <a:bodyPr lIns="50800" tIns="50800" rIns="50800" bIns="50800" anchor="ctr"/>
          <a:lstStyle/>
          <a:p>
            <a:pPr/>
          </a:p>
        </p:txBody>
      </p:sp>
      <p:sp>
        <p:nvSpPr>
          <p:cNvPr id="541" name="Shape 541"/>
          <p:cNvSpPr/>
          <p:nvPr/>
        </p:nvSpPr>
        <p:spPr>
          <a:xfrm>
            <a:off x="9564510" y="2391273"/>
            <a:ext cx="184026" cy="642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1" y="18000"/>
                  <a:pt x="2881" y="14399"/>
                  <a:pt x="6480" y="10800"/>
                </a:cubicBezTo>
                <a:cubicBezTo>
                  <a:pt x="10080" y="7199"/>
                  <a:pt x="15121" y="3599"/>
                  <a:pt x="21600" y="0"/>
                </a:cubicBezTo>
              </a:path>
            </a:pathLst>
          </a:custGeom>
          <a:ln w="114300">
            <a:solidFill>
              <a:schemeClr val="accent6">
                <a:satOff val="1848"/>
                <a:lumOff val="-15262"/>
              </a:schemeClr>
            </a:solidFill>
            <a:miter lim="400000"/>
            <a:headEnd type="oval"/>
            <a:tailEnd type="oval"/>
          </a:ln>
        </p:spPr>
        <p:txBody>
          <a:bodyPr lIns="50800" tIns="50800" rIns="50800" bIns="50800" anchor="ctr"/>
          <a:lstStyle/>
          <a:p>
            <a:pPr/>
          </a:p>
        </p:txBody>
      </p:sp>
      <p:sp>
        <p:nvSpPr>
          <p:cNvPr id="542" name="Shape 542"/>
          <p:cNvSpPr/>
          <p:nvPr/>
        </p:nvSpPr>
        <p:spPr>
          <a:xfrm>
            <a:off x="7522971" y="1644626"/>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Domain1</a:t>
            </a:r>
          </a:p>
        </p:txBody>
      </p:sp>
      <p:sp>
        <p:nvSpPr>
          <p:cNvPr id="543" name="Shape 543"/>
          <p:cNvSpPr/>
          <p:nvPr/>
        </p:nvSpPr>
        <p:spPr>
          <a:xfrm>
            <a:off x="9174127" y="1644626"/>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Domain2</a:t>
            </a:r>
          </a:p>
        </p:txBody>
      </p:sp>
      <p:sp>
        <p:nvSpPr>
          <p:cNvPr id="544" name="Shape 544"/>
          <p:cNvSpPr/>
          <p:nvPr/>
        </p:nvSpPr>
        <p:spPr>
          <a:xfrm>
            <a:off x="600558" y="1336039"/>
            <a:ext cx="11803684" cy="1"/>
          </a:xfrm>
          <a:prstGeom prst="line">
            <a:avLst/>
          </a:prstGeom>
          <a:ln w="25400">
            <a:solidFill>
              <a:srgbClr val="5A5F5E"/>
            </a:solidFill>
            <a:miter lim="400000"/>
          </a:ln>
        </p:spPr>
        <p:txBody>
          <a:bodyPr lIns="50800" tIns="50800" rIns="50800" bIns="50800" anchor="ctr"/>
          <a:lstStyle/>
          <a:p>
            <a:pPr/>
          </a:p>
        </p:txBody>
      </p:sp>
      <p:sp>
        <p:nvSpPr>
          <p:cNvPr id="545" name="Shape 545"/>
          <p:cNvSpPr/>
          <p:nvPr/>
        </p:nvSpPr>
        <p:spPr>
          <a:xfrm>
            <a:off x="1538821" y="327668"/>
            <a:ext cx="12383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Factor</a:t>
            </a:r>
          </a:p>
        </p:txBody>
      </p:sp>
      <p:sp>
        <p:nvSpPr>
          <p:cNvPr id="546" name="Shape 546"/>
          <p:cNvSpPr/>
          <p:nvPr/>
        </p:nvSpPr>
        <p:spPr>
          <a:xfrm>
            <a:off x="1190239" y="2379425"/>
            <a:ext cx="627266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Network representation couples channels &amp; information about each domain</a:t>
            </a:r>
          </a:p>
        </p:txBody>
      </p:sp>
      <p:sp>
        <p:nvSpPr>
          <p:cNvPr id="547" name="Shape 547"/>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1</a:t>
            </a:r>
          </a:p>
        </p:txBody>
      </p:sp>
      <p:sp>
        <p:nvSpPr>
          <p:cNvPr id="548" name="Shape 548"/>
          <p:cNvSpPr/>
          <p:nvPr/>
        </p:nvSpPr>
        <p:spPr>
          <a:xfrm>
            <a:off x="2267064" y="4903470"/>
            <a:ext cx="5606141"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500"/>
            </a:lvl1pPr>
          </a:lstStyle>
          <a:p>
            <a:pPr/>
            <a:r>
              <a:t>Choice of node gives us information about many domains</a:t>
            </a:r>
          </a:p>
        </p:txBody>
      </p:sp>
      <p:sp>
        <p:nvSpPr>
          <p:cNvPr id="549" name="Shape 549"/>
          <p:cNvSpPr/>
          <p:nvPr/>
        </p:nvSpPr>
        <p:spPr>
          <a:xfrm>
            <a:off x="3087891" y="6250662"/>
            <a:ext cx="4719331"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500"/>
            </a:lvl1pPr>
          </a:lstStyle>
          <a:p>
            <a:pPr/>
            <a:r>
              <a:t>Choice of channel gives information about one domain</a:t>
            </a:r>
          </a:p>
        </p:txBody>
      </p:sp>
      <p:sp>
        <p:nvSpPr>
          <p:cNvPr id="550" name="Shape 55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1" name="Shape 551"/>
          <p:cNvSpPr/>
          <p:nvPr/>
        </p:nvSpPr>
        <p:spPr>
          <a:xfrm>
            <a:off x="9341373" y="6387591"/>
            <a:ext cx="1149425" cy="723901"/>
          </a:xfrm>
          <a:prstGeom prst="ellipse">
            <a:avLst/>
          </a:prstGeom>
          <a:ln w="88900">
            <a:solidFill>
              <a:schemeClr val="accent5">
                <a:hueOff val="-608019"/>
                <a:satOff val="-16379"/>
                <a:lumOff val="25127"/>
              </a:schemeClr>
            </a:solidFill>
            <a:prstDash val="sysDot"/>
            <a:miter lim="400000"/>
          </a:ln>
        </p:spPr>
        <p:txBody>
          <a:bodyPr lIns="50800" tIns="50800" rIns="50800" bIns="50800" anchor="ctr"/>
          <a:lstStyle/>
          <a:p>
            <a:pPr>
              <a:defRPr>
                <a:solidFill>
                  <a:srgbClr val="FFFFFF"/>
                </a:solidFill>
              </a:defRPr>
            </a:pPr>
          </a:p>
        </p:txBody>
      </p:sp>
      <p:sp>
        <p:nvSpPr>
          <p:cNvPr id="552" name="Shape 552"/>
          <p:cNvSpPr/>
          <p:nvPr/>
        </p:nvSpPr>
        <p:spPr>
          <a:xfrm>
            <a:off x="8478087" y="4839840"/>
            <a:ext cx="1777626" cy="977266"/>
          </a:xfrm>
          <a:prstGeom prst="ellipse">
            <a:avLst/>
          </a:prstGeom>
          <a:ln w="88900">
            <a:solidFill>
              <a:schemeClr val="accent5">
                <a:hueOff val="-608019"/>
                <a:satOff val="-16379"/>
                <a:lumOff val="25127"/>
              </a:schemeClr>
            </a:solidFill>
            <a:prstDash val="sysDot"/>
            <a:miter lim="400000"/>
          </a:ln>
        </p:spPr>
        <p:txBody>
          <a:bodyPr lIns="50800" tIns="50800" rIns="50800" bIns="50800" anchor="ctr"/>
          <a:lstStyle/>
          <a:p>
            <a:pPr>
              <a:defRPr>
                <a:solidFill>
                  <a:srgbClr val="FFFFFF"/>
                </a:solidFill>
              </a:defRPr>
            </a:pPr>
          </a:p>
        </p:txBody>
      </p:sp>
      <p:sp>
        <p:nvSpPr>
          <p:cNvPr id="553" name="Shape 553"/>
          <p:cNvSpPr/>
          <p:nvPr/>
        </p:nvSpPr>
        <p:spPr>
          <a:xfrm>
            <a:off x="8078731" y="6731000"/>
            <a:ext cx="1238326" cy="0"/>
          </a:xfrm>
          <a:prstGeom prst="line">
            <a:avLst/>
          </a:prstGeom>
          <a:ln w="88900">
            <a:solidFill>
              <a:srgbClr val="EA3C44"/>
            </a:solidFill>
            <a:prstDash val="sysDot"/>
            <a:miter lim="400000"/>
          </a:ln>
        </p:spPr>
        <p:txBody>
          <a:bodyPr lIns="50800" tIns="50800" rIns="50800" bIns="50800" anchor="ctr"/>
          <a:lstStyle/>
          <a:p>
            <a:pPr/>
          </a:p>
        </p:txBody>
      </p:sp>
      <p:sp>
        <p:nvSpPr>
          <p:cNvPr id="554" name="Shape 554"/>
          <p:cNvSpPr/>
          <p:nvPr/>
        </p:nvSpPr>
        <p:spPr>
          <a:xfrm>
            <a:off x="8093479" y="5271770"/>
            <a:ext cx="342901" cy="1"/>
          </a:xfrm>
          <a:prstGeom prst="line">
            <a:avLst/>
          </a:prstGeom>
          <a:ln w="88900">
            <a:solidFill>
              <a:srgbClr val="EA3C44"/>
            </a:solidFill>
            <a:prstDash val="sysDot"/>
            <a:miter lim="400000"/>
          </a:ln>
        </p:spPr>
        <p:txBody>
          <a:bodyPr lIns="50800" tIns="50800" rIns="50800" bIns="50800" anchor="ctr"/>
          <a:lstStyle/>
          <a:p>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nvSpPr>
        <p:spPr>
          <a:xfrm>
            <a:off x="8707069" y="4668641"/>
            <a:ext cx="1319663" cy="1319664"/>
          </a:xfrm>
          <a:prstGeom prst="ellipse">
            <a:avLst/>
          </a:prstGeom>
          <a:solidFill>
            <a:srgbClr val="808785"/>
          </a:solidFill>
          <a:ln w="76200">
            <a:solidFill>
              <a:schemeClr val="accent6">
                <a:hueOff val="-133706"/>
                <a:satOff val="8281"/>
                <a:lumOff val="-27269"/>
              </a:schemeClr>
            </a:solidFill>
            <a:miter lim="400000"/>
          </a:ln>
        </p:spPr>
        <p:txBody>
          <a:bodyPr lIns="50800" tIns="50800" rIns="50800" bIns="50800" anchor="ctr"/>
          <a:lstStyle/>
          <a:p>
            <a:pPr>
              <a:defRPr>
                <a:solidFill>
                  <a:srgbClr val="FFFFFF"/>
                </a:solidFill>
              </a:defRPr>
            </a:pPr>
          </a:p>
        </p:txBody>
      </p:sp>
      <p:sp>
        <p:nvSpPr>
          <p:cNvPr id="557" name="Shape 557"/>
          <p:cNvSpPr/>
          <p:nvPr/>
        </p:nvSpPr>
        <p:spPr>
          <a:xfrm>
            <a:off x="7751173" y="2990605"/>
            <a:ext cx="1286476" cy="4893555"/>
          </a:xfrm>
          <a:custGeom>
            <a:avLst/>
            <a:gdLst/>
            <a:ahLst/>
            <a:cxnLst>
              <a:cxn ang="0">
                <a:pos x="wd2" y="hd2"/>
              </a:cxn>
              <a:cxn ang="5400000">
                <a:pos x="wd2" y="hd2"/>
              </a:cxn>
              <a:cxn ang="10800000">
                <a:pos x="wd2" y="hd2"/>
              </a:cxn>
              <a:cxn ang="16200000">
                <a:pos x="wd2" y="hd2"/>
              </a:cxn>
            </a:cxnLst>
            <a:rect l="0" t="0" r="r" b="b"/>
            <a:pathLst>
              <a:path w="20510" h="21519" fill="norm" stroke="1" extrusionOk="0">
                <a:moveTo>
                  <a:pt x="259" y="21519"/>
                </a:moveTo>
                <a:cubicBezTo>
                  <a:pt x="7571" y="21512"/>
                  <a:pt x="17935" y="21356"/>
                  <a:pt x="19826" y="16622"/>
                </a:cubicBezTo>
                <a:cubicBezTo>
                  <a:pt x="21600" y="12183"/>
                  <a:pt x="19470" y="8394"/>
                  <a:pt x="18537" y="5187"/>
                </a:cubicBezTo>
                <a:cubicBezTo>
                  <a:pt x="17670" y="2205"/>
                  <a:pt x="11032" y="-81"/>
                  <a:pt x="0" y="2"/>
                </a:cubicBezTo>
              </a:path>
            </a:pathLst>
          </a:custGeom>
          <a:ln w="114300">
            <a:solidFill>
              <a:schemeClr val="accent5">
                <a:hueOff val="-92222"/>
                <a:lumOff val="-9871"/>
              </a:schemeClr>
            </a:solidFill>
            <a:miter lim="400000"/>
            <a:headEnd type="oval"/>
            <a:tailEnd type="oval"/>
          </a:ln>
        </p:spPr>
        <p:txBody>
          <a:bodyPr lIns="50800" tIns="50800" rIns="50800" bIns="50800" anchor="ctr"/>
          <a:lstStyle/>
          <a:p>
            <a:pPr/>
          </a:p>
        </p:txBody>
      </p:sp>
      <p:sp>
        <p:nvSpPr>
          <p:cNvPr id="558" name="Shape 558"/>
          <p:cNvSpPr/>
          <p:nvPr/>
        </p:nvSpPr>
        <p:spPr>
          <a:xfrm>
            <a:off x="9818938" y="2989496"/>
            <a:ext cx="833222" cy="5465763"/>
          </a:xfrm>
          <a:custGeom>
            <a:avLst/>
            <a:gdLst/>
            <a:ahLst/>
            <a:cxnLst>
              <a:cxn ang="0">
                <a:pos x="wd2" y="hd2"/>
              </a:cxn>
              <a:cxn ang="5400000">
                <a:pos x="wd2" y="hd2"/>
              </a:cxn>
              <a:cxn ang="10800000">
                <a:pos x="wd2" y="hd2"/>
              </a:cxn>
              <a:cxn ang="16200000">
                <a:pos x="wd2" y="hd2"/>
              </a:cxn>
            </a:cxnLst>
            <a:rect l="0" t="0" r="r" b="b"/>
            <a:pathLst>
              <a:path w="19458" h="21600" fill="norm" stroke="1" extrusionOk="0">
                <a:moveTo>
                  <a:pt x="8069" y="0"/>
                </a:moveTo>
                <a:cubicBezTo>
                  <a:pt x="-202" y="4691"/>
                  <a:pt x="-2142" y="9591"/>
                  <a:pt x="2375" y="14400"/>
                </a:cubicBezTo>
                <a:cubicBezTo>
                  <a:pt x="3647" y="15755"/>
                  <a:pt x="5434" y="17099"/>
                  <a:pt x="8487" y="18383"/>
                </a:cubicBezTo>
                <a:cubicBezTo>
                  <a:pt x="11199" y="19523"/>
                  <a:pt x="14885" y="20605"/>
                  <a:pt x="19458" y="21600"/>
                </a:cubicBezTo>
              </a:path>
            </a:pathLst>
          </a:custGeom>
          <a:ln w="114300">
            <a:solidFill>
              <a:schemeClr val="accent6">
                <a:satOff val="1848"/>
                <a:lumOff val="-15262"/>
              </a:schemeClr>
            </a:solidFill>
            <a:miter lim="400000"/>
            <a:headEnd type="oval"/>
            <a:tailEnd type="oval"/>
          </a:ln>
        </p:spPr>
        <p:txBody>
          <a:bodyPr lIns="50800" tIns="50800" rIns="50800" bIns="50800" anchor="ctr"/>
          <a:lstStyle/>
          <a:p>
            <a:pPr/>
          </a:p>
        </p:txBody>
      </p:sp>
      <p:sp>
        <p:nvSpPr>
          <p:cNvPr id="559" name="Shape 559"/>
          <p:cNvSpPr/>
          <p:nvPr/>
        </p:nvSpPr>
        <p:spPr>
          <a:xfrm>
            <a:off x="9564510" y="2391273"/>
            <a:ext cx="184026" cy="642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721" y="18000"/>
                  <a:pt x="2881" y="14399"/>
                  <a:pt x="6480" y="10800"/>
                </a:cubicBezTo>
                <a:cubicBezTo>
                  <a:pt x="10080" y="7199"/>
                  <a:pt x="15121" y="3599"/>
                  <a:pt x="21600" y="0"/>
                </a:cubicBezTo>
              </a:path>
            </a:pathLst>
          </a:custGeom>
          <a:ln w="114300">
            <a:solidFill>
              <a:schemeClr val="accent6">
                <a:satOff val="1848"/>
                <a:lumOff val="-15262"/>
              </a:schemeClr>
            </a:solidFill>
            <a:miter lim="400000"/>
            <a:headEnd type="oval"/>
            <a:tailEnd type="oval"/>
          </a:ln>
        </p:spPr>
        <p:txBody>
          <a:bodyPr lIns="50800" tIns="50800" rIns="50800" bIns="50800" anchor="ctr"/>
          <a:lstStyle/>
          <a:p>
            <a:pPr/>
          </a:p>
        </p:txBody>
      </p:sp>
      <p:sp>
        <p:nvSpPr>
          <p:cNvPr id="560" name="Shape 560"/>
          <p:cNvSpPr/>
          <p:nvPr/>
        </p:nvSpPr>
        <p:spPr>
          <a:xfrm>
            <a:off x="7522971" y="1644626"/>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Domain1</a:t>
            </a:r>
          </a:p>
        </p:txBody>
      </p:sp>
      <p:sp>
        <p:nvSpPr>
          <p:cNvPr id="561" name="Shape 561"/>
          <p:cNvSpPr/>
          <p:nvPr/>
        </p:nvSpPr>
        <p:spPr>
          <a:xfrm>
            <a:off x="9174127" y="1644626"/>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Domain2</a:t>
            </a:r>
          </a:p>
        </p:txBody>
      </p:sp>
      <p:sp>
        <p:nvSpPr>
          <p:cNvPr id="562" name="Shape 562"/>
          <p:cNvSpPr/>
          <p:nvPr/>
        </p:nvSpPr>
        <p:spPr>
          <a:xfrm>
            <a:off x="600558" y="1336039"/>
            <a:ext cx="11803684" cy="1"/>
          </a:xfrm>
          <a:prstGeom prst="line">
            <a:avLst/>
          </a:prstGeom>
          <a:ln w="25400">
            <a:solidFill>
              <a:srgbClr val="5A5F5E"/>
            </a:solidFill>
            <a:miter lim="400000"/>
          </a:ln>
        </p:spPr>
        <p:txBody>
          <a:bodyPr lIns="50800" tIns="50800" rIns="50800" bIns="50800" anchor="ctr"/>
          <a:lstStyle/>
          <a:p>
            <a:pPr/>
          </a:p>
        </p:txBody>
      </p:sp>
      <p:sp>
        <p:nvSpPr>
          <p:cNvPr id="563" name="Shape 563"/>
          <p:cNvSpPr/>
          <p:nvPr/>
        </p:nvSpPr>
        <p:spPr>
          <a:xfrm>
            <a:off x="1538821" y="327668"/>
            <a:ext cx="12383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Factor</a:t>
            </a:r>
          </a:p>
        </p:txBody>
      </p:sp>
      <p:sp>
        <p:nvSpPr>
          <p:cNvPr id="564" name="Shape 564"/>
          <p:cNvSpPr/>
          <p:nvPr/>
        </p:nvSpPr>
        <p:spPr>
          <a:xfrm>
            <a:off x="1190239" y="2379425"/>
            <a:ext cx="6272663"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Reason about which channels to sense over instead of which nodes to sense on.</a:t>
            </a:r>
          </a:p>
        </p:txBody>
      </p:sp>
      <p:sp>
        <p:nvSpPr>
          <p:cNvPr id="565" name="Shape 565"/>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1</a:t>
            </a:r>
          </a:p>
        </p:txBody>
      </p:sp>
      <p:sp>
        <p:nvSpPr>
          <p:cNvPr id="566" name="Shape 566"/>
          <p:cNvSpPr/>
          <p:nvPr/>
        </p:nvSpPr>
        <p:spPr>
          <a:xfrm>
            <a:off x="2267064" y="4903470"/>
            <a:ext cx="5606141"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500"/>
            </a:lvl1pPr>
          </a:lstStyle>
          <a:p>
            <a:pPr/>
            <a:r>
              <a:t>Choice of node gives us information about many domains</a:t>
            </a:r>
          </a:p>
        </p:txBody>
      </p:sp>
      <p:sp>
        <p:nvSpPr>
          <p:cNvPr id="567" name="Shape 567"/>
          <p:cNvSpPr/>
          <p:nvPr/>
        </p:nvSpPr>
        <p:spPr>
          <a:xfrm>
            <a:off x="3087891" y="6250662"/>
            <a:ext cx="4719331"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2500"/>
            </a:lvl1pPr>
          </a:lstStyle>
          <a:p>
            <a:pPr/>
            <a:r>
              <a:t>Choice of channel gives information about one domain</a:t>
            </a:r>
          </a:p>
        </p:txBody>
      </p:sp>
      <p:sp>
        <p:nvSpPr>
          <p:cNvPr id="568" name="Shape 5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9" name="Shape 569"/>
          <p:cNvSpPr/>
          <p:nvPr/>
        </p:nvSpPr>
        <p:spPr>
          <a:xfrm>
            <a:off x="9341373" y="6387591"/>
            <a:ext cx="1149425" cy="723901"/>
          </a:xfrm>
          <a:prstGeom prst="ellipse">
            <a:avLst/>
          </a:prstGeom>
          <a:ln w="88900">
            <a:solidFill>
              <a:schemeClr val="accent5">
                <a:hueOff val="-608019"/>
                <a:satOff val="-16379"/>
                <a:lumOff val="25127"/>
              </a:schemeClr>
            </a:solidFill>
            <a:prstDash val="sysDot"/>
            <a:miter lim="400000"/>
          </a:ln>
        </p:spPr>
        <p:txBody>
          <a:bodyPr lIns="50800" tIns="50800" rIns="50800" bIns="50800" anchor="ctr"/>
          <a:lstStyle/>
          <a:p>
            <a:pPr>
              <a:defRPr>
                <a:solidFill>
                  <a:srgbClr val="FFFFFF"/>
                </a:solidFill>
              </a:defRPr>
            </a:pPr>
          </a:p>
        </p:txBody>
      </p:sp>
      <p:sp>
        <p:nvSpPr>
          <p:cNvPr id="570" name="Shape 570"/>
          <p:cNvSpPr/>
          <p:nvPr/>
        </p:nvSpPr>
        <p:spPr>
          <a:xfrm>
            <a:off x="8478087" y="4839840"/>
            <a:ext cx="1777626" cy="977266"/>
          </a:xfrm>
          <a:prstGeom prst="ellipse">
            <a:avLst/>
          </a:prstGeom>
          <a:ln w="88900">
            <a:solidFill>
              <a:schemeClr val="accent5">
                <a:hueOff val="-608019"/>
                <a:satOff val="-16379"/>
                <a:lumOff val="25127"/>
              </a:schemeClr>
            </a:solidFill>
            <a:prstDash val="sysDot"/>
            <a:miter lim="400000"/>
          </a:ln>
        </p:spPr>
        <p:txBody>
          <a:bodyPr lIns="50800" tIns="50800" rIns="50800" bIns="50800" anchor="ctr"/>
          <a:lstStyle/>
          <a:p>
            <a:pPr>
              <a:defRPr>
                <a:solidFill>
                  <a:srgbClr val="FFFFFF"/>
                </a:solidFill>
              </a:defRPr>
            </a:pPr>
          </a:p>
        </p:txBody>
      </p:sp>
      <p:sp>
        <p:nvSpPr>
          <p:cNvPr id="571" name="Shape 571"/>
          <p:cNvSpPr/>
          <p:nvPr/>
        </p:nvSpPr>
        <p:spPr>
          <a:xfrm>
            <a:off x="8078731" y="6731000"/>
            <a:ext cx="1238326" cy="0"/>
          </a:xfrm>
          <a:prstGeom prst="line">
            <a:avLst/>
          </a:prstGeom>
          <a:ln w="88900">
            <a:solidFill>
              <a:srgbClr val="EA3C44"/>
            </a:solidFill>
            <a:prstDash val="sysDot"/>
            <a:miter lim="400000"/>
          </a:ln>
        </p:spPr>
        <p:txBody>
          <a:bodyPr lIns="50800" tIns="50800" rIns="50800" bIns="50800" anchor="ctr"/>
          <a:lstStyle/>
          <a:p>
            <a:pPr/>
          </a:p>
        </p:txBody>
      </p:sp>
      <p:sp>
        <p:nvSpPr>
          <p:cNvPr id="572" name="Shape 572"/>
          <p:cNvSpPr/>
          <p:nvPr/>
        </p:nvSpPr>
        <p:spPr>
          <a:xfrm>
            <a:off x="8093479" y="5271770"/>
            <a:ext cx="342901" cy="1"/>
          </a:xfrm>
          <a:prstGeom prst="line">
            <a:avLst/>
          </a:prstGeom>
          <a:ln w="88900">
            <a:solidFill>
              <a:srgbClr val="EA3C44"/>
            </a:solidFill>
            <a:prstDash val="sysDot"/>
            <a:miter lim="400000"/>
          </a:ln>
        </p:spPr>
        <p:txBody>
          <a:bodyPr lIns="50800" tIns="50800" rIns="50800" bIns="50800" anchor="ctr"/>
          <a:lstStyle/>
          <a:p>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4" name="Shape 574"/>
          <p:cNvSpPr/>
          <p:nvPr/>
        </p:nvSpPr>
        <p:spPr>
          <a:xfrm>
            <a:off x="807212" y="5420836"/>
            <a:ext cx="3499866" cy="3792094"/>
          </a:xfrm>
          <a:prstGeom prst="roundRect">
            <a:avLst>
              <a:gd name="adj" fmla="val 15000"/>
            </a:avLst>
          </a:prstGeom>
          <a:solidFill>
            <a:srgbClr val="C3DEE5"/>
          </a:solidFill>
          <a:ln w="12700">
            <a:miter lim="400000"/>
          </a:ln>
        </p:spPr>
        <p:txBody>
          <a:bodyPr lIns="50800" tIns="50800" rIns="50800" bIns="50800" anchor="ctr"/>
          <a:lstStyle/>
          <a:p>
            <a:pPr>
              <a:defRPr>
                <a:solidFill>
                  <a:srgbClr val="FFFFFF"/>
                </a:solidFill>
              </a:defRPr>
            </a:pPr>
          </a:p>
        </p:txBody>
      </p:sp>
      <p:sp>
        <p:nvSpPr>
          <p:cNvPr id="575" name="Shape 575"/>
          <p:cNvSpPr/>
          <p:nvPr/>
        </p:nvSpPr>
        <p:spPr>
          <a:xfrm>
            <a:off x="4299013" y="5863432"/>
            <a:ext cx="4555864" cy="1270001"/>
          </a:xfrm>
          <a:prstGeom prst="rightArrow">
            <a:avLst>
              <a:gd name="adj1" fmla="val 54120"/>
              <a:gd name="adj2" fmla="val 64000"/>
            </a:avLst>
          </a:prstGeom>
          <a:solidFill>
            <a:srgbClr val="C3DEE5"/>
          </a:solidFill>
          <a:ln w="12700">
            <a:miter lim="400000"/>
          </a:ln>
        </p:spPr>
        <p:txBody>
          <a:bodyPr lIns="50800" tIns="50800" rIns="50800" bIns="50800" anchor="ctr"/>
          <a:lstStyle/>
          <a:p>
            <a:pPr>
              <a:defRPr>
                <a:solidFill>
                  <a:srgbClr val="FFFFFF"/>
                </a:solidFill>
              </a:defRPr>
            </a:pPr>
          </a:p>
        </p:txBody>
      </p:sp>
      <p:sp>
        <p:nvSpPr>
          <p:cNvPr id="576" name="Shape 576"/>
          <p:cNvSpPr/>
          <p:nvPr/>
        </p:nvSpPr>
        <p:spPr>
          <a:xfrm>
            <a:off x="4299013" y="7592821"/>
            <a:ext cx="4555864" cy="1270001"/>
          </a:xfrm>
          <a:prstGeom prst="rightArrow">
            <a:avLst>
              <a:gd name="adj1" fmla="val 58450"/>
              <a:gd name="adj2" fmla="val 64890"/>
            </a:avLst>
          </a:prstGeom>
          <a:solidFill>
            <a:srgbClr val="C3DEE5"/>
          </a:solidFill>
          <a:ln w="12700">
            <a:miter lim="400000"/>
          </a:ln>
        </p:spPr>
        <p:txBody>
          <a:bodyPr lIns="50800" tIns="50800" rIns="50800" bIns="50800" anchor="ctr"/>
          <a:lstStyle/>
          <a:p>
            <a:pPr>
              <a:defRPr>
                <a:solidFill>
                  <a:srgbClr val="FFFFFF"/>
                </a:solidFill>
              </a:defRPr>
            </a:pPr>
          </a:p>
        </p:txBody>
      </p:sp>
      <p:sp>
        <p:nvSpPr>
          <p:cNvPr id="577" name="Shape 577"/>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578" name="Shape 578"/>
          <p:cNvSpPr/>
          <p:nvPr/>
        </p:nvSpPr>
        <p:spPr>
          <a:xfrm>
            <a:off x="997230" y="2042402"/>
            <a:ext cx="11741759"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How does this change the cost of actions?</a:t>
            </a:r>
          </a:p>
          <a:p>
            <a:pPr algn="l"/>
          </a:p>
          <a:p>
            <a:pPr algn="l">
              <a:defRPr sz="2700"/>
            </a:pPr>
            <a:r>
              <a:t>Cost of a node = Traffic through node</a:t>
            </a:r>
          </a:p>
          <a:p>
            <a:pPr algn="l">
              <a:defRPr sz="2700"/>
            </a:pPr>
            <a:r>
              <a:t>Build a lookup table mapping each action on channels to lowest cost action on nodes.</a:t>
            </a:r>
          </a:p>
          <a:p>
            <a:pPr algn="l">
              <a:defRPr sz="2700"/>
            </a:pPr>
            <a:r>
              <a:t>We can efficiently compute this using a linear program</a:t>
            </a:r>
          </a:p>
        </p:txBody>
      </p:sp>
      <p:sp>
        <p:nvSpPr>
          <p:cNvPr id="579" name="Shape 5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0" name="Shape 580"/>
          <p:cNvSpPr/>
          <p:nvPr/>
        </p:nvSpPr>
        <p:spPr>
          <a:xfrm>
            <a:off x="1538821" y="327668"/>
            <a:ext cx="123832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Factor</a:t>
            </a:r>
          </a:p>
        </p:txBody>
      </p:sp>
      <p:sp>
        <p:nvSpPr>
          <p:cNvPr id="581" name="Shape 581"/>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1</a:t>
            </a:r>
          </a:p>
        </p:txBody>
      </p:sp>
      <p:grpSp>
        <p:nvGrpSpPr>
          <p:cNvPr id="601" name="Group 601"/>
          <p:cNvGrpSpPr/>
          <p:nvPr/>
        </p:nvGrpSpPr>
        <p:grpSpPr>
          <a:xfrm>
            <a:off x="1088207" y="6028403"/>
            <a:ext cx="2952354" cy="2463832"/>
            <a:chOff x="0" y="0"/>
            <a:chExt cx="2952353" cy="2463830"/>
          </a:xfrm>
        </p:grpSpPr>
        <p:sp>
          <p:nvSpPr>
            <p:cNvPr id="582" name="Shape 582"/>
            <p:cNvSpPr/>
            <p:nvPr/>
          </p:nvSpPr>
          <p:spPr>
            <a:xfrm flipV="1">
              <a:off x="692362" y="949166"/>
              <a:ext cx="742796" cy="74279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583" name="Shape 583"/>
            <p:cNvSpPr/>
            <p:nvPr/>
          </p:nvSpPr>
          <p:spPr>
            <a:xfrm flipH="1" flipV="1">
              <a:off x="1541017" y="949166"/>
              <a:ext cx="742795" cy="742796"/>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grpSp>
          <p:nvGrpSpPr>
            <p:cNvPr id="588" name="Group 588"/>
            <p:cNvGrpSpPr/>
            <p:nvPr/>
          </p:nvGrpSpPr>
          <p:grpSpPr>
            <a:xfrm rot="16200000">
              <a:off x="-64183" y="1093626"/>
              <a:ext cx="1446144" cy="1294266"/>
              <a:chOff x="0" y="0"/>
              <a:chExt cx="1446142" cy="1294264"/>
            </a:xfrm>
          </p:grpSpPr>
          <p:sp>
            <p:nvSpPr>
              <p:cNvPr id="584" name="Shape 584"/>
              <p:cNvSpPr/>
              <p:nvPr/>
            </p:nvSpPr>
            <p:spPr>
              <a:xfrm>
                <a:off x="118353" y="647132"/>
                <a:ext cx="1209437"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585" name="Shape 585"/>
              <p:cNvSpPr/>
              <p:nvPr/>
            </p:nvSpPr>
            <p:spPr>
              <a:xfrm flipH="1" flipV="1">
                <a:off x="434407" y="115041"/>
                <a:ext cx="306705" cy="53138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586" name="Shape 586"/>
              <p:cNvSpPr/>
              <p:nvPr/>
            </p:nvSpPr>
            <p:spPr>
              <a:xfrm flipV="1">
                <a:off x="420712" y="123431"/>
                <a:ext cx="604719" cy="1047403"/>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587" name="pasted-image.pdf"/>
              <p:cNvPicPr>
                <a:picLocks noChangeAspect="1"/>
              </p:cNvPicPr>
              <p:nvPr/>
            </p:nvPicPr>
            <p:blipFill>
              <a:blip r:embed="rId2">
                <a:extLst/>
              </a:blip>
              <a:stretch>
                <a:fillRect/>
              </a:stretch>
            </p:blipFill>
            <p:spPr>
              <a:xfrm>
                <a:off x="0" y="0"/>
                <a:ext cx="1446143" cy="1294265"/>
              </a:xfrm>
              <a:prstGeom prst="rect">
                <a:avLst/>
              </a:prstGeom>
              <a:ln w="12700" cap="flat">
                <a:noFill/>
                <a:miter lim="400000"/>
              </a:ln>
              <a:effectLst/>
            </p:spPr>
          </p:pic>
        </p:grpSp>
        <p:grpSp>
          <p:nvGrpSpPr>
            <p:cNvPr id="593" name="Group 593"/>
            <p:cNvGrpSpPr/>
            <p:nvPr/>
          </p:nvGrpSpPr>
          <p:grpSpPr>
            <a:xfrm flipH="1" rot="5400000">
              <a:off x="1582149" y="1093626"/>
              <a:ext cx="1446143" cy="1294266"/>
              <a:chOff x="0" y="0"/>
              <a:chExt cx="1446142" cy="1294264"/>
            </a:xfrm>
          </p:grpSpPr>
          <p:sp>
            <p:nvSpPr>
              <p:cNvPr id="589" name="Shape 589"/>
              <p:cNvSpPr/>
              <p:nvPr/>
            </p:nvSpPr>
            <p:spPr>
              <a:xfrm>
                <a:off x="118353" y="647132"/>
                <a:ext cx="1209437" cy="1"/>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590" name="Shape 590"/>
              <p:cNvSpPr/>
              <p:nvPr/>
            </p:nvSpPr>
            <p:spPr>
              <a:xfrm flipH="1" flipV="1">
                <a:off x="434407" y="115041"/>
                <a:ext cx="306705" cy="531387"/>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sp>
            <p:nvSpPr>
              <p:cNvPr id="591" name="Shape 591"/>
              <p:cNvSpPr/>
              <p:nvPr/>
            </p:nvSpPr>
            <p:spPr>
              <a:xfrm flipV="1">
                <a:off x="420712" y="123431"/>
                <a:ext cx="604719" cy="1047403"/>
              </a:xfrm>
              <a:prstGeom prst="line">
                <a:avLst/>
              </a:prstGeom>
              <a:noFill/>
              <a:ln w="25400" cap="flat">
                <a:solidFill>
                  <a:srgbClr val="5A5F5E"/>
                </a:solidFill>
                <a:prstDash val="solid"/>
                <a:miter lim="400000"/>
              </a:ln>
              <a:effectLst/>
            </p:spPr>
            <p:txBody>
              <a:bodyPr wrap="square" lIns="50800" tIns="50800" rIns="50800" bIns="50800" numCol="1" anchor="ctr">
                <a:noAutofit/>
              </a:bodyPr>
              <a:lstStyle/>
              <a:p>
                <a:pPr/>
              </a:p>
            </p:txBody>
          </p:sp>
          <p:pic>
            <p:nvPicPr>
              <p:cNvPr id="592" name="pasted-image.pdf"/>
              <p:cNvPicPr>
                <a:picLocks noChangeAspect="1"/>
              </p:cNvPicPr>
              <p:nvPr/>
            </p:nvPicPr>
            <p:blipFill>
              <a:blip r:embed="rId2">
                <a:extLst/>
              </a:blip>
              <a:stretch>
                <a:fillRect/>
              </a:stretch>
            </p:blipFill>
            <p:spPr>
              <a:xfrm>
                <a:off x="0" y="0"/>
                <a:ext cx="1446143" cy="1294265"/>
              </a:xfrm>
              <a:prstGeom prst="rect">
                <a:avLst/>
              </a:prstGeom>
              <a:ln w="12700" cap="flat">
                <a:noFill/>
                <a:miter lim="400000"/>
              </a:ln>
              <a:effectLst/>
            </p:spPr>
          </p:pic>
        </p:grpSp>
        <p:sp>
          <p:nvSpPr>
            <p:cNvPr id="594" name="Shape 594"/>
            <p:cNvSpPr/>
            <p:nvPr/>
          </p:nvSpPr>
          <p:spPr>
            <a:xfrm>
              <a:off x="1322296" y="787516"/>
              <a:ext cx="319518" cy="319518"/>
            </a:xfrm>
            <a:prstGeom prst="ellipse">
              <a:avLst/>
            </a:prstGeom>
            <a:solidFill>
              <a:srgbClr val="808785"/>
            </a:solidFill>
            <a:ln w="12700" cap="flat">
              <a:noFill/>
              <a:miter lim="400000"/>
            </a:ln>
            <a:effectLst/>
          </p:spPr>
          <p:txBody>
            <a:bodyPr wrap="square" lIns="50800" tIns="50800" rIns="50800" bIns="50800" numCol="1" anchor="ctr">
              <a:noAutofit/>
            </a:bodyPr>
            <a:lstStyle/>
            <a:p>
              <a:pPr>
                <a:defRPr>
                  <a:solidFill>
                    <a:srgbClr val="FFFFFF"/>
                  </a:solidFill>
                </a:defRPr>
              </a:pPr>
            </a:p>
          </p:txBody>
        </p:sp>
        <p:sp>
          <p:nvSpPr>
            <p:cNvPr id="595" name="Shape 595"/>
            <p:cNvSpPr/>
            <p:nvPr/>
          </p:nvSpPr>
          <p:spPr>
            <a:xfrm>
              <a:off x="143370" y="56230"/>
              <a:ext cx="1321901" cy="1520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558"/>
                  </a:moveTo>
                  <a:lnTo>
                    <a:pt x="8672" y="21600"/>
                  </a:lnTo>
                  <a:lnTo>
                    <a:pt x="21600" y="10315"/>
                  </a:lnTo>
                  <a:lnTo>
                    <a:pt x="14740"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596" name="Shape 596"/>
            <p:cNvSpPr/>
            <p:nvPr/>
          </p:nvSpPr>
          <p:spPr>
            <a:xfrm>
              <a:off x="0" y="32809"/>
              <a:ext cx="1593259" cy="1983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123" y="18135"/>
                  </a:lnTo>
                  <a:lnTo>
                    <a:pt x="21600" y="8220"/>
                  </a:lnTo>
                  <a:lnTo>
                    <a:pt x="15475"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597" name="Shape 597"/>
            <p:cNvSpPr/>
            <p:nvPr/>
          </p:nvSpPr>
          <p:spPr>
            <a:xfrm>
              <a:off x="1267838" y="0"/>
              <a:ext cx="1644450" cy="1938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665" y="17501"/>
                  </a:lnTo>
                  <a:lnTo>
                    <a:pt x="5643" y="8933"/>
                  </a:lnTo>
                  <a:lnTo>
                    <a:pt x="0"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598" name="Shape 598"/>
            <p:cNvSpPr/>
            <p:nvPr/>
          </p:nvSpPr>
          <p:spPr>
            <a:xfrm>
              <a:off x="844880" y="26222"/>
              <a:ext cx="1474811" cy="1903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5" y="21600"/>
                  </a:moveTo>
                  <a:lnTo>
                    <a:pt x="0" y="19256"/>
                  </a:lnTo>
                  <a:lnTo>
                    <a:pt x="12101" y="9775"/>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599" name="Shape 599"/>
            <p:cNvSpPr/>
            <p:nvPr/>
          </p:nvSpPr>
          <p:spPr>
            <a:xfrm>
              <a:off x="1707558" y="110255"/>
              <a:ext cx="697810" cy="18905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6" y="21600"/>
                  </a:moveTo>
                  <a:lnTo>
                    <a:pt x="16984" y="17855"/>
                  </a:lnTo>
                  <a:lnTo>
                    <a:pt x="0" y="9831"/>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600" name="Shape 600"/>
            <p:cNvSpPr/>
            <p:nvPr/>
          </p:nvSpPr>
          <p:spPr>
            <a:xfrm>
              <a:off x="1868246" y="144101"/>
              <a:ext cx="662233" cy="20868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42" y="21600"/>
                  </a:moveTo>
                  <a:lnTo>
                    <a:pt x="16504" y="15381"/>
                  </a:lnTo>
                  <a:lnTo>
                    <a:pt x="0" y="7950"/>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grpSp>
      <p:grpSp>
        <p:nvGrpSpPr>
          <p:cNvPr id="605" name="Group 605"/>
          <p:cNvGrpSpPr/>
          <p:nvPr/>
        </p:nvGrpSpPr>
        <p:grpSpPr>
          <a:xfrm>
            <a:off x="4906390" y="5701943"/>
            <a:ext cx="2067880" cy="1431490"/>
            <a:chOff x="0" y="0"/>
            <a:chExt cx="2067878" cy="1431488"/>
          </a:xfrm>
        </p:grpSpPr>
        <p:sp>
          <p:nvSpPr>
            <p:cNvPr id="602" name="Shape 602"/>
            <p:cNvSpPr/>
            <p:nvPr/>
          </p:nvSpPr>
          <p:spPr>
            <a:xfrm>
              <a:off x="101800" y="39926"/>
              <a:ext cx="938620" cy="10793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558"/>
                  </a:moveTo>
                  <a:lnTo>
                    <a:pt x="8672" y="21600"/>
                  </a:lnTo>
                  <a:lnTo>
                    <a:pt x="21600" y="10315"/>
                  </a:lnTo>
                  <a:lnTo>
                    <a:pt x="14740"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603" name="Shape 603"/>
            <p:cNvSpPr/>
            <p:nvPr/>
          </p:nvSpPr>
          <p:spPr>
            <a:xfrm>
              <a:off x="0" y="23296"/>
              <a:ext cx="1131298" cy="1408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9123" y="18135"/>
                  </a:lnTo>
                  <a:lnTo>
                    <a:pt x="21600" y="8220"/>
                  </a:lnTo>
                  <a:lnTo>
                    <a:pt x="15475"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604" name="Shape 604"/>
            <p:cNvSpPr/>
            <p:nvPr/>
          </p:nvSpPr>
          <p:spPr>
            <a:xfrm>
              <a:off x="900232" y="0"/>
              <a:ext cx="1167647" cy="13763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665" y="17501"/>
                  </a:lnTo>
                  <a:lnTo>
                    <a:pt x="5643" y="8933"/>
                  </a:lnTo>
                  <a:lnTo>
                    <a:pt x="0" y="0"/>
                  </a:lnTo>
                </a:path>
              </a:pathLst>
            </a:custGeom>
            <a:noFill/>
            <a:ln w="38100" cap="flat">
              <a:solidFill>
                <a:schemeClr val="accent5"/>
              </a:solidFill>
              <a:prstDash val="solid"/>
              <a:miter lim="400000"/>
              <a:headEnd type="oval" w="med" len="med"/>
              <a:tailEnd type="oval" w="med" len="med"/>
            </a:ln>
            <a:effectLst/>
          </p:spPr>
          <p:txBody>
            <a:bodyPr wrap="square" lIns="50800" tIns="50800" rIns="50800" bIns="50800" numCol="1" anchor="ctr">
              <a:noAutofit/>
            </a:bodyPr>
            <a:lstStyle/>
            <a:p>
              <a:pPr/>
            </a:p>
          </p:txBody>
        </p:sp>
      </p:grpSp>
      <p:grpSp>
        <p:nvGrpSpPr>
          <p:cNvPr id="609" name="Group 609"/>
          <p:cNvGrpSpPr/>
          <p:nvPr/>
        </p:nvGrpSpPr>
        <p:grpSpPr>
          <a:xfrm>
            <a:off x="5060060" y="7417957"/>
            <a:ext cx="1238326" cy="1619730"/>
            <a:chOff x="0" y="0"/>
            <a:chExt cx="1238324" cy="1619729"/>
          </a:xfrm>
        </p:grpSpPr>
        <p:sp>
          <p:nvSpPr>
            <p:cNvPr id="606" name="Shape 606"/>
            <p:cNvSpPr/>
            <p:nvPr/>
          </p:nvSpPr>
          <p:spPr>
            <a:xfrm>
              <a:off x="0" y="0"/>
              <a:ext cx="1083469" cy="1398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45" y="21600"/>
                  </a:moveTo>
                  <a:lnTo>
                    <a:pt x="0" y="19256"/>
                  </a:lnTo>
                  <a:lnTo>
                    <a:pt x="12101" y="9775"/>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607" name="Shape 607"/>
            <p:cNvSpPr/>
            <p:nvPr/>
          </p:nvSpPr>
          <p:spPr>
            <a:xfrm>
              <a:off x="633765" y="61734"/>
              <a:ext cx="512647" cy="13889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6" y="21600"/>
                  </a:moveTo>
                  <a:lnTo>
                    <a:pt x="16984" y="17855"/>
                  </a:lnTo>
                  <a:lnTo>
                    <a:pt x="0" y="9831"/>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sp>
          <p:nvSpPr>
            <p:cNvPr id="608" name="Shape 608"/>
            <p:cNvSpPr/>
            <p:nvPr/>
          </p:nvSpPr>
          <p:spPr>
            <a:xfrm>
              <a:off x="751815" y="86600"/>
              <a:ext cx="486510" cy="15331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42" y="21600"/>
                  </a:moveTo>
                  <a:lnTo>
                    <a:pt x="16504" y="15381"/>
                  </a:lnTo>
                  <a:lnTo>
                    <a:pt x="0" y="7950"/>
                  </a:lnTo>
                  <a:lnTo>
                    <a:pt x="21600" y="0"/>
                  </a:lnTo>
                </a:path>
              </a:pathLst>
            </a:custGeom>
            <a:noFill/>
            <a:ln w="50800" cap="flat">
              <a:solidFill>
                <a:srgbClr val="499C7D"/>
              </a:solidFill>
              <a:prstDash val="solid"/>
              <a:miter lim="400000"/>
              <a:headEnd type="oval" w="med" len="med"/>
              <a:tailEnd type="oval" w="med" len="med"/>
            </a:ln>
            <a:effectLst/>
          </p:spPr>
          <p:txBody>
            <a:bodyPr wrap="square" lIns="50800" tIns="50800" rIns="50800" bIns="50800" numCol="1" anchor="ctr">
              <a:noAutofit/>
            </a:bodyPr>
            <a:lstStyle/>
            <a:p>
              <a:pPr/>
            </a:p>
          </p:txBody>
        </p:sp>
      </p:grpSp>
      <p:sp>
        <p:nvSpPr>
          <p:cNvPr id="610" name="Shape 610"/>
          <p:cNvSpPr/>
          <p:nvPr/>
        </p:nvSpPr>
        <p:spPr>
          <a:xfrm>
            <a:off x="6752057" y="6231732"/>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Domain1</a:t>
            </a:r>
          </a:p>
        </p:txBody>
      </p:sp>
      <p:sp>
        <p:nvSpPr>
          <p:cNvPr id="611" name="Shape 611"/>
          <p:cNvSpPr/>
          <p:nvPr/>
        </p:nvSpPr>
        <p:spPr>
          <a:xfrm>
            <a:off x="6752057" y="7961121"/>
            <a:ext cx="1483917"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atin typeface="Gill Sans"/>
                <a:ea typeface="Gill Sans"/>
                <a:cs typeface="Gill Sans"/>
                <a:sym typeface="Gill Sans"/>
              </a:defRPr>
            </a:lvl1pPr>
          </a:lstStyle>
          <a:p>
            <a:pPr/>
            <a:r>
              <a:t>Domain2</a:t>
            </a:r>
          </a:p>
        </p:txBody>
      </p:sp>
      <p:graphicFrame>
        <p:nvGraphicFramePr>
          <p:cNvPr id="612" name="Table 612"/>
          <p:cNvGraphicFramePr/>
          <p:nvPr/>
        </p:nvGraphicFramePr>
        <p:xfrm>
          <a:off x="9068816" y="5655055"/>
          <a:ext cx="1923987" cy="14441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89813"/>
                <a:gridCol w="580263"/>
                <a:gridCol w="541210"/>
              </a:tblGrid>
              <a:tr h="477162">
                <a:tc>
                  <a:txBody>
                    <a:bodyPr/>
                    <a:lstStyle/>
                    <a:p>
                      <a:pPr>
                        <a:defRPr>
                          <a:solidFill>
                            <a:srgbClr val="000000"/>
                          </a:solidFill>
                        </a:defRPr>
                      </a:pPr>
                      <a:r>
                        <a:rPr sz="1200">
                          <a:solidFill>
                            <a:srgbClr val="5A5F5E"/>
                          </a:solidFill>
                        </a:rPr>
                        <a:t>#channel</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a:solidFill>
                            <a:srgbClr val="000000"/>
                          </a:solidFill>
                        </a:defRPr>
                      </a:pPr>
                      <a:r>
                        <a:rPr sz="1200">
                          <a:solidFill>
                            <a:srgbClr val="5A5F5E"/>
                          </a:solidFill>
                        </a:rPr>
                        <a:t>nodes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a:solidFill>
                            <a:srgbClr val="000000"/>
                          </a:solidFill>
                        </a:defRPr>
                      </a:pPr>
                      <a:r>
                        <a:rPr sz="1200">
                          <a:solidFill>
                            <a:srgbClr val="5A5F5E"/>
                          </a:solidFill>
                        </a:rPr>
                        <a:t>cost</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477162">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477162">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graphicFrame>
        <p:nvGraphicFramePr>
          <p:cNvPr id="613" name="Table 613"/>
          <p:cNvGraphicFramePr/>
          <p:nvPr/>
        </p:nvGraphicFramePr>
        <p:xfrm>
          <a:off x="9068816" y="7512077"/>
          <a:ext cx="1923987" cy="14441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89813"/>
                <a:gridCol w="580263"/>
                <a:gridCol w="541210"/>
              </a:tblGrid>
              <a:tr h="477162">
                <a:tc>
                  <a:txBody>
                    <a:bodyPr/>
                    <a:lstStyle/>
                    <a:p>
                      <a:pPr>
                        <a:defRPr>
                          <a:solidFill>
                            <a:srgbClr val="000000"/>
                          </a:solidFill>
                        </a:defRPr>
                      </a:pPr>
                      <a:r>
                        <a:rPr sz="1200">
                          <a:solidFill>
                            <a:srgbClr val="5A5F5E"/>
                          </a:solidFill>
                        </a:rPr>
                        <a:t>#channel</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a:solidFill>
                            <a:srgbClr val="000000"/>
                          </a:solidFill>
                        </a:defRPr>
                      </a:pPr>
                      <a:r>
                        <a:rPr sz="1200">
                          <a:solidFill>
                            <a:srgbClr val="5A5F5E"/>
                          </a:solidFill>
                        </a:rPr>
                        <a:t>nodes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a:solidFill>
                            <a:srgbClr val="000000"/>
                          </a:solidFill>
                        </a:defRPr>
                      </a:pPr>
                      <a:r>
                        <a:rPr sz="1200">
                          <a:solidFill>
                            <a:srgbClr val="5A5F5E"/>
                          </a:solidFill>
                        </a:rPr>
                        <a:t>cost</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477162">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477162">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a:defRPr sz="30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5" name="Shape 615"/>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616" name="Shape 616"/>
          <p:cNvSpPr/>
          <p:nvPr/>
        </p:nvSpPr>
        <p:spPr>
          <a:xfrm>
            <a:off x="1595034" y="327668"/>
            <a:ext cx="701918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Online Policy Aggregation &amp; Execution</a:t>
            </a:r>
          </a:p>
        </p:txBody>
      </p:sp>
      <p:sp>
        <p:nvSpPr>
          <p:cNvPr id="617" name="Shape 617"/>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2</a:t>
            </a:r>
          </a:p>
        </p:txBody>
      </p:sp>
      <p:sp>
        <p:nvSpPr>
          <p:cNvPr id="618" name="Shape 61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19" name="81056-200.png"/>
          <p:cNvPicPr>
            <a:picLocks noChangeAspect="1"/>
          </p:cNvPicPr>
          <p:nvPr/>
        </p:nvPicPr>
        <p:blipFill>
          <a:blip r:embed="rId3">
            <a:extLst/>
          </a:blip>
          <a:stretch>
            <a:fillRect/>
          </a:stretch>
        </p:blipFill>
        <p:spPr>
          <a:xfrm>
            <a:off x="5169093" y="2686943"/>
            <a:ext cx="1499547" cy="1499547"/>
          </a:xfrm>
          <a:prstGeom prst="rect">
            <a:avLst/>
          </a:prstGeom>
          <a:ln w="12700">
            <a:miter lim="400000"/>
          </a:ln>
        </p:spPr>
      </p:pic>
      <p:pic>
        <p:nvPicPr>
          <p:cNvPr id="620" name="81056-200.png"/>
          <p:cNvPicPr>
            <a:picLocks noChangeAspect="1"/>
          </p:cNvPicPr>
          <p:nvPr/>
        </p:nvPicPr>
        <p:blipFill>
          <a:blip r:embed="rId3">
            <a:extLst/>
          </a:blip>
          <a:stretch>
            <a:fillRect/>
          </a:stretch>
        </p:blipFill>
        <p:spPr>
          <a:xfrm>
            <a:off x="1123215" y="2735086"/>
            <a:ext cx="1499548" cy="1499547"/>
          </a:xfrm>
          <a:prstGeom prst="rect">
            <a:avLst/>
          </a:prstGeom>
          <a:ln w="12700">
            <a:miter lim="400000"/>
          </a:ln>
        </p:spPr>
      </p:pic>
      <p:sp>
        <p:nvSpPr>
          <p:cNvPr id="621" name="Shape 621"/>
          <p:cNvSpPr/>
          <p:nvPr/>
        </p:nvSpPr>
        <p:spPr>
          <a:xfrm>
            <a:off x="2602583" y="2846889"/>
            <a:ext cx="227528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22" name="Shape 622"/>
          <p:cNvSpPr/>
          <p:nvPr/>
        </p:nvSpPr>
        <p:spPr>
          <a:xfrm>
            <a:off x="6648460" y="2801716"/>
            <a:ext cx="227528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23" name="Shape 623"/>
          <p:cNvSpPr/>
          <p:nvPr/>
        </p:nvSpPr>
        <p:spPr>
          <a:xfrm>
            <a:off x="7280178" y="7425904"/>
            <a:ext cx="132933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Policy 2</a:t>
            </a:r>
          </a:p>
        </p:txBody>
      </p:sp>
      <p:sp>
        <p:nvSpPr>
          <p:cNvPr id="624" name="Shape 624"/>
          <p:cNvSpPr/>
          <p:nvPr/>
        </p:nvSpPr>
        <p:spPr>
          <a:xfrm>
            <a:off x="6878159" y="3157316"/>
            <a:ext cx="2133371"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90% bad!</a:t>
            </a:r>
          </a:p>
        </p:txBody>
      </p:sp>
      <p:sp>
        <p:nvSpPr>
          <p:cNvPr id="625" name="Shape 625"/>
          <p:cNvSpPr/>
          <p:nvPr/>
        </p:nvSpPr>
        <p:spPr>
          <a:xfrm>
            <a:off x="3234301" y="7425904"/>
            <a:ext cx="132933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Policy 1</a:t>
            </a:r>
          </a:p>
        </p:txBody>
      </p:sp>
      <p:sp>
        <p:nvSpPr>
          <p:cNvPr id="626" name="Shape 626"/>
          <p:cNvSpPr/>
          <p:nvPr/>
        </p:nvSpPr>
        <p:spPr>
          <a:xfrm>
            <a:off x="2832282" y="3157316"/>
            <a:ext cx="2133371" cy="558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10% Bad</a:t>
            </a:r>
          </a:p>
        </p:txBody>
      </p:sp>
      <p:sp>
        <p:nvSpPr>
          <p:cNvPr id="627" name="Shape 627"/>
          <p:cNvSpPr/>
          <p:nvPr/>
        </p:nvSpPr>
        <p:spPr>
          <a:xfrm>
            <a:off x="1424802" y="1756195"/>
            <a:ext cx="810592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Sub-Agent maintains belief for every domain</a:t>
            </a:r>
          </a:p>
        </p:txBody>
      </p:sp>
      <p:pic>
        <p:nvPicPr>
          <p:cNvPr id="628" name="81056-200.png"/>
          <p:cNvPicPr>
            <a:picLocks noChangeAspect="1"/>
          </p:cNvPicPr>
          <p:nvPr/>
        </p:nvPicPr>
        <p:blipFill>
          <a:blip r:embed="rId3">
            <a:extLst/>
          </a:blip>
          <a:stretch>
            <a:fillRect/>
          </a:stretch>
        </p:blipFill>
        <p:spPr>
          <a:xfrm>
            <a:off x="5189199" y="5871107"/>
            <a:ext cx="1499547" cy="1499547"/>
          </a:xfrm>
          <a:prstGeom prst="rect">
            <a:avLst/>
          </a:prstGeom>
          <a:ln w="12700">
            <a:miter lim="400000"/>
          </a:ln>
        </p:spPr>
      </p:pic>
      <p:pic>
        <p:nvPicPr>
          <p:cNvPr id="629" name="81056-200.png"/>
          <p:cNvPicPr>
            <a:picLocks noChangeAspect="1"/>
          </p:cNvPicPr>
          <p:nvPr/>
        </p:nvPicPr>
        <p:blipFill>
          <a:blip r:embed="rId3">
            <a:extLst/>
          </a:blip>
          <a:stretch>
            <a:fillRect/>
          </a:stretch>
        </p:blipFill>
        <p:spPr>
          <a:xfrm>
            <a:off x="1143323" y="5919250"/>
            <a:ext cx="1499547" cy="1499547"/>
          </a:xfrm>
          <a:prstGeom prst="rect">
            <a:avLst/>
          </a:prstGeom>
          <a:ln w="12700">
            <a:miter lim="400000"/>
          </a:ln>
        </p:spPr>
      </p:pic>
      <p:sp>
        <p:nvSpPr>
          <p:cNvPr id="630" name="Shape 630"/>
          <p:cNvSpPr/>
          <p:nvPr/>
        </p:nvSpPr>
        <p:spPr>
          <a:xfrm>
            <a:off x="2622690" y="6031052"/>
            <a:ext cx="227528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31" name="Shape 631"/>
          <p:cNvSpPr/>
          <p:nvPr/>
        </p:nvSpPr>
        <p:spPr>
          <a:xfrm>
            <a:off x="6668567" y="5985879"/>
            <a:ext cx="227528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32" name="Shape 632"/>
          <p:cNvSpPr/>
          <p:nvPr/>
        </p:nvSpPr>
        <p:spPr>
          <a:xfrm>
            <a:off x="6898266" y="6112879"/>
            <a:ext cx="213337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Set of channels</a:t>
            </a:r>
          </a:p>
        </p:txBody>
      </p:sp>
      <p:sp>
        <p:nvSpPr>
          <p:cNvPr id="633" name="Shape 633"/>
          <p:cNvSpPr/>
          <p:nvPr/>
        </p:nvSpPr>
        <p:spPr>
          <a:xfrm>
            <a:off x="2852389" y="6112879"/>
            <a:ext cx="213337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Set of channels</a:t>
            </a:r>
          </a:p>
        </p:txBody>
      </p:sp>
      <p:sp>
        <p:nvSpPr>
          <p:cNvPr id="634" name="Shape 634"/>
          <p:cNvSpPr/>
          <p:nvPr/>
        </p:nvSpPr>
        <p:spPr>
          <a:xfrm>
            <a:off x="1424802" y="4765791"/>
            <a:ext cx="57190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Query Sub-Agent for an action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8" name="Shape 638"/>
          <p:cNvSpPr/>
          <p:nvPr/>
        </p:nvSpPr>
        <p:spPr>
          <a:xfrm>
            <a:off x="600558" y="1092200"/>
            <a:ext cx="11803684" cy="0"/>
          </a:xfrm>
          <a:prstGeom prst="line">
            <a:avLst/>
          </a:prstGeom>
          <a:ln w="25400">
            <a:solidFill>
              <a:srgbClr val="5A5F5E"/>
            </a:solidFill>
            <a:miter lim="400000"/>
          </a:ln>
        </p:spPr>
        <p:txBody>
          <a:bodyPr lIns="50800" tIns="50800" rIns="50800" bIns="50800" anchor="ctr"/>
          <a:lstStyle/>
          <a:p>
            <a:pPr/>
          </a:p>
        </p:txBody>
      </p:sp>
      <p:sp>
        <p:nvSpPr>
          <p:cNvPr id="639" name="Shape 639"/>
          <p:cNvSpPr/>
          <p:nvPr/>
        </p:nvSpPr>
        <p:spPr>
          <a:xfrm>
            <a:off x="1595034" y="327668"/>
            <a:ext cx="701918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BE3424"/>
                </a:solidFill>
              </a:defRPr>
            </a:lvl1pPr>
          </a:lstStyle>
          <a:p>
            <a:pPr/>
            <a:r>
              <a:t>Online Policy Aggregation &amp; Execution</a:t>
            </a:r>
          </a:p>
        </p:txBody>
      </p:sp>
      <p:sp>
        <p:nvSpPr>
          <p:cNvPr id="640" name="Shape 640"/>
          <p:cNvSpPr/>
          <p:nvPr/>
        </p:nvSpPr>
        <p:spPr>
          <a:xfrm>
            <a:off x="630174" y="294648"/>
            <a:ext cx="688340" cy="688341"/>
          </a:xfrm>
          <a:prstGeom prst="ellipse">
            <a:avLst/>
          </a:prstGeom>
          <a:ln w="88900">
            <a:solidFill>
              <a:srgbClr val="87312B"/>
            </a:solidFill>
            <a:miter lim="400000"/>
          </a:ln>
          <a:effectLst>
            <a:outerShdw sx="100000" sy="100000" kx="0" ky="0" algn="b" rotWithShape="0" blurRad="114300" dist="57403"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414141"/>
                </a:solidFill>
                <a:latin typeface="Gill Sans"/>
                <a:ea typeface="Gill Sans"/>
                <a:cs typeface="Gill Sans"/>
                <a:sym typeface="Gill Sans"/>
              </a:defRPr>
            </a:lvl1pPr>
          </a:lstStyle>
          <a:p>
            <a:pPr/>
            <a:r>
              <a:t>2</a:t>
            </a:r>
          </a:p>
        </p:txBody>
      </p:sp>
      <p:sp>
        <p:nvSpPr>
          <p:cNvPr id="641" name="Shape 6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2" name="Shape 642"/>
          <p:cNvSpPr/>
          <p:nvPr/>
        </p:nvSpPr>
        <p:spPr>
          <a:xfrm>
            <a:off x="836891" y="1858769"/>
            <a:ext cx="34254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Aggregate actions </a:t>
            </a:r>
          </a:p>
        </p:txBody>
      </p:sp>
      <p:pic>
        <p:nvPicPr>
          <p:cNvPr id="643" name="81056-200.png"/>
          <p:cNvPicPr>
            <a:picLocks noChangeAspect="1"/>
          </p:cNvPicPr>
          <p:nvPr/>
        </p:nvPicPr>
        <p:blipFill>
          <a:blip r:embed="rId3">
            <a:extLst/>
          </a:blip>
          <a:stretch>
            <a:fillRect/>
          </a:stretch>
        </p:blipFill>
        <p:spPr>
          <a:xfrm>
            <a:off x="777907" y="4614809"/>
            <a:ext cx="1499547" cy="1499547"/>
          </a:xfrm>
          <a:prstGeom prst="rect">
            <a:avLst/>
          </a:prstGeom>
          <a:ln w="12700">
            <a:miter lim="400000"/>
          </a:ln>
        </p:spPr>
      </p:pic>
      <p:pic>
        <p:nvPicPr>
          <p:cNvPr id="644" name="81056-200.png"/>
          <p:cNvPicPr>
            <a:picLocks noChangeAspect="1"/>
          </p:cNvPicPr>
          <p:nvPr/>
        </p:nvPicPr>
        <p:blipFill>
          <a:blip r:embed="rId3">
            <a:extLst/>
          </a:blip>
          <a:stretch>
            <a:fillRect/>
          </a:stretch>
        </p:blipFill>
        <p:spPr>
          <a:xfrm>
            <a:off x="812551" y="3036653"/>
            <a:ext cx="1499547" cy="1499548"/>
          </a:xfrm>
          <a:prstGeom prst="rect">
            <a:avLst/>
          </a:prstGeom>
          <a:ln w="12700">
            <a:miter lim="400000"/>
          </a:ln>
        </p:spPr>
      </p:pic>
      <p:sp>
        <p:nvSpPr>
          <p:cNvPr id="645" name="Shape 645"/>
          <p:cNvSpPr/>
          <p:nvPr/>
        </p:nvSpPr>
        <p:spPr>
          <a:xfrm>
            <a:off x="2291918" y="3148456"/>
            <a:ext cx="2275286"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46" name="Shape 646"/>
          <p:cNvSpPr/>
          <p:nvPr/>
        </p:nvSpPr>
        <p:spPr>
          <a:xfrm>
            <a:off x="2257275" y="4729582"/>
            <a:ext cx="2275285"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14" y="0"/>
                </a:moveTo>
                <a:cubicBezTo>
                  <a:pt x="2681" y="0"/>
                  <a:pt x="2411" y="484"/>
                  <a:pt x="2411" y="1080"/>
                </a:cubicBezTo>
                <a:lnTo>
                  <a:pt x="2411" y="8640"/>
                </a:lnTo>
                <a:lnTo>
                  <a:pt x="0" y="10800"/>
                </a:lnTo>
                <a:lnTo>
                  <a:pt x="2411" y="12960"/>
                </a:lnTo>
                <a:lnTo>
                  <a:pt x="2411" y="20520"/>
                </a:lnTo>
                <a:cubicBezTo>
                  <a:pt x="2411" y="21116"/>
                  <a:pt x="2681" y="21600"/>
                  <a:pt x="3014" y="21600"/>
                </a:cubicBezTo>
                <a:lnTo>
                  <a:pt x="20997" y="21600"/>
                </a:lnTo>
                <a:cubicBezTo>
                  <a:pt x="21330" y="21600"/>
                  <a:pt x="21600" y="21116"/>
                  <a:pt x="21600" y="20520"/>
                </a:cubicBezTo>
                <a:lnTo>
                  <a:pt x="21600" y="1080"/>
                </a:lnTo>
                <a:cubicBezTo>
                  <a:pt x="21600" y="484"/>
                  <a:pt x="21330" y="0"/>
                  <a:pt x="20997" y="0"/>
                </a:cubicBezTo>
                <a:lnTo>
                  <a:pt x="3014" y="0"/>
                </a:lnTo>
                <a:close/>
              </a:path>
            </a:pathLst>
          </a:custGeom>
          <a:solidFill>
            <a:srgbClr val="C3DEE5"/>
          </a:solidFill>
          <a:ln w="12700">
            <a:miter lim="400000"/>
          </a:ln>
        </p:spPr>
        <p:txBody>
          <a:bodyPr lIns="50800" tIns="50800" rIns="50800" bIns="50800" anchor="ctr"/>
          <a:lstStyle/>
          <a:p>
            <a:pPr>
              <a:defRPr>
                <a:solidFill>
                  <a:srgbClr val="FFFFFF"/>
                </a:solidFill>
              </a:defRPr>
            </a:pPr>
          </a:p>
        </p:txBody>
      </p:sp>
      <p:sp>
        <p:nvSpPr>
          <p:cNvPr id="647" name="Shape 647"/>
          <p:cNvSpPr/>
          <p:nvPr/>
        </p:nvSpPr>
        <p:spPr>
          <a:xfrm>
            <a:off x="2486974" y="4856582"/>
            <a:ext cx="213337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Set of channels</a:t>
            </a:r>
          </a:p>
        </p:txBody>
      </p:sp>
      <p:sp>
        <p:nvSpPr>
          <p:cNvPr id="648" name="Shape 648"/>
          <p:cNvSpPr/>
          <p:nvPr/>
        </p:nvSpPr>
        <p:spPr>
          <a:xfrm>
            <a:off x="2521617" y="3230283"/>
            <a:ext cx="213337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Gill Sans"/>
                <a:ea typeface="Gill Sans"/>
                <a:cs typeface="Gill Sans"/>
                <a:sym typeface="Gill Sans"/>
              </a:defRPr>
            </a:lvl1pPr>
          </a:lstStyle>
          <a:p>
            <a:pPr/>
            <a:r>
              <a:t>Set of channels</a:t>
            </a:r>
          </a:p>
        </p:txBody>
      </p:sp>
      <p:sp>
        <p:nvSpPr>
          <p:cNvPr id="649" name="Shape 649"/>
          <p:cNvSpPr/>
          <p:nvPr/>
        </p:nvSpPr>
        <p:spPr>
          <a:xfrm>
            <a:off x="4864507" y="2519543"/>
            <a:ext cx="4449400" cy="3859371"/>
          </a:xfrm>
          <a:prstGeom prst="roundRect">
            <a:avLst>
              <a:gd name="adj" fmla="val 15000"/>
            </a:avLst>
          </a:prstGeom>
          <a:solidFill>
            <a:srgbClr val="808785">
              <a:alpha val="26000"/>
            </a:srgbClr>
          </a:solidFill>
          <a:ln w="12700">
            <a:miter lim="400000"/>
          </a:ln>
        </p:spPr>
        <p:txBody>
          <a:bodyPr lIns="50800" tIns="50800" rIns="50800" bIns="50800" anchor="ctr"/>
          <a:lstStyle/>
          <a:p>
            <a:pPr>
              <a:defRPr>
                <a:solidFill>
                  <a:srgbClr val="FFFFFF"/>
                </a:solidFill>
              </a:defRPr>
            </a:pPr>
          </a:p>
        </p:txBody>
      </p:sp>
      <p:sp>
        <p:nvSpPr>
          <p:cNvPr id="650" name="Shape 650"/>
          <p:cNvSpPr/>
          <p:nvPr/>
        </p:nvSpPr>
        <p:spPr>
          <a:xfrm>
            <a:off x="5069162" y="3364464"/>
            <a:ext cx="404009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MIN ( Cost of nodes)  </a:t>
            </a:r>
          </a:p>
        </p:txBody>
      </p:sp>
      <p:sp>
        <p:nvSpPr>
          <p:cNvPr id="651" name="Shape 651"/>
          <p:cNvSpPr/>
          <p:nvPr/>
        </p:nvSpPr>
        <p:spPr>
          <a:xfrm>
            <a:off x="5148128" y="4228781"/>
            <a:ext cx="3632742"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St. cover all required channels</a:t>
            </a:r>
          </a:p>
        </p:txBody>
      </p:sp>
      <p:sp>
        <p:nvSpPr>
          <p:cNvPr id="652" name="Shape 652"/>
          <p:cNvSpPr/>
          <p:nvPr/>
        </p:nvSpPr>
        <p:spPr>
          <a:xfrm>
            <a:off x="8948375" y="3661860"/>
            <a:ext cx="1270001" cy="1270001"/>
          </a:xfrm>
          <a:prstGeom prst="rightArrow">
            <a:avLst>
              <a:gd name="adj1" fmla="val 32000"/>
              <a:gd name="adj2" fmla="val 64000"/>
            </a:avLst>
          </a:prstGeom>
          <a:solidFill>
            <a:srgbClr val="808785"/>
          </a:solidFill>
          <a:ln w="12700">
            <a:miter lim="400000"/>
          </a:ln>
        </p:spPr>
        <p:txBody>
          <a:bodyPr lIns="50800" tIns="50800" rIns="50800" bIns="50800" anchor="ctr"/>
          <a:lstStyle/>
          <a:p>
            <a:pPr>
              <a:defRPr>
                <a:solidFill>
                  <a:srgbClr val="FFFFFF"/>
                </a:solidFill>
              </a:defRPr>
            </a:pPr>
          </a:p>
        </p:txBody>
      </p:sp>
      <p:sp>
        <p:nvSpPr>
          <p:cNvPr id="653" name="Shape 653"/>
          <p:cNvSpPr/>
          <p:nvPr/>
        </p:nvSpPr>
        <p:spPr>
          <a:xfrm>
            <a:off x="10093522" y="3617378"/>
            <a:ext cx="2133371"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Set of Nodes</a:t>
            </a:r>
          </a:p>
        </p:txBody>
      </p:sp>
      <p:sp>
        <p:nvSpPr>
          <p:cNvPr id="654" name="Shape 654"/>
          <p:cNvSpPr/>
          <p:nvPr/>
        </p:nvSpPr>
        <p:spPr>
          <a:xfrm>
            <a:off x="854706" y="6827530"/>
            <a:ext cx="620970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Turn on corresponding detectors</a:t>
            </a:r>
          </a:p>
          <a:p>
            <a:pPr algn="l"/>
            <a:r>
              <a:t>Get observations</a:t>
            </a:r>
          </a:p>
          <a:p>
            <a:pPr algn="l"/>
            <a:r>
              <a:t>Update Belief</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Shape 658"/>
          <p:cNvSpPr/>
          <p:nvPr/>
        </p:nvSpPr>
        <p:spPr>
          <a:xfrm>
            <a:off x="259080" y="1558788"/>
            <a:ext cx="12486641" cy="7593586"/>
          </a:xfrm>
          <a:prstGeom prst="rect">
            <a:avLst/>
          </a:prstGeom>
          <a:solidFill>
            <a:srgbClr val="FFFFFF"/>
          </a:solidFill>
          <a:ln w="12700">
            <a:miter lim="400000"/>
          </a:ln>
          <a:effectLst>
            <a:outerShdw sx="100000" sy="100000" kx="0" ky="0" algn="b" rotWithShape="0" blurRad="114300" dist="57403" dir="5400000">
              <a:srgbClr val="000000">
                <a:alpha val="50000"/>
              </a:srgbClr>
            </a:outerShdw>
          </a:effectLst>
        </p:spPr>
        <p:txBody>
          <a:bodyPr lIns="50800" tIns="50800" rIns="50800" bIns="50800" anchor="ctr"/>
          <a:lstStyle/>
          <a:p>
            <a:pPr>
              <a:defRPr>
                <a:solidFill>
                  <a:srgbClr val="FFFFFF"/>
                </a:solidFill>
              </a:defRPr>
            </a:pPr>
          </a:p>
        </p:txBody>
      </p:sp>
      <p:sp>
        <p:nvSpPr>
          <p:cNvPr id="659" name="Shape 659"/>
          <p:cNvSpPr/>
          <p:nvPr/>
        </p:nvSpPr>
        <p:spPr>
          <a:xfrm>
            <a:off x="355600" y="-396241"/>
            <a:ext cx="1229360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Evaluation</a:t>
            </a:r>
          </a:p>
        </p:txBody>
      </p:sp>
      <p:sp>
        <p:nvSpPr>
          <p:cNvPr id="660" name="Shape 660"/>
          <p:cNvSpPr/>
          <p:nvPr/>
        </p:nvSpPr>
        <p:spPr>
          <a:xfrm>
            <a:off x="3336825" y="1336547"/>
            <a:ext cx="6331150" cy="1"/>
          </a:xfrm>
          <a:prstGeom prst="line">
            <a:avLst/>
          </a:prstGeom>
          <a:ln w="25400">
            <a:solidFill>
              <a:srgbClr val="5A5F5E"/>
            </a:solidFill>
            <a:miter lim="400000"/>
          </a:ln>
        </p:spPr>
        <p:txBody>
          <a:bodyPr lIns="50800" tIns="50800" rIns="50800" bIns="50800" anchor="ctr"/>
          <a:lstStyle/>
          <a:p>
            <a:pPr/>
          </a:p>
        </p:txBody>
      </p:sp>
      <p:pic>
        <p:nvPicPr>
          <p:cNvPr id="661" name="Screen Shot 2016-10-27 at 10.14.28 AM.png"/>
          <p:cNvPicPr>
            <a:picLocks noChangeAspect="1"/>
          </p:cNvPicPr>
          <p:nvPr/>
        </p:nvPicPr>
        <p:blipFill>
          <a:blip r:embed="rId3">
            <a:extLst/>
          </a:blip>
          <a:stretch>
            <a:fillRect/>
          </a:stretch>
        </p:blipFill>
        <p:spPr>
          <a:xfrm>
            <a:off x="667151" y="2599778"/>
            <a:ext cx="6769051" cy="5511606"/>
          </a:xfrm>
          <a:prstGeom prst="rect">
            <a:avLst/>
          </a:prstGeom>
          <a:ln w="12700">
            <a:miter lim="400000"/>
          </a:ln>
        </p:spPr>
      </p:pic>
      <p:sp>
        <p:nvSpPr>
          <p:cNvPr id="662" name="Shape 66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6" name="Shape 666"/>
          <p:cNvSpPr/>
          <p:nvPr/>
        </p:nvSpPr>
        <p:spPr>
          <a:xfrm>
            <a:off x="259080" y="1558788"/>
            <a:ext cx="12486641" cy="7593586"/>
          </a:xfrm>
          <a:prstGeom prst="rect">
            <a:avLst/>
          </a:prstGeom>
          <a:solidFill>
            <a:srgbClr val="FFFFFF"/>
          </a:solidFill>
          <a:ln w="12700">
            <a:miter lim="400000"/>
          </a:ln>
          <a:effectLst>
            <a:outerShdw sx="100000" sy="100000" kx="0" ky="0" algn="b" rotWithShape="0" blurRad="114300" dist="57403" dir="5400000">
              <a:srgbClr val="000000">
                <a:alpha val="50000"/>
              </a:srgbClr>
            </a:outerShdw>
          </a:effectLst>
        </p:spPr>
        <p:txBody>
          <a:bodyPr lIns="50800" tIns="50800" rIns="50800" bIns="50800" anchor="ctr"/>
          <a:lstStyle/>
          <a:p>
            <a:pPr>
              <a:defRPr>
                <a:solidFill>
                  <a:srgbClr val="FFFFFF"/>
                </a:solidFill>
              </a:defRPr>
            </a:pPr>
          </a:p>
        </p:txBody>
      </p:sp>
      <p:pic>
        <p:nvPicPr>
          <p:cNvPr id="667" name="Screen Shot 2016-10-27 at 10.15.01 AM.png"/>
          <p:cNvPicPr>
            <a:picLocks noChangeAspect="1"/>
          </p:cNvPicPr>
          <p:nvPr/>
        </p:nvPicPr>
        <p:blipFill>
          <a:blip r:embed="rId3">
            <a:extLst/>
          </a:blip>
          <a:stretch>
            <a:fillRect/>
          </a:stretch>
        </p:blipFill>
        <p:spPr>
          <a:xfrm>
            <a:off x="6011851" y="3079365"/>
            <a:ext cx="6643446" cy="4552433"/>
          </a:xfrm>
          <a:prstGeom prst="rect">
            <a:avLst/>
          </a:prstGeom>
          <a:ln w="12700">
            <a:miter lim="400000"/>
          </a:ln>
        </p:spPr>
      </p:pic>
      <p:pic>
        <p:nvPicPr>
          <p:cNvPr id="668" name="Screen Shot 2016-10-27 at 10.14.46 AM.png"/>
          <p:cNvPicPr>
            <a:picLocks noChangeAspect="1"/>
          </p:cNvPicPr>
          <p:nvPr/>
        </p:nvPicPr>
        <p:blipFill>
          <a:blip r:embed="rId4">
            <a:extLst/>
          </a:blip>
          <a:stretch>
            <a:fillRect/>
          </a:stretch>
        </p:blipFill>
        <p:spPr>
          <a:xfrm>
            <a:off x="307764" y="2924538"/>
            <a:ext cx="5865872" cy="4862086"/>
          </a:xfrm>
          <a:prstGeom prst="rect">
            <a:avLst/>
          </a:prstGeom>
          <a:ln w="12700">
            <a:miter lim="400000"/>
          </a:ln>
        </p:spPr>
      </p:pic>
      <p:sp>
        <p:nvSpPr>
          <p:cNvPr id="669" name="Shape 669"/>
          <p:cNvSpPr/>
          <p:nvPr/>
        </p:nvSpPr>
        <p:spPr>
          <a:xfrm>
            <a:off x="355600" y="-396241"/>
            <a:ext cx="1229360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Evaluation</a:t>
            </a:r>
          </a:p>
        </p:txBody>
      </p:sp>
      <p:sp>
        <p:nvSpPr>
          <p:cNvPr id="670" name="Shape 670"/>
          <p:cNvSpPr/>
          <p:nvPr/>
        </p:nvSpPr>
        <p:spPr>
          <a:xfrm>
            <a:off x="3336825" y="1336547"/>
            <a:ext cx="6331150" cy="1"/>
          </a:xfrm>
          <a:prstGeom prst="line">
            <a:avLst/>
          </a:prstGeom>
          <a:ln w="25400">
            <a:solidFill>
              <a:srgbClr val="5A5F5E"/>
            </a:solidFill>
            <a:miter lim="400000"/>
          </a:ln>
        </p:spPr>
        <p:txBody>
          <a:bodyPr lIns="50800" tIns="50800" rIns="50800" bIns="50800" anchor="ctr"/>
          <a:lstStyle/>
          <a:p>
            <a:pPr/>
          </a:p>
        </p:txBody>
      </p:sp>
      <p:sp>
        <p:nvSpPr>
          <p:cNvPr id="671" name="Shape 6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5" name="Shape 675"/>
          <p:cNvSpPr/>
          <p:nvPr/>
        </p:nvSpPr>
        <p:spPr>
          <a:xfrm>
            <a:off x="861560" y="8896604"/>
            <a:ext cx="535954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900">
                <a:solidFill>
                  <a:srgbClr val="000000"/>
                </a:solidFill>
                <a:latin typeface="Helvetica"/>
                <a:ea typeface="Helvetica"/>
                <a:cs typeface="Helvetica"/>
                <a:sym typeface="Helvetica"/>
              </a:defRPr>
            </a:pPr>
            <a:r>
              <a:t>Paxson, V., Christodorescu, M., Javed, M., Rao, J., Sailer, R., Schales, D., Stoecklin, M.P., Thomas, K.,</a:t>
            </a:r>
          </a:p>
          <a:p>
            <a:pPr algn="l" defTabSz="457200">
              <a:defRPr sz="900">
                <a:solidFill>
                  <a:srgbClr val="000000"/>
                </a:solidFill>
                <a:latin typeface="Helvetica"/>
                <a:ea typeface="Helvetica"/>
                <a:cs typeface="Helvetica"/>
                <a:sym typeface="Helvetica"/>
              </a:defRPr>
            </a:pPr>
            <a:r>
              <a:t>Venema, W., Weaver, N.: Practical comprehensive bounds on surreptitious communication over dns.</a:t>
            </a:r>
          </a:p>
        </p:txBody>
      </p:sp>
      <p:sp>
        <p:nvSpPr>
          <p:cNvPr id="676" name="Shape 676"/>
          <p:cNvSpPr/>
          <p:nvPr/>
        </p:nvSpPr>
        <p:spPr>
          <a:xfrm>
            <a:off x="355600" y="-298705"/>
            <a:ext cx="1229360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DETER TESTBED</a:t>
            </a:r>
          </a:p>
        </p:txBody>
      </p:sp>
      <p:sp>
        <p:nvSpPr>
          <p:cNvPr id="677" name="Shape 677"/>
          <p:cNvSpPr/>
          <p:nvPr/>
        </p:nvSpPr>
        <p:spPr>
          <a:xfrm>
            <a:off x="3336825" y="1434083"/>
            <a:ext cx="6331150" cy="1"/>
          </a:xfrm>
          <a:prstGeom prst="line">
            <a:avLst/>
          </a:prstGeom>
          <a:ln w="25400">
            <a:solidFill>
              <a:srgbClr val="5A5F5E"/>
            </a:solidFill>
            <a:miter lim="400000"/>
          </a:ln>
        </p:spPr>
        <p:txBody>
          <a:bodyPr lIns="50800" tIns="50800" rIns="50800" bIns="50800" anchor="ctr"/>
          <a:lstStyle/>
          <a:p>
            <a:pPr/>
          </a:p>
        </p:txBody>
      </p:sp>
      <p:sp>
        <p:nvSpPr>
          <p:cNvPr id="678" name="Shape 678"/>
          <p:cNvSpPr/>
          <p:nvPr/>
        </p:nvSpPr>
        <p:spPr>
          <a:xfrm>
            <a:off x="931772" y="2047480"/>
            <a:ext cx="45909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92222"/>
                    <a:lumOff val="-9871"/>
                  </a:schemeClr>
                </a:solidFill>
              </a:defRPr>
            </a:lvl1pPr>
          </a:lstStyle>
          <a:p>
            <a:pPr/>
            <a:r>
              <a:t>Entropy Based Detector </a:t>
            </a:r>
          </a:p>
        </p:txBody>
      </p:sp>
      <p:sp>
        <p:nvSpPr>
          <p:cNvPr id="679" name="Shape 679"/>
          <p:cNvSpPr/>
          <p:nvPr/>
        </p:nvSpPr>
        <p:spPr>
          <a:xfrm>
            <a:off x="1088136" y="3006344"/>
            <a:ext cx="4278249" cy="5392674"/>
          </a:xfrm>
          <a:prstGeom prst="roundRect">
            <a:avLst>
              <a:gd name="adj" fmla="val 15000"/>
            </a:avLst>
          </a:prstGeom>
          <a:solidFill>
            <a:srgbClr val="B4B4B4">
              <a:alpha val="62000"/>
            </a:srgbClr>
          </a:solidFill>
          <a:ln w="63500">
            <a:solidFill>
              <a:srgbClr val="5A5F5E"/>
            </a:solidFill>
            <a:custDash>
              <a:ds d="200000" sp="200000"/>
            </a:custDash>
            <a:miter lim="400000"/>
          </a:ln>
        </p:spPr>
        <p:txBody>
          <a:bodyPr lIns="50800" tIns="50800" rIns="50800" bIns="50800" anchor="ctr"/>
          <a:lstStyle/>
          <a:p>
            <a:pPr>
              <a:defRPr>
                <a:solidFill>
                  <a:srgbClr val="FFFFFF"/>
                </a:solidFill>
              </a:defRPr>
            </a:pPr>
          </a:p>
        </p:txBody>
      </p:sp>
      <p:sp>
        <p:nvSpPr>
          <p:cNvPr id="680" name="Shape 680"/>
          <p:cNvSpPr/>
          <p:nvPr/>
        </p:nvSpPr>
        <p:spPr>
          <a:xfrm>
            <a:off x="470408" y="4241800"/>
            <a:ext cx="6141847" cy="1270000"/>
          </a:xfrm>
          <a:prstGeom prst="rightArrow">
            <a:avLst>
              <a:gd name="adj1" fmla="val 32000"/>
              <a:gd name="adj2" fmla="val 64000"/>
            </a:avLst>
          </a:prstGeom>
          <a:solidFill>
            <a:srgbClr val="A6C095"/>
          </a:solidFill>
          <a:ln w="12700">
            <a:miter lim="400000"/>
          </a:ln>
        </p:spPr>
        <p:txBody>
          <a:bodyPr lIns="50800" tIns="50800" rIns="50800" bIns="50800" anchor="ctr"/>
          <a:lstStyle/>
          <a:p>
            <a:pPr>
              <a:defRPr>
                <a:solidFill>
                  <a:srgbClr val="FFFFFF"/>
                </a:solidFill>
              </a:defRPr>
            </a:pPr>
          </a:p>
        </p:txBody>
      </p:sp>
      <p:sp>
        <p:nvSpPr>
          <p:cNvPr id="681" name="Shape 681"/>
          <p:cNvSpPr/>
          <p:nvPr/>
        </p:nvSpPr>
        <p:spPr>
          <a:xfrm>
            <a:off x="470408" y="6205728"/>
            <a:ext cx="6141847" cy="1270001"/>
          </a:xfrm>
          <a:prstGeom prst="rightArrow">
            <a:avLst>
              <a:gd name="adj1" fmla="val 32000"/>
              <a:gd name="adj2" fmla="val 64000"/>
            </a:avLst>
          </a:prstGeom>
          <a:solidFill>
            <a:srgbClr val="BE3424"/>
          </a:solidFill>
          <a:ln w="12700">
            <a:miter lim="400000"/>
          </a:ln>
        </p:spPr>
        <p:txBody>
          <a:bodyPr lIns="50800" tIns="50800" rIns="50800" bIns="50800" anchor="ctr"/>
          <a:lstStyle/>
          <a:p>
            <a:pPr>
              <a:defRPr>
                <a:solidFill>
                  <a:srgbClr val="FFFFFF"/>
                </a:solidFill>
              </a:defRPr>
            </a:pPr>
          </a:p>
        </p:txBody>
      </p:sp>
      <p:sp>
        <p:nvSpPr>
          <p:cNvPr id="682" name="Shape 682"/>
          <p:cNvSpPr/>
          <p:nvPr/>
        </p:nvSpPr>
        <p:spPr>
          <a:xfrm>
            <a:off x="485106" y="3740911"/>
            <a:ext cx="548430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2700"/>
            </a:pPr>
            <a:r>
              <a:t>Legitimate Domain</a:t>
            </a:r>
          </a:p>
          <a:p>
            <a:pPr>
              <a:defRPr sz="2700"/>
            </a:pPr>
            <a:r>
              <a:t>Lower Information Content</a:t>
            </a:r>
          </a:p>
        </p:txBody>
      </p:sp>
      <p:sp>
        <p:nvSpPr>
          <p:cNvPr id="683" name="Shape 683"/>
          <p:cNvSpPr/>
          <p:nvPr/>
        </p:nvSpPr>
        <p:spPr>
          <a:xfrm>
            <a:off x="1280393" y="5740780"/>
            <a:ext cx="389373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700"/>
            </a:pPr>
            <a:r>
              <a:t>Malicious Domain</a:t>
            </a:r>
          </a:p>
          <a:p>
            <a:pPr>
              <a:defRPr sz="2700"/>
            </a:pPr>
            <a:r>
              <a:t>Higher Information Content</a:t>
            </a:r>
          </a:p>
        </p:txBody>
      </p:sp>
      <p:sp>
        <p:nvSpPr>
          <p:cNvPr id="684" name="Shape 684"/>
          <p:cNvSpPr/>
          <p:nvPr/>
        </p:nvSpPr>
        <p:spPr>
          <a:xfrm>
            <a:off x="7442250" y="4078477"/>
            <a:ext cx="3771483"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800"/>
            </a:pPr>
            <a:r>
              <a:t>If Information Content Passes Threshold Value</a:t>
            </a:r>
          </a:p>
          <a:p>
            <a:pPr>
              <a:defRPr sz="3800"/>
            </a:pPr>
          </a:p>
          <a:p>
            <a:pPr>
              <a:defRPr sz="3800">
                <a:solidFill>
                  <a:schemeClr val="accent5">
                    <a:hueOff val="-92222"/>
                    <a:lumOff val="-9871"/>
                  </a:schemeClr>
                </a:solidFill>
              </a:defRPr>
            </a:pPr>
            <a:r>
              <a:t>Generate Alert</a:t>
            </a:r>
          </a:p>
        </p:txBody>
      </p:sp>
      <p:sp>
        <p:nvSpPr>
          <p:cNvPr id="685" name="Shape 68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nvSpPr>
        <p:spPr>
          <a:xfrm>
            <a:off x="553554" y="2564571"/>
            <a:ext cx="11897693" cy="2093367"/>
          </a:xfrm>
          <a:prstGeom prst="rect">
            <a:avLst/>
          </a:prstGeom>
          <a:solidFill>
            <a:srgbClr val="808785"/>
          </a:solidFill>
          <a:ln w="12700">
            <a:miter lim="400000"/>
          </a:ln>
        </p:spPr>
        <p:txBody>
          <a:bodyPr lIns="50800" tIns="50800" rIns="50800" bIns="50800" anchor="ctr"/>
          <a:lstStyle/>
          <a:p>
            <a:pPr>
              <a:defRPr>
                <a:solidFill>
                  <a:srgbClr val="FFFFFF"/>
                </a:solidFill>
              </a:defRPr>
            </a:pPr>
          </a:p>
        </p:txBody>
      </p:sp>
      <p:sp>
        <p:nvSpPr>
          <p:cNvPr id="136" name="Shape 136"/>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137" name="Shape 137"/>
          <p:cNvSpPr/>
          <p:nvPr>
            <p:ph type="title" idx="4294967295"/>
          </p:nvPr>
        </p:nvSpPr>
        <p:spPr>
          <a:xfrm>
            <a:off x="508000" y="231584"/>
            <a:ext cx="3243081" cy="1219201"/>
          </a:xfrm>
          <a:prstGeom prst="rect">
            <a:avLst/>
          </a:prstGeom>
        </p:spPr>
        <p:txBody>
          <a:bodyPr/>
          <a:lstStyle>
            <a:lvl1pPr defTabSz="449833">
              <a:defRPr sz="4235">
                <a:solidFill>
                  <a:srgbClr val="BE3424"/>
                </a:solidFill>
              </a:defRPr>
            </a:lvl1pPr>
          </a:lstStyle>
          <a:p>
            <a:pPr/>
            <a:r>
              <a:t>Motivation</a:t>
            </a:r>
          </a:p>
        </p:txBody>
      </p:sp>
      <p:sp>
        <p:nvSpPr>
          <p:cNvPr id="138" name="Shape 138"/>
          <p:cNvSpPr/>
          <p:nvPr/>
        </p:nvSpPr>
        <p:spPr>
          <a:xfrm>
            <a:off x="182052" y="1214594"/>
            <a:ext cx="8466471" cy="11899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000"/>
            </a:lvl1pPr>
          </a:lstStyle>
          <a:p>
            <a:pPr/>
            <a:r>
              <a:t>advanced persistent threats</a:t>
            </a:r>
          </a:p>
        </p:txBody>
      </p:sp>
      <p:sp>
        <p:nvSpPr>
          <p:cNvPr id="139" name="Shape 139"/>
          <p:cNvSpPr/>
          <p:nvPr/>
        </p:nvSpPr>
        <p:spPr>
          <a:xfrm>
            <a:off x="553554" y="4817961"/>
            <a:ext cx="11897693" cy="2093368"/>
          </a:xfrm>
          <a:prstGeom prst="rect">
            <a:avLst/>
          </a:prstGeom>
          <a:solidFill>
            <a:schemeClr val="accent6">
              <a:hueOff val="-193447"/>
              <a:satOff val="3713"/>
              <a:lumOff val="11329"/>
            </a:schemeClr>
          </a:solidFill>
          <a:ln w="12700">
            <a:miter lim="400000"/>
          </a:ln>
        </p:spPr>
        <p:txBody>
          <a:bodyPr lIns="50800" tIns="50800" rIns="50800" bIns="50800" anchor="ctr"/>
          <a:lstStyle/>
          <a:p>
            <a:pPr>
              <a:defRPr>
                <a:solidFill>
                  <a:srgbClr val="FFFFFF"/>
                </a:solidFill>
              </a:defRPr>
            </a:pPr>
          </a:p>
        </p:txBody>
      </p:sp>
      <p:sp>
        <p:nvSpPr>
          <p:cNvPr id="140" name="Shape 140"/>
          <p:cNvSpPr/>
          <p:nvPr/>
        </p:nvSpPr>
        <p:spPr>
          <a:xfrm>
            <a:off x="553554" y="7071351"/>
            <a:ext cx="11897693" cy="2093368"/>
          </a:xfrm>
          <a:prstGeom prst="rect">
            <a:avLst/>
          </a:prstGeom>
          <a:solidFill>
            <a:srgbClr val="B75B5F"/>
          </a:solidFill>
          <a:ln w="12700">
            <a:miter lim="400000"/>
          </a:ln>
        </p:spPr>
        <p:txBody>
          <a:bodyPr lIns="50800" tIns="50800" rIns="50800" bIns="50800" anchor="ctr"/>
          <a:lstStyle/>
          <a:p>
            <a:pPr>
              <a:defRPr>
                <a:solidFill>
                  <a:srgbClr val="FFFFFF"/>
                </a:solidFill>
              </a:defRPr>
            </a:pPr>
          </a:p>
        </p:txBody>
      </p:sp>
      <p:sp>
        <p:nvSpPr>
          <p:cNvPr id="141" name="Shape 141"/>
          <p:cNvSpPr/>
          <p:nvPr/>
        </p:nvSpPr>
        <p:spPr>
          <a:xfrm>
            <a:off x="926849" y="3287404"/>
            <a:ext cx="208061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9E9ED"/>
                </a:solidFill>
                <a:latin typeface="Gill Sans SemiBold"/>
                <a:ea typeface="Gill Sans SemiBold"/>
                <a:cs typeface="Gill Sans SemiBold"/>
                <a:sym typeface="Gill Sans SemiBold"/>
              </a:defRPr>
            </a:lvl1pPr>
          </a:lstStyle>
          <a:p>
            <a:pPr/>
            <a:r>
              <a:t>Advanced</a:t>
            </a:r>
          </a:p>
        </p:txBody>
      </p:sp>
      <p:sp>
        <p:nvSpPr>
          <p:cNvPr id="142" name="Shape 142"/>
          <p:cNvSpPr/>
          <p:nvPr/>
        </p:nvSpPr>
        <p:spPr>
          <a:xfrm>
            <a:off x="918031" y="5540794"/>
            <a:ext cx="209825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9E9ED"/>
                </a:solidFill>
                <a:latin typeface="Gill Sans SemiBold"/>
                <a:ea typeface="Gill Sans SemiBold"/>
                <a:cs typeface="Gill Sans SemiBold"/>
                <a:sym typeface="Gill Sans SemiBold"/>
              </a:defRPr>
            </a:lvl1pPr>
          </a:lstStyle>
          <a:p>
            <a:pPr/>
            <a:r>
              <a:t>Persistent</a:t>
            </a:r>
          </a:p>
        </p:txBody>
      </p:sp>
      <p:sp>
        <p:nvSpPr>
          <p:cNvPr id="143" name="Shape 143"/>
          <p:cNvSpPr/>
          <p:nvPr/>
        </p:nvSpPr>
        <p:spPr>
          <a:xfrm>
            <a:off x="1230347" y="7794184"/>
            <a:ext cx="147362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E9E9ED"/>
                </a:solidFill>
                <a:latin typeface="Gill Sans SemiBold"/>
                <a:ea typeface="Gill Sans SemiBold"/>
                <a:cs typeface="Gill Sans SemiBold"/>
                <a:sym typeface="Gill Sans SemiBold"/>
              </a:defRPr>
            </a:lvl1pPr>
          </a:lstStyle>
          <a:p>
            <a:pPr/>
            <a:r>
              <a:t>Threat</a:t>
            </a:r>
          </a:p>
        </p:txBody>
      </p:sp>
      <p:sp>
        <p:nvSpPr>
          <p:cNvPr id="144" name="Shape 144"/>
          <p:cNvSpPr/>
          <p:nvPr/>
        </p:nvSpPr>
        <p:spPr>
          <a:xfrm>
            <a:off x="2993611" y="2811154"/>
            <a:ext cx="8816787" cy="160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803689" indent="-282989" algn="l" defTabSz="457200">
              <a:buClr>
                <a:srgbClr val="535353"/>
              </a:buClr>
              <a:buSzPct val="82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defRPr>
            </a:pPr>
            <a:r>
              <a:t>Attackers are </a:t>
            </a:r>
            <a:r>
              <a:rPr>
                <a:latin typeface="Gill Sans SemiBold"/>
                <a:ea typeface="Gill Sans SemiBold"/>
                <a:cs typeface="Gill Sans SemiBold"/>
                <a:sym typeface="Gill Sans SemiBold"/>
              </a:rPr>
              <a:t>sophisticated</a:t>
            </a:r>
            <a:r>
              <a:t> and </a:t>
            </a:r>
            <a:r>
              <a:rPr>
                <a:latin typeface="Gill Sans SemiBold"/>
                <a:ea typeface="Gill Sans SemiBold"/>
                <a:cs typeface="Gill Sans SemiBold"/>
                <a:sym typeface="Gill Sans SemiBold"/>
              </a:rPr>
              <a:t>intelligent</a:t>
            </a:r>
            <a:r>
              <a:t>, with large set of </a:t>
            </a:r>
            <a:r>
              <a:rPr>
                <a:latin typeface="Gill Sans SemiBold"/>
                <a:ea typeface="Gill Sans SemiBold"/>
                <a:cs typeface="Gill Sans SemiBold"/>
                <a:sym typeface="Gill Sans SemiBold"/>
              </a:rPr>
              <a:t>resources.</a:t>
            </a:r>
            <a:endParaRPr>
              <a:latin typeface="Gill Sans SemiBold"/>
              <a:ea typeface="Gill Sans SemiBold"/>
              <a:cs typeface="Gill Sans SemiBold"/>
              <a:sym typeface="Gill Sans SemiBold"/>
            </a:endParaRPr>
          </a:p>
          <a:p>
            <a:pPr lvl="1" marL="803689" indent="-282989" algn="l" defTabSz="457200">
              <a:buClr>
                <a:srgbClr val="535353"/>
              </a:buClr>
              <a:buSzPct val="82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defRPr>
            </a:pPr>
            <a:r>
              <a:t>Use human ability and creativity, not just bots or worms with continuous </a:t>
            </a:r>
            <a:r>
              <a:rPr>
                <a:latin typeface="Gill Sans SemiBold"/>
                <a:ea typeface="Gill Sans SemiBold"/>
                <a:cs typeface="Gill Sans SemiBold"/>
                <a:sym typeface="Gill Sans SemiBold"/>
              </a:rPr>
              <a:t>monitoring</a:t>
            </a:r>
            <a:r>
              <a:t> and </a:t>
            </a:r>
            <a:r>
              <a:rPr>
                <a:latin typeface="Gill Sans SemiBold"/>
                <a:ea typeface="Gill Sans SemiBold"/>
                <a:cs typeface="Gill Sans SemiBold"/>
                <a:sym typeface="Gill Sans SemiBold"/>
              </a:rPr>
              <a:t>interaction</a:t>
            </a:r>
          </a:p>
        </p:txBody>
      </p:sp>
      <p:sp>
        <p:nvSpPr>
          <p:cNvPr id="145" name="Shape 145"/>
          <p:cNvSpPr/>
          <p:nvPr/>
        </p:nvSpPr>
        <p:spPr>
          <a:xfrm>
            <a:off x="2993611" y="5311128"/>
            <a:ext cx="8816786" cy="1600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803689" indent="-282989" algn="l" defTabSz="457200">
              <a:buClr>
                <a:srgbClr val="535353"/>
              </a:buClr>
              <a:buSzPct val="82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defRPr>
            </a:pPr>
            <a:r>
              <a:rPr>
                <a:latin typeface="Gill Sans SemiBold"/>
                <a:ea typeface="Gill Sans SemiBold"/>
                <a:cs typeface="Gill Sans SemiBold"/>
                <a:sym typeface="Gill Sans SemiBold"/>
              </a:rPr>
              <a:t>"Low-and-slow"</a:t>
            </a:r>
            <a:r>
              <a:t> approach, operates quietly over an extended period of time maintain long-term access to the target, </a:t>
            </a:r>
          </a:p>
          <a:p>
            <a: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latin typeface="Gill Sans SemiBold"/>
                <a:ea typeface="Gill Sans SemiBold"/>
                <a:cs typeface="Gill Sans SemiBold"/>
                <a:sym typeface="Gill Sans SemiBold"/>
              </a:defRPr>
            </a:pPr>
          </a:p>
        </p:txBody>
      </p:sp>
      <p:sp>
        <p:nvSpPr>
          <p:cNvPr id="146" name="Shape 146"/>
          <p:cNvSpPr/>
          <p:nvPr/>
        </p:nvSpPr>
        <p:spPr>
          <a:xfrm>
            <a:off x="2993611" y="7564518"/>
            <a:ext cx="8816786" cy="1193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803689" indent="-282989" algn="l" defTabSz="457200">
              <a:buClr>
                <a:srgbClr val="535353"/>
              </a:buClr>
              <a:buSzPct val="82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solidFill>
                  <a:srgbClr val="000000"/>
                </a:solidFill>
              </a:defRPr>
            </a:pPr>
            <a:r>
              <a:t>Goal is often </a:t>
            </a:r>
            <a:r>
              <a:rPr>
                <a:latin typeface="Gill Sans SemiBold"/>
                <a:ea typeface="Gill Sans SemiBold"/>
                <a:cs typeface="Gill Sans SemiBold"/>
                <a:sym typeface="Gill Sans SemiBold"/>
              </a:rPr>
              <a:t>Data Exfiltration: </a:t>
            </a:r>
            <a:r>
              <a:t>obtaining and extracting financial, technological, or other information.</a:t>
            </a:r>
          </a:p>
        </p:txBody>
      </p:sp>
      <p:sp>
        <p:nvSpPr>
          <p:cNvPr id="147" name="Shape 147"/>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Shape 689"/>
          <p:cNvSpPr/>
          <p:nvPr/>
        </p:nvSpPr>
        <p:spPr>
          <a:xfrm>
            <a:off x="259080" y="1558788"/>
            <a:ext cx="12486641" cy="7593586"/>
          </a:xfrm>
          <a:prstGeom prst="rect">
            <a:avLst/>
          </a:prstGeom>
          <a:solidFill>
            <a:srgbClr val="FFFFFF"/>
          </a:solidFill>
          <a:ln w="12700">
            <a:miter lim="400000"/>
          </a:ln>
          <a:effectLst>
            <a:outerShdw sx="100000" sy="100000" kx="0" ky="0" algn="b" rotWithShape="0" blurRad="114300" dist="57403" dir="5400000">
              <a:srgbClr val="000000">
                <a:alpha val="50000"/>
              </a:srgbClr>
            </a:outerShdw>
          </a:effectLst>
        </p:spPr>
        <p:txBody>
          <a:bodyPr lIns="50800" tIns="50800" rIns="50800" bIns="50800" anchor="ctr"/>
          <a:lstStyle/>
          <a:p>
            <a:pPr>
              <a:defRPr>
                <a:solidFill>
                  <a:srgbClr val="FFFFFF"/>
                </a:solidFill>
              </a:defRPr>
            </a:pPr>
          </a:p>
        </p:txBody>
      </p:sp>
      <p:pic>
        <p:nvPicPr>
          <p:cNvPr id="690" name="Screen Shot 2016-08-17 at 9.18.05 PM.png"/>
          <p:cNvPicPr>
            <a:picLocks noChangeAspect="1"/>
          </p:cNvPicPr>
          <p:nvPr/>
        </p:nvPicPr>
        <p:blipFill>
          <a:blip r:embed="rId3">
            <a:extLst/>
          </a:blip>
          <a:srcRect l="2625" t="0" r="20999" b="0"/>
          <a:stretch>
            <a:fillRect/>
          </a:stretch>
        </p:blipFill>
        <p:spPr>
          <a:xfrm>
            <a:off x="1536104" y="3887409"/>
            <a:ext cx="9932417" cy="3753064"/>
          </a:xfrm>
          <a:prstGeom prst="rect">
            <a:avLst/>
          </a:prstGeom>
          <a:ln w="12700">
            <a:miter lim="400000"/>
          </a:ln>
        </p:spPr>
      </p:pic>
      <p:sp>
        <p:nvSpPr>
          <p:cNvPr id="691" name="Shape 691"/>
          <p:cNvSpPr/>
          <p:nvPr/>
        </p:nvSpPr>
        <p:spPr>
          <a:xfrm>
            <a:off x="355600" y="-298705"/>
            <a:ext cx="1229360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DETER TESTBED</a:t>
            </a:r>
          </a:p>
        </p:txBody>
      </p:sp>
      <p:sp>
        <p:nvSpPr>
          <p:cNvPr id="692" name="Shape 692"/>
          <p:cNvSpPr/>
          <p:nvPr/>
        </p:nvSpPr>
        <p:spPr>
          <a:xfrm>
            <a:off x="3336825" y="1434083"/>
            <a:ext cx="6331150" cy="1"/>
          </a:xfrm>
          <a:prstGeom prst="line">
            <a:avLst/>
          </a:prstGeom>
          <a:ln w="25400">
            <a:solidFill>
              <a:srgbClr val="5A5F5E"/>
            </a:solidFill>
            <a:miter lim="400000"/>
          </a:ln>
        </p:spPr>
        <p:txBody>
          <a:bodyPr lIns="50800" tIns="50800" rIns="50800" bIns="50800" anchor="ctr"/>
          <a:lstStyle/>
          <a:p>
            <a:pPr/>
          </a:p>
        </p:txBody>
      </p:sp>
      <p:sp>
        <p:nvSpPr>
          <p:cNvPr id="693" name="Shape 69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 name="Shape 697"/>
          <p:cNvSpPr/>
          <p:nvPr>
            <p:ph type="title"/>
          </p:nvPr>
        </p:nvSpPr>
        <p:spPr>
          <a:xfrm>
            <a:off x="2767579" y="863600"/>
            <a:ext cx="7469641" cy="1219200"/>
          </a:xfrm>
          <a:prstGeom prst="rect">
            <a:avLst/>
          </a:prstGeom>
        </p:spPr>
        <p:txBody>
          <a:bodyPr/>
          <a:lstStyle>
            <a:lvl1pPr>
              <a:defRPr sz="4500">
                <a:solidFill>
                  <a:srgbClr val="BE3424"/>
                </a:solidFill>
              </a:defRPr>
            </a:lvl1pPr>
          </a:lstStyle>
          <a:p>
            <a:pPr/>
            <a:r>
              <a:t>Summary</a:t>
            </a:r>
          </a:p>
        </p:txBody>
      </p:sp>
      <p:sp>
        <p:nvSpPr>
          <p:cNvPr id="698" name="Shape 698"/>
          <p:cNvSpPr/>
          <p:nvPr/>
        </p:nvSpPr>
        <p:spPr>
          <a:xfrm>
            <a:off x="553553" y="2063424"/>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699" name="Shape 699"/>
          <p:cNvSpPr/>
          <p:nvPr/>
        </p:nvSpPr>
        <p:spPr>
          <a:xfrm>
            <a:off x="1390491" y="3498849"/>
            <a:ext cx="10678985" cy="435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15071" indent="-215071" algn="l" defTabSz="457200">
              <a:buClr>
                <a:srgbClr val="535353"/>
              </a:buClr>
              <a:buSzPct val="82000"/>
              <a:buChar char="•"/>
              <a:defRPr sz="3100">
                <a:solidFill>
                  <a:srgbClr val="000000"/>
                </a:solidFill>
              </a:defRPr>
            </a:pPr>
            <a:r>
              <a:t>Decision theoretic model for reasoning about noisy sensors in a computer network and determine optimal sensing strategies</a:t>
            </a:r>
          </a:p>
          <a:p>
            <a:pPr algn="l" defTabSz="457200">
              <a:defRPr sz="3100">
                <a:solidFill>
                  <a:srgbClr val="000000"/>
                </a:solidFill>
              </a:defRPr>
            </a:pPr>
          </a:p>
          <a:p>
            <a:pPr marL="215071" indent="-215071" algn="l" defTabSz="457200">
              <a:buClr>
                <a:srgbClr val="535353"/>
              </a:buClr>
              <a:buSzPct val="82000"/>
              <a:buChar char="•"/>
              <a:defRPr sz="3100">
                <a:solidFill>
                  <a:srgbClr val="000000"/>
                </a:solidFill>
              </a:defRPr>
            </a:pPr>
            <a:r>
              <a:t>Provide a scalable efficient solution method for solving this model</a:t>
            </a:r>
          </a:p>
          <a:p>
            <a:pPr lvl="1" marL="735771" indent="-215071" algn="l" defTabSz="457200">
              <a:buClr>
                <a:srgbClr val="535353"/>
              </a:buClr>
              <a:buSzPct val="82000"/>
              <a:buChar char="•"/>
              <a:defRPr sz="2800">
                <a:solidFill>
                  <a:srgbClr val="000000"/>
                </a:solidFill>
              </a:defRPr>
            </a:pPr>
            <a:r>
              <a:t>solving large scale pomds faster</a:t>
            </a:r>
          </a:p>
          <a:p>
            <a:pPr lvl="1" marL="735771" indent="-215071" algn="l" defTabSz="457200">
              <a:buClr>
                <a:srgbClr val="535353"/>
              </a:buClr>
              <a:buSzPct val="82000"/>
              <a:buChar char="•"/>
              <a:defRPr sz="2800">
                <a:solidFill>
                  <a:srgbClr val="000000"/>
                </a:solidFill>
              </a:defRPr>
            </a:pPr>
            <a:r>
              <a:t>introduces abstraction in planning to induce sparse interaction in factored POMDPs offline</a:t>
            </a:r>
          </a:p>
          <a:p>
            <a:pPr lvl="1" marL="735771" indent="-215071" algn="l" defTabSz="457200">
              <a:buClr>
                <a:srgbClr val="535353"/>
              </a:buClr>
              <a:buSzPct val="82000"/>
              <a:buChar char="•"/>
              <a:defRPr sz="2800">
                <a:solidFill>
                  <a:srgbClr val="000000"/>
                </a:solidFill>
              </a:defRPr>
            </a:pPr>
            <a:r>
              <a:t>interactions are resolved at execution time </a:t>
            </a:r>
          </a:p>
          <a:p>
            <a:pPr algn="l" defTabSz="457200">
              <a:defRPr sz="2800">
                <a:solidFill>
                  <a:srgbClr val="000000"/>
                </a:solidFill>
              </a:defRPr>
            </a:pPr>
          </a:p>
          <a:p>
            <a:pPr marL="215071" indent="-215071" algn="l" defTabSz="457200">
              <a:buClr>
                <a:srgbClr val="535353"/>
              </a:buClr>
              <a:buSzPct val="82000"/>
              <a:buChar char="•"/>
              <a:defRPr sz="3100">
                <a:solidFill>
                  <a:srgbClr val="000000"/>
                </a:solidFill>
              </a:defRPr>
            </a:pPr>
            <a:r>
              <a:t>Experimental validation of our model</a:t>
            </a:r>
          </a:p>
        </p:txBody>
      </p:sp>
      <p:sp>
        <p:nvSpPr>
          <p:cNvPr id="700" name="Shape 7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Shape 704"/>
          <p:cNvSpPr/>
          <p:nvPr/>
        </p:nvSpPr>
        <p:spPr>
          <a:xfrm>
            <a:off x="355600" y="36576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6000"/>
            </a:lvl1pPr>
          </a:lstStyle>
          <a:p>
            <a:pPr/>
            <a:r>
              <a:t>Thanks!</a:t>
            </a:r>
          </a:p>
        </p:txBody>
      </p:sp>
      <p:sp>
        <p:nvSpPr>
          <p:cNvPr id="705" name="Shape 705"/>
          <p:cNvSpPr/>
          <p:nvPr/>
        </p:nvSpPr>
        <p:spPr>
          <a:xfrm>
            <a:off x="3544006" y="5526987"/>
            <a:ext cx="5916788"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sara.m.mccarthy@gmail.com</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07" name="Screen Shot 2016-08-17 at 9.18.16 PM.png"/>
          <p:cNvPicPr>
            <a:picLocks noChangeAspect="1"/>
          </p:cNvPicPr>
          <p:nvPr/>
        </p:nvPicPr>
        <p:blipFill>
          <a:blip r:embed="rId2">
            <a:extLst/>
          </a:blip>
          <a:stretch>
            <a:fillRect/>
          </a:stretch>
        </p:blipFill>
        <p:spPr>
          <a:xfrm>
            <a:off x="489401" y="0"/>
            <a:ext cx="12025998" cy="9753600"/>
          </a:xfrm>
          <a:prstGeom prst="rect">
            <a:avLst/>
          </a:prstGeom>
          <a:ln w="12700">
            <a:miter lim="400000"/>
          </a:ln>
        </p:spPr>
      </p:pic>
      <p:sp>
        <p:nvSpPr>
          <p:cNvPr id="708" name="Shape 70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1" name="dnsexfil.pdf"/>
          <p:cNvPicPr>
            <a:picLocks noChangeAspect="1"/>
          </p:cNvPicPr>
          <p:nvPr/>
        </p:nvPicPr>
        <p:blipFill>
          <a:blip r:embed="rId2">
            <a:extLst/>
          </a:blip>
          <a:stretch>
            <a:fillRect/>
          </a:stretch>
        </p:blipFill>
        <p:spPr>
          <a:xfrm>
            <a:off x="1887835" y="3331294"/>
            <a:ext cx="10052497" cy="3904319"/>
          </a:xfrm>
          <a:prstGeom prst="rect">
            <a:avLst/>
          </a:prstGeom>
          <a:ln w="12700">
            <a:miter lim="400000"/>
          </a:ln>
        </p:spPr>
      </p:pic>
      <p:sp>
        <p:nvSpPr>
          <p:cNvPr id="152" name="Shape 152"/>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153" name="Shape 153"/>
          <p:cNvSpPr/>
          <p:nvPr/>
        </p:nvSpPr>
        <p:spPr>
          <a:xfrm>
            <a:off x="395518" y="1199347"/>
            <a:ext cx="4730824" cy="11899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cap="all" sz="4000"/>
            </a:lvl1pPr>
          </a:lstStyle>
          <a:p>
            <a:pPr/>
            <a:r>
              <a:t>DNS Exfiltration</a:t>
            </a:r>
          </a:p>
        </p:txBody>
      </p:sp>
      <p:sp>
        <p:nvSpPr>
          <p:cNvPr id="154" name="Shape 154"/>
          <p:cNvSpPr/>
          <p:nvPr>
            <p:ph type="title"/>
          </p:nvPr>
        </p:nvSpPr>
        <p:spPr>
          <a:xfrm>
            <a:off x="523247" y="216336"/>
            <a:ext cx="3243081" cy="1219201"/>
          </a:xfrm>
          <a:prstGeom prst="rect">
            <a:avLst/>
          </a:prstGeom>
        </p:spPr>
        <p:txBody>
          <a:bodyPr/>
          <a:lstStyle>
            <a:lvl1pPr defTabSz="344677">
              <a:defRPr sz="4248">
                <a:solidFill>
                  <a:srgbClr val="BE3424"/>
                </a:solidFill>
              </a:defRPr>
            </a:lvl1pPr>
          </a:lstStyle>
          <a:p>
            <a:pPr/>
            <a:r>
              <a:t>Motivation</a:t>
            </a:r>
          </a:p>
        </p:txBody>
      </p:sp>
      <p:sp>
        <p:nvSpPr>
          <p:cNvPr id="155" name="Shape 155"/>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389127" y="838200"/>
            <a:ext cx="1270001" cy="5740400"/>
          </a:xfrm>
          <a:prstGeom prst="rect">
            <a:avLst/>
          </a:prstGeom>
          <a:solidFill>
            <a:srgbClr val="6EAE93">
              <a:alpha val="54000"/>
            </a:srgbClr>
          </a:solidFill>
          <a:ln w="12700">
            <a:miter lim="400000"/>
          </a:ln>
        </p:spPr>
        <p:txBody>
          <a:bodyPr lIns="50800" tIns="50800" rIns="50800" bIns="50800" anchor="ctr"/>
          <a:lstStyle/>
          <a:p>
            <a:pPr>
              <a:defRPr>
                <a:solidFill>
                  <a:srgbClr val="FFFFFF"/>
                </a:solidFill>
              </a:defRPr>
            </a:pPr>
          </a:p>
        </p:txBody>
      </p:sp>
      <p:sp>
        <p:nvSpPr>
          <p:cNvPr id="158" name="Shape 158"/>
          <p:cNvSpPr/>
          <p:nvPr/>
        </p:nvSpPr>
        <p:spPr>
          <a:xfrm>
            <a:off x="2033422" y="7948168"/>
            <a:ext cx="842588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300">
                <a:solidFill>
                  <a:srgbClr val="000000"/>
                </a:solidFill>
                <a:latin typeface="Helvetica"/>
                <a:ea typeface="Helvetica"/>
                <a:cs typeface="Helvetica"/>
                <a:sym typeface="Helvetica"/>
              </a:defRPr>
            </a:lvl1pPr>
          </a:lstStyle>
          <a:p>
            <a:pPr/>
            <a:r>
              <a:t>p9b-8-na-5w-2z3-djmu-7pk-qy-0-bok-re9-ym-v9h-av-njx-2es.info</a:t>
            </a:r>
          </a:p>
        </p:txBody>
      </p:sp>
      <p:sp>
        <p:nvSpPr>
          <p:cNvPr id="159" name="Shape 159"/>
          <p:cNvSpPr/>
          <p:nvPr/>
        </p:nvSpPr>
        <p:spPr>
          <a:xfrm>
            <a:off x="1935428" y="1739392"/>
            <a:ext cx="10591650" cy="243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900">
                <a:solidFill>
                  <a:srgbClr val="000000"/>
                </a:solidFill>
                <a:latin typeface="Helvetica"/>
                <a:ea typeface="Helvetica"/>
                <a:cs typeface="Helvetica"/>
                <a:sym typeface="Helvetica"/>
              </a:defRPr>
            </a:pPr>
            <a:r>
              <a:t>5.1o19sr00ors95qo0p73415p3r8r8q777634r5o86osn295ss2rqoss3r9601ro3.1r1p7r4719o34393648s2345nn60qnqoop45psos37n551s002n80850sr2r8n3.r1105qqq28r7pn82843rp76383qr6344qqpq7rpnrp63o957687r980r.rrqs656p04pn614q6n76o97883op73r0p787rn92.</a:t>
            </a:r>
            <a:r>
              <a:rPr u="sng">
                <a:hlinkClick r:id="rId2" invalidUrl="" action="" tgtFrame="" tooltip="" history="1" highlightClick="0" endSnd="0"/>
              </a:rPr>
              <a:t>i.02.s.sophosxl.net</a:t>
            </a:r>
          </a:p>
          <a:p>
            <a:pPr algn="l" defTabSz="457200">
              <a:defRPr sz="1900">
                <a:solidFill>
                  <a:srgbClr val="000000"/>
                </a:solidFill>
                <a:latin typeface="Helvetica"/>
                <a:ea typeface="Helvetica"/>
                <a:cs typeface="Helvetica"/>
                <a:sym typeface="Helvetica"/>
              </a:defRPr>
            </a:pPr>
          </a:p>
          <a:p>
            <a:pPr algn="l" defTabSz="457200">
              <a:defRPr sz="1900">
                <a:solidFill>
                  <a:srgbClr val="000000"/>
                </a:solidFill>
                <a:latin typeface="Helvetica"/>
                <a:ea typeface="Helvetica"/>
                <a:cs typeface="Helvetica"/>
                <a:sym typeface="Helvetica"/>
              </a:defRPr>
            </a:pPr>
            <a:r>
              <a:t>g63uar2ejiq5tlrkg3zezf2fksjrxpxyvro4ce5yz65udnjn.dagbuu5pkocwcaxkntmxzwvkbulhg3qlj6ho7jwobeddjqvv.gepxfdwfhu76on6gza2nkringxp35e6g3ftpqlpl5h6uofgo.kukjy4jvybu7jhrlhrgxe7es3lmkxdrpmpb4lg7wmbpygjg7.gef2uoemc6pi88tz.er.s</a:t>
            </a:r>
            <a:r>
              <a:rPr u="sng">
                <a:hlinkClick r:id="rId3" invalidUrl="" action="" tgtFrame="" tooltip="" history="1" highlightClick="0" endSnd="0"/>
              </a:rPr>
              <a:t>potify.com</a:t>
            </a:r>
          </a:p>
        </p:txBody>
      </p:sp>
      <p:sp>
        <p:nvSpPr>
          <p:cNvPr id="160" name="Shape 160"/>
          <p:cNvSpPr/>
          <p:nvPr/>
        </p:nvSpPr>
        <p:spPr>
          <a:xfrm>
            <a:off x="1953095" y="5245100"/>
            <a:ext cx="10075948"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900">
                <a:solidFill>
                  <a:srgbClr val="000000"/>
                </a:solidFill>
                <a:latin typeface="Helvetica"/>
                <a:ea typeface="Helvetica"/>
                <a:cs typeface="Helvetica"/>
                <a:sym typeface="Helvetica"/>
              </a:defRPr>
            </a:pPr>
            <a:r>
              <a:t>1751913.86c0ade0d13143ab83d7e4f60cbd204c.00000000.xello.xobni.com</a:t>
            </a:r>
          </a:p>
          <a:p>
            <a:pPr algn="l" defTabSz="457200">
              <a:defRPr sz="1900">
                <a:solidFill>
                  <a:srgbClr val="000000"/>
                </a:solidFill>
                <a:latin typeface="Helvetica"/>
                <a:ea typeface="Helvetica"/>
                <a:cs typeface="Helvetica"/>
                <a:sym typeface="Helvetica"/>
              </a:defRPr>
            </a:pPr>
            <a:r>
              <a:t>1753942.86c0ade0d13143ab83d7e4f60cbd204c.00000000.xello.xobni.com</a:t>
            </a:r>
          </a:p>
          <a:p>
            <a:pPr algn="l" defTabSz="457200">
              <a:defRPr sz="1900">
                <a:solidFill>
                  <a:srgbClr val="000000"/>
                </a:solidFill>
                <a:latin typeface="Helvetica"/>
                <a:ea typeface="Helvetica"/>
                <a:cs typeface="Helvetica"/>
                <a:sym typeface="Helvetica"/>
              </a:defRPr>
            </a:pPr>
            <a:r>
              <a:t>1756950.86c0ade0d13143ab83d7e4f60cbd204c.00000000.xello.xobni.com</a:t>
            </a:r>
          </a:p>
          <a:p>
            <a:pPr algn="l" defTabSz="457200">
              <a:defRPr sz="1900">
                <a:solidFill>
                  <a:srgbClr val="000000"/>
                </a:solidFill>
                <a:latin typeface="Helvetica"/>
                <a:ea typeface="Helvetica"/>
                <a:cs typeface="Helvetica"/>
                <a:sym typeface="Helvetica"/>
              </a:defRPr>
            </a:pPr>
            <a:r>
              <a:t>1758762.86c0ade0d13143ab83d7e4f60cbd204c.</a:t>
            </a:r>
            <a:r>
              <a:rPr u="sng">
                <a:hlinkClick r:id="rId4" invalidUrl="" action="" tgtFrame="" tooltip="" history="1" highlightClick="0" endSnd="0"/>
              </a:rPr>
              <a:t>00000000.xello.xobni.com</a:t>
            </a:r>
          </a:p>
        </p:txBody>
      </p:sp>
      <p:sp>
        <p:nvSpPr>
          <p:cNvPr id="161" name="Shape 161"/>
          <p:cNvSpPr/>
          <p:nvPr>
            <p:ph type="title"/>
          </p:nvPr>
        </p:nvSpPr>
        <p:spPr>
          <a:xfrm>
            <a:off x="2051311" y="671504"/>
            <a:ext cx="4586678" cy="1219201"/>
          </a:xfrm>
          <a:prstGeom prst="rect">
            <a:avLst/>
          </a:prstGeom>
        </p:spPr>
        <p:txBody>
          <a:bodyPr/>
          <a:lstStyle>
            <a:lvl1pPr algn="l">
              <a:defRPr sz="4000">
                <a:solidFill>
                  <a:srgbClr val="BE3424"/>
                </a:solidFill>
              </a:defRPr>
            </a:lvl1pPr>
          </a:lstStyle>
          <a:p>
            <a:pPr/>
            <a:r>
              <a:t>Long Queries</a:t>
            </a:r>
          </a:p>
        </p:txBody>
      </p:sp>
      <p:sp>
        <p:nvSpPr>
          <p:cNvPr id="162" name="Shape 162"/>
          <p:cNvSpPr/>
          <p:nvPr/>
        </p:nvSpPr>
        <p:spPr>
          <a:xfrm>
            <a:off x="2051311" y="4114728"/>
            <a:ext cx="4586678"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z="4000">
                <a:solidFill>
                  <a:srgbClr val="BE3424"/>
                </a:solidFill>
              </a:defRPr>
            </a:lvl1pPr>
          </a:lstStyle>
          <a:p>
            <a:pPr/>
            <a:r>
              <a:t>Repeated Queries</a:t>
            </a:r>
          </a:p>
        </p:txBody>
      </p:sp>
      <p:sp>
        <p:nvSpPr>
          <p:cNvPr id="163" name="Shape 163"/>
          <p:cNvSpPr/>
          <p:nvPr/>
        </p:nvSpPr>
        <p:spPr>
          <a:xfrm rot="16200000">
            <a:off x="-467964" y="3416998"/>
            <a:ext cx="2984184"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800"/>
            </a:lvl1pPr>
          </a:lstStyle>
          <a:p>
            <a:pPr/>
            <a:r>
              <a:t>Legitimate</a:t>
            </a:r>
          </a:p>
        </p:txBody>
      </p:sp>
      <p:sp>
        <p:nvSpPr>
          <p:cNvPr id="164" name="Shape 164"/>
          <p:cNvSpPr/>
          <p:nvPr/>
        </p:nvSpPr>
        <p:spPr>
          <a:xfrm>
            <a:off x="389127" y="6834632"/>
            <a:ext cx="1270001" cy="2325625"/>
          </a:xfrm>
          <a:prstGeom prst="rect">
            <a:avLst/>
          </a:prstGeom>
          <a:solidFill>
            <a:schemeClr val="accent5">
              <a:alpha val="52999"/>
            </a:schemeClr>
          </a:solidFill>
          <a:ln w="12700">
            <a:miter lim="400000"/>
          </a:ln>
        </p:spPr>
        <p:txBody>
          <a:bodyPr lIns="50800" tIns="50800" rIns="50800" bIns="50800" anchor="ctr"/>
          <a:lstStyle/>
          <a:p>
            <a:pPr>
              <a:defRPr>
                <a:solidFill>
                  <a:srgbClr val="FFFFFF"/>
                </a:solidFill>
              </a:defRPr>
            </a:pPr>
          </a:p>
        </p:txBody>
      </p:sp>
      <p:sp>
        <p:nvSpPr>
          <p:cNvPr id="165" name="Shape 165"/>
          <p:cNvSpPr/>
          <p:nvPr/>
        </p:nvSpPr>
        <p:spPr>
          <a:xfrm>
            <a:off x="2051311" y="6810176"/>
            <a:ext cx="4586678"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cap="all" sz="4000">
                <a:solidFill>
                  <a:srgbClr val="BE3424"/>
                </a:solidFill>
              </a:defRPr>
            </a:lvl1pPr>
          </a:lstStyle>
          <a:p>
            <a:pPr/>
            <a:r>
              <a:t>Malicious</a:t>
            </a:r>
          </a:p>
        </p:txBody>
      </p:sp>
      <p:sp>
        <p:nvSpPr>
          <p:cNvPr id="166" name="Shape 166"/>
          <p:cNvSpPr/>
          <p:nvPr/>
        </p:nvSpPr>
        <p:spPr>
          <a:xfrm>
            <a:off x="325112" y="9205468"/>
            <a:ext cx="5359543"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900">
                <a:solidFill>
                  <a:srgbClr val="000000"/>
                </a:solidFill>
                <a:latin typeface="Helvetica"/>
                <a:ea typeface="Helvetica"/>
                <a:cs typeface="Helvetica"/>
                <a:sym typeface="Helvetica"/>
              </a:defRPr>
            </a:pPr>
            <a:r>
              <a:t>Paxson, V., Christodorescu, M., Javed, M., Rao, J., Sailer, R., Schales, D., Stoecklin, M.P., Thomas, K.,</a:t>
            </a:r>
          </a:p>
          <a:p>
            <a:pPr algn="l" defTabSz="457200">
              <a:defRPr sz="900">
                <a:solidFill>
                  <a:srgbClr val="000000"/>
                </a:solidFill>
                <a:latin typeface="Helvetica"/>
                <a:ea typeface="Helvetica"/>
                <a:cs typeface="Helvetica"/>
                <a:sym typeface="Helvetica"/>
              </a:defRPr>
            </a:pPr>
            <a:r>
              <a:t>Venema, W., Weaver, N.: Practical comprehensive bounds on surreptitious communication over dns.</a:t>
            </a:r>
          </a:p>
        </p:txBody>
      </p:sp>
      <p:sp>
        <p:nvSpPr>
          <p:cNvPr id="167" name="Shape 167"/>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nvSpPr>
        <p:spPr>
          <a:xfrm>
            <a:off x="544890" y="79108"/>
            <a:ext cx="10257419"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37463">
              <a:defRPr cap="all" sz="4140">
                <a:solidFill>
                  <a:srgbClr val="BE3424"/>
                </a:solidFill>
              </a:defRPr>
            </a:lvl1pPr>
          </a:lstStyle>
          <a:p>
            <a:pPr/>
            <a:r>
              <a:t>Problem : Classical machine learning</a:t>
            </a:r>
          </a:p>
        </p:txBody>
      </p:sp>
      <p:sp>
        <p:nvSpPr>
          <p:cNvPr id="170" name="Shape 170"/>
          <p:cNvSpPr/>
          <p:nvPr/>
        </p:nvSpPr>
        <p:spPr>
          <a:xfrm>
            <a:off x="982913" y="1575816"/>
            <a:ext cx="2775075" cy="1608037"/>
          </a:xfrm>
          <a:prstGeom prst="roundRect">
            <a:avLst>
              <a:gd name="adj" fmla="val 15000"/>
            </a:avLst>
          </a:prstGeom>
          <a:solidFill>
            <a:schemeClr val="accent1">
              <a:hueOff val="-78595"/>
              <a:satOff val="12505"/>
              <a:lumOff val="13871"/>
            </a:schemeClr>
          </a:solidFill>
          <a:ln w="12700">
            <a:miter lim="400000"/>
          </a:ln>
        </p:spPr>
        <p:txBody>
          <a:bodyPr lIns="50800" tIns="50800" rIns="50800" bIns="50800" anchor="ctr"/>
          <a:lstStyle/>
          <a:p>
            <a:pPr>
              <a:defRPr>
                <a:solidFill>
                  <a:srgbClr val="FFFFFF"/>
                </a:solidFill>
              </a:defRPr>
            </a:pPr>
          </a:p>
        </p:txBody>
      </p:sp>
      <p:sp>
        <p:nvSpPr>
          <p:cNvPr id="171" name="Shape 171"/>
          <p:cNvSpPr/>
          <p:nvPr/>
        </p:nvSpPr>
        <p:spPr>
          <a:xfrm>
            <a:off x="5157342" y="1575816"/>
            <a:ext cx="2775075" cy="1608037"/>
          </a:xfrm>
          <a:prstGeom prst="roundRect">
            <a:avLst>
              <a:gd name="adj" fmla="val 15000"/>
            </a:avLst>
          </a:prstGeom>
          <a:solidFill>
            <a:schemeClr val="accent3">
              <a:hueOff val="198700"/>
              <a:satOff val="21248"/>
              <a:lumOff val="19305"/>
            </a:schemeClr>
          </a:solidFill>
          <a:ln w="12700">
            <a:miter lim="400000"/>
          </a:ln>
        </p:spPr>
        <p:txBody>
          <a:bodyPr lIns="50800" tIns="50800" rIns="50800" bIns="50800" anchor="ctr"/>
          <a:lstStyle/>
          <a:p>
            <a:pPr>
              <a:defRPr>
                <a:solidFill>
                  <a:srgbClr val="FFFFFF"/>
                </a:solidFill>
              </a:defRPr>
            </a:pPr>
          </a:p>
        </p:txBody>
      </p:sp>
      <p:sp>
        <p:nvSpPr>
          <p:cNvPr id="172" name="Shape 172"/>
          <p:cNvSpPr/>
          <p:nvPr/>
        </p:nvSpPr>
        <p:spPr>
          <a:xfrm>
            <a:off x="9331770" y="1575816"/>
            <a:ext cx="2775075" cy="1608037"/>
          </a:xfrm>
          <a:prstGeom prst="roundRect">
            <a:avLst>
              <a:gd name="adj" fmla="val 15000"/>
            </a:avLst>
          </a:prstGeom>
          <a:solidFill>
            <a:schemeClr val="accent4">
              <a:hueOff val="141567"/>
              <a:satOff val="12213"/>
              <a:lumOff val="21573"/>
            </a:schemeClr>
          </a:solidFill>
          <a:ln w="12700">
            <a:miter lim="400000"/>
          </a:ln>
        </p:spPr>
        <p:txBody>
          <a:bodyPr lIns="50800" tIns="50800" rIns="50800" bIns="50800" anchor="ctr"/>
          <a:lstStyle/>
          <a:p>
            <a:pPr>
              <a:defRPr>
                <a:solidFill>
                  <a:srgbClr val="FFFFFF"/>
                </a:solidFill>
              </a:defRPr>
            </a:pPr>
          </a:p>
        </p:txBody>
      </p:sp>
      <p:sp>
        <p:nvSpPr>
          <p:cNvPr id="173" name="Shape 173"/>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174" name="Shape 174"/>
          <p:cNvSpPr/>
          <p:nvPr/>
        </p:nvSpPr>
        <p:spPr>
          <a:xfrm>
            <a:off x="5483092" y="1814021"/>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High Cost of Error</a:t>
            </a:r>
          </a:p>
        </p:txBody>
      </p:sp>
      <p:sp>
        <p:nvSpPr>
          <p:cNvPr id="175" name="Shape 175"/>
          <p:cNvSpPr/>
          <p:nvPr/>
        </p:nvSpPr>
        <p:spPr>
          <a:xfrm>
            <a:off x="1192576" y="1810663"/>
            <a:ext cx="2355749"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Outlier Detection</a:t>
            </a:r>
          </a:p>
        </p:txBody>
      </p:sp>
      <p:sp>
        <p:nvSpPr>
          <p:cNvPr id="176" name="Shape 176"/>
          <p:cNvSpPr/>
          <p:nvPr/>
        </p:nvSpPr>
        <p:spPr>
          <a:xfrm>
            <a:off x="9657521" y="1810663"/>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Semantic Gap</a:t>
            </a:r>
          </a:p>
        </p:txBody>
      </p:sp>
      <p:sp>
        <p:nvSpPr>
          <p:cNvPr id="177" name="Shape 177"/>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180" name="Shape 180"/>
          <p:cNvSpPr/>
          <p:nvPr/>
        </p:nvSpPr>
        <p:spPr>
          <a:xfrm>
            <a:off x="982913" y="1575816"/>
            <a:ext cx="2775075" cy="1608037"/>
          </a:xfrm>
          <a:prstGeom prst="roundRect">
            <a:avLst>
              <a:gd name="adj" fmla="val 15000"/>
            </a:avLst>
          </a:prstGeom>
          <a:solidFill>
            <a:schemeClr val="accent1">
              <a:hueOff val="-78595"/>
              <a:satOff val="12505"/>
              <a:lumOff val="13871"/>
            </a:schemeClr>
          </a:solidFill>
          <a:ln w="12700">
            <a:miter lim="400000"/>
          </a:ln>
        </p:spPr>
        <p:txBody>
          <a:bodyPr lIns="50800" tIns="50800" rIns="50800" bIns="50800" anchor="ctr"/>
          <a:lstStyle/>
          <a:p>
            <a:pPr>
              <a:defRPr>
                <a:solidFill>
                  <a:srgbClr val="FFFFFF"/>
                </a:solidFill>
              </a:defRPr>
            </a:pPr>
          </a:p>
        </p:txBody>
      </p:sp>
      <p:sp>
        <p:nvSpPr>
          <p:cNvPr id="181" name="Shape 181"/>
          <p:cNvSpPr/>
          <p:nvPr/>
        </p:nvSpPr>
        <p:spPr>
          <a:xfrm>
            <a:off x="5157342" y="1575816"/>
            <a:ext cx="2775075" cy="1608037"/>
          </a:xfrm>
          <a:prstGeom prst="roundRect">
            <a:avLst>
              <a:gd name="adj" fmla="val 15000"/>
            </a:avLst>
          </a:prstGeom>
          <a:solidFill>
            <a:schemeClr val="accent3">
              <a:hueOff val="198700"/>
              <a:satOff val="21248"/>
              <a:lumOff val="19305"/>
            </a:schemeClr>
          </a:solidFill>
          <a:ln w="12700">
            <a:miter lim="400000"/>
          </a:ln>
        </p:spPr>
        <p:txBody>
          <a:bodyPr lIns="50800" tIns="50800" rIns="50800" bIns="50800" anchor="ctr"/>
          <a:lstStyle/>
          <a:p>
            <a:pPr>
              <a:defRPr>
                <a:solidFill>
                  <a:srgbClr val="FFFFFF"/>
                </a:solidFill>
              </a:defRPr>
            </a:pPr>
          </a:p>
        </p:txBody>
      </p:sp>
      <p:sp>
        <p:nvSpPr>
          <p:cNvPr id="182" name="Shape 182"/>
          <p:cNvSpPr/>
          <p:nvPr/>
        </p:nvSpPr>
        <p:spPr>
          <a:xfrm>
            <a:off x="9331770" y="1575816"/>
            <a:ext cx="2775075" cy="1608037"/>
          </a:xfrm>
          <a:prstGeom prst="roundRect">
            <a:avLst>
              <a:gd name="adj" fmla="val 15000"/>
            </a:avLst>
          </a:prstGeom>
          <a:solidFill>
            <a:schemeClr val="accent4">
              <a:hueOff val="141567"/>
              <a:satOff val="12213"/>
              <a:lumOff val="21573"/>
            </a:schemeClr>
          </a:solidFill>
          <a:ln w="12700">
            <a:miter lim="400000"/>
          </a:ln>
        </p:spPr>
        <p:txBody>
          <a:bodyPr lIns="50800" tIns="50800" rIns="50800" bIns="50800" anchor="ctr"/>
          <a:lstStyle/>
          <a:p>
            <a:pPr>
              <a:defRPr>
                <a:solidFill>
                  <a:srgbClr val="FFFFFF"/>
                </a:solidFill>
              </a:defRPr>
            </a:pPr>
          </a:p>
        </p:txBody>
      </p:sp>
      <p:sp>
        <p:nvSpPr>
          <p:cNvPr id="183" name="Shape 183"/>
          <p:cNvSpPr/>
          <p:nvPr/>
        </p:nvSpPr>
        <p:spPr>
          <a:xfrm>
            <a:off x="5483092" y="1814021"/>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High Cost of Error</a:t>
            </a:r>
          </a:p>
        </p:txBody>
      </p:sp>
      <p:sp>
        <p:nvSpPr>
          <p:cNvPr id="184" name="Shape 184"/>
          <p:cNvSpPr/>
          <p:nvPr/>
        </p:nvSpPr>
        <p:spPr>
          <a:xfrm>
            <a:off x="1192576" y="1810663"/>
            <a:ext cx="2355749"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Outlier Detection</a:t>
            </a:r>
          </a:p>
        </p:txBody>
      </p:sp>
      <p:sp>
        <p:nvSpPr>
          <p:cNvPr id="185" name="Shape 185"/>
          <p:cNvSpPr/>
          <p:nvPr/>
        </p:nvSpPr>
        <p:spPr>
          <a:xfrm>
            <a:off x="9657521" y="1810663"/>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Semantic Gap</a:t>
            </a:r>
          </a:p>
        </p:txBody>
      </p:sp>
      <p:sp>
        <p:nvSpPr>
          <p:cNvPr id="186" name="Shape 186"/>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Shape 187"/>
          <p:cNvSpPr/>
          <p:nvPr/>
        </p:nvSpPr>
        <p:spPr>
          <a:xfrm>
            <a:off x="544890" y="79108"/>
            <a:ext cx="10257419"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37463">
              <a:defRPr cap="all" sz="4140">
                <a:solidFill>
                  <a:srgbClr val="BE3424"/>
                </a:solidFill>
              </a:defRPr>
            </a:lvl1pPr>
          </a:lstStyle>
          <a:p>
            <a:pPr/>
            <a:r>
              <a:t>Problem : Classical machine learning</a:t>
            </a:r>
          </a:p>
        </p:txBody>
      </p:sp>
      <p:sp>
        <p:nvSpPr>
          <p:cNvPr id="188" name="Shape 188"/>
          <p:cNvSpPr/>
          <p:nvPr/>
        </p:nvSpPr>
        <p:spPr>
          <a:xfrm>
            <a:off x="646865" y="3930650"/>
            <a:ext cx="3447171" cy="389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ML is good at identifying what is </a:t>
            </a:r>
            <a:r>
              <a:rPr>
                <a:latin typeface="Gill Sans SemiBold"/>
                <a:ea typeface="Gill Sans SemiBold"/>
                <a:cs typeface="Gill Sans SemiBold"/>
                <a:sym typeface="Gill Sans SemiBold"/>
              </a:rPr>
              <a:t>similar </a:t>
            </a:r>
            <a:r>
              <a:t>rather than discovering meaningful outliers</a:t>
            </a:r>
          </a:p>
          <a:p>
            <a:pPr algn="l">
              <a:defRPr sz="2600"/>
            </a:pPr>
          </a:p>
          <a:p>
            <a:pPr algn="l">
              <a:defRPr sz="2600"/>
            </a:pPr>
            <a:r>
              <a:rPr>
                <a:latin typeface="Gill Sans SemiBold"/>
                <a:ea typeface="Gill Sans SemiBold"/>
                <a:cs typeface="Gill Sans SemiBold"/>
                <a:sym typeface="Gill Sans SemiBold"/>
              </a:rPr>
              <a:t>Lack of labelled attack</a:t>
            </a:r>
            <a:r>
              <a:t> data leads to too many false positives and alerts</a:t>
            </a:r>
          </a:p>
          <a:p>
            <a:pPr algn="l">
              <a:defRPr sz="2600"/>
            </a:pPr>
          </a:p>
          <a:p>
            <a:pPr algn="l">
              <a:defRPr sz="2600"/>
            </a:pPr>
            <a:r>
              <a:t>Results in </a:t>
            </a:r>
            <a:r>
              <a:rPr>
                <a:latin typeface="Gill Sans SemiBold"/>
                <a:ea typeface="Gill Sans SemiBold"/>
                <a:cs typeface="Gill Sans SemiBold"/>
                <a:sym typeface="Gill Sans SemiBold"/>
              </a:rPr>
              <a:t>alert fatigue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191" name="Shape 191"/>
          <p:cNvSpPr/>
          <p:nvPr/>
        </p:nvSpPr>
        <p:spPr>
          <a:xfrm>
            <a:off x="982913" y="1575816"/>
            <a:ext cx="2775075" cy="1608037"/>
          </a:xfrm>
          <a:prstGeom prst="roundRect">
            <a:avLst>
              <a:gd name="adj" fmla="val 15000"/>
            </a:avLst>
          </a:prstGeom>
          <a:solidFill>
            <a:schemeClr val="accent1">
              <a:hueOff val="-78595"/>
              <a:satOff val="12505"/>
              <a:lumOff val="13871"/>
            </a:schemeClr>
          </a:solidFill>
          <a:ln w="12700">
            <a:miter lim="400000"/>
          </a:ln>
        </p:spPr>
        <p:txBody>
          <a:bodyPr lIns="50800" tIns="50800" rIns="50800" bIns="50800" anchor="ctr"/>
          <a:lstStyle/>
          <a:p>
            <a:pPr>
              <a:defRPr>
                <a:solidFill>
                  <a:srgbClr val="FFFFFF"/>
                </a:solidFill>
              </a:defRPr>
            </a:pPr>
          </a:p>
        </p:txBody>
      </p:sp>
      <p:sp>
        <p:nvSpPr>
          <p:cNvPr id="192" name="Shape 192"/>
          <p:cNvSpPr/>
          <p:nvPr/>
        </p:nvSpPr>
        <p:spPr>
          <a:xfrm>
            <a:off x="5157342" y="1575816"/>
            <a:ext cx="2775075" cy="1608037"/>
          </a:xfrm>
          <a:prstGeom prst="roundRect">
            <a:avLst>
              <a:gd name="adj" fmla="val 15000"/>
            </a:avLst>
          </a:prstGeom>
          <a:solidFill>
            <a:schemeClr val="accent3">
              <a:hueOff val="198700"/>
              <a:satOff val="21248"/>
              <a:lumOff val="19305"/>
            </a:schemeClr>
          </a:solidFill>
          <a:ln w="12700">
            <a:miter lim="400000"/>
          </a:ln>
        </p:spPr>
        <p:txBody>
          <a:bodyPr lIns="50800" tIns="50800" rIns="50800" bIns="50800" anchor="ctr"/>
          <a:lstStyle/>
          <a:p>
            <a:pPr>
              <a:defRPr>
                <a:solidFill>
                  <a:srgbClr val="FFFFFF"/>
                </a:solidFill>
              </a:defRPr>
            </a:pPr>
          </a:p>
        </p:txBody>
      </p:sp>
      <p:sp>
        <p:nvSpPr>
          <p:cNvPr id="193" name="Shape 193"/>
          <p:cNvSpPr/>
          <p:nvPr/>
        </p:nvSpPr>
        <p:spPr>
          <a:xfrm>
            <a:off x="9331770" y="1575816"/>
            <a:ext cx="2775075" cy="1608037"/>
          </a:xfrm>
          <a:prstGeom prst="roundRect">
            <a:avLst>
              <a:gd name="adj" fmla="val 15000"/>
            </a:avLst>
          </a:prstGeom>
          <a:solidFill>
            <a:schemeClr val="accent4">
              <a:hueOff val="141567"/>
              <a:satOff val="12213"/>
              <a:lumOff val="21573"/>
            </a:schemeClr>
          </a:solidFill>
          <a:ln w="12700">
            <a:miter lim="400000"/>
          </a:ln>
        </p:spPr>
        <p:txBody>
          <a:bodyPr lIns="50800" tIns="50800" rIns="50800" bIns="50800" anchor="ctr"/>
          <a:lstStyle/>
          <a:p>
            <a:pPr>
              <a:defRPr>
                <a:solidFill>
                  <a:srgbClr val="FFFFFF"/>
                </a:solidFill>
              </a:defRPr>
            </a:pPr>
          </a:p>
        </p:txBody>
      </p:sp>
      <p:sp>
        <p:nvSpPr>
          <p:cNvPr id="194" name="Shape 194"/>
          <p:cNvSpPr/>
          <p:nvPr/>
        </p:nvSpPr>
        <p:spPr>
          <a:xfrm>
            <a:off x="5483092" y="1814021"/>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High Cost of Error</a:t>
            </a:r>
          </a:p>
        </p:txBody>
      </p:sp>
      <p:sp>
        <p:nvSpPr>
          <p:cNvPr id="195" name="Shape 195"/>
          <p:cNvSpPr/>
          <p:nvPr/>
        </p:nvSpPr>
        <p:spPr>
          <a:xfrm>
            <a:off x="1192576" y="1810663"/>
            <a:ext cx="2355749"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Outlier Detection</a:t>
            </a:r>
          </a:p>
        </p:txBody>
      </p:sp>
      <p:sp>
        <p:nvSpPr>
          <p:cNvPr id="196" name="Shape 196"/>
          <p:cNvSpPr/>
          <p:nvPr/>
        </p:nvSpPr>
        <p:spPr>
          <a:xfrm>
            <a:off x="9657521" y="1810663"/>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Semantic Gap</a:t>
            </a:r>
          </a:p>
        </p:txBody>
      </p:sp>
      <p:sp>
        <p:nvSpPr>
          <p:cNvPr id="197" name="Shape 197"/>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Shape 198"/>
          <p:cNvSpPr/>
          <p:nvPr/>
        </p:nvSpPr>
        <p:spPr>
          <a:xfrm>
            <a:off x="544890" y="79108"/>
            <a:ext cx="10257419"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37463">
              <a:defRPr cap="all" sz="4140">
                <a:solidFill>
                  <a:srgbClr val="BE3424"/>
                </a:solidFill>
              </a:defRPr>
            </a:lvl1pPr>
          </a:lstStyle>
          <a:p>
            <a:pPr/>
            <a:r>
              <a:t>Problem : Classical machine learning</a:t>
            </a:r>
          </a:p>
        </p:txBody>
      </p:sp>
      <p:sp>
        <p:nvSpPr>
          <p:cNvPr id="199" name="Shape 199"/>
          <p:cNvSpPr/>
          <p:nvPr/>
        </p:nvSpPr>
        <p:spPr>
          <a:xfrm>
            <a:off x="4674851" y="3928726"/>
            <a:ext cx="3980218" cy="459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Cost of any misclassification is extremely high compared to many other machine learning applications. </a:t>
            </a:r>
          </a:p>
          <a:p>
            <a:pPr algn="l">
              <a:defRPr sz="2600"/>
            </a:pPr>
          </a:p>
          <a:p>
            <a:pPr algn="l">
              <a:defRPr sz="2600"/>
            </a:pPr>
            <a:r>
              <a:rPr>
                <a:latin typeface="Gill Sans SemiBold"/>
                <a:ea typeface="Gill Sans SemiBold"/>
                <a:cs typeface="Gill Sans SemiBold"/>
                <a:sym typeface="Gill Sans SemiBold"/>
              </a:rPr>
              <a:t>False positive </a:t>
            </a:r>
            <a:r>
              <a:t>requires spending time examining the reported incident.</a:t>
            </a:r>
          </a:p>
          <a:p>
            <a:pPr algn="l">
              <a:defRPr sz="2600"/>
            </a:pPr>
          </a:p>
          <a:p>
            <a:pPr algn="l">
              <a:defRPr sz="2600"/>
            </a:pPr>
            <a:r>
              <a:rPr>
                <a:latin typeface="Gill Sans SemiBold"/>
                <a:ea typeface="Gill Sans SemiBold"/>
                <a:cs typeface="Gill Sans SemiBold"/>
                <a:sym typeface="Gill Sans SemiBold"/>
              </a:rPr>
              <a:t>False negatives</a:t>
            </a:r>
            <a:r>
              <a:t> cause serious damage</a:t>
            </a:r>
          </a:p>
        </p:txBody>
      </p:sp>
      <p:sp>
        <p:nvSpPr>
          <p:cNvPr id="200" name="Shape 200"/>
          <p:cNvSpPr/>
          <p:nvPr/>
        </p:nvSpPr>
        <p:spPr>
          <a:xfrm>
            <a:off x="646865" y="3930650"/>
            <a:ext cx="3447171" cy="389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solidFill>
                  <a:srgbClr val="B4B4B4"/>
                </a:solidFill>
              </a:defRPr>
            </a:pPr>
            <a:r>
              <a:t>ML is good at identifying what is </a:t>
            </a:r>
            <a:r>
              <a:rPr>
                <a:latin typeface="Gill Sans SemiBold"/>
                <a:ea typeface="Gill Sans SemiBold"/>
                <a:cs typeface="Gill Sans SemiBold"/>
                <a:sym typeface="Gill Sans SemiBold"/>
              </a:rPr>
              <a:t>similar </a:t>
            </a:r>
            <a:r>
              <a:t>rather than discovering meaningful outliers</a:t>
            </a:r>
          </a:p>
          <a:p>
            <a:pPr algn="l">
              <a:defRPr sz="2600">
                <a:solidFill>
                  <a:srgbClr val="B4B4B4"/>
                </a:solidFill>
              </a:defRPr>
            </a:pPr>
          </a:p>
          <a:p>
            <a:pPr algn="l">
              <a:defRPr sz="2600">
                <a:solidFill>
                  <a:srgbClr val="B4B4B4"/>
                </a:solidFill>
              </a:defRPr>
            </a:pPr>
            <a:r>
              <a:rPr>
                <a:latin typeface="Gill Sans SemiBold"/>
                <a:ea typeface="Gill Sans SemiBold"/>
                <a:cs typeface="Gill Sans SemiBold"/>
                <a:sym typeface="Gill Sans SemiBold"/>
              </a:rPr>
              <a:t>Lack of labelled attack</a:t>
            </a:r>
            <a:r>
              <a:t> data leads to too many false positives and alerts</a:t>
            </a:r>
          </a:p>
          <a:p>
            <a:pPr algn="l">
              <a:defRPr sz="2600">
                <a:solidFill>
                  <a:srgbClr val="B4B4B4"/>
                </a:solidFill>
              </a:defRPr>
            </a:pPr>
          </a:p>
          <a:p>
            <a:pPr algn="l">
              <a:defRPr sz="2600">
                <a:solidFill>
                  <a:srgbClr val="B4B4B4"/>
                </a:solidFill>
              </a:defRPr>
            </a:pPr>
            <a:r>
              <a:t>Results in </a:t>
            </a:r>
            <a:r>
              <a:rPr>
                <a:latin typeface="Gill Sans SemiBold"/>
                <a:ea typeface="Gill Sans SemiBold"/>
                <a:cs typeface="Gill Sans SemiBold"/>
                <a:sym typeface="Gill Sans SemiBold"/>
              </a:rPr>
              <a:t>alert fatigue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nvSpPr>
        <p:spPr>
          <a:xfrm>
            <a:off x="553553" y="1230165"/>
            <a:ext cx="11897694" cy="1"/>
          </a:xfrm>
          <a:prstGeom prst="line">
            <a:avLst/>
          </a:prstGeom>
          <a:ln w="25400">
            <a:solidFill>
              <a:srgbClr val="C1BFBB"/>
            </a:solidFill>
            <a:miter lim="400000"/>
          </a:ln>
        </p:spPr>
        <p:txBody>
          <a:bodyPr lIns="50800" tIns="50800" rIns="50800" bIns="50800" anchor="ctr"/>
          <a:lstStyle/>
          <a:p>
            <a:pPr>
              <a:defRPr sz="3200">
                <a:solidFill>
                  <a:srgbClr val="414141"/>
                </a:solidFill>
                <a:latin typeface="Palatino"/>
                <a:ea typeface="Palatino"/>
                <a:cs typeface="Palatino"/>
                <a:sym typeface="Palatino"/>
              </a:defRPr>
            </a:pPr>
          </a:p>
        </p:txBody>
      </p:sp>
      <p:sp>
        <p:nvSpPr>
          <p:cNvPr id="203" name="Shape 203"/>
          <p:cNvSpPr/>
          <p:nvPr/>
        </p:nvSpPr>
        <p:spPr>
          <a:xfrm>
            <a:off x="9235885" y="3944793"/>
            <a:ext cx="3358717" cy="275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How to transfer results into actionable reports for the network operator</a:t>
            </a:r>
          </a:p>
          <a:p>
            <a:pPr algn="l">
              <a:defRPr sz="2600"/>
            </a:pPr>
          </a:p>
          <a:p>
            <a:pPr algn="l">
              <a:defRPr sz="2600"/>
            </a:pPr>
            <a:r>
              <a:t>What remedial </a:t>
            </a:r>
            <a:r>
              <a:rPr>
                <a:latin typeface="Gill Sans SemiBold"/>
                <a:ea typeface="Gill Sans SemiBold"/>
                <a:cs typeface="Gill Sans SemiBold"/>
                <a:sym typeface="Gill Sans SemiBold"/>
              </a:rPr>
              <a:t>steps should be taken?</a:t>
            </a:r>
          </a:p>
        </p:txBody>
      </p:sp>
      <p:sp>
        <p:nvSpPr>
          <p:cNvPr id="204" name="Shape 204"/>
          <p:cNvSpPr/>
          <p:nvPr/>
        </p:nvSpPr>
        <p:spPr>
          <a:xfrm>
            <a:off x="982913" y="1575816"/>
            <a:ext cx="2775075" cy="1608037"/>
          </a:xfrm>
          <a:prstGeom prst="roundRect">
            <a:avLst>
              <a:gd name="adj" fmla="val 15000"/>
            </a:avLst>
          </a:prstGeom>
          <a:solidFill>
            <a:schemeClr val="accent1">
              <a:hueOff val="-78595"/>
              <a:satOff val="12505"/>
              <a:lumOff val="13871"/>
            </a:schemeClr>
          </a:solidFill>
          <a:ln w="12700">
            <a:miter lim="400000"/>
          </a:ln>
        </p:spPr>
        <p:txBody>
          <a:bodyPr lIns="50800" tIns="50800" rIns="50800" bIns="50800" anchor="ctr"/>
          <a:lstStyle/>
          <a:p>
            <a:pPr>
              <a:defRPr>
                <a:solidFill>
                  <a:srgbClr val="FFFFFF"/>
                </a:solidFill>
              </a:defRPr>
            </a:pPr>
          </a:p>
        </p:txBody>
      </p:sp>
      <p:sp>
        <p:nvSpPr>
          <p:cNvPr id="205" name="Shape 205"/>
          <p:cNvSpPr/>
          <p:nvPr/>
        </p:nvSpPr>
        <p:spPr>
          <a:xfrm>
            <a:off x="5157342" y="1575816"/>
            <a:ext cx="2775075" cy="1608037"/>
          </a:xfrm>
          <a:prstGeom prst="roundRect">
            <a:avLst>
              <a:gd name="adj" fmla="val 15000"/>
            </a:avLst>
          </a:prstGeom>
          <a:solidFill>
            <a:schemeClr val="accent3">
              <a:hueOff val="198700"/>
              <a:satOff val="21248"/>
              <a:lumOff val="19305"/>
            </a:schemeClr>
          </a:solidFill>
          <a:ln w="12700">
            <a:miter lim="400000"/>
          </a:ln>
        </p:spPr>
        <p:txBody>
          <a:bodyPr lIns="50800" tIns="50800" rIns="50800" bIns="50800" anchor="ctr"/>
          <a:lstStyle/>
          <a:p>
            <a:pPr>
              <a:defRPr>
                <a:solidFill>
                  <a:srgbClr val="FFFFFF"/>
                </a:solidFill>
              </a:defRPr>
            </a:pPr>
          </a:p>
        </p:txBody>
      </p:sp>
      <p:sp>
        <p:nvSpPr>
          <p:cNvPr id="206" name="Shape 206"/>
          <p:cNvSpPr/>
          <p:nvPr/>
        </p:nvSpPr>
        <p:spPr>
          <a:xfrm>
            <a:off x="9331770" y="1575816"/>
            <a:ext cx="2775075" cy="1608037"/>
          </a:xfrm>
          <a:prstGeom prst="roundRect">
            <a:avLst>
              <a:gd name="adj" fmla="val 15000"/>
            </a:avLst>
          </a:prstGeom>
          <a:solidFill>
            <a:schemeClr val="accent4">
              <a:hueOff val="141567"/>
              <a:satOff val="12213"/>
              <a:lumOff val="21573"/>
            </a:schemeClr>
          </a:solidFill>
          <a:ln w="12700">
            <a:miter lim="400000"/>
          </a:ln>
        </p:spPr>
        <p:txBody>
          <a:bodyPr lIns="50800" tIns="50800" rIns="50800" bIns="50800" anchor="ctr"/>
          <a:lstStyle/>
          <a:p>
            <a:pPr>
              <a:defRPr>
                <a:solidFill>
                  <a:srgbClr val="FFFFFF"/>
                </a:solidFill>
              </a:defRPr>
            </a:pPr>
          </a:p>
        </p:txBody>
      </p:sp>
      <p:sp>
        <p:nvSpPr>
          <p:cNvPr id="207" name="Shape 207"/>
          <p:cNvSpPr/>
          <p:nvPr/>
        </p:nvSpPr>
        <p:spPr>
          <a:xfrm>
            <a:off x="5483092" y="1814021"/>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High Cost of Error</a:t>
            </a:r>
          </a:p>
        </p:txBody>
      </p:sp>
      <p:sp>
        <p:nvSpPr>
          <p:cNvPr id="208" name="Shape 208"/>
          <p:cNvSpPr/>
          <p:nvPr/>
        </p:nvSpPr>
        <p:spPr>
          <a:xfrm>
            <a:off x="1192576" y="1810663"/>
            <a:ext cx="2355749"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Outlier Detection</a:t>
            </a:r>
          </a:p>
        </p:txBody>
      </p:sp>
      <p:sp>
        <p:nvSpPr>
          <p:cNvPr id="209" name="Shape 209"/>
          <p:cNvSpPr/>
          <p:nvPr/>
        </p:nvSpPr>
        <p:spPr>
          <a:xfrm>
            <a:off x="9657521" y="1810663"/>
            <a:ext cx="2123574" cy="11383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a:solidFill>
                  <a:schemeClr val="accent6">
                    <a:hueOff val="-133706"/>
                    <a:satOff val="8281"/>
                    <a:lumOff val="-27269"/>
                  </a:schemeClr>
                </a:solidFill>
              </a:defRPr>
            </a:lvl1pPr>
          </a:lstStyle>
          <a:p>
            <a:pPr/>
            <a:r>
              <a:t>Semantic Gap</a:t>
            </a:r>
          </a:p>
        </p:txBody>
      </p:sp>
      <p:sp>
        <p:nvSpPr>
          <p:cNvPr id="210" name="Shape 210"/>
          <p:cNvSpPr/>
          <p:nvPr>
            <p:ph type="sldNum" sz="quarter" idx="2"/>
          </p:nvPr>
        </p:nvSpPr>
        <p:spPr>
          <a:xfrm>
            <a:off x="6381749" y="9271000"/>
            <a:ext cx="228601" cy="355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Shape 211"/>
          <p:cNvSpPr/>
          <p:nvPr/>
        </p:nvSpPr>
        <p:spPr>
          <a:xfrm>
            <a:off x="544890" y="79108"/>
            <a:ext cx="10257419" cy="1219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537463">
              <a:defRPr cap="all" sz="4140">
                <a:solidFill>
                  <a:srgbClr val="BE3424"/>
                </a:solidFill>
              </a:defRPr>
            </a:lvl1pPr>
          </a:lstStyle>
          <a:p>
            <a:pPr/>
            <a:r>
              <a:t>Problem : Classical machine learning</a:t>
            </a:r>
          </a:p>
        </p:txBody>
      </p:sp>
      <p:sp>
        <p:nvSpPr>
          <p:cNvPr id="212" name="Shape 212"/>
          <p:cNvSpPr/>
          <p:nvPr/>
        </p:nvSpPr>
        <p:spPr>
          <a:xfrm>
            <a:off x="4674851" y="3928726"/>
            <a:ext cx="3980218" cy="459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solidFill>
                  <a:srgbClr val="B4B4B4"/>
                </a:solidFill>
              </a:defRPr>
            </a:pPr>
            <a:r>
              <a:t>Cost of any misclassification is extremely high compared to many other machine learning applications. </a:t>
            </a:r>
          </a:p>
          <a:p>
            <a:pPr algn="l">
              <a:defRPr sz="2600">
                <a:solidFill>
                  <a:srgbClr val="B4B4B4"/>
                </a:solidFill>
              </a:defRPr>
            </a:pPr>
          </a:p>
          <a:p>
            <a:pPr algn="l">
              <a:defRPr sz="2600">
                <a:solidFill>
                  <a:srgbClr val="B4B4B4"/>
                </a:solidFill>
              </a:defRPr>
            </a:pPr>
            <a:r>
              <a:rPr>
                <a:latin typeface="Gill Sans SemiBold"/>
                <a:ea typeface="Gill Sans SemiBold"/>
                <a:cs typeface="Gill Sans SemiBold"/>
                <a:sym typeface="Gill Sans SemiBold"/>
              </a:rPr>
              <a:t>False positive </a:t>
            </a:r>
            <a:r>
              <a:t>requires spending time examining the reported incident.</a:t>
            </a:r>
          </a:p>
          <a:p>
            <a:pPr algn="l">
              <a:defRPr sz="2600">
                <a:solidFill>
                  <a:srgbClr val="B4B4B4"/>
                </a:solidFill>
              </a:defRPr>
            </a:pPr>
          </a:p>
          <a:p>
            <a:pPr algn="l">
              <a:defRPr sz="2600">
                <a:solidFill>
                  <a:srgbClr val="B4B4B4"/>
                </a:solidFill>
              </a:defRPr>
            </a:pPr>
            <a:r>
              <a:rPr>
                <a:latin typeface="Gill Sans SemiBold"/>
                <a:ea typeface="Gill Sans SemiBold"/>
                <a:cs typeface="Gill Sans SemiBold"/>
                <a:sym typeface="Gill Sans SemiBold"/>
              </a:rPr>
              <a:t>False negatives</a:t>
            </a:r>
            <a:r>
              <a:t> cause serious damage</a:t>
            </a:r>
          </a:p>
        </p:txBody>
      </p:sp>
      <p:sp>
        <p:nvSpPr>
          <p:cNvPr id="213" name="Shape 213"/>
          <p:cNvSpPr/>
          <p:nvPr/>
        </p:nvSpPr>
        <p:spPr>
          <a:xfrm>
            <a:off x="646865" y="3930650"/>
            <a:ext cx="3447171" cy="389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solidFill>
                  <a:srgbClr val="B4B4B4"/>
                </a:solidFill>
              </a:defRPr>
            </a:pPr>
            <a:r>
              <a:t>ML is good at identifying what is </a:t>
            </a:r>
            <a:r>
              <a:rPr>
                <a:latin typeface="Gill Sans SemiBold"/>
                <a:ea typeface="Gill Sans SemiBold"/>
                <a:cs typeface="Gill Sans SemiBold"/>
                <a:sym typeface="Gill Sans SemiBold"/>
              </a:rPr>
              <a:t>similar </a:t>
            </a:r>
            <a:r>
              <a:t>rather than discovering meaningful outliers</a:t>
            </a:r>
          </a:p>
          <a:p>
            <a:pPr algn="l">
              <a:defRPr sz="2600">
                <a:solidFill>
                  <a:srgbClr val="B4B4B4"/>
                </a:solidFill>
              </a:defRPr>
            </a:pPr>
          </a:p>
          <a:p>
            <a:pPr algn="l">
              <a:defRPr sz="2600">
                <a:solidFill>
                  <a:srgbClr val="B4B4B4"/>
                </a:solidFill>
              </a:defRPr>
            </a:pPr>
            <a:r>
              <a:rPr>
                <a:latin typeface="Gill Sans SemiBold"/>
                <a:ea typeface="Gill Sans SemiBold"/>
                <a:cs typeface="Gill Sans SemiBold"/>
                <a:sym typeface="Gill Sans SemiBold"/>
              </a:rPr>
              <a:t>Lack of labelled attack</a:t>
            </a:r>
            <a:r>
              <a:t> data leads to too many false positives and alerts</a:t>
            </a:r>
          </a:p>
          <a:p>
            <a:pPr algn="l">
              <a:defRPr sz="2600">
                <a:solidFill>
                  <a:srgbClr val="B4B4B4"/>
                </a:solidFill>
              </a:defRPr>
            </a:pPr>
          </a:p>
          <a:p>
            <a:pPr algn="l">
              <a:defRPr sz="2600">
                <a:solidFill>
                  <a:srgbClr val="B4B4B4"/>
                </a:solidFill>
              </a:defRPr>
            </a:pPr>
            <a:r>
              <a:t>Results in </a:t>
            </a:r>
            <a:r>
              <a:rPr>
                <a:latin typeface="Gill Sans SemiBold"/>
                <a:ea typeface="Gill Sans SemiBold"/>
                <a:cs typeface="Gill Sans SemiBold"/>
                <a:sym typeface="Gill Sans SemiBold"/>
              </a:rPr>
              <a:t>alert fatigue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