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257" r:id="rId2"/>
    <p:sldId id="280" r:id="rId3"/>
    <p:sldId id="281" r:id="rId4"/>
    <p:sldId id="282" r:id="rId5"/>
    <p:sldId id="379" r:id="rId6"/>
    <p:sldId id="380" r:id="rId7"/>
    <p:sldId id="286" r:id="rId8"/>
    <p:sldId id="287" r:id="rId9"/>
    <p:sldId id="288" r:id="rId10"/>
    <p:sldId id="376" r:id="rId11"/>
    <p:sldId id="357" r:id="rId12"/>
    <p:sldId id="289" r:id="rId13"/>
    <p:sldId id="290" r:id="rId14"/>
    <p:sldId id="381" r:id="rId15"/>
    <p:sldId id="291" r:id="rId16"/>
    <p:sldId id="292" r:id="rId17"/>
    <p:sldId id="293" r:id="rId18"/>
    <p:sldId id="382" r:id="rId19"/>
    <p:sldId id="294" r:id="rId20"/>
    <p:sldId id="383" r:id="rId21"/>
    <p:sldId id="384" r:id="rId22"/>
    <p:sldId id="385" r:id="rId23"/>
    <p:sldId id="386" r:id="rId24"/>
    <p:sldId id="391" r:id="rId25"/>
    <p:sldId id="392" r:id="rId26"/>
    <p:sldId id="393" r:id="rId27"/>
    <p:sldId id="394" r:id="rId28"/>
    <p:sldId id="395" r:id="rId29"/>
    <p:sldId id="398" r:id="rId30"/>
    <p:sldId id="399" r:id="rId31"/>
    <p:sldId id="411" r:id="rId32"/>
    <p:sldId id="400" r:id="rId33"/>
    <p:sldId id="401" r:id="rId34"/>
    <p:sldId id="402" r:id="rId35"/>
    <p:sldId id="412" r:id="rId36"/>
    <p:sldId id="403" r:id="rId37"/>
    <p:sldId id="397" r:id="rId38"/>
    <p:sldId id="404" r:id="rId39"/>
    <p:sldId id="413" r:id="rId40"/>
    <p:sldId id="405" r:id="rId41"/>
    <p:sldId id="414" r:id="rId42"/>
    <p:sldId id="406" r:id="rId43"/>
    <p:sldId id="409" r:id="rId44"/>
    <p:sldId id="415" r:id="rId45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72" autoAdjust="0"/>
    <p:restoredTop sz="72445" autoAdjust="0"/>
  </p:normalViewPr>
  <p:slideViewPr>
    <p:cSldViewPr>
      <p:cViewPr varScale="1">
        <p:scale>
          <a:sx n="41" d="100"/>
          <a:sy n="41" d="100"/>
        </p:scale>
        <p:origin x="-1406" y="-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163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F89E3-3FCD-4F4C-A156-AC5EE70393E1}" type="datetimeFigureOut">
              <a:rPr lang="en-US" smtClean="0"/>
              <a:pPr/>
              <a:t>8/29/2012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D22F6-1771-4D76-9E17-152326B875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AD70D-DC9D-4E78-8D96-D30CA4949275}" type="datetimeFigureOut">
              <a:rPr lang="en-US" smtClean="0"/>
              <a:pPr/>
              <a:t>8/29/2012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5A2E07-06F5-4A58-99A4-210985960C5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703A8E-B80E-40A6-BCE8-3D9D53915ECE}" type="slidenum">
              <a:rPr lang="en-US" smtClean="0"/>
              <a:pPr/>
              <a:t>1</a:t>
            </a:fld>
            <a:endParaRPr lang="en-US" dirty="0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DE8F01-B138-42B6-9666-402121E9BC2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CF35CA-21E7-49A5-BDBB-834434E8D640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C4D598-6AA2-4126-987D-8167F1B2E3D3}" type="slidenum">
              <a:rPr lang="en-US"/>
              <a:pPr/>
              <a:t>14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2B272E-009B-4617-A044-92310593C792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F5ED53-F050-4AA3-A89C-FBEB6F6035E4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66D850-5FDD-4FD0-8DD3-9D84AA511315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3AA864-42A2-47DF-BF76-18A5946B8104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17A8CB-B975-426D-9F45-1CC13627CD5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 of overlapping circles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A2E07-06F5-4A58-99A4-210985960C55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Scenario preferences</a:t>
            </a:r>
          </a:p>
          <a:p>
            <a:endParaRPr lang="en-US" dirty="0" smtClean="0"/>
          </a:p>
          <a:p>
            <a:r>
              <a:rPr lang="en-US" dirty="0" smtClean="0"/>
              <a:t>So can we always choose the preferred</a:t>
            </a:r>
            <a:r>
              <a:rPr lang="en-US" baseline="0" dirty="0" smtClean="0"/>
              <a:t> scenario while performing moving target defense?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answer is not obvious as there is a trade-off involved.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A2E07-06F5-4A58-99A4-210985960C55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0C7667C-66C8-41DB-A5A7-398BF07B4B49}" type="slidenum">
              <a:rPr lang="en-US" smtClean="0"/>
              <a:pPr/>
              <a:t>2</a:t>
            </a:fld>
            <a:endParaRPr lang="en-US" dirty="0" smtClean="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…</a:t>
            </a:r>
          </a:p>
          <a:p>
            <a:endParaRPr lang="en-US" dirty="0" smtClean="0"/>
          </a:p>
          <a:p>
            <a:r>
              <a:rPr lang="en-US" dirty="0" smtClean="0"/>
              <a:t>How does an optimal trade off be made?</a:t>
            </a:r>
          </a:p>
          <a:p>
            <a:endParaRPr lang="en-US" dirty="0" smtClean="0"/>
          </a:p>
          <a:p>
            <a:r>
              <a:rPr lang="en-US" dirty="0" smtClean="0"/>
              <a:t>That is</a:t>
            </a:r>
            <a:r>
              <a:rPr lang="en-US" baseline="0" dirty="0" smtClean="0"/>
              <a:t> where game theory can 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A2E07-06F5-4A58-99A4-210985960C55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A2E07-06F5-4A58-99A4-210985960C55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A2E07-06F5-4A58-99A4-210985960C55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5A2E07-06F5-4A58-99A4-210985960C55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7B0CC-EC69-406C-A386-51561FE1D923}" type="slidenum">
              <a:rPr lang="en-US" smtClean="0"/>
              <a:pPr/>
              <a:t>3</a:t>
            </a:fld>
            <a:endParaRPr lang="en-US" dirty="0" smtClean="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4259945-EDAE-4778-9B92-99B83ACBBABF}" type="slidenum">
              <a:rPr lang="en-US" smtClean="0"/>
              <a:pPr/>
              <a:t>4</a:t>
            </a:fld>
            <a:endParaRPr lang="en-US" dirty="0" smtClean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13D016-DF46-4EA9-B996-9E8CC63A86CA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D4D9FF-EE15-4A0C-8E00-227B8563B594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09663" y="696913"/>
            <a:ext cx="4648200" cy="3487737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A27514A-C189-4C20-B643-9BAE6B26654C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45BFDD-9FC6-4A78-80C5-B48C32A568A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1000" dirty="0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A77D8E-DD01-4FF7-9868-862AA83D31FB}" type="slidenum">
              <a:rPr lang="en-US"/>
              <a:pPr/>
              <a:t>11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10/13/2011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02325-2FEF-43C8-A3C8-FF502678975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10/13/2011</a:t>
            </a: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FE6392-DAA9-4E35-8F35-677739DECFE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10/13/2011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10/13/2011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10/13/2011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10/13/2011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10/13/2011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10/13/2011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10/13/2011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6460ED-6E79-4DAE-8422-43228FBA602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47002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4200" dirty="0" smtClean="0"/>
              <a:t>Game Theoretic Approaches to Attack Surface Shifting and Reduction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800" dirty="0" smtClean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6600"/>
            <a:ext cx="6477000" cy="2133600"/>
          </a:xfrm>
        </p:spPr>
        <p:txBody>
          <a:bodyPr/>
          <a:lstStyle/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Pratyusa K. Manadhata</a:t>
            </a:r>
          </a:p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HP Labs</a:t>
            </a:r>
          </a:p>
          <a:p>
            <a:pPr eaLnBrk="1" hangingPunct="1"/>
            <a:r>
              <a:rPr lang="en-US" sz="3600" dirty="0" smtClean="0">
                <a:solidFill>
                  <a:schemeClr val="tx1"/>
                </a:solidFill>
              </a:rPr>
              <a:t>manadhata@hp.com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3600" dirty="0" smtClean="0"/>
          </a:p>
          <a:p>
            <a:pPr eaLnBrk="1" hangingPunct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I/O Automata [LT89]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1816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Action Signature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Input, Output, Internal actions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Pre and Post conditions m.pre and m.post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Composition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E</a:t>
            </a:r>
            <a:r>
              <a:rPr lang="en-US" baseline="-25000" smtClean="0">
                <a:solidFill>
                  <a:srgbClr val="FF0000"/>
                </a:solidFill>
              </a:rPr>
              <a:t>s</a:t>
            </a:r>
            <a:r>
              <a:rPr lang="en-US" smtClean="0">
                <a:solidFill>
                  <a:srgbClr val="FF0000"/>
                </a:solidFill>
              </a:rPr>
              <a:t> = (U</a:t>
            </a:r>
            <a:r>
              <a:rPr lang="en-US" baseline="-25000" smtClean="0">
                <a:solidFill>
                  <a:srgbClr val="FF0000"/>
                </a:solidFill>
              </a:rPr>
              <a:t>io</a:t>
            </a:r>
            <a:r>
              <a:rPr lang="en-US" smtClean="0">
                <a:solidFill>
                  <a:srgbClr val="FF0000"/>
                </a:solidFill>
              </a:rPr>
              <a:t> || D</a:t>
            </a:r>
            <a:r>
              <a:rPr lang="en-US" baseline="-25000" smtClean="0">
                <a:solidFill>
                  <a:srgbClr val="FF0000"/>
                </a:solidFill>
              </a:rPr>
              <a:t>io</a:t>
            </a:r>
            <a:r>
              <a:rPr lang="en-US" smtClean="0">
                <a:solidFill>
                  <a:srgbClr val="FF0000"/>
                </a:solidFill>
              </a:rPr>
              <a:t> || (           ))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P = s</a:t>
            </a:r>
            <a:r>
              <a:rPr lang="en-US" baseline="-25000" smtClean="0">
                <a:solidFill>
                  <a:srgbClr val="FF0000"/>
                </a:solidFill>
              </a:rPr>
              <a:t>io</a:t>
            </a:r>
            <a:r>
              <a:rPr lang="en-US" smtClean="0">
                <a:solidFill>
                  <a:srgbClr val="FF0000"/>
                </a:solidFill>
              </a:rPr>
              <a:t> || E</a:t>
            </a:r>
            <a:r>
              <a:rPr lang="en-US" baseline="-25000" smtClean="0">
                <a:solidFill>
                  <a:srgbClr val="FF0000"/>
                </a:solidFill>
              </a:rPr>
              <a:t>s</a:t>
            </a:r>
            <a:endParaRPr lang="en-US" smtClean="0">
              <a:solidFill>
                <a:srgbClr val="F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mtClean="0">
              <a:solidFill>
                <a:srgbClr val="FF0000"/>
              </a:solidFill>
            </a:endParaRP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3863975" y="4808538"/>
          <a:ext cx="987425" cy="830262"/>
        </p:xfrm>
        <a:graphic>
          <a:graphicData uri="http://schemas.openxmlformats.org/presentationml/2006/ole">
            <p:oleObj spid="_x0000_s126978" name="Equation" r:id="rId4" imgW="558720" imgH="469800" progId="Equation.3">
              <p:embed/>
            </p:oleObj>
          </a:graphicData>
        </a:graphic>
      </p:graphicFrame>
      <p:sp>
        <p:nvSpPr>
          <p:cNvPr id="2054" name="Oval 16"/>
          <p:cNvSpPr>
            <a:spLocks noChangeArrowheads="1"/>
          </p:cNvSpPr>
          <p:nvPr/>
        </p:nvSpPr>
        <p:spPr bwMode="auto">
          <a:xfrm>
            <a:off x="5791200" y="2362200"/>
            <a:ext cx="1143000" cy="1143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43" tIns="90043" rIns="90043" bIns="90043" anchor="ctr"/>
          <a:lstStyle/>
          <a:p>
            <a:r>
              <a:rPr lang="en-US"/>
              <a:t>S</a:t>
            </a:r>
          </a:p>
        </p:txBody>
      </p:sp>
      <p:sp>
        <p:nvSpPr>
          <p:cNvPr id="2055" name="Oval 17"/>
          <p:cNvSpPr>
            <a:spLocks noChangeArrowheads="1"/>
          </p:cNvSpPr>
          <p:nvPr/>
        </p:nvSpPr>
        <p:spPr bwMode="auto">
          <a:xfrm>
            <a:off x="7696200" y="2360613"/>
            <a:ext cx="1143000" cy="1143000"/>
          </a:xfrm>
          <a:prstGeom prst="ellips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 lIns="90043" tIns="90043" rIns="90043" bIns="90043" anchor="ctr"/>
          <a:lstStyle/>
          <a:p>
            <a:r>
              <a:rPr lang="en-US"/>
              <a:t>E</a:t>
            </a:r>
          </a:p>
        </p:txBody>
      </p:sp>
      <p:sp>
        <p:nvSpPr>
          <p:cNvPr id="2056" name="Oval 18"/>
          <p:cNvSpPr>
            <a:spLocks noChangeArrowheads="1"/>
          </p:cNvSpPr>
          <p:nvPr/>
        </p:nvSpPr>
        <p:spPr bwMode="auto">
          <a:xfrm>
            <a:off x="6172200" y="2209800"/>
            <a:ext cx="381000" cy="381000"/>
          </a:xfrm>
          <a:prstGeom prst="ellipse">
            <a:avLst/>
          </a:prstGeom>
          <a:solidFill>
            <a:srgbClr val="33CCCC"/>
          </a:solidFill>
          <a:ln w="50800" algn="ctr">
            <a:noFill/>
            <a:round/>
            <a:headEnd/>
            <a:tailEnd/>
          </a:ln>
        </p:spPr>
        <p:txBody>
          <a:bodyPr wrap="none" lIns="90043" tIns="90043" rIns="90043" bIns="90043" anchor="ctr"/>
          <a:lstStyle/>
          <a:p>
            <a:r>
              <a:rPr lang="en-US"/>
              <a:t>m</a:t>
            </a:r>
          </a:p>
        </p:txBody>
      </p:sp>
      <p:sp>
        <p:nvSpPr>
          <p:cNvPr id="2057" name="Oval 19"/>
          <p:cNvSpPr>
            <a:spLocks noChangeArrowheads="1"/>
          </p:cNvSpPr>
          <p:nvPr/>
        </p:nvSpPr>
        <p:spPr bwMode="auto">
          <a:xfrm>
            <a:off x="8077200" y="2209800"/>
            <a:ext cx="381000" cy="381000"/>
          </a:xfrm>
          <a:prstGeom prst="ellipse">
            <a:avLst/>
          </a:prstGeom>
          <a:solidFill>
            <a:srgbClr val="FF0000"/>
          </a:solidFill>
          <a:ln w="50800" algn="ctr">
            <a:noFill/>
            <a:round/>
            <a:headEnd/>
            <a:tailEnd/>
          </a:ln>
        </p:spPr>
        <p:txBody>
          <a:bodyPr wrap="none" lIns="90043" tIns="90043" rIns="90043" bIns="90043" anchor="ctr"/>
          <a:lstStyle/>
          <a:p>
            <a:r>
              <a:rPr lang="en-US"/>
              <a:t>m</a:t>
            </a:r>
          </a:p>
        </p:txBody>
      </p:sp>
      <p:cxnSp>
        <p:nvCxnSpPr>
          <p:cNvPr id="2058" name="AutoShape 20"/>
          <p:cNvCxnSpPr>
            <a:cxnSpLocks noChangeShapeType="1"/>
            <a:stCxn id="2057" idx="0"/>
            <a:endCxn id="2056" idx="0"/>
          </p:cNvCxnSpPr>
          <p:nvPr/>
        </p:nvCxnSpPr>
        <p:spPr bwMode="auto">
          <a:xfrm rot="-5400000" flipH="1" flipV="1">
            <a:off x="7314406" y="1258094"/>
            <a:ext cx="1588" cy="1905000"/>
          </a:xfrm>
          <a:prstGeom prst="curvedConnector3">
            <a:avLst>
              <a:gd name="adj1" fmla="val -14400005"/>
            </a:avLst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</p:cxn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172200" y="3276600"/>
            <a:ext cx="2286000" cy="382588"/>
            <a:chOff x="864" y="2160"/>
            <a:chExt cx="1440" cy="241"/>
          </a:xfrm>
        </p:grpSpPr>
        <p:sp>
          <p:nvSpPr>
            <p:cNvPr id="2060" name="Oval 22"/>
            <p:cNvSpPr>
              <a:spLocks noChangeArrowheads="1"/>
            </p:cNvSpPr>
            <p:nvPr/>
          </p:nvSpPr>
          <p:spPr bwMode="auto">
            <a:xfrm>
              <a:off x="864" y="2160"/>
              <a:ext cx="240" cy="240"/>
            </a:xfrm>
            <a:prstGeom prst="ellipse">
              <a:avLst/>
            </a:prstGeom>
            <a:solidFill>
              <a:srgbClr val="FF0000"/>
            </a:solidFill>
            <a:ln w="50800" algn="ctr">
              <a:noFill/>
              <a:round/>
              <a:headEnd/>
              <a:tailEnd/>
            </a:ln>
          </p:spPr>
          <p:txBody>
            <a:bodyPr wrap="none" lIns="90043" tIns="90043" rIns="90043" bIns="90043" anchor="ctr"/>
            <a:lstStyle/>
            <a:p>
              <a:r>
                <a:rPr lang="en-US"/>
                <a:t>n</a:t>
              </a:r>
            </a:p>
          </p:txBody>
        </p:sp>
        <p:sp>
          <p:nvSpPr>
            <p:cNvPr id="2061" name="Oval 23"/>
            <p:cNvSpPr>
              <a:spLocks noChangeArrowheads="1"/>
            </p:cNvSpPr>
            <p:nvPr/>
          </p:nvSpPr>
          <p:spPr bwMode="auto">
            <a:xfrm>
              <a:off x="2064" y="2160"/>
              <a:ext cx="240" cy="240"/>
            </a:xfrm>
            <a:prstGeom prst="ellipse">
              <a:avLst/>
            </a:prstGeom>
            <a:solidFill>
              <a:srgbClr val="33CCCC"/>
            </a:solidFill>
            <a:ln w="50800" algn="ctr">
              <a:noFill/>
              <a:round/>
              <a:headEnd/>
              <a:tailEnd/>
            </a:ln>
          </p:spPr>
          <p:txBody>
            <a:bodyPr wrap="none" lIns="90043" tIns="90043" rIns="90043" bIns="90043" anchor="ctr"/>
            <a:lstStyle/>
            <a:p>
              <a:r>
                <a:rPr lang="en-US"/>
                <a:t>n</a:t>
              </a:r>
            </a:p>
          </p:txBody>
        </p:sp>
        <p:cxnSp>
          <p:nvCxnSpPr>
            <p:cNvPr id="2062" name="AutoShape 24"/>
            <p:cNvCxnSpPr>
              <a:cxnSpLocks noChangeShapeType="1"/>
              <a:stCxn id="2060" idx="4"/>
              <a:endCxn id="2061" idx="4"/>
            </p:cNvCxnSpPr>
            <p:nvPr/>
          </p:nvCxnSpPr>
          <p:spPr bwMode="auto">
            <a:xfrm rot="16200000" flipH="1">
              <a:off x="1583" y="1801"/>
              <a:ext cx="1" cy="1200"/>
            </a:xfrm>
            <a:prstGeom prst="curvedConnector3">
              <a:avLst>
                <a:gd name="adj1" fmla="val 1440000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FE6392-DAA9-4E35-8F35-677739DECFE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10/13/2011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Not All Resources Are Part of the Attack Surface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endParaRPr lang="en-US" sz="200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/>
          </a:p>
          <a:p>
            <a:pPr>
              <a:lnSpc>
                <a:spcPct val="90000"/>
              </a:lnSpc>
            </a:pPr>
            <a:r>
              <a:rPr lang="en-US" sz="2800"/>
              <a:t>Only those resources that the attacker can use to </a:t>
            </a:r>
            <a:r>
              <a:rPr lang="en-US" sz="2800">
                <a:solidFill>
                  <a:srgbClr val="FF0000"/>
                </a:solidFill>
              </a:rPr>
              <a:t>send data into or receive data from</a:t>
            </a:r>
            <a:r>
              <a:rPr lang="en-US" sz="2800"/>
              <a:t> the system are relevant.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2800"/>
              <a:t>We introduce the formal </a:t>
            </a:r>
            <a:r>
              <a:rPr lang="en-US" sz="2800">
                <a:solidFill>
                  <a:srgbClr val="FF0000"/>
                </a:solidFill>
              </a:rPr>
              <a:t>entry point and exit point framework</a:t>
            </a:r>
            <a:r>
              <a:rPr lang="en-US" sz="2800"/>
              <a:t> to identify the relevant resources.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800"/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sz="2400"/>
          </a:p>
          <a:p>
            <a:pPr algn="ctr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400"/>
              <a:t> 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9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Entry Point and Exit Point Framework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Entry Points/Exit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Direct</a:t>
            </a:r>
            <a:r>
              <a:rPr lang="en-US" smtClean="0"/>
              <a:t> (input/output action)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>
                <a:solidFill>
                  <a:srgbClr val="FF0000"/>
                </a:solidFill>
              </a:rPr>
              <a:t>Indirect</a:t>
            </a:r>
            <a:r>
              <a:rPr lang="en-US" smtClean="0"/>
              <a:t> (internal action)</a:t>
            </a:r>
          </a:p>
          <a:p>
            <a:pPr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Channels (e.g., sockets and pipes)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c </a:t>
            </a:r>
            <a:r>
              <a:rPr lang="ru-RU" smtClean="0"/>
              <a:t>є</a:t>
            </a:r>
            <a:r>
              <a:rPr lang="en-US" smtClean="0"/>
              <a:t> Res(m.pre)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  <a:p>
            <a:pPr eaLnBrk="1" hangingPunct="1">
              <a:lnSpc>
                <a:spcPct val="90000"/>
              </a:lnSpc>
            </a:pPr>
            <a:r>
              <a:rPr lang="en-US" smtClean="0"/>
              <a:t>Untrusted Data Items (e.g., files)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mtClean="0"/>
              <a:t>d </a:t>
            </a:r>
            <a:r>
              <a:rPr lang="ru-RU" smtClean="0"/>
              <a:t>є</a:t>
            </a:r>
            <a:r>
              <a:rPr lang="en-US" smtClean="0"/>
              <a:t> Res(m.post), d </a:t>
            </a:r>
            <a:r>
              <a:rPr lang="ru-RU" smtClean="0"/>
              <a:t>є</a:t>
            </a:r>
            <a:r>
              <a:rPr lang="en-US" smtClean="0"/>
              <a:t> Res(m.pre)</a:t>
            </a:r>
          </a:p>
          <a:p>
            <a:pPr lvl="1" eaLnBrk="1" hangingPunct="1">
              <a:lnSpc>
                <a:spcPct val="90000"/>
              </a:lnSpc>
            </a:pPr>
            <a:endParaRPr lang="en-US" smtClean="0"/>
          </a:p>
        </p:txBody>
      </p:sp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5791200" y="1295400"/>
            <a:ext cx="2971800" cy="2014538"/>
            <a:chOff x="3648" y="816"/>
            <a:chExt cx="1872" cy="1269"/>
          </a:xfrm>
        </p:grpSpPr>
        <p:sp>
          <p:nvSpPr>
            <p:cNvPr id="23568" name="Line 56"/>
            <p:cNvSpPr>
              <a:spLocks noChangeShapeType="1"/>
            </p:cNvSpPr>
            <p:nvPr/>
          </p:nvSpPr>
          <p:spPr bwMode="auto">
            <a:xfrm flipV="1">
              <a:off x="4992" y="1277"/>
              <a:ext cx="0" cy="35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69" name="Line 57"/>
            <p:cNvSpPr>
              <a:spLocks noChangeShapeType="1"/>
            </p:cNvSpPr>
            <p:nvPr/>
          </p:nvSpPr>
          <p:spPr bwMode="auto">
            <a:xfrm>
              <a:off x="5232" y="1295"/>
              <a:ext cx="0" cy="35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70" name="Oval 58"/>
            <p:cNvSpPr>
              <a:spLocks noChangeArrowheads="1"/>
            </p:cNvSpPr>
            <p:nvPr/>
          </p:nvSpPr>
          <p:spPr bwMode="auto">
            <a:xfrm>
              <a:off x="3648" y="816"/>
              <a:ext cx="768" cy="454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sz="2800"/>
                <a:t>U/s’</a:t>
              </a:r>
            </a:p>
          </p:txBody>
        </p:sp>
        <p:sp>
          <p:nvSpPr>
            <p:cNvPr id="23571" name="Oval 59"/>
            <p:cNvSpPr>
              <a:spLocks noChangeArrowheads="1"/>
            </p:cNvSpPr>
            <p:nvPr/>
          </p:nvSpPr>
          <p:spPr bwMode="auto">
            <a:xfrm>
              <a:off x="4896" y="1631"/>
              <a:ext cx="460" cy="454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sz="2800"/>
                <a:t>m</a:t>
              </a:r>
            </a:p>
          </p:txBody>
        </p:sp>
        <p:sp>
          <p:nvSpPr>
            <p:cNvPr id="23572" name="Line 60"/>
            <p:cNvSpPr>
              <a:spLocks noChangeShapeType="1"/>
            </p:cNvSpPr>
            <p:nvPr/>
          </p:nvSpPr>
          <p:spPr bwMode="auto">
            <a:xfrm>
              <a:off x="3888" y="1295"/>
              <a:ext cx="0" cy="35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73" name="Line 61"/>
            <p:cNvSpPr>
              <a:spLocks noChangeShapeType="1"/>
            </p:cNvSpPr>
            <p:nvPr/>
          </p:nvSpPr>
          <p:spPr bwMode="auto">
            <a:xfrm>
              <a:off x="4128" y="1295"/>
              <a:ext cx="0" cy="354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574" name="Oval 62"/>
            <p:cNvSpPr>
              <a:spLocks noChangeArrowheads="1"/>
            </p:cNvSpPr>
            <p:nvPr/>
          </p:nvSpPr>
          <p:spPr bwMode="auto">
            <a:xfrm>
              <a:off x="4752" y="816"/>
              <a:ext cx="768" cy="454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sz="2800"/>
                <a:t>D/s’</a:t>
              </a:r>
            </a:p>
          </p:txBody>
        </p:sp>
        <p:sp>
          <p:nvSpPr>
            <p:cNvPr id="23575" name="Oval 63"/>
            <p:cNvSpPr>
              <a:spLocks noChangeArrowheads="1"/>
            </p:cNvSpPr>
            <p:nvPr/>
          </p:nvSpPr>
          <p:spPr bwMode="auto">
            <a:xfrm>
              <a:off x="3792" y="1631"/>
              <a:ext cx="460" cy="454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r>
                <a:rPr lang="en-US" sz="2800"/>
                <a:t>m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6832600" y="5067300"/>
            <a:ext cx="1549400" cy="571500"/>
            <a:chOff x="4304" y="3192"/>
            <a:chExt cx="976" cy="360"/>
          </a:xfrm>
        </p:grpSpPr>
        <p:sp>
          <p:nvSpPr>
            <p:cNvPr id="23566" name="Line 65"/>
            <p:cNvSpPr>
              <a:spLocks noChangeShapeType="1"/>
            </p:cNvSpPr>
            <p:nvPr/>
          </p:nvSpPr>
          <p:spPr bwMode="auto">
            <a:xfrm>
              <a:off x="4304" y="3192"/>
              <a:ext cx="272" cy="31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7" name="Line 66"/>
            <p:cNvSpPr>
              <a:spLocks noChangeShapeType="1"/>
            </p:cNvSpPr>
            <p:nvPr/>
          </p:nvSpPr>
          <p:spPr bwMode="auto">
            <a:xfrm flipV="1">
              <a:off x="4896" y="3304"/>
              <a:ext cx="384" cy="248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7"/>
          <p:cNvGrpSpPr>
            <a:grpSpLocks/>
          </p:cNvGrpSpPr>
          <p:nvPr/>
        </p:nvGrpSpPr>
        <p:grpSpPr bwMode="auto">
          <a:xfrm>
            <a:off x="6604000" y="4699000"/>
            <a:ext cx="2235200" cy="1549400"/>
            <a:chOff x="864" y="2960"/>
            <a:chExt cx="1408" cy="976"/>
          </a:xfrm>
        </p:grpSpPr>
        <p:sp>
          <p:nvSpPr>
            <p:cNvPr id="23563" name="AutoShape 68"/>
            <p:cNvSpPr>
              <a:spLocks noChangeArrowheads="1"/>
            </p:cNvSpPr>
            <p:nvPr/>
          </p:nvSpPr>
          <p:spPr bwMode="auto">
            <a:xfrm>
              <a:off x="1280" y="3440"/>
              <a:ext cx="336" cy="496"/>
            </a:xfrm>
            <a:prstGeom prst="can">
              <a:avLst>
                <a:gd name="adj" fmla="val 3690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sz="2000" dirty="0" smtClean="0"/>
                <a:t>  D</a:t>
              </a:r>
              <a:endParaRPr lang="en-US" sz="2000" dirty="0"/>
            </a:p>
          </p:txBody>
        </p:sp>
        <p:sp>
          <p:nvSpPr>
            <p:cNvPr id="23564" name="Oval 69"/>
            <p:cNvSpPr>
              <a:spLocks noChangeArrowheads="1"/>
            </p:cNvSpPr>
            <p:nvPr/>
          </p:nvSpPr>
          <p:spPr bwMode="auto">
            <a:xfrm>
              <a:off x="1928" y="3048"/>
              <a:ext cx="344" cy="31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r>
                <a:rPr lang="en-US" dirty="0" smtClean="0"/>
                <a:t> s</a:t>
              </a:r>
              <a:endParaRPr lang="en-US" dirty="0"/>
            </a:p>
          </p:txBody>
        </p:sp>
        <p:pic>
          <p:nvPicPr>
            <p:cNvPr id="23565" name="Picture 70" descr="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64" y="2960"/>
              <a:ext cx="268" cy="26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</p:pic>
      </p:grpSp>
      <p:grpSp>
        <p:nvGrpSpPr>
          <p:cNvPr id="5" name="Group 76"/>
          <p:cNvGrpSpPr>
            <a:grpSpLocks/>
          </p:cNvGrpSpPr>
          <p:nvPr/>
        </p:nvGrpSpPr>
        <p:grpSpPr bwMode="auto">
          <a:xfrm>
            <a:off x="6934200" y="5029200"/>
            <a:ext cx="1447800" cy="495300"/>
            <a:chOff x="4368" y="3168"/>
            <a:chExt cx="912" cy="312"/>
          </a:xfrm>
        </p:grpSpPr>
        <p:sp>
          <p:nvSpPr>
            <p:cNvPr id="23561" name="Line 72"/>
            <p:cNvSpPr>
              <a:spLocks noChangeShapeType="1"/>
            </p:cNvSpPr>
            <p:nvPr/>
          </p:nvSpPr>
          <p:spPr bwMode="auto">
            <a:xfrm>
              <a:off x="4368" y="3168"/>
              <a:ext cx="272" cy="31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2" name="Line 73"/>
            <p:cNvSpPr>
              <a:spLocks noChangeShapeType="1"/>
            </p:cNvSpPr>
            <p:nvPr/>
          </p:nvSpPr>
          <p:spPr bwMode="auto">
            <a:xfrm flipV="1">
              <a:off x="4880" y="3216"/>
              <a:ext cx="400" cy="264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Attack Surface Definition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9718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sz="2800" smtClean="0"/>
              <a:t>Definition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mtClean="0">
                <a:solidFill>
                  <a:srgbClr val="FF0000"/>
                </a:solidFill>
              </a:rPr>
              <a:t>M</a:t>
            </a:r>
            <a:r>
              <a:rPr lang="en-US" smtClean="0"/>
              <a:t>: set of entry points and exit points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mtClean="0">
                <a:solidFill>
                  <a:srgbClr val="FF0000"/>
                </a:solidFill>
              </a:rPr>
              <a:t>C</a:t>
            </a:r>
            <a:r>
              <a:rPr lang="en-US" smtClean="0"/>
              <a:t>: set of channels</a:t>
            </a:r>
          </a:p>
          <a:p>
            <a:pPr lvl="1" eaLnBrk="1" hangingPunct="1">
              <a:spcBef>
                <a:spcPct val="50000"/>
              </a:spcBef>
              <a:buFont typeface="Wingdings" pitchFamily="2" charset="2"/>
              <a:buChar char="§"/>
            </a:pPr>
            <a:r>
              <a:rPr lang="en-US" smtClean="0">
                <a:solidFill>
                  <a:srgbClr val="FF0000"/>
                </a:solidFill>
              </a:rPr>
              <a:t>I</a:t>
            </a:r>
            <a:r>
              <a:rPr lang="en-US" smtClean="0"/>
              <a:t>: set of untrusted data items.</a:t>
            </a:r>
          </a:p>
          <a:p>
            <a:pPr eaLnBrk="1" hangingPunct="1"/>
            <a:endParaRPr lang="en-US" smtClean="0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676400" y="4582180"/>
            <a:ext cx="5638800" cy="523220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800" dirty="0"/>
              <a:t> attack surface = </a:t>
            </a:r>
            <a:r>
              <a:rPr lang="en-US" sz="2800" dirty="0" smtClean="0">
                <a:solidFill>
                  <a:srgbClr val="FF0000"/>
                </a:solidFill>
              </a:rPr>
              <a:t>&lt;M</a:t>
            </a:r>
            <a:r>
              <a:rPr lang="en-US" sz="2800" dirty="0">
                <a:solidFill>
                  <a:srgbClr val="FF0000"/>
                </a:solidFill>
              </a:rPr>
              <a:t>, C, </a:t>
            </a:r>
            <a:r>
              <a:rPr lang="en-US" sz="2800" dirty="0" smtClean="0">
                <a:solidFill>
                  <a:srgbClr val="FF0000"/>
                </a:solidFill>
              </a:rPr>
              <a:t>I&gt;</a:t>
            </a:r>
            <a:endParaRPr lang="en-US" dirty="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318F2-230D-433D-A285-7B0BBD797892}" type="slidenum">
              <a:rPr lang="en-US"/>
              <a:pPr/>
              <a:t>14</a:t>
            </a:fld>
            <a:endParaRPr lang="en-US"/>
          </a:p>
        </p:txBody>
      </p:sp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/>
              <a:t>Larger Attack Surface Leads to More  Attacks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2672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dirty="0">
                <a:solidFill>
                  <a:srgbClr val="FF3300"/>
                </a:solidFill>
              </a:rPr>
              <a:t>Attacks (</a:t>
            </a:r>
            <a:r>
              <a:rPr lang="en-US" sz="2800" dirty="0" smtClean="0">
                <a:solidFill>
                  <a:srgbClr val="FF3300"/>
                </a:solidFill>
              </a:rPr>
              <a:t>s) </a:t>
            </a:r>
            <a:r>
              <a:rPr lang="en-US" sz="2800" dirty="0"/>
              <a:t>=</a:t>
            </a:r>
            <a:r>
              <a:rPr lang="en-US" sz="2800" dirty="0">
                <a:solidFill>
                  <a:srgbClr val="FF3300"/>
                </a:solidFill>
              </a:rPr>
              <a:t> </a:t>
            </a:r>
            <a:r>
              <a:rPr lang="en-US" sz="2800" dirty="0" smtClean="0"/>
              <a:t>The</a:t>
            </a:r>
            <a:r>
              <a:rPr lang="en-US" sz="2800" dirty="0" smtClean="0">
                <a:solidFill>
                  <a:srgbClr val="FF3300"/>
                </a:solidFill>
              </a:rPr>
              <a:t> </a:t>
            </a:r>
            <a:r>
              <a:rPr lang="en-US" sz="2800" dirty="0" smtClean="0"/>
              <a:t>set </a:t>
            </a:r>
            <a:r>
              <a:rPr lang="en-US" sz="2800" dirty="0"/>
              <a:t>of </a:t>
            </a:r>
            <a:r>
              <a:rPr lang="en-US" sz="2800" dirty="0">
                <a:solidFill>
                  <a:srgbClr val="FF3300"/>
                </a:solidFill>
              </a:rPr>
              <a:t>executions</a:t>
            </a:r>
            <a:r>
              <a:rPr lang="en-US" sz="2800" dirty="0"/>
              <a:t> of </a:t>
            </a:r>
            <a:r>
              <a:rPr lang="en-US" sz="2800" dirty="0">
                <a:solidFill>
                  <a:srgbClr val="FF3300"/>
                </a:solidFill>
              </a:rPr>
              <a:t>(</a:t>
            </a:r>
            <a:r>
              <a:rPr lang="en-US" sz="2800" dirty="0" smtClean="0">
                <a:solidFill>
                  <a:srgbClr val="FF3300"/>
                </a:solidFill>
              </a:rPr>
              <a:t>s </a:t>
            </a:r>
            <a:r>
              <a:rPr lang="en-US" sz="2800" dirty="0">
                <a:solidFill>
                  <a:srgbClr val="FF3300"/>
                </a:solidFill>
              </a:rPr>
              <a:t>|| E</a:t>
            </a:r>
            <a:r>
              <a:rPr lang="en-US" sz="2800" baseline="-25000" dirty="0">
                <a:solidFill>
                  <a:srgbClr val="FF3300"/>
                </a:solidFill>
              </a:rPr>
              <a:t>s</a:t>
            </a:r>
            <a:r>
              <a:rPr lang="en-US" sz="2800" dirty="0">
                <a:solidFill>
                  <a:srgbClr val="FF3300"/>
                </a:solidFill>
              </a:rPr>
              <a:t>)</a:t>
            </a:r>
            <a:r>
              <a:rPr lang="en-US" sz="2800" dirty="0"/>
              <a:t> that contain either an </a:t>
            </a:r>
            <a:r>
              <a:rPr lang="en-US" sz="2800" dirty="0">
                <a:solidFill>
                  <a:srgbClr val="FF3300"/>
                </a:solidFill>
              </a:rPr>
              <a:t>input action</a:t>
            </a:r>
            <a:r>
              <a:rPr lang="en-US" sz="2800" dirty="0"/>
              <a:t> or </a:t>
            </a:r>
            <a:r>
              <a:rPr lang="en-US" sz="2800" dirty="0">
                <a:solidFill>
                  <a:srgbClr val="FF3300"/>
                </a:solidFill>
              </a:rPr>
              <a:t>output action</a:t>
            </a:r>
            <a:r>
              <a:rPr lang="en-US" sz="2800" dirty="0"/>
              <a:t> of </a:t>
            </a:r>
            <a:r>
              <a:rPr lang="en-US" sz="2800" dirty="0" smtClean="0">
                <a:solidFill>
                  <a:srgbClr val="FF3300"/>
                </a:solidFill>
              </a:rPr>
              <a:t>s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2800" dirty="0"/>
          </a:p>
        </p:txBody>
      </p: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685800" y="3657600"/>
            <a:ext cx="7696200" cy="990601"/>
            <a:chOff x="480" y="3168"/>
            <a:chExt cx="4848" cy="624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80" y="3168"/>
              <a:ext cx="4848" cy="602"/>
            </a:xfrm>
            <a:prstGeom prst="rect">
              <a:avLst/>
            </a:prstGeom>
            <a:noFill/>
            <a:ln w="9525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 smtClean="0"/>
                <a:t>Theorem: </a:t>
              </a:r>
              <a:r>
                <a:rPr lang="en-US" sz="2800" dirty="0"/>
                <a:t>Given an environment, E, if AS(A) ≥ AS(B), then Attacks(A||E)       </a:t>
              </a:r>
              <a:r>
                <a:rPr lang="en-US" sz="2800" dirty="0" smtClean="0"/>
                <a:t>  Attacks(B</a:t>
              </a:r>
              <a:r>
                <a:rPr lang="en-US" sz="2800" dirty="0"/>
                <a:t>||E).</a:t>
              </a:r>
            </a:p>
          </p:txBody>
        </p:sp>
        <p:graphicFrame>
          <p:nvGraphicFramePr>
            <p:cNvPr id="12" name="Object 7"/>
            <p:cNvGraphicFramePr>
              <a:graphicFrameLocks noChangeAspect="1"/>
            </p:cNvGraphicFramePr>
            <p:nvPr/>
          </p:nvGraphicFramePr>
          <p:xfrm>
            <a:off x="2268" y="3408"/>
            <a:ext cx="381" cy="384"/>
          </p:xfrm>
          <a:graphic>
            <a:graphicData uri="http://schemas.openxmlformats.org/presentationml/2006/ole">
              <p:oleObj spid="_x0000_s185347" name="Equation" r:id="rId4" imgW="152280" imgH="15228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Not All Resources Contribute Equally to the Attack Surface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Contribution  </a:t>
            </a:r>
            <a:r>
              <a:rPr lang="en-US" sz="3600" smtClean="0">
                <a:sym typeface="Symbol" pitchFamily="18" charset="2"/>
              </a:rPr>
              <a:t></a:t>
            </a:r>
            <a:r>
              <a:rPr lang="en-US" sz="2800" smtClean="0"/>
              <a:t> </a:t>
            </a:r>
            <a:r>
              <a:rPr lang="en-US" sz="2800" smtClean="0">
                <a:solidFill>
                  <a:srgbClr val="FF0000"/>
                </a:solidFill>
              </a:rPr>
              <a:t>Damage Potential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smtClean="0"/>
              <a:t>    Contribution</a:t>
            </a:r>
            <a:r>
              <a:rPr lang="en-US" sz="2800" smtClean="0">
                <a:solidFill>
                  <a:srgbClr val="FF0000"/>
                </a:solidFill>
              </a:rPr>
              <a:t>  </a:t>
            </a:r>
            <a:r>
              <a:rPr lang="en-US" sz="3600" smtClean="0">
                <a:sym typeface="Symbol" pitchFamily="18" charset="2"/>
              </a:rPr>
              <a:t></a:t>
            </a:r>
            <a:r>
              <a:rPr lang="en-US" sz="2800" smtClean="0">
                <a:sym typeface="Calibri" pitchFamily="34" charset="0"/>
              </a:rPr>
              <a:t>  </a:t>
            </a:r>
            <a:r>
              <a:rPr lang="en-US" sz="2800" smtClean="0"/>
              <a:t>(</a:t>
            </a:r>
            <a:r>
              <a:rPr lang="en-US" sz="2800" smtClean="0">
                <a:solidFill>
                  <a:srgbClr val="FF0000"/>
                </a:solidFill>
              </a:rPr>
              <a:t>Attacker Effort</a:t>
            </a:r>
            <a:r>
              <a:rPr lang="en-US" sz="2800" smtClean="0"/>
              <a:t>) </a:t>
            </a:r>
            <a:r>
              <a:rPr lang="en-US" sz="2800" baseline="30000" smtClean="0"/>
              <a:t>-1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Contribution = 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eaLnBrk="1" hangingPunct="1">
              <a:lnSpc>
                <a:spcPct val="90000"/>
              </a:lnSpc>
            </a:pPr>
            <a:endParaRPr lang="en-US" sz="28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 smtClean="0">
              <a:solidFill>
                <a:srgbClr val="FF0000"/>
              </a:solidFill>
            </a:endParaRPr>
          </a:p>
        </p:txBody>
      </p:sp>
      <p:grpSp>
        <p:nvGrpSpPr>
          <p:cNvPr id="2" name="Group 38"/>
          <p:cNvGrpSpPr>
            <a:grpSpLocks/>
          </p:cNvGrpSpPr>
          <p:nvPr/>
        </p:nvGrpSpPr>
        <p:grpSpPr bwMode="auto">
          <a:xfrm>
            <a:off x="3351213" y="3048000"/>
            <a:ext cx="3582987" cy="914400"/>
            <a:chOff x="2111" y="1824"/>
            <a:chExt cx="2257" cy="576"/>
          </a:xfrm>
        </p:grpSpPr>
        <p:sp>
          <p:nvSpPr>
            <p:cNvPr id="24583" name="Rectangle 29"/>
            <p:cNvSpPr>
              <a:spLocks noChangeArrowheads="1"/>
            </p:cNvSpPr>
            <p:nvPr/>
          </p:nvSpPr>
          <p:spPr bwMode="auto">
            <a:xfrm>
              <a:off x="2400" y="1824"/>
              <a:ext cx="1680" cy="3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tIns="91440" bIns="9144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Damage Potential</a:t>
              </a:r>
            </a:p>
          </p:txBody>
        </p:sp>
        <p:sp>
          <p:nvSpPr>
            <p:cNvPr id="24584" name="Rectangle 30"/>
            <p:cNvSpPr>
              <a:spLocks noChangeArrowheads="1"/>
            </p:cNvSpPr>
            <p:nvPr/>
          </p:nvSpPr>
          <p:spPr bwMode="auto">
            <a:xfrm>
              <a:off x="2400" y="2064"/>
              <a:ext cx="1680" cy="336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 tIns="91440" bIns="9144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Attacker Effort</a:t>
              </a:r>
            </a:p>
          </p:txBody>
        </p:sp>
        <p:sp>
          <p:nvSpPr>
            <p:cNvPr id="24585" name="Line 31"/>
            <p:cNvSpPr>
              <a:spLocks noChangeShapeType="1"/>
            </p:cNvSpPr>
            <p:nvPr/>
          </p:nvSpPr>
          <p:spPr bwMode="auto">
            <a:xfrm>
              <a:off x="2111" y="2128"/>
              <a:ext cx="225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 tIns="91440" bIns="91440"/>
            <a:lstStyle/>
            <a:p>
              <a:endParaRPr lang="en-US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Attack Surface Measurement (ASM)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ASM(A) ≥ ASM(B) if there exists a nonempty set, R, of resources s.t. </a:t>
            </a:r>
          </a:p>
          <a:p>
            <a:pPr lvl="1" eaLnBrk="1" hangingPunct="1">
              <a:buFontTx/>
              <a:buNone/>
            </a:pPr>
            <a:r>
              <a:rPr lang="en-US" smtClean="0"/>
              <a:t> </a:t>
            </a:r>
            <a:r>
              <a:rPr lang="en-US" sz="3200" smtClean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en-US" smtClean="0">
                <a:solidFill>
                  <a:srgbClr val="FF0000"/>
                </a:solidFill>
              </a:rPr>
              <a:t>r </a:t>
            </a:r>
            <a:r>
              <a:rPr lang="ru-RU" smtClean="0">
                <a:solidFill>
                  <a:srgbClr val="FF0000"/>
                </a:solidFill>
              </a:rPr>
              <a:t>є</a:t>
            </a:r>
            <a:r>
              <a:rPr lang="en-US" smtClean="0">
                <a:solidFill>
                  <a:srgbClr val="FF0000"/>
                </a:solidFill>
              </a:rPr>
              <a:t> R. contribution(r, A) ≥ contribution(r, B)</a:t>
            </a:r>
            <a:r>
              <a:rPr lang="en-US" smtClean="0"/>
              <a:t>.</a:t>
            </a:r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  <a:p>
            <a:pPr eaLnBrk="1" hangingPunct="1"/>
            <a:endParaRPr lang="en-US" smtClean="0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81000" y="3962400"/>
            <a:ext cx="8382000" cy="990600"/>
            <a:chOff x="192" y="2496"/>
            <a:chExt cx="5280" cy="624"/>
          </a:xfrm>
        </p:grpSpPr>
        <p:sp>
          <p:nvSpPr>
            <p:cNvPr id="4103" name="Text Box 5"/>
            <p:cNvSpPr txBox="1">
              <a:spLocks noChangeArrowheads="1"/>
            </p:cNvSpPr>
            <p:nvPr/>
          </p:nvSpPr>
          <p:spPr bwMode="auto">
            <a:xfrm>
              <a:off x="192" y="2496"/>
              <a:ext cx="5280" cy="602"/>
            </a:xfrm>
            <a:prstGeom prst="rect">
              <a:avLst/>
            </a:prstGeom>
            <a:noFill/>
            <a:ln w="9525" algn="ctr">
              <a:solidFill>
                <a:srgbClr val="8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n-US" sz="2800" dirty="0" smtClean="0"/>
                <a:t>Theorem: </a:t>
              </a:r>
              <a:r>
                <a:rPr lang="en-US" sz="2800" dirty="0"/>
                <a:t>Given an environment, E, if ASM(A) ≥ ASM(B), then Attacks(A||E)       </a:t>
              </a:r>
              <a:r>
                <a:rPr lang="en-US" sz="2800" dirty="0" smtClean="0"/>
                <a:t> Attacks(B</a:t>
              </a:r>
              <a:r>
                <a:rPr lang="en-US" sz="2800" dirty="0"/>
                <a:t>||E).</a:t>
              </a:r>
            </a:p>
          </p:txBody>
        </p:sp>
        <p:graphicFrame>
          <p:nvGraphicFramePr>
            <p:cNvPr id="4098" name="Object 6"/>
            <p:cNvGraphicFramePr>
              <a:graphicFrameLocks noChangeAspect="1"/>
            </p:cNvGraphicFramePr>
            <p:nvPr/>
          </p:nvGraphicFramePr>
          <p:xfrm>
            <a:off x="2004" y="2791"/>
            <a:ext cx="348" cy="329"/>
          </p:xfrm>
          <a:graphic>
            <a:graphicData uri="http://schemas.openxmlformats.org/presentationml/2006/ole">
              <p:oleObj spid="_x0000_s30722" name="Equation" r:id="rId4" imgW="152280" imgH="152280" progId="Equation.3">
                <p:embed/>
              </p:oleObj>
            </a:graphicData>
          </a:graphic>
        </p:graphicFrame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Quantitative Attack Surface Measurement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53400" cy="2438400"/>
          </a:xfrm>
        </p:spPr>
        <p:txBody>
          <a:bodyPr/>
          <a:lstStyle/>
          <a:p>
            <a:pPr eaLnBrk="1" hangingPunct="1"/>
            <a:r>
              <a:rPr lang="en-US" dirty="0" smtClean="0"/>
              <a:t>Assume </a:t>
            </a:r>
            <a:r>
              <a:rPr lang="en-US" dirty="0" err="1" smtClean="0">
                <a:solidFill>
                  <a:srgbClr val="FF0000"/>
                </a:solidFill>
              </a:rPr>
              <a:t>der</a:t>
            </a:r>
            <a:r>
              <a:rPr lang="en-US" dirty="0" smtClean="0"/>
              <a:t>: method → Q. </a:t>
            </a:r>
          </a:p>
          <a:p>
            <a:pPr lvl="1" eaLnBrk="1" hangingPunct="1"/>
            <a:r>
              <a:rPr lang="en-US" dirty="0" smtClean="0"/>
              <a:t>Similarly, for channel and data.</a:t>
            </a:r>
          </a:p>
          <a:p>
            <a:pPr eaLnBrk="1" hangingPunct="1">
              <a:buFontTx/>
              <a:buNone/>
            </a:pPr>
            <a:r>
              <a:rPr lang="en-US" dirty="0" smtClean="0"/>
              <a:t> ASM = </a:t>
            </a:r>
            <a:r>
              <a:rPr lang="en-US" sz="4000" dirty="0" smtClean="0">
                <a:solidFill>
                  <a:srgbClr val="FF0000"/>
                </a:solidFill>
                <a:sym typeface="Symbol" pitchFamily="18" charset="2"/>
              </a:rPr>
              <a:t></a:t>
            </a:r>
            <a:r>
              <a:rPr lang="en-US" sz="4000" dirty="0" smtClean="0">
                <a:solidFill>
                  <a:srgbClr val="FF0000"/>
                </a:solidFill>
              </a:rPr>
              <a:t>              </a:t>
            </a:r>
            <a:r>
              <a:rPr lang="en-US" dirty="0" smtClean="0">
                <a:solidFill>
                  <a:srgbClr val="FF0000"/>
                </a:solidFill>
              </a:rPr>
              <a:t>,                  ,                   </a:t>
            </a:r>
            <a:r>
              <a:rPr lang="en-US" sz="4000" dirty="0" smtClean="0">
                <a:solidFill>
                  <a:srgbClr val="FF0000"/>
                </a:solidFill>
                <a:sym typeface="Symbol" pitchFamily="18" charset="2"/>
              </a:rPr>
              <a:t></a:t>
            </a:r>
          </a:p>
          <a:p>
            <a:pPr eaLnBrk="1" hangingPunct="1"/>
            <a:endParaRPr lang="en-US" sz="4000" baseline="-25000" dirty="0" smtClean="0">
              <a:solidFill>
                <a:srgbClr val="FF0000"/>
              </a:solidFill>
            </a:endParaRPr>
          </a:p>
          <a:p>
            <a:pPr eaLnBrk="1" hangingPunct="1"/>
            <a:endParaRPr lang="en-US" dirty="0" smtClean="0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905000" y="2895600"/>
            <a:ext cx="5257801" cy="754063"/>
            <a:chOff x="1200" y="1920"/>
            <a:chExt cx="3312" cy="475"/>
          </a:xfrm>
        </p:grpSpPr>
        <p:graphicFrame>
          <p:nvGraphicFramePr>
            <p:cNvPr id="5123" name="Object 17"/>
            <p:cNvGraphicFramePr>
              <a:graphicFrameLocks noChangeAspect="1"/>
            </p:cNvGraphicFramePr>
            <p:nvPr/>
          </p:nvGraphicFramePr>
          <p:xfrm>
            <a:off x="1200" y="1920"/>
            <a:ext cx="1056" cy="474"/>
          </p:xfrm>
          <a:graphic>
            <a:graphicData uri="http://schemas.openxmlformats.org/presentationml/2006/ole">
              <p:oleObj spid="_x0000_s31747" name="Equation" r:id="rId4" imgW="990360" imgH="444240" progId="Equation.3">
                <p:embed/>
              </p:oleObj>
            </a:graphicData>
          </a:graphic>
        </p:graphicFrame>
        <p:graphicFrame>
          <p:nvGraphicFramePr>
            <p:cNvPr id="5124" name="Object 18"/>
            <p:cNvGraphicFramePr>
              <a:graphicFrameLocks noChangeAspect="1"/>
            </p:cNvGraphicFramePr>
            <p:nvPr/>
          </p:nvGraphicFramePr>
          <p:xfrm>
            <a:off x="2448" y="1920"/>
            <a:ext cx="921" cy="475"/>
          </p:xfrm>
          <a:graphic>
            <a:graphicData uri="http://schemas.openxmlformats.org/presentationml/2006/ole">
              <p:oleObj spid="_x0000_s31748" name="Equation" r:id="rId5" imgW="863280" imgH="444240" progId="Equation.3">
                <p:embed/>
              </p:oleObj>
            </a:graphicData>
          </a:graphic>
        </p:graphicFrame>
        <p:graphicFrame>
          <p:nvGraphicFramePr>
            <p:cNvPr id="5125" name="Object 20"/>
            <p:cNvGraphicFramePr>
              <a:graphicFrameLocks noChangeAspect="1"/>
            </p:cNvGraphicFramePr>
            <p:nvPr/>
          </p:nvGraphicFramePr>
          <p:xfrm>
            <a:off x="3579" y="1920"/>
            <a:ext cx="933" cy="474"/>
          </p:xfrm>
          <a:graphic>
            <a:graphicData uri="http://schemas.openxmlformats.org/presentationml/2006/ole">
              <p:oleObj spid="_x0000_s31749" name="Equation" r:id="rId6" imgW="876240" imgH="444240" progId="Equation.3">
                <p:embed/>
              </p:oleObj>
            </a:graphicData>
          </a:graphic>
        </p:graphicFrame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D02325-2FEF-43C8-A3C8-FF502678975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10/13/2011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 smtClean="0"/>
              <a:t>Numeric Damage Potential-Effort Ratio</a:t>
            </a:r>
          </a:p>
        </p:txBody>
      </p:sp>
      <p:sp>
        <p:nvSpPr>
          <p:cNvPr id="207875" name="Rectangle 3"/>
          <p:cNvSpPr>
            <a:spLocks noChangeArrowheads="1"/>
          </p:cNvSpPr>
          <p:nvPr/>
        </p:nvSpPr>
        <p:spPr bwMode="auto">
          <a:xfrm>
            <a:off x="5221288" y="3760788"/>
            <a:ext cx="2627312" cy="611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sz="2800"/>
              <a:t>Access Rights</a:t>
            </a:r>
          </a:p>
        </p:txBody>
      </p:sp>
      <p:sp>
        <p:nvSpPr>
          <p:cNvPr id="207876" name="Rectangle 4"/>
          <p:cNvSpPr>
            <a:spLocks noChangeArrowheads="1"/>
          </p:cNvSpPr>
          <p:nvPr/>
        </p:nvSpPr>
        <p:spPr bwMode="auto">
          <a:xfrm>
            <a:off x="3276600" y="3760788"/>
            <a:ext cx="1944688" cy="611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sz="2800"/>
              <a:t>Type</a:t>
            </a:r>
          </a:p>
        </p:txBody>
      </p:sp>
      <p:sp>
        <p:nvSpPr>
          <p:cNvPr id="207877" name="Rectangle 5"/>
          <p:cNvSpPr>
            <a:spLocks noChangeArrowheads="1"/>
          </p:cNvSpPr>
          <p:nvPr/>
        </p:nvSpPr>
        <p:spPr bwMode="auto">
          <a:xfrm>
            <a:off x="1143000" y="3760788"/>
            <a:ext cx="2133600" cy="6111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sz="2800"/>
              <a:t>Data Items</a:t>
            </a:r>
          </a:p>
        </p:txBody>
      </p:sp>
      <p:sp>
        <p:nvSpPr>
          <p:cNvPr id="207878" name="Rectangle 6"/>
          <p:cNvSpPr>
            <a:spLocks noChangeArrowheads="1"/>
          </p:cNvSpPr>
          <p:nvPr/>
        </p:nvSpPr>
        <p:spPr bwMode="auto">
          <a:xfrm>
            <a:off x="5221288" y="3205163"/>
            <a:ext cx="2627312" cy="555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sz="2800"/>
              <a:t>Access Rights</a:t>
            </a:r>
          </a:p>
        </p:txBody>
      </p:sp>
      <p:sp>
        <p:nvSpPr>
          <p:cNvPr id="207879" name="Rectangle 7"/>
          <p:cNvSpPr>
            <a:spLocks noChangeArrowheads="1"/>
          </p:cNvSpPr>
          <p:nvPr/>
        </p:nvSpPr>
        <p:spPr bwMode="auto">
          <a:xfrm>
            <a:off x="3276600" y="3205163"/>
            <a:ext cx="1944688" cy="555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sz="2800"/>
              <a:t>Protocol</a:t>
            </a:r>
          </a:p>
        </p:txBody>
      </p:sp>
      <p:sp>
        <p:nvSpPr>
          <p:cNvPr id="207880" name="Rectangle 8"/>
          <p:cNvSpPr>
            <a:spLocks noChangeArrowheads="1"/>
          </p:cNvSpPr>
          <p:nvPr/>
        </p:nvSpPr>
        <p:spPr bwMode="auto">
          <a:xfrm>
            <a:off x="1143000" y="3205163"/>
            <a:ext cx="2133600" cy="555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sz="2800"/>
              <a:t>Channel</a:t>
            </a:r>
          </a:p>
        </p:txBody>
      </p:sp>
      <p:sp>
        <p:nvSpPr>
          <p:cNvPr id="207881" name="Rectangle 9"/>
          <p:cNvSpPr>
            <a:spLocks noChangeArrowheads="1"/>
          </p:cNvSpPr>
          <p:nvPr/>
        </p:nvSpPr>
        <p:spPr bwMode="auto">
          <a:xfrm>
            <a:off x="5221288" y="2649538"/>
            <a:ext cx="2627312" cy="555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sz="2800"/>
              <a:t>Access Rights</a:t>
            </a:r>
          </a:p>
        </p:txBody>
      </p:sp>
      <p:sp>
        <p:nvSpPr>
          <p:cNvPr id="207882" name="Rectangle 10"/>
          <p:cNvSpPr>
            <a:spLocks noChangeArrowheads="1"/>
          </p:cNvSpPr>
          <p:nvPr/>
        </p:nvSpPr>
        <p:spPr bwMode="auto">
          <a:xfrm>
            <a:off x="3276600" y="2649538"/>
            <a:ext cx="1944688" cy="555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sz="2800"/>
              <a:t>Privilege</a:t>
            </a:r>
          </a:p>
        </p:txBody>
      </p:sp>
      <p:sp>
        <p:nvSpPr>
          <p:cNvPr id="207883" name="Rectangle 11"/>
          <p:cNvSpPr>
            <a:spLocks noChangeArrowheads="1"/>
          </p:cNvSpPr>
          <p:nvPr/>
        </p:nvSpPr>
        <p:spPr bwMode="auto">
          <a:xfrm>
            <a:off x="1143000" y="2649538"/>
            <a:ext cx="2133600" cy="5556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sz="2800"/>
              <a:t>Method</a:t>
            </a:r>
          </a:p>
        </p:txBody>
      </p:sp>
      <p:sp>
        <p:nvSpPr>
          <p:cNvPr id="207884" name="Rectangle 12"/>
          <p:cNvSpPr>
            <a:spLocks noChangeArrowheads="1"/>
          </p:cNvSpPr>
          <p:nvPr/>
        </p:nvSpPr>
        <p:spPr bwMode="auto">
          <a:xfrm>
            <a:off x="5221288" y="1828800"/>
            <a:ext cx="2627312" cy="820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sz="2800">
                <a:solidFill>
                  <a:srgbClr val="FF0000"/>
                </a:solidFill>
              </a:rPr>
              <a:t>Attacker Effort</a:t>
            </a:r>
          </a:p>
        </p:txBody>
      </p:sp>
      <p:sp>
        <p:nvSpPr>
          <p:cNvPr id="207885" name="Rectangle 13"/>
          <p:cNvSpPr>
            <a:spLocks noChangeArrowheads="1"/>
          </p:cNvSpPr>
          <p:nvPr/>
        </p:nvSpPr>
        <p:spPr bwMode="auto">
          <a:xfrm>
            <a:off x="3276600" y="1752600"/>
            <a:ext cx="1944688" cy="820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sz="2800">
                <a:solidFill>
                  <a:srgbClr val="FF0000"/>
                </a:solidFill>
              </a:rPr>
              <a:t>Damage Potential</a:t>
            </a:r>
          </a:p>
        </p:txBody>
      </p:sp>
      <p:sp>
        <p:nvSpPr>
          <p:cNvPr id="207886" name="Rectangle 14"/>
          <p:cNvSpPr>
            <a:spLocks noChangeArrowheads="1"/>
          </p:cNvSpPr>
          <p:nvPr/>
        </p:nvSpPr>
        <p:spPr bwMode="auto">
          <a:xfrm>
            <a:off x="1143000" y="1828800"/>
            <a:ext cx="2133600" cy="8207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sz="2800">
                <a:solidFill>
                  <a:srgbClr val="FF0000"/>
                </a:solidFill>
              </a:rPr>
              <a:t>Resource</a:t>
            </a:r>
          </a:p>
        </p:txBody>
      </p:sp>
      <p:sp>
        <p:nvSpPr>
          <p:cNvPr id="207887" name="Line 15"/>
          <p:cNvSpPr>
            <a:spLocks noChangeShapeType="1"/>
          </p:cNvSpPr>
          <p:nvPr/>
        </p:nvSpPr>
        <p:spPr bwMode="auto">
          <a:xfrm>
            <a:off x="1143000" y="1828800"/>
            <a:ext cx="6705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7888" name="Line 16"/>
          <p:cNvSpPr>
            <a:spLocks noChangeShapeType="1"/>
          </p:cNvSpPr>
          <p:nvPr/>
        </p:nvSpPr>
        <p:spPr bwMode="auto">
          <a:xfrm>
            <a:off x="1143000" y="2649538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7889" name="Line 17"/>
          <p:cNvSpPr>
            <a:spLocks noChangeShapeType="1"/>
          </p:cNvSpPr>
          <p:nvPr/>
        </p:nvSpPr>
        <p:spPr bwMode="auto">
          <a:xfrm>
            <a:off x="1143000" y="3205163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7890" name="Line 18"/>
          <p:cNvSpPr>
            <a:spLocks noChangeShapeType="1"/>
          </p:cNvSpPr>
          <p:nvPr/>
        </p:nvSpPr>
        <p:spPr bwMode="auto">
          <a:xfrm>
            <a:off x="1143000" y="3760788"/>
            <a:ext cx="6705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7891" name="Line 19"/>
          <p:cNvSpPr>
            <a:spLocks noChangeShapeType="1"/>
          </p:cNvSpPr>
          <p:nvPr/>
        </p:nvSpPr>
        <p:spPr bwMode="auto">
          <a:xfrm>
            <a:off x="1143000" y="4371975"/>
            <a:ext cx="67056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7892" name="Line 20"/>
          <p:cNvSpPr>
            <a:spLocks noChangeShapeType="1"/>
          </p:cNvSpPr>
          <p:nvPr/>
        </p:nvSpPr>
        <p:spPr bwMode="auto">
          <a:xfrm>
            <a:off x="1143000" y="1828800"/>
            <a:ext cx="0" cy="25431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7893" name="Line 21"/>
          <p:cNvSpPr>
            <a:spLocks noChangeShapeType="1"/>
          </p:cNvSpPr>
          <p:nvPr/>
        </p:nvSpPr>
        <p:spPr bwMode="auto">
          <a:xfrm>
            <a:off x="3276600" y="1828800"/>
            <a:ext cx="0" cy="254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7894" name="Line 22"/>
          <p:cNvSpPr>
            <a:spLocks noChangeShapeType="1"/>
          </p:cNvSpPr>
          <p:nvPr/>
        </p:nvSpPr>
        <p:spPr bwMode="auto">
          <a:xfrm>
            <a:off x="5221288" y="1828800"/>
            <a:ext cx="0" cy="254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7895" name="Line 23"/>
          <p:cNvSpPr>
            <a:spLocks noChangeShapeType="1"/>
          </p:cNvSpPr>
          <p:nvPr/>
        </p:nvSpPr>
        <p:spPr bwMode="auto">
          <a:xfrm>
            <a:off x="7848600" y="1828800"/>
            <a:ext cx="0" cy="2543175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7896" name="Text Box 24"/>
          <p:cNvSpPr txBox="1">
            <a:spLocks noChangeArrowheads="1"/>
          </p:cNvSpPr>
          <p:nvPr/>
        </p:nvSpPr>
        <p:spPr bwMode="auto">
          <a:xfrm>
            <a:off x="106363" y="4953000"/>
            <a:ext cx="8809037" cy="1587500"/>
          </a:xfrm>
          <a:prstGeom prst="rect">
            <a:avLst/>
          </a:prstGeom>
          <a:solidFill>
            <a:srgbClr val="EAEAEA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sz="2800"/>
              <a:t>Impose a </a:t>
            </a:r>
            <a:r>
              <a:rPr lang="en-US" sz="2800">
                <a:solidFill>
                  <a:srgbClr val="FF0000"/>
                </a:solidFill>
              </a:rPr>
              <a:t>total ordering</a:t>
            </a:r>
            <a:r>
              <a:rPr lang="en-US" sz="2800"/>
              <a:t> among the values of the attributes and assign numeric values accordingly, e.g.,</a:t>
            </a:r>
          </a:p>
          <a:p>
            <a:pPr algn="l"/>
            <a:r>
              <a:rPr lang="en-US" sz="2800"/>
              <a:t>			 root = 5 and auth = 3.</a:t>
            </a: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/>
      <p:bldP spid="207876" grpId="0"/>
      <p:bldP spid="207877" grpId="0"/>
      <p:bldP spid="207878" grpId="0"/>
      <p:bldP spid="207879" grpId="0"/>
      <p:bldP spid="207880" grpId="0"/>
      <p:bldP spid="207881" grpId="0"/>
      <p:bldP spid="207882" grpId="0"/>
      <p:bldP spid="207883" grpId="0"/>
      <p:bldP spid="207884" grpId="0"/>
      <p:bldP spid="207885" grpId="0"/>
      <p:bldP spid="207886" grpId="0"/>
      <p:bldP spid="207887" grpId="0" animBg="1"/>
      <p:bldP spid="207888" grpId="0" animBg="1"/>
      <p:bldP spid="207889" grpId="0" animBg="1"/>
      <p:bldP spid="207890" grpId="0" animBg="1"/>
      <p:bldP spid="207891" grpId="0" animBg="1"/>
      <p:bldP spid="207892" grpId="0" animBg="1"/>
      <p:bldP spid="207893" grpId="0" animBg="1"/>
      <p:bldP spid="207894" grpId="0" animBg="1"/>
      <p:bldP spid="207895" grpId="0" animBg="1"/>
      <p:bldP spid="20789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838200" indent="-838200" eaLnBrk="1" hangingPunct="1"/>
            <a:r>
              <a:rPr lang="en-US" dirty="0" smtClean="0"/>
              <a:t>Attack Surface Measurement Method</a:t>
            </a:r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Identify </a:t>
            </a:r>
            <a:r>
              <a:rPr lang="en-US" dirty="0" smtClean="0"/>
              <a:t>a set, </a:t>
            </a:r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, of entry points and exit points, a set, </a:t>
            </a:r>
            <a:r>
              <a:rPr lang="en-US" dirty="0" smtClean="0">
                <a:solidFill>
                  <a:srgbClr val="FF0000"/>
                </a:solidFill>
              </a:rPr>
              <a:t>C</a:t>
            </a:r>
            <a:r>
              <a:rPr lang="en-US" dirty="0" smtClean="0"/>
              <a:t>, of channels, and a set, </a:t>
            </a:r>
            <a:r>
              <a:rPr lang="en-US" dirty="0" smtClean="0">
                <a:solidFill>
                  <a:srgbClr val="FF0000"/>
                </a:solidFill>
              </a:rPr>
              <a:t>I</a:t>
            </a:r>
            <a:r>
              <a:rPr lang="en-US" dirty="0" smtClean="0"/>
              <a:t>, of </a:t>
            </a:r>
            <a:r>
              <a:rPr lang="en-US" dirty="0" err="1" smtClean="0"/>
              <a:t>untrusted</a:t>
            </a:r>
            <a:r>
              <a:rPr lang="en-US" dirty="0" smtClean="0"/>
              <a:t> data items.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Estimate </a:t>
            </a:r>
            <a:r>
              <a:rPr lang="en-US" dirty="0" smtClean="0"/>
              <a:t>each relevant resource’s damage potential-effort ratio, </a:t>
            </a:r>
            <a:r>
              <a:rPr lang="en-US" dirty="0" smtClean="0">
                <a:solidFill>
                  <a:srgbClr val="FF0000"/>
                </a:solidFill>
              </a:rPr>
              <a:t>der</a:t>
            </a:r>
            <a:r>
              <a:rPr lang="en-US" dirty="0" smtClean="0"/>
              <a:t>.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n-US" dirty="0" smtClean="0">
                <a:solidFill>
                  <a:srgbClr val="FF0000"/>
                </a:solidFill>
              </a:rPr>
              <a:t>Compute</a:t>
            </a:r>
            <a:r>
              <a:rPr lang="en-US" dirty="0" smtClean="0"/>
              <a:t> Attack Surface Measurement =</a:t>
            </a:r>
          </a:p>
          <a:p>
            <a:pPr marL="609600" indent="-609600" eaLnBrk="1" hangingPunct="1">
              <a:buFontTx/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</a:t>
            </a:r>
            <a:r>
              <a:rPr lang="en-US" sz="4000" dirty="0" smtClean="0">
                <a:solidFill>
                  <a:srgbClr val="FF0000"/>
                </a:solidFill>
                <a:sym typeface="Symbol" pitchFamily="18" charset="2"/>
              </a:rPr>
              <a:t></a:t>
            </a:r>
            <a:r>
              <a:rPr lang="en-US" dirty="0" smtClean="0">
                <a:solidFill>
                  <a:srgbClr val="FF0000"/>
                </a:solidFill>
              </a:rPr>
              <a:t>                  ,                  ,                   </a:t>
            </a:r>
            <a:r>
              <a:rPr lang="en-US" sz="4000" dirty="0" smtClean="0">
                <a:solidFill>
                  <a:srgbClr val="FF0000"/>
                </a:solidFill>
                <a:sym typeface="Symbol" pitchFamily="18" charset="2"/>
              </a:rPr>
              <a:t>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.</a:t>
            </a:r>
          </a:p>
          <a:p>
            <a:pPr marL="609600" indent="-609600" eaLnBrk="1" hangingPunct="1">
              <a:buFontTx/>
              <a:buNone/>
            </a:pPr>
            <a:endParaRPr lang="en-US" dirty="0" smtClean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47800" y="5029200"/>
            <a:ext cx="5257800" cy="754063"/>
            <a:chOff x="1200" y="1920"/>
            <a:chExt cx="3312" cy="475"/>
          </a:xfrm>
        </p:grpSpPr>
        <p:graphicFrame>
          <p:nvGraphicFramePr>
            <p:cNvPr id="6146" name="Object 5"/>
            <p:cNvGraphicFramePr>
              <a:graphicFrameLocks noChangeAspect="1"/>
            </p:cNvGraphicFramePr>
            <p:nvPr/>
          </p:nvGraphicFramePr>
          <p:xfrm>
            <a:off x="1200" y="1920"/>
            <a:ext cx="1056" cy="474"/>
          </p:xfrm>
          <a:graphic>
            <a:graphicData uri="http://schemas.openxmlformats.org/presentationml/2006/ole">
              <p:oleObj spid="_x0000_s32770" name="Equation" r:id="rId4" imgW="990360" imgH="444240" progId="Equation.3">
                <p:embed/>
              </p:oleObj>
            </a:graphicData>
          </a:graphic>
        </p:graphicFrame>
        <p:graphicFrame>
          <p:nvGraphicFramePr>
            <p:cNvPr id="6147" name="Object 6"/>
            <p:cNvGraphicFramePr>
              <a:graphicFrameLocks noChangeAspect="1"/>
            </p:cNvGraphicFramePr>
            <p:nvPr/>
          </p:nvGraphicFramePr>
          <p:xfrm>
            <a:off x="2448" y="1920"/>
            <a:ext cx="921" cy="475"/>
          </p:xfrm>
          <a:graphic>
            <a:graphicData uri="http://schemas.openxmlformats.org/presentationml/2006/ole">
              <p:oleObj spid="_x0000_s32771" name="Equation" r:id="rId5" imgW="863280" imgH="444240" progId="Equation.3">
                <p:embed/>
              </p:oleObj>
            </a:graphicData>
          </a:graphic>
        </p:graphicFrame>
        <p:graphicFrame>
          <p:nvGraphicFramePr>
            <p:cNvPr id="6148" name="Object 7"/>
            <p:cNvGraphicFramePr>
              <a:graphicFrameLocks noChangeAspect="1"/>
            </p:cNvGraphicFramePr>
            <p:nvPr/>
          </p:nvGraphicFramePr>
          <p:xfrm>
            <a:off x="3579" y="1920"/>
            <a:ext cx="933" cy="474"/>
          </p:xfrm>
          <a:graphic>
            <a:graphicData uri="http://schemas.openxmlformats.org/presentationml/2006/ole">
              <p:oleObj spid="_x0000_s32772" name="Equation" r:id="rId6" imgW="876240" imgH="444240" progId="Equation.3">
                <p:embed/>
              </p:oleObj>
            </a:graphicData>
          </a:graphic>
        </p:graphicFrame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Context: Attack Surface Measurement (ASM)</a:t>
            </a:r>
          </a:p>
        </p:txBody>
      </p:sp>
      <p:sp>
        <p:nvSpPr>
          <p:cNvPr id="8195" name="AutoShape 3"/>
          <p:cNvSpPr>
            <a:spLocks noChangeArrowheads="1"/>
          </p:cNvSpPr>
          <p:nvPr/>
        </p:nvSpPr>
        <p:spPr bwMode="auto">
          <a:xfrm>
            <a:off x="1524000" y="1676400"/>
            <a:ext cx="5943600" cy="2971800"/>
          </a:xfrm>
          <a:prstGeom prst="cloudCallout">
            <a:avLst>
              <a:gd name="adj1" fmla="val 19685"/>
              <a:gd name="adj2" fmla="val 60204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="ctr" anchorCtr="1"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Calibri" pitchFamily="34" charset="0"/>
              <a:buNone/>
            </a:pPr>
            <a:endParaRPr lang="en-US" dirty="0">
              <a:cs typeface="Arial" charset="0"/>
            </a:endParaRP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85800" y="5211762"/>
            <a:ext cx="7772400" cy="5794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0"/>
              </a:spcBef>
            </a:pPr>
            <a:r>
              <a:rPr lang="en-US" sz="3200" dirty="0"/>
              <a:t>Measure the system’s</a:t>
            </a:r>
            <a:r>
              <a:rPr lang="en-US" sz="3200" dirty="0">
                <a:solidFill>
                  <a:srgbClr val="FF3300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attack </a:t>
            </a:r>
            <a:r>
              <a:rPr lang="en-US" sz="3200" dirty="0" smtClean="0">
                <a:solidFill>
                  <a:srgbClr val="FF0000"/>
                </a:solidFill>
              </a:rPr>
              <a:t>surface </a:t>
            </a:r>
            <a:r>
              <a:rPr lang="en-US" sz="3200" dirty="0" smtClean="0"/>
              <a:t>[MW10]</a:t>
            </a:r>
            <a:endParaRPr lang="en-US" sz="3200" dirty="0"/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438400" y="2378075"/>
            <a:ext cx="4114800" cy="1846659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spcBef>
                <a:spcPct val="20000"/>
              </a:spcBef>
              <a:buClr>
                <a:schemeClr val="hlink"/>
              </a:buClr>
              <a:buSzPct val="120000"/>
              <a:buFont typeface="Calibri" pitchFamily="34" charset="0"/>
              <a:buNone/>
            </a:pPr>
            <a:r>
              <a:rPr lang="en-US" sz="3200" dirty="0"/>
              <a:t>How can we </a:t>
            </a:r>
            <a:r>
              <a:rPr lang="en-US" sz="3200" dirty="0">
                <a:solidFill>
                  <a:srgbClr val="FF0000"/>
                </a:solidFill>
              </a:rPr>
              <a:t>quantify</a:t>
            </a:r>
            <a:r>
              <a:rPr lang="en-US" sz="3200" dirty="0"/>
              <a:t> a software system’s </a:t>
            </a:r>
            <a:r>
              <a:rPr lang="en-US" sz="3200" dirty="0">
                <a:solidFill>
                  <a:srgbClr val="FF0000"/>
                </a:solidFill>
              </a:rPr>
              <a:t>security</a:t>
            </a:r>
            <a:r>
              <a:rPr lang="en-US" sz="3200" dirty="0"/>
              <a:t>?</a:t>
            </a:r>
          </a:p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10/13/2011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Shifting the Attack 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Scenario: A system’s defender is trying to protect the system from an attacker.</a:t>
            </a:r>
          </a:p>
          <a:p>
            <a:endParaRPr lang="en-US" dirty="0" smtClean="0"/>
          </a:p>
          <a:p>
            <a:r>
              <a:rPr lang="en-US" dirty="0" smtClean="0"/>
              <a:t>Goal: Shift the attack surface such that </a:t>
            </a:r>
            <a:r>
              <a:rPr lang="en-US" dirty="0" smtClean="0">
                <a:solidFill>
                  <a:srgbClr val="FF0000"/>
                </a:solidFill>
              </a:rPr>
              <a:t>old attacks</a:t>
            </a:r>
            <a:r>
              <a:rPr lang="en-US" dirty="0" smtClean="0"/>
              <a:t> don’t work any more</a:t>
            </a:r>
          </a:p>
          <a:p>
            <a:pPr lvl="1"/>
            <a:r>
              <a:rPr lang="en-US" dirty="0" smtClean="0"/>
              <a:t>may introduce </a:t>
            </a:r>
            <a:r>
              <a:rPr lang="en-US" dirty="0" smtClean="0">
                <a:solidFill>
                  <a:srgbClr val="FF0000"/>
                </a:solidFill>
              </a:rPr>
              <a:t>new attacks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All Changes Shift the Attack Surface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the attack surface by changing </a:t>
            </a:r>
            <a:r>
              <a:rPr lang="en-US" dirty="0" smtClean="0">
                <a:solidFill>
                  <a:srgbClr val="FF0000"/>
                </a:solidFill>
              </a:rPr>
              <a:t>features</a:t>
            </a:r>
          </a:p>
          <a:p>
            <a:pPr lvl="1"/>
            <a:r>
              <a:rPr lang="en-US" dirty="0" smtClean="0"/>
              <a:t>Add/remove resources</a:t>
            </a:r>
          </a:p>
          <a:p>
            <a:pPr lvl="1"/>
            <a:r>
              <a:rPr lang="en-US" dirty="0" smtClean="0"/>
              <a:t>Change existing resource’s contribution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Shifting the attack surface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Remove</a:t>
            </a:r>
            <a:r>
              <a:rPr lang="en-US" dirty="0" smtClean="0"/>
              <a:t> at least one existing resource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Reduce</a:t>
            </a:r>
            <a:r>
              <a:rPr lang="en-US" dirty="0" smtClean="0"/>
              <a:t> an existing resource’s contribution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 of Shifting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</a:t>
            </a:r>
            <a:r>
              <a:rPr lang="en-US" baseline="-25000" dirty="0" smtClean="0"/>
              <a:t>o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old</a:t>
            </a:r>
            <a:r>
              <a:rPr lang="en-US" dirty="0" smtClean="0"/>
              <a:t> attack surface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new</a:t>
            </a:r>
            <a:r>
              <a:rPr lang="en-US" dirty="0" smtClean="0"/>
              <a:t> attack surface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o</a:t>
            </a:r>
            <a:r>
              <a:rPr lang="en-US" dirty="0" smtClean="0"/>
              <a:t>: a resource, </a:t>
            </a:r>
            <a:r>
              <a:rPr lang="en-US" dirty="0" err="1" smtClean="0"/>
              <a:t>r’s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contribution</a:t>
            </a:r>
            <a:r>
              <a:rPr lang="en-US" dirty="0" smtClean="0"/>
              <a:t> to R</a:t>
            </a:r>
            <a:r>
              <a:rPr lang="en-US" baseline="-25000" dirty="0" smtClean="0"/>
              <a:t>o</a:t>
            </a:r>
          </a:p>
          <a:p>
            <a:r>
              <a:rPr lang="en-US" dirty="0" smtClean="0"/>
              <a:t>r</a:t>
            </a:r>
            <a:r>
              <a:rPr lang="en-US" baseline="-25000" dirty="0" smtClean="0"/>
              <a:t>n</a:t>
            </a:r>
            <a:r>
              <a:rPr lang="en-US" dirty="0" smtClean="0"/>
              <a:t>: </a:t>
            </a:r>
            <a:r>
              <a:rPr lang="en-US" dirty="0" err="1" smtClean="0"/>
              <a:t>r’s</a:t>
            </a:r>
            <a:r>
              <a:rPr lang="en-US" dirty="0" smtClean="0"/>
              <a:t> contribution to R</a:t>
            </a:r>
            <a:r>
              <a:rPr lang="en-US" baseline="-25000" dirty="0" smtClean="0"/>
              <a:t>n</a:t>
            </a:r>
          </a:p>
          <a:p>
            <a:pPr>
              <a:buNone/>
            </a:pPr>
            <a:endParaRPr lang="en-US" baseline="-25000" dirty="0" smtClean="0"/>
          </a:p>
          <a:p>
            <a:endParaRPr lang="en-US" baseline="-25000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1219200" y="4495800"/>
            <a:ext cx="6705600" cy="533400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/>
              <a:t> </a:t>
            </a:r>
            <a:r>
              <a:rPr lang="el-GR" sz="2800" dirty="0" smtClean="0"/>
              <a:t>Δ</a:t>
            </a:r>
            <a:r>
              <a:rPr lang="en-US" sz="2800" dirty="0" smtClean="0"/>
              <a:t>AS </a:t>
            </a:r>
            <a:r>
              <a:rPr lang="en-US" sz="2800" dirty="0"/>
              <a:t>= </a:t>
            </a:r>
            <a:r>
              <a:rPr lang="en-US" sz="2800" dirty="0" smtClean="0"/>
              <a:t>|R</a:t>
            </a:r>
            <a:r>
              <a:rPr lang="en-US" sz="2800" baseline="-25000" dirty="0" smtClean="0"/>
              <a:t>o</a:t>
            </a:r>
            <a:r>
              <a:rPr lang="en-US" sz="2800" dirty="0" smtClean="0"/>
              <a:t>\</a:t>
            </a:r>
            <a:r>
              <a:rPr lang="en-US" sz="2800" baseline="-25000" dirty="0" smtClean="0"/>
              <a:t> 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| + |{r: (r </a:t>
            </a:r>
            <a:r>
              <a:rPr lang="az-Cyrl-AZ" sz="2800" dirty="0" smtClean="0"/>
              <a:t>є</a:t>
            </a:r>
            <a:r>
              <a:rPr lang="en-US" sz="2800" dirty="0" smtClean="0"/>
              <a:t> R</a:t>
            </a:r>
            <a:r>
              <a:rPr lang="en-US" sz="2800" baseline="-25000" dirty="0" smtClean="0"/>
              <a:t>o </a:t>
            </a:r>
            <a:r>
              <a:rPr lang="en-US" sz="2800" dirty="0" smtClean="0">
                <a:sym typeface="Symbol" pitchFamily="18" charset="2"/>
              </a:rPr>
              <a:t> </a:t>
            </a:r>
            <a:r>
              <a:rPr lang="en-US" sz="2800" dirty="0" smtClean="0"/>
              <a:t>R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) </a:t>
            </a:r>
            <a:r>
              <a:rPr lang="el-GR" sz="2800" dirty="0" smtClean="0"/>
              <a:t>Λ</a:t>
            </a:r>
            <a:r>
              <a:rPr lang="en-US" sz="2800" dirty="0" smtClean="0"/>
              <a:t> (r</a:t>
            </a:r>
            <a:r>
              <a:rPr lang="en-US" sz="2800" baseline="-25000" dirty="0" smtClean="0"/>
              <a:t>o</a:t>
            </a:r>
            <a:r>
              <a:rPr lang="en-US" sz="2800" dirty="0" smtClean="0"/>
              <a:t> &gt; r</a:t>
            </a:r>
            <a:r>
              <a:rPr lang="en-US" sz="2800" baseline="-25000" dirty="0" smtClean="0"/>
              <a:t>n</a:t>
            </a:r>
            <a:r>
              <a:rPr lang="en-US" sz="2800" dirty="0" smtClean="0"/>
              <a:t>)}| 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Shifting Prevents Old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Given a system, S, an environment, E, and S’s attack surface, R, the </a:t>
            </a:r>
            <a:r>
              <a:rPr lang="en-US" dirty="0" smtClean="0">
                <a:solidFill>
                  <a:srgbClr val="FF0000"/>
                </a:solidFill>
              </a:rPr>
              <a:t>set of attacks </a:t>
            </a:r>
            <a:r>
              <a:rPr lang="en-US" dirty="0" smtClean="0"/>
              <a:t>on S is </a:t>
            </a:r>
          </a:p>
          <a:p>
            <a:pPr lvl="1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Attacks(S</a:t>
            </a:r>
            <a:r>
              <a:rPr lang="en-US" baseline="-25000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||E).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81000" y="3352800"/>
            <a:ext cx="5638800" cy="2280624"/>
          </a:xfrm>
          <a:prstGeom prst="rect">
            <a:avLst/>
          </a:prstGeom>
          <a:noFill/>
          <a:ln w="9525" algn="ctr">
            <a:solidFill>
              <a:srgbClr val="8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0"/>
              </a:spcBef>
            </a:pPr>
            <a:r>
              <a:rPr lang="en-US" sz="2800" dirty="0" smtClean="0"/>
              <a:t>Theorem: </a:t>
            </a:r>
            <a:r>
              <a:rPr lang="en-US" sz="2800" dirty="0"/>
              <a:t>Given an environment, E, </a:t>
            </a:r>
            <a:r>
              <a:rPr lang="en-US" sz="2800" dirty="0" smtClean="0"/>
              <a:t>an old attack surface, R</a:t>
            </a:r>
            <a:r>
              <a:rPr lang="en-US" sz="2800" baseline="-25000" dirty="0" smtClean="0"/>
              <a:t>o</a:t>
            </a:r>
            <a:r>
              <a:rPr lang="en-US" sz="2800" dirty="0" smtClean="0"/>
              <a:t>, </a:t>
            </a:r>
          </a:p>
          <a:p>
            <a:pPr algn="l">
              <a:spcBef>
                <a:spcPct val="0"/>
              </a:spcBef>
            </a:pPr>
            <a:r>
              <a:rPr lang="en-US" sz="2800" dirty="0" smtClean="0"/>
              <a:t>a new attack surface, </a:t>
            </a:r>
            <a:r>
              <a:rPr lang="en-US" sz="2800" dirty="0" err="1" smtClean="0"/>
              <a:t>R</a:t>
            </a:r>
            <a:r>
              <a:rPr lang="en-US" sz="2800" baseline="-25000" dirty="0" err="1" smtClean="0"/>
              <a:t>n</a:t>
            </a:r>
            <a:r>
              <a:rPr lang="en-US" sz="2800" dirty="0" smtClean="0"/>
              <a:t>,</a:t>
            </a:r>
          </a:p>
          <a:p>
            <a:pPr algn="l">
              <a:spcBef>
                <a:spcPct val="0"/>
              </a:spcBef>
            </a:pPr>
            <a:r>
              <a:rPr lang="en-US" sz="2800" dirty="0" smtClean="0"/>
              <a:t> if  </a:t>
            </a:r>
            <a:r>
              <a:rPr lang="el-GR" sz="2800" dirty="0" smtClean="0"/>
              <a:t>Δ</a:t>
            </a:r>
            <a:r>
              <a:rPr lang="en-US" sz="2800" dirty="0" smtClean="0"/>
              <a:t>AS &gt; 0, </a:t>
            </a:r>
            <a:r>
              <a:rPr lang="en-US" sz="2800" dirty="0"/>
              <a:t>then </a:t>
            </a:r>
            <a:endParaRPr lang="en-US" sz="2800" dirty="0" smtClean="0"/>
          </a:p>
          <a:p>
            <a:pPr algn="l">
              <a:spcBef>
                <a:spcPct val="0"/>
              </a:spcBef>
            </a:pPr>
            <a:r>
              <a:rPr lang="en-US" sz="2800" dirty="0" smtClean="0"/>
              <a:t>Attacks(</a:t>
            </a:r>
            <a:r>
              <a:rPr lang="en-US" sz="2800" dirty="0" err="1" smtClean="0"/>
              <a:t>S</a:t>
            </a:r>
            <a:r>
              <a:rPr lang="en-US" sz="2800" baseline="-25000" dirty="0" err="1" smtClean="0"/>
              <a:t>Ro</a:t>
            </a:r>
            <a:r>
              <a:rPr lang="en-US" sz="2800" dirty="0" smtClean="0"/>
              <a:t>||</a:t>
            </a:r>
            <a:r>
              <a:rPr lang="en-US" sz="2800" dirty="0"/>
              <a:t>E) </a:t>
            </a:r>
            <a:r>
              <a:rPr lang="en-US" sz="2800" dirty="0" smtClean="0"/>
              <a:t>\ Attacks(S</a:t>
            </a:r>
            <a:r>
              <a:rPr lang="en-US" sz="2800" baseline="-25000" dirty="0" smtClean="0"/>
              <a:t>Rn</a:t>
            </a:r>
            <a:r>
              <a:rPr lang="en-US" sz="2800" dirty="0" smtClean="0"/>
              <a:t>||</a:t>
            </a:r>
            <a:r>
              <a:rPr lang="en-US" sz="2800" dirty="0"/>
              <a:t>E</a:t>
            </a:r>
            <a:r>
              <a:rPr lang="en-US" sz="2800" dirty="0" smtClean="0"/>
              <a:t>) </a:t>
            </a:r>
            <a:r>
              <a:rPr lang="en-US" sz="3020" dirty="0" smtClean="0"/>
              <a:t>≠</a:t>
            </a:r>
            <a:r>
              <a:rPr lang="en-US" sz="2800" dirty="0" smtClean="0"/>
              <a:t> </a:t>
            </a:r>
            <a:r>
              <a:rPr lang="el-GR" sz="2800" dirty="0" smtClean="0"/>
              <a:t>φ</a:t>
            </a:r>
            <a:r>
              <a:rPr lang="en-US" sz="2800" dirty="0" smtClean="0"/>
              <a:t>.</a:t>
            </a:r>
            <a:endParaRPr lang="en-US" sz="2800" dirty="0"/>
          </a:p>
        </p:txBody>
      </p:sp>
      <p:sp>
        <p:nvSpPr>
          <p:cNvPr id="9" name="Oval 8"/>
          <p:cNvSpPr/>
          <p:nvPr/>
        </p:nvSpPr>
        <p:spPr bwMode="auto">
          <a:xfrm>
            <a:off x="6553200" y="3657600"/>
            <a:ext cx="1752600" cy="16764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l" eaLnBrk="1" hangingPunct="1">
              <a:spcBef>
                <a:spcPct val="0"/>
              </a:spcBef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7315200" y="3657600"/>
            <a:ext cx="1752600" cy="1676400"/>
          </a:xfrm>
          <a:prstGeom prst="ellipse">
            <a:avLst/>
          </a:prstGeom>
          <a:solidFill>
            <a:schemeClr val="accent2">
              <a:alpha val="51000"/>
            </a:schemeClr>
          </a:solidFill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l" eaLnBrk="1" hangingPunct="1">
              <a:spcBef>
                <a:spcPct val="0"/>
              </a:spcBef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53200" y="5486400"/>
            <a:ext cx="1221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Old attacks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770496" y="5486400"/>
            <a:ext cx="1322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New attacks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Disable Features: AS Shift and ASM Reduction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81200" y="1600200"/>
            <a:ext cx="4800600" cy="3733800"/>
            <a:chOff x="1905000" y="3352800"/>
            <a:chExt cx="4800600" cy="3733800"/>
          </a:xfrm>
        </p:grpSpPr>
        <p:sp>
          <p:nvSpPr>
            <p:cNvPr id="7" name="Arc 6"/>
            <p:cNvSpPr/>
            <p:nvPr/>
          </p:nvSpPr>
          <p:spPr>
            <a:xfrm>
              <a:off x="1905000" y="3352800"/>
              <a:ext cx="4800600" cy="3733800"/>
            </a:xfrm>
            <a:prstGeom prst="arc">
              <a:avLst>
                <a:gd name="adj1" fmla="val 11983218"/>
                <a:gd name="adj2" fmla="val 2043112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267200" y="3352800"/>
              <a:ext cx="304800" cy="584775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00B0F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0" y="3444240"/>
              <a:ext cx="301752" cy="36576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76800" y="3505199"/>
              <a:ext cx="304800" cy="73152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181600" y="3581400"/>
              <a:ext cx="304800" cy="584775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486400" y="3733799"/>
              <a:ext cx="304800" cy="82296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791200" y="3962400"/>
              <a:ext cx="304800" cy="4572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096000" y="4267200"/>
              <a:ext cx="304800" cy="5847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962400" y="3352800"/>
              <a:ext cx="304800" cy="9144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657600" y="3429000"/>
              <a:ext cx="304800" cy="18288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352800" y="3505200"/>
              <a:ext cx="304800" cy="584775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48000" y="3657600"/>
              <a:ext cx="304800" cy="36576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834825"/>
              <a:ext cx="304800" cy="27432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438400" y="4063425"/>
              <a:ext cx="304800" cy="5847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133600" y="4373880"/>
              <a:ext cx="304800" cy="4572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-304800" y="3746212"/>
            <a:ext cx="5257800" cy="4407188"/>
            <a:chOff x="1828800" y="2298412"/>
            <a:chExt cx="5257800" cy="4407188"/>
          </a:xfrm>
        </p:grpSpPr>
        <p:grpSp>
          <p:nvGrpSpPr>
            <p:cNvPr id="55" name="Group 5"/>
            <p:cNvGrpSpPr/>
            <p:nvPr/>
          </p:nvGrpSpPr>
          <p:grpSpPr>
            <a:xfrm>
              <a:off x="1905000" y="2971800"/>
              <a:ext cx="4800600" cy="3733800"/>
              <a:chOff x="1905000" y="3352800"/>
              <a:chExt cx="4800600" cy="3733800"/>
            </a:xfrm>
          </p:grpSpPr>
          <p:sp>
            <p:nvSpPr>
              <p:cNvPr id="60" name="Arc 59"/>
              <p:cNvSpPr/>
              <p:nvPr/>
            </p:nvSpPr>
            <p:spPr>
              <a:xfrm>
                <a:off x="1905000" y="3352800"/>
                <a:ext cx="4800600" cy="3733800"/>
              </a:xfrm>
              <a:prstGeom prst="arc">
                <a:avLst>
                  <a:gd name="adj1" fmla="val 11983218"/>
                  <a:gd name="adj2" fmla="val 20431121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 bwMode="auto">
              <a:xfrm>
                <a:off x="4267200" y="3352800"/>
                <a:ext cx="304800" cy="584775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 bwMode="auto">
              <a:xfrm>
                <a:off x="4572000" y="3444240"/>
                <a:ext cx="301752" cy="365760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 bwMode="auto">
              <a:xfrm>
                <a:off x="4876800" y="3505199"/>
                <a:ext cx="304800" cy="731520"/>
              </a:xfrm>
              <a:prstGeom prst="rect">
                <a:avLst/>
              </a:prstGeom>
              <a:solidFill>
                <a:srgbClr val="00206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 bwMode="auto">
              <a:xfrm>
                <a:off x="5181600" y="3581400"/>
                <a:ext cx="304800" cy="584775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 bwMode="auto">
              <a:xfrm>
                <a:off x="5486400" y="3733799"/>
                <a:ext cx="304800" cy="822960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 bwMode="auto">
              <a:xfrm>
                <a:off x="5791200" y="3962400"/>
                <a:ext cx="304800" cy="457200"/>
              </a:xfrm>
              <a:prstGeom prst="rect">
                <a:avLst/>
              </a:prstGeom>
              <a:solidFill>
                <a:srgbClr val="00206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 bwMode="auto">
              <a:xfrm>
                <a:off x="6096000" y="4267200"/>
                <a:ext cx="304800" cy="58477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 bwMode="auto">
              <a:xfrm>
                <a:off x="3962400" y="3352800"/>
                <a:ext cx="304800" cy="914400"/>
              </a:xfrm>
              <a:prstGeom prst="rect">
                <a:avLst/>
              </a:prstGeom>
              <a:solidFill>
                <a:srgbClr val="00206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 bwMode="auto">
              <a:xfrm>
                <a:off x="3657600" y="3429000"/>
                <a:ext cx="304800" cy="182880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 bwMode="auto">
              <a:xfrm>
                <a:off x="3352800" y="3505200"/>
                <a:ext cx="304800" cy="584775"/>
              </a:xfrm>
              <a:prstGeom prst="rect">
                <a:avLst/>
              </a:prstGeom>
              <a:solidFill>
                <a:srgbClr val="00206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 bwMode="auto">
              <a:xfrm>
                <a:off x="3048000" y="3657600"/>
                <a:ext cx="304800" cy="365760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 bwMode="auto">
              <a:xfrm>
                <a:off x="2743200" y="3834825"/>
                <a:ext cx="304800" cy="274320"/>
              </a:xfrm>
              <a:prstGeom prst="rect">
                <a:avLst/>
              </a:prstGeom>
              <a:solidFill>
                <a:srgbClr val="00206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 bwMode="auto">
              <a:xfrm>
                <a:off x="2438400" y="4063425"/>
                <a:ext cx="304800" cy="58477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 bwMode="auto">
              <a:xfrm>
                <a:off x="2133600" y="4373880"/>
                <a:ext cx="304800" cy="457200"/>
              </a:xfrm>
              <a:prstGeom prst="rect">
                <a:avLst/>
              </a:prstGeom>
              <a:solidFill>
                <a:srgbClr val="00206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56" name="Rectangle 55"/>
            <p:cNvSpPr/>
            <p:nvPr/>
          </p:nvSpPr>
          <p:spPr bwMode="auto">
            <a:xfrm>
              <a:off x="1828800" y="3517612"/>
              <a:ext cx="9144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6705600" y="2298412"/>
              <a:ext cx="3810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2133600" y="2895600"/>
              <a:ext cx="609600" cy="160020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5791200" y="3124200"/>
              <a:ext cx="1066800" cy="137160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495800" y="4495800"/>
            <a:ext cx="4800600" cy="3733800"/>
            <a:chOff x="1905000" y="2743200"/>
            <a:chExt cx="4800600" cy="3733800"/>
          </a:xfrm>
        </p:grpSpPr>
        <p:sp>
          <p:nvSpPr>
            <p:cNvPr id="91" name="Arc 90"/>
            <p:cNvSpPr/>
            <p:nvPr/>
          </p:nvSpPr>
          <p:spPr>
            <a:xfrm>
              <a:off x="1905000" y="2743200"/>
              <a:ext cx="4800600" cy="3733800"/>
            </a:xfrm>
            <a:prstGeom prst="arc">
              <a:avLst>
                <a:gd name="adj1" fmla="val 11983218"/>
                <a:gd name="adj2" fmla="val 2043112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4267200" y="2743200"/>
              <a:ext cx="304800" cy="18288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00B0F0"/>
                </a:solidFill>
              </a:endParaRPr>
            </a:p>
          </p:txBody>
        </p:sp>
        <p:sp>
          <p:nvSpPr>
            <p:cNvPr id="93" name="Rectangle 92"/>
            <p:cNvSpPr/>
            <p:nvPr/>
          </p:nvSpPr>
          <p:spPr bwMode="auto">
            <a:xfrm>
              <a:off x="4572000" y="2834640"/>
              <a:ext cx="301752" cy="36576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76800" y="2895599"/>
              <a:ext cx="304800" cy="18288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5181600" y="2971800"/>
              <a:ext cx="304800" cy="584775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486400" y="3124199"/>
              <a:ext cx="304800" cy="27432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5791200" y="3352800"/>
              <a:ext cx="304800" cy="4572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 bwMode="auto">
            <a:xfrm>
              <a:off x="6096000" y="3657600"/>
              <a:ext cx="304800" cy="5847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9" name="Rectangle 98"/>
            <p:cNvSpPr/>
            <p:nvPr/>
          </p:nvSpPr>
          <p:spPr bwMode="auto">
            <a:xfrm>
              <a:off x="3962400" y="2743200"/>
              <a:ext cx="304800" cy="18288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0" name="Rectangle 99"/>
            <p:cNvSpPr/>
            <p:nvPr/>
          </p:nvSpPr>
          <p:spPr bwMode="auto">
            <a:xfrm>
              <a:off x="3657600" y="2819400"/>
              <a:ext cx="304800" cy="18288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3352800" y="2895600"/>
              <a:ext cx="304800" cy="27432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 bwMode="auto">
            <a:xfrm>
              <a:off x="3048000" y="3048000"/>
              <a:ext cx="304800" cy="36576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3" name="Rectangle 102"/>
            <p:cNvSpPr/>
            <p:nvPr/>
          </p:nvSpPr>
          <p:spPr bwMode="auto">
            <a:xfrm>
              <a:off x="2743200" y="3225225"/>
              <a:ext cx="304800" cy="27432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2438400" y="3453825"/>
              <a:ext cx="304800" cy="5847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 bwMode="auto">
            <a:xfrm>
              <a:off x="2133600" y="3764280"/>
              <a:ext cx="304800" cy="4572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7" name="Straight Arrow Connector 106"/>
          <p:cNvCxnSpPr/>
          <p:nvPr/>
        </p:nvCxnSpPr>
        <p:spPr>
          <a:xfrm>
            <a:off x="4572000" y="2667000"/>
            <a:ext cx="2438400" cy="167640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H="1">
            <a:off x="2133600" y="2667000"/>
            <a:ext cx="2362200" cy="167640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 bwMode="auto">
          <a:xfrm>
            <a:off x="1752600" y="2255848"/>
            <a:ext cx="1447800" cy="822305"/>
          </a:xfrm>
          <a:prstGeom prst="ellipse">
            <a:avLst/>
          </a:prstGeom>
          <a:noFill/>
          <a:ln w="22225">
            <a:solidFill>
              <a:srgbClr val="00B050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l" eaLnBrk="1" hangingPunct="1">
              <a:spcBef>
                <a:spcPct val="0"/>
              </a:spcBef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3" name="Oval 82"/>
          <p:cNvSpPr/>
          <p:nvPr/>
        </p:nvSpPr>
        <p:spPr bwMode="auto">
          <a:xfrm>
            <a:off x="5562600" y="2133600"/>
            <a:ext cx="1447800" cy="822305"/>
          </a:xfrm>
          <a:prstGeom prst="ellipse">
            <a:avLst/>
          </a:prstGeom>
          <a:noFill/>
          <a:ln w="22225">
            <a:solidFill>
              <a:srgbClr val="00B050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l" eaLnBrk="1" hangingPunct="1">
              <a:spcBef>
                <a:spcPct val="0"/>
              </a:spcBef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84" name="Oval 83"/>
          <p:cNvSpPr/>
          <p:nvPr/>
        </p:nvSpPr>
        <p:spPr bwMode="auto">
          <a:xfrm>
            <a:off x="5715000" y="4256098"/>
            <a:ext cx="2057400" cy="822305"/>
          </a:xfrm>
          <a:prstGeom prst="ellipse">
            <a:avLst/>
          </a:prstGeom>
          <a:noFill/>
          <a:ln w="22225">
            <a:solidFill>
              <a:srgbClr val="00B050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l" eaLnBrk="1" hangingPunct="1">
              <a:spcBef>
                <a:spcPct val="0"/>
              </a:spcBef>
            </a:pP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2" grpId="1" animBg="1"/>
      <p:bldP spid="83" grpId="0" animBg="1"/>
      <p:bldP spid="83" grpId="1" animBg="1"/>
      <p:bldP spid="8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Enable and Disable Features: AS Shift and ASM Reduction/Addition/Identical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05000" y="1828800"/>
            <a:ext cx="4800600" cy="3733800"/>
            <a:chOff x="1905000" y="3352800"/>
            <a:chExt cx="4800600" cy="3733800"/>
          </a:xfrm>
        </p:grpSpPr>
        <p:sp>
          <p:nvSpPr>
            <p:cNvPr id="7" name="Arc 6"/>
            <p:cNvSpPr/>
            <p:nvPr/>
          </p:nvSpPr>
          <p:spPr>
            <a:xfrm>
              <a:off x="1905000" y="3352800"/>
              <a:ext cx="4800600" cy="3733800"/>
            </a:xfrm>
            <a:prstGeom prst="arc">
              <a:avLst>
                <a:gd name="adj1" fmla="val 11983218"/>
                <a:gd name="adj2" fmla="val 2043112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4267200" y="3352800"/>
              <a:ext cx="304800" cy="584775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00B0F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4572000" y="3444240"/>
              <a:ext cx="301752" cy="36576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4876800" y="3505199"/>
              <a:ext cx="304800" cy="73152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181600" y="3581400"/>
              <a:ext cx="304800" cy="584775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5486400" y="3733799"/>
              <a:ext cx="304800" cy="82296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5791200" y="3962400"/>
              <a:ext cx="304800" cy="4572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6096000" y="4267200"/>
              <a:ext cx="304800" cy="5847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962400" y="3352800"/>
              <a:ext cx="304800" cy="9144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657600" y="3429000"/>
              <a:ext cx="304800" cy="18288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352800" y="3505200"/>
              <a:ext cx="304800" cy="584775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048000" y="3657600"/>
              <a:ext cx="304800" cy="36576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743200" y="3834825"/>
              <a:ext cx="304800" cy="27432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438400" y="4063425"/>
              <a:ext cx="304800" cy="5847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133600" y="4373880"/>
              <a:ext cx="304800" cy="4572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057400" y="4343400"/>
            <a:ext cx="4800600" cy="3733800"/>
            <a:chOff x="1905000" y="2286000"/>
            <a:chExt cx="4800600" cy="3733800"/>
          </a:xfrm>
        </p:grpSpPr>
        <p:sp>
          <p:nvSpPr>
            <p:cNvPr id="39" name="Arc 38"/>
            <p:cNvSpPr/>
            <p:nvPr/>
          </p:nvSpPr>
          <p:spPr>
            <a:xfrm>
              <a:off x="1905000" y="2286000"/>
              <a:ext cx="4800600" cy="3733800"/>
            </a:xfrm>
            <a:prstGeom prst="arc">
              <a:avLst>
                <a:gd name="adj1" fmla="val 13115565"/>
                <a:gd name="adj2" fmla="val 528727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4267200" y="2286000"/>
              <a:ext cx="304800" cy="584775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00B0F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4572000" y="2377440"/>
              <a:ext cx="301752" cy="36576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4876800" y="2438399"/>
              <a:ext cx="304800" cy="73152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5181600" y="2514600"/>
              <a:ext cx="304800" cy="584775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4" name="Rectangle 43"/>
            <p:cNvSpPr/>
            <p:nvPr/>
          </p:nvSpPr>
          <p:spPr bwMode="auto">
            <a:xfrm>
              <a:off x="5486400" y="2666999"/>
              <a:ext cx="304800" cy="82296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 bwMode="auto">
            <a:xfrm>
              <a:off x="5791200" y="2895600"/>
              <a:ext cx="304800" cy="4572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 bwMode="auto">
            <a:xfrm>
              <a:off x="6096000" y="3200400"/>
              <a:ext cx="304800" cy="5847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7" name="Rectangle 46"/>
            <p:cNvSpPr/>
            <p:nvPr/>
          </p:nvSpPr>
          <p:spPr bwMode="auto">
            <a:xfrm>
              <a:off x="3962400" y="2286000"/>
              <a:ext cx="304800" cy="9144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657600" y="2362200"/>
              <a:ext cx="304800" cy="18288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 bwMode="auto">
            <a:xfrm>
              <a:off x="3352800" y="2438400"/>
              <a:ext cx="304800" cy="584775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 bwMode="auto">
            <a:xfrm>
              <a:off x="3048000" y="2590800"/>
              <a:ext cx="304800" cy="36576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 bwMode="auto">
            <a:xfrm>
              <a:off x="2743200" y="2768025"/>
              <a:ext cx="304800" cy="27432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 bwMode="auto">
            <a:xfrm>
              <a:off x="6400800" y="3987225"/>
              <a:ext cx="304800" cy="584775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6248400" y="3581400"/>
              <a:ext cx="304800" cy="4572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54" name="Oval 53"/>
          <p:cNvSpPr/>
          <p:nvPr/>
        </p:nvSpPr>
        <p:spPr bwMode="auto">
          <a:xfrm>
            <a:off x="5791200" y="5654695"/>
            <a:ext cx="1447800" cy="822305"/>
          </a:xfrm>
          <a:prstGeom prst="ellipse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l" eaLnBrk="1" hangingPunct="1">
              <a:spcBef>
                <a:spcPct val="0"/>
              </a:spcBef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5" name="Oval 54"/>
          <p:cNvSpPr/>
          <p:nvPr/>
        </p:nvSpPr>
        <p:spPr bwMode="auto">
          <a:xfrm>
            <a:off x="1676400" y="2438400"/>
            <a:ext cx="1447800" cy="822305"/>
          </a:xfrm>
          <a:prstGeom prst="ellipse">
            <a:avLst/>
          </a:prstGeom>
          <a:noFill/>
          <a:ln w="22225">
            <a:solidFill>
              <a:srgbClr val="00B050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l" eaLnBrk="1" hangingPunct="1">
              <a:spcBef>
                <a:spcPct val="0"/>
              </a:spcBef>
            </a:pP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4495800" y="2667000"/>
            <a:ext cx="0" cy="152400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Enable Features: No AS Shift and ASM Addition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905000" y="1371600"/>
            <a:ext cx="5257800" cy="4407188"/>
            <a:chOff x="1828800" y="2298412"/>
            <a:chExt cx="5257800" cy="4407188"/>
          </a:xfrm>
        </p:grpSpPr>
        <p:grpSp>
          <p:nvGrpSpPr>
            <p:cNvPr id="7" name="Group 5"/>
            <p:cNvGrpSpPr/>
            <p:nvPr/>
          </p:nvGrpSpPr>
          <p:grpSpPr>
            <a:xfrm>
              <a:off x="1905000" y="2971800"/>
              <a:ext cx="4800600" cy="3733800"/>
              <a:chOff x="1905000" y="3352800"/>
              <a:chExt cx="4800600" cy="3733800"/>
            </a:xfrm>
          </p:grpSpPr>
          <p:sp>
            <p:nvSpPr>
              <p:cNvPr id="12" name="Arc 11"/>
              <p:cNvSpPr/>
              <p:nvPr/>
            </p:nvSpPr>
            <p:spPr>
              <a:xfrm>
                <a:off x="1905000" y="3352800"/>
                <a:ext cx="4800600" cy="3733800"/>
              </a:xfrm>
              <a:prstGeom prst="arc">
                <a:avLst>
                  <a:gd name="adj1" fmla="val 11983218"/>
                  <a:gd name="adj2" fmla="val 20431121"/>
                </a:avLst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/>
              <p:cNvSpPr/>
              <p:nvPr/>
            </p:nvSpPr>
            <p:spPr bwMode="auto">
              <a:xfrm>
                <a:off x="4267200" y="3352800"/>
                <a:ext cx="304800" cy="584775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4572000" y="3444240"/>
                <a:ext cx="301752" cy="365760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4876800" y="3505199"/>
                <a:ext cx="304800" cy="731520"/>
              </a:xfrm>
              <a:prstGeom prst="rect">
                <a:avLst/>
              </a:prstGeom>
              <a:solidFill>
                <a:srgbClr val="00206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 bwMode="auto">
              <a:xfrm>
                <a:off x="5181600" y="3581400"/>
                <a:ext cx="304800" cy="584775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7" name="Rectangle 16"/>
              <p:cNvSpPr/>
              <p:nvPr/>
            </p:nvSpPr>
            <p:spPr bwMode="auto">
              <a:xfrm>
                <a:off x="5486400" y="3733799"/>
                <a:ext cx="304800" cy="822960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Rectangle 17"/>
              <p:cNvSpPr/>
              <p:nvPr/>
            </p:nvSpPr>
            <p:spPr bwMode="auto">
              <a:xfrm>
                <a:off x="5791200" y="3962400"/>
                <a:ext cx="304800" cy="457200"/>
              </a:xfrm>
              <a:prstGeom prst="rect">
                <a:avLst/>
              </a:prstGeom>
              <a:solidFill>
                <a:srgbClr val="00206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 bwMode="auto">
              <a:xfrm>
                <a:off x="6096000" y="4267200"/>
                <a:ext cx="304800" cy="58477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 bwMode="auto">
              <a:xfrm>
                <a:off x="3962400" y="3352800"/>
                <a:ext cx="304800" cy="914400"/>
              </a:xfrm>
              <a:prstGeom prst="rect">
                <a:avLst/>
              </a:prstGeom>
              <a:solidFill>
                <a:srgbClr val="00206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 bwMode="auto">
              <a:xfrm>
                <a:off x="3657600" y="3429000"/>
                <a:ext cx="304800" cy="182880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2" name="Rectangle 21"/>
              <p:cNvSpPr/>
              <p:nvPr/>
            </p:nvSpPr>
            <p:spPr bwMode="auto">
              <a:xfrm>
                <a:off x="3352800" y="3505200"/>
                <a:ext cx="304800" cy="584775"/>
              </a:xfrm>
              <a:prstGeom prst="rect">
                <a:avLst/>
              </a:prstGeom>
              <a:solidFill>
                <a:srgbClr val="00206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3048000" y="3657600"/>
                <a:ext cx="304800" cy="365760"/>
              </a:xfrm>
              <a:prstGeom prst="rect">
                <a:avLst/>
              </a:prstGeom>
              <a:solidFill>
                <a:srgbClr val="00B05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 bwMode="auto">
              <a:xfrm>
                <a:off x="2743200" y="3834825"/>
                <a:ext cx="304800" cy="274320"/>
              </a:xfrm>
              <a:prstGeom prst="rect">
                <a:avLst/>
              </a:prstGeom>
              <a:solidFill>
                <a:srgbClr val="00206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 bwMode="auto">
              <a:xfrm>
                <a:off x="2438400" y="4063425"/>
                <a:ext cx="304800" cy="584775"/>
              </a:xfrm>
              <a:prstGeom prst="rect">
                <a:avLst/>
              </a:prstGeom>
              <a:solidFill>
                <a:srgbClr val="FF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 bwMode="auto">
              <a:xfrm>
                <a:off x="2133600" y="4373880"/>
                <a:ext cx="304800" cy="457200"/>
              </a:xfrm>
              <a:prstGeom prst="rect">
                <a:avLst/>
              </a:prstGeom>
              <a:solidFill>
                <a:srgbClr val="00206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square" rtlCol="0" anchor="ctr">
                <a:spAutoFit/>
              </a:bodyPr>
              <a:lstStyle/>
              <a:p>
                <a:pPr algn="l" eaLnBrk="1" hangingPunct="1">
                  <a:spcBef>
                    <a:spcPct val="0"/>
                  </a:spcBef>
                </a:pPr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Rectangle 7"/>
            <p:cNvSpPr/>
            <p:nvPr/>
          </p:nvSpPr>
          <p:spPr bwMode="auto">
            <a:xfrm>
              <a:off x="1828800" y="3517612"/>
              <a:ext cx="9144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6705600" y="2298412"/>
              <a:ext cx="38100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133600" y="2895600"/>
              <a:ext cx="609600" cy="160020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5791200" y="3124200"/>
              <a:ext cx="1066800" cy="137160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981200" y="4495800"/>
            <a:ext cx="4800600" cy="3733800"/>
            <a:chOff x="1905000" y="3352800"/>
            <a:chExt cx="4800600" cy="3733800"/>
          </a:xfrm>
        </p:grpSpPr>
        <p:sp>
          <p:nvSpPr>
            <p:cNvPr id="28" name="Arc 27"/>
            <p:cNvSpPr/>
            <p:nvPr/>
          </p:nvSpPr>
          <p:spPr>
            <a:xfrm>
              <a:off x="1905000" y="3352800"/>
              <a:ext cx="4800600" cy="3733800"/>
            </a:xfrm>
            <a:prstGeom prst="arc">
              <a:avLst>
                <a:gd name="adj1" fmla="val 11983218"/>
                <a:gd name="adj2" fmla="val 20431121"/>
              </a:avLst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4267200" y="3352800"/>
              <a:ext cx="304800" cy="584775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00B0F0"/>
                </a:solidFill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572000" y="3444240"/>
              <a:ext cx="301752" cy="36576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4876800" y="3505199"/>
              <a:ext cx="304800" cy="73152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181600" y="3581400"/>
              <a:ext cx="304800" cy="584775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 bwMode="auto">
            <a:xfrm>
              <a:off x="5486400" y="3733799"/>
              <a:ext cx="304800" cy="82296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 bwMode="auto">
            <a:xfrm>
              <a:off x="5791200" y="3962400"/>
              <a:ext cx="304800" cy="4572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6096000" y="4267200"/>
              <a:ext cx="304800" cy="5847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962400" y="3352800"/>
              <a:ext cx="304800" cy="9144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3657600" y="3429000"/>
              <a:ext cx="304800" cy="182880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352800" y="3505200"/>
              <a:ext cx="304800" cy="584775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 bwMode="auto">
            <a:xfrm>
              <a:off x="3048000" y="3657600"/>
              <a:ext cx="304800" cy="365760"/>
            </a:xfrm>
            <a:prstGeom prst="rect">
              <a:avLst/>
            </a:prstGeom>
            <a:solidFill>
              <a:srgbClr val="00B05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 bwMode="auto">
            <a:xfrm>
              <a:off x="2743200" y="3834825"/>
              <a:ext cx="304800" cy="27432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 bwMode="auto">
            <a:xfrm>
              <a:off x="2438400" y="4063425"/>
              <a:ext cx="304800" cy="584775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 bwMode="auto">
            <a:xfrm>
              <a:off x="2133600" y="4373880"/>
              <a:ext cx="304800" cy="457200"/>
            </a:xfrm>
            <a:prstGeom prst="rect">
              <a:avLst/>
            </a:prstGeom>
            <a:solidFill>
              <a:srgbClr val="002060"/>
            </a:solidFill>
            <a:ln w="9525">
              <a:noFill/>
              <a:miter lim="800000"/>
              <a:headEnd/>
              <a:tailEnd/>
            </a:ln>
          </p:spPr>
          <p:txBody>
            <a:bodyPr wrap="square" rtlCol="0" anchor="ctr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endParaRPr lang="en-US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43" name="Oval 42"/>
          <p:cNvSpPr/>
          <p:nvPr/>
        </p:nvSpPr>
        <p:spPr bwMode="auto">
          <a:xfrm>
            <a:off x="5638800" y="4953000"/>
            <a:ext cx="1447800" cy="822305"/>
          </a:xfrm>
          <a:prstGeom prst="ellipse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l" eaLnBrk="1" hangingPunct="1">
              <a:spcBef>
                <a:spcPct val="0"/>
              </a:spcBef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44" name="Oval 43"/>
          <p:cNvSpPr/>
          <p:nvPr/>
        </p:nvSpPr>
        <p:spPr bwMode="auto">
          <a:xfrm>
            <a:off x="1905000" y="5105400"/>
            <a:ext cx="1447800" cy="822305"/>
          </a:xfrm>
          <a:prstGeom prst="ellipse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l" eaLnBrk="1" hangingPunct="1">
              <a:spcBef>
                <a:spcPct val="0"/>
              </a:spcBef>
            </a:pP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4495800" y="2971800"/>
            <a:ext cx="0" cy="1295400"/>
          </a:xfrm>
          <a:prstGeom prst="straightConnector1">
            <a:avLst/>
          </a:prstGeom>
          <a:ln w="698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Scenarios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81000" y="1600200"/>
          <a:ext cx="8382000" cy="3438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611"/>
                <a:gridCol w="3608666"/>
                <a:gridCol w="1351936"/>
                <a:gridCol w="1946787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Scenario</a:t>
                      </a:r>
                      <a:endParaRPr lang="en-US" sz="28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Feature</a:t>
                      </a:r>
                      <a:endParaRPr lang="en-US" sz="28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AS Shift</a:t>
                      </a:r>
                      <a:endParaRPr lang="en-US" sz="28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aseline="0" dirty="0" smtClean="0">
                          <a:solidFill>
                            <a:srgbClr val="FF0000"/>
                          </a:solidFill>
                        </a:rPr>
                        <a:t>ASM</a:t>
                      </a:r>
                      <a:endParaRPr lang="en-US" sz="2800" baseline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5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Disabled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Reduction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5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Enabled</a:t>
                      </a:r>
                      <a:r>
                        <a:rPr lang="en-US" sz="2800" baseline="0" dirty="0" smtClean="0"/>
                        <a:t> and Disabled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Reduction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Enabled</a:t>
                      </a:r>
                      <a:r>
                        <a:rPr lang="en-US" sz="2800" baseline="0" dirty="0" smtClean="0"/>
                        <a:t> and Disabled</a:t>
                      </a:r>
                      <a:endParaRPr lang="en-US" sz="2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Identical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5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Enabled</a:t>
                      </a:r>
                      <a:r>
                        <a:rPr lang="en-US" sz="2800" baseline="0" dirty="0" smtClean="0"/>
                        <a:t> and Disabled</a:t>
                      </a:r>
                      <a:endParaRPr lang="en-US" sz="28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Yes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Addition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2015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Enabled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No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Addition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990600" y="1828800"/>
            <a:ext cx="7010400" cy="18288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l" eaLnBrk="1" hangingPunct="1">
              <a:spcBef>
                <a:spcPct val="0"/>
              </a:spcBef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1981200" y="3810000"/>
            <a:ext cx="6248400" cy="838200"/>
          </a:xfrm>
          <a:prstGeom prst="ellipse">
            <a:avLst/>
          </a:prstGeom>
          <a:noFill/>
          <a:ln w="31750">
            <a:solidFill>
              <a:srgbClr val="FF0000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l" eaLnBrk="1" hangingPunct="1">
              <a:spcBef>
                <a:spcPct val="0"/>
              </a:spcBef>
            </a:pP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Scenario choice is a Security-Usability Trade-off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While shifting the attack surface, which </a:t>
            </a:r>
            <a:r>
              <a:rPr lang="en-US" dirty="0" smtClean="0">
                <a:solidFill>
                  <a:srgbClr val="FF0000"/>
                </a:solidFill>
              </a:rPr>
              <a:t>features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disable</a:t>
            </a:r>
            <a:r>
              <a:rPr lang="en-US" dirty="0" smtClean="0"/>
              <a:t> and which features to </a:t>
            </a:r>
            <a:r>
              <a:rPr lang="en-US" dirty="0" smtClean="0">
                <a:solidFill>
                  <a:srgbClr val="FF0000"/>
                </a:solidFill>
              </a:rPr>
              <a:t>enable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More features =&gt; </a:t>
            </a:r>
            <a:r>
              <a:rPr lang="en-US" dirty="0" smtClean="0">
                <a:solidFill>
                  <a:srgbClr val="FF0000"/>
                </a:solidFill>
              </a:rPr>
              <a:t>more usable </a:t>
            </a:r>
            <a:r>
              <a:rPr lang="en-US" dirty="0" smtClean="0"/>
              <a:t>system</a:t>
            </a:r>
          </a:p>
          <a:p>
            <a:pPr lvl="1"/>
            <a:r>
              <a:rPr lang="en-US" dirty="0" smtClean="0"/>
              <a:t>More features =&gt; </a:t>
            </a:r>
            <a:r>
              <a:rPr lang="en-US" dirty="0" smtClean="0">
                <a:solidFill>
                  <a:srgbClr val="FF0000"/>
                </a:solidFill>
              </a:rPr>
              <a:t>larger</a:t>
            </a:r>
            <a:r>
              <a:rPr lang="en-US" dirty="0" smtClean="0"/>
              <a:t> attack surface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28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Game Theoretic Approach to Moving Target Defense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 work: </a:t>
            </a:r>
            <a:r>
              <a:rPr lang="en-US" dirty="0" smtClean="0">
                <a:solidFill>
                  <a:srgbClr val="FF0000"/>
                </a:solidFill>
              </a:rPr>
              <a:t>static</a:t>
            </a:r>
            <a:r>
              <a:rPr lang="en-US" dirty="0" smtClean="0"/>
              <a:t> software development process</a:t>
            </a:r>
          </a:p>
          <a:p>
            <a:pPr lvl="1"/>
            <a:r>
              <a:rPr lang="en-US" dirty="0" smtClean="0"/>
              <a:t>No assumptions about the attacker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Moving target defense is a </a:t>
            </a:r>
            <a:r>
              <a:rPr lang="en-US" dirty="0" smtClean="0">
                <a:solidFill>
                  <a:srgbClr val="FF0000"/>
                </a:solidFill>
              </a:rPr>
              <a:t>dynamic</a:t>
            </a:r>
            <a:r>
              <a:rPr lang="en-US" dirty="0" smtClean="0"/>
              <a:t> scenario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Interaction </a:t>
            </a:r>
            <a:r>
              <a:rPr lang="en-US" dirty="0" smtClean="0"/>
              <a:t>between a defender and an attacker is a game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Explicit</a:t>
            </a:r>
            <a:r>
              <a:rPr lang="en-US" dirty="0" smtClean="0"/>
              <a:t> attacker model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Attack Surface Reduction (ASR) Mitigates Risk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09600" y="3429000"/>
            <a:ext cx="81549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3200" dirty="0"/>
              <a:t>Software will ship with </a:t>
            </a:r>
            <a:r>
              <a:rPr lang="en-US" sz="3200" dirty="0">
                <a:solidFill>
                  <a:srgbClr val="FF0000"/>
                </a:solidFill>
              </a:rPr>
              <a:t>known </a:t>
            </a:r>
            <a:r>
              <a:rPr lang="en-US" sz="3200" dirty="0"/>
              <a:t>and</a:t>
            </a:r>
            <a:r>
              <a:rPr lang="en-US" sz="3200" dirty="0">
                <a:solidFill>
                  <a:srgbClr val="FF0000"/>
                </a:solidFill>
              </a:rPr>
              <a:t> future </a:t>
            </a:r>
            <a:r>
              <a:rPr lang="en-US" sz="3200" dirty="0"/>
              <a:t>vulnerabilities</a:t>
            </a: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609600" y="1828800"/>
            <a:ext cx="8154988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3200" dirty="0">
                <a:solidFill>
                  <a:srgbClr val="FF0000"/>
                </a:solidFill>
              </a:rPr>
              <a:t>Traditional</a:t>
            </a:r>
            <a:r>
              <a:rPr lang="en-US" sz="3200" dirty="0"/>
              <a:t> industry approach: code quality improvement</a:t>
            </a:r>
          </a:p>
        </p:txBody>
      </p:sp>
      <p:sp>
        <p:nvSpPr>
          <p:cNvPr id="11271" name="Rectangle 7"/>
          <p:cNvSpPr>
            <a:spLocks noChangeArrowheads="1"/>
          </p:cNvSpPr>
          <p:nvPr/>
        </p:nvSpPr>
        <p:spPr bwMode="auto">
          <a:xfrm>
            <a:off x="531813" y="4876800"/>
            <a:ext cx="8154987" cy="1076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3200" dirty="0">
                <a:solidFill>
                  <a:srgbClr val="FF0000"/>
                </a:solidFill>
              </a:rPr>
              <a:t>Reduce </a:t>
            </a:r>
            <a:r>
              <a:rPr lang="en-US" sz="3200" dirty="0"/>
              <a:t>attack surface to increase the </a:t>
            </a:r>
            <a:r>
              <a:rPr lang="en-US" sz="3200" dirty="0">
                <a:solidFill>
                  <a:srgbClr val="FF0000"/>
                </a:solidFill>
              </a:rPr>
              <a:t>difficulty</a:t>
            </a:r>
            <a:r>
              <a:rPr lang="en-US" sz="3200" dirty="0"/>
              <a:t> and decrease the </a:t>
            </a:r>
            <a:r>
              <a:rPr lang="en-US" sz="3200" dirty="0">
                <a:solidFill>
                  <a:srgbClr val="FF0000"/>
                </a:solidFill>
              </a:rPr>
              <a:t>impact</a:t>
            </a:r>
            <a:r>
              <a:rPr lang="en-US" sz="3200" dirty="0"/>
              <a:t> of future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exploitation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10/13/2011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Two-Player Stochastic Game Model [LW02]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Game = </a:t>
            </a:r>
            <a:r>
              <a:rPr lang="en-US" dirty="0" smtClean="0">
                <a:solidFill>
                  <a:srgbClr val="FF0000"/>
                </a:solidFill>
              </a:rPr>
              <a:t>&lt;S, A</a:t>
            </a:r>
            <a:r>
              <a:rPr lang="en-US" baseline="30000" dirty="0" smtClean="0">
                <a:solidFill>
                  <a:srgbClr val="FF0000"/>
                </a:solidFill>
              </a:rPr>
              <a:t>d</a:t>
            </a:r>
            <a:r>
              <a:rPr lang="en-US" dirty="0" smtClean="0">
                <a:solidFill>
                  <a:srgbClr val="FF0000"/>
                </a:solidFill>
              </a:rPr>
              <a:t>, A</a:t>
            </a:r>
            <a:r>
              <a:rPr lang="en-US" baseline="30000" dirty="0" smtClean="0">
                <a:solidFill>
                  <a:srgbClr val="FF0000"/>
                </a:solidFill>
              </a:rPr>
              <a:t>a</a:t>
            </a:r>
            <a:r>
              <a:rPr lang="en-US" dirty="0" smtClean="0">
                <a:solidFill>
                  <a:srgbClr val="FF0000"/>
                </a:solidFill>
              </a:rPr>
              <a:t>, T, Rd, Ra, </a:t>
            </a:r>
            <a:r>
              <a:rPr lang="el-GR" dirty="0" smtClean="0">
                <a:solidFill>
                  <a:srgbClr val="FF0000"/>
                </a:solidFill>
              </a:rPr>
              <a:t>β</a:t>
            </a:r>
            <a:r>
              <a:rPr lang="en-US" dirty="0" smtClean="0">
                <a:solidFill>
                  <a:srgbClr val="FF0000"/>
                </a:solidFill>
              </a:rPr>
              <a:t>&gt;</a:t>
            </a:r>
          </a:p>
          <a:p>
            <a:endParaRPr lang="en-US" dirty="0" smtClean="0"/>
          </a:p>
          <a:p>
            <a:r>
              <a:rPr lang="en-US" dirty="0" smtClean="0"/>
              <a:t>S: set of states</a:t>
            </a:r>
          </a:p>
          <a:p>
            <a:r>
              <a:rPr lang="en-US" dirty="0" smtClean="0"/>
              <a:t>A</a:t>
            </a:r>
            <a:r>
              <a:rPr lang="en-US" baseline="30000" dirty="0" smtClean="0"/>
              <a:t>*</a:t>
            </a:r>
            <a:r>
              <a:rPr lang="en-US" dirty="0" smtClean="0"/>
              <a:t>: action sets</a:t>
            </a:r>
          </a:p>
          <a:p>
            <a:r>
              <a:rPr lang="en-US" dirty="0" smtClean="0"/>
              <a:t>T: S x A</a:t>
            </a:r>
            <a:r>
              <a:rPr lang="en-US" baseline="30000" dirty="0" smtClean="0"/>
              <a:t>d</a:t>
            </a:r>
            <a:r>
              <a:rPr lang="en-US" dirty="0" smtClean="0"/>
              <a:t> x A</a:t>
            </a:r>
            <a:r>
              <a:rPr lang="en-US" baseline="30000" dirty="0" smtClean="0"/>
              <a:t>a</a:t>
            </a:r>
            <a:r>
              <a:rPr lang="en-US" dirty="0" smtClean="0"/>
              <a:t> x S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[0,1] : transition function</a:t>
            </a:r>
          </a:p>
          <a:p>
            <a:r>
              <a:rPr lang="en-US" dirty="0" smtClean="0"/>
              <a:t>R</a:t>
            </a:r>
            <a:r>
              <a:rPr lang="en-US" baseline="30000" dirty="0" smtClean="0"/>
              <a:t>*</a:t>
            </a:r>
            <a:r>
              <a:rPr lang="en-US" dirty="0" smtClean="0"/>
              <a:t>: S x A</a:t>
            </a:r>
            <a:r>
              <a:rPr lang="en-US" baseline="30000" dirty="0" smtClean="0"/>
              <a:t>d</a:t>
            </a:r>
            <a:r>
              <a:rPr lang="en-US" dirty="0" smtClean="0"/>
              <a:t> X A</a:t>
            </a:r>
            <a:r>
              <a:rPr lang="en-US" baseline="30000" dirty="0" smtClean="0"/>
              <a:t>a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latin typeface="Algerian" pitchFamily="82" charset="0"/>
                <a:sym typeface="Wingdings" pitchFamily="2" charset="2"/>
              </a:rPr>
              <a:t>R</a:t>
            </a:r>
            <a:r>
              <a:rPr lang="en-US" dirty="0" smtClean="0">
                <a:sym typeface="Wingdings" pitchFamily="2" charset="2"/>
              </a:rPr>
              <a:t> : reward functions</a:t>
            </a:r>
          </a:p>
          <a:p>
            <a:r>
              <a:rPr lang="el-GR" dirty="0" smtClean="0"/>
              <a:t>β</a:t>
            </a:r>
            <a:r>
              <a:rPr lang="en-US" dirty="0" smtClean="0"/>
              <a:t>: discount factor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30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Play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>
            <a:off x="1219200" y="3124200"/>
            <a:ext cx="1066800" cy="82230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3200" dirty="0" smtClean="0"/>
              <a:t>  s</a:t>
            </a:r>
            <a:r>
              <a:rPr lang="en-US" sz="3200" baseline="-25000" dirty="0" smtClean="0"/>
              <a:t>t</a:t>
            </a:r>
            <a:endParaRPr lang="en-US" sz="3200" baseline="-25000" dirty="0"/>
          </a:p>
        </p:txBody>
      </p:sp>
      <p:sp>
        <p:nvSpPr>
          <p:cNvPr id="7" name="Oval 6"/>
          <p:cNvSpPr/>
          <p:nvPr/>
        </p:nvSpPr>
        <p:spPr bwMode="auto">
          <a:xfrm>
            <a:off x="6705600" y="3129043"/>
            <a:ext cx="1066800" cy="822305"/>
          </a:xfrm>
          <a:prstGeom prst="ellipse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3200" dirty="0" smtClean="0"/>
              <a:t>s</a:t>
            </a:r>
            <a:r>
              <a:rPr lang="en-US" sz="3200" baseline="-25000" dirty="0" smtClean="0"/>
              <a:t>t+1</a:t>
            </a:r>
            <a:endParaRPr lang="en-US" sz="3200" baseline="-25000" dirty="0"/>
          </a:p>
        </p:txBody>
      </p:sp>
      <p:cxnSp>
        <p:nvCxnSpPr>
          <p:cNvPr id="13" name="Straight Arrow Connector 12"/>
          <p:cNvCxnSpPr>
            <a:stCxn id="11" idx="2"/>
            <a:endCxn id="6" idx="0"/>
          </p:cNvCxnSpPr>
          <p:nvPr/>
        </p:nvCxnSpPr>
        <p:spPr>
          <a:xfrm flipH="1">
            <a:off x="1752600" y="2305050"/>
            <a:ext cx="1076325" cy="81915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0" idx="0"/>
            <a:endCxn id="6" idx="4"/>
          </p:cNvCxnSpPr>
          <p:nvPr/>
        </p:nvCxnSpPr>
        <p:spPr>
          <a:xfrm flipH="1" flipV="1">
            <a:off x="1752600" y="3946505"/>
            <a:ext cx="1104900" cy="733445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514600" y="3505200"/>
            <a:ext cx="39624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76600" y="2920425"/>
            <a:ext cx="25943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T(s</a:t>
            </a:r>
            <a:r>
              <a:rPr lang="en-US" sz="3200" baseline="-25000" dirty="0" smtClean="0"/>
              <a:t>t, </a:t>
            </a:r>
            <a:r>
              <a:rPr lang="en-US" sz="3200" dirty="0" smtClean="0"/>
              <a:t>a</a:t>
            </a:r>
            <a:r>
              <a:rPr lang="en-US" sz="3200" baseline="30000" dirty="0" smtClean="0"/>
              <a:t>d</a:t>
            </a:r>
            <a:r>
              <a:rPr lang="en-US" sz="3200" baseline="-25000" dirty="0" smtClean="0"/>
              <a:t> , </a:t>
            </a:r>
            <a:r>
              <a:rPr lang="en-US" sz="3200" dirty="0" smtClean="0"/>
              <a:t>a</a:t>
            </a:r>
            <a:r>
              <a:rPr lang="en-US" sz="3200" baseline="30000" dirty="0" smtClean="0"/>
              <a:t>a</a:t>
            </a:r>
            <a:r>
              <a:rPr lang="en-US" sz="3200" baseline="-25000" dirty="0" smtClean="0"/>
              <a:t> , </a:t>
            </a:r>
            <a:r>
              <a:rPr lang="en-US" sz="3200" dirty="0" smtClean="0"/>
              <a:t>s</a:t>
            </a:r>
            <a:r>
              <a:rPr lang="en-US" sz="3200" baseline="-25000" dirty="0" smtClean="0"/>
              <a:t>t+1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1828800" y="1828800"/>
            <a:ext cx="1238250" cy="1118175"/>
            <a:chOff x="1828800" y="1828800"/>
            <a:chExt cx="1238250" cy="1118175"/>
          </a:xfrm>
        </p:grpSpPr>
        <p:pic>
          <p:nvPicPr>
            <p:cNvPr id="11" name="Picture 10" descr="27376_100000421510339_3798_q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90800" y="1828800"/>
              <a:ext cx="476250" cy="476250"/>
            </a:xfrm>
            <a:prstGeom prst="rect">
              <a:avLst/>
            </a:prstGeom>
          </p:spPr>
        </p:pic>
        <p:sp>
          <p:nvSpPr>
            <p:cNvPr id="21" name="TextBox 20"/>
            <p:cNvSpPr txBox="1"/>
            <p:nvPr/>
          </p:nvSpPr>
          <p:spPr>
            <a:xfrm>
              <a:off x="1828800" y="2362200"/>
              <a:ext cx="5886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00B050"/>
                  </a:solidFill>
                </a:rPr>
                <a:t>a</a:t>
              </a:r>
              <a:r>
                <a:rPr lang="en-US" sz="3200" baseline="30000" dirty="0" smtClean="0">
                  <a:solidFill>
                    <a:srgbClr val="00B050"/>
                  </a:solidFill>
                </a:rPr>
                <a:t>d</a:t>
              </a:r>
              <a:r>
                <a:rPr lang="en-US" sz="3200" baseline="-25000" dirty="0" smtClean="0"/>
                <a:t> </a:t>
              </a:r>
              <a:endParaRPr lang="en-US" sz="3200" dirty="0"/>
            </a:p>
          </p:txBody>
        </p:sp>
      </p:grpSp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1752600" y="5562600"/>
            <a:ext cx="5486400" cy="533400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dirty="0"/>
              <a:t> </a:t>
            </a:r>
            <a:r>
              <a:rPr lang="en-US" sz="2800" dirty="0" smtClean="0"/>
              <a:t>Goal: maximize discounted reward. </a:t>
            </a:r>
            <a:endParaRPr lang="en-US" dirty="0">
              <a:sym typeface="Symbol" pitchFamily="18" charset="2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1828800" y="4139625"/>
            <a:ext cx="1295400" cy="1073725"/>
            <a:chOff x="1828800" y="4139625"/>
            <a:chExt cx="1295400" cy="1073725"/>
          </a:xfrm>
        </p:grpSpPr>
        <p:pic>
          <p:nvPicPr>
            <p:cNvPr id="10" name="Picture 21" descr="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590800" y="4679950"/>
              <a:ext cx="533400" cy="533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3" name="TextBox 22"/>
            <p:cNvSpPr txBox="1"/>
            <p:nvPr/>
          </p:nvSpPr>
          <p:spPr>
            <a:xfrm>
              <a:off x="1828800" y="4139625"/>
              <a:ext cx="57579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>
                  <a:solidFill>
                    <a:srgbClr val="FF0000"/>
                  </a:solidFill>
                </a:rPr>
                <a:t>a</a:t>
              </a:r>
              <a:r>
                <a:rPr lang="en-US" sz="3200" baseline="30000" dirty="0" smtClean="0">
                  <a:solidFill>
                    <a:srgbClr val="FF0000"/>
                  </a:solidFill>
                </a:rPr>
                <a:t>a</a:t>
              </a:r>
              <a:r>
                <a:rPr lang="en-US" sz="3200" baseline="-25000" dirty="0" smtClean="0"/>
                <a:t> </a:t>
              </a:r>
              <a:endParaRPr lang="en-US" sz="3200" dirty="0"/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3200400" y="1777425"/>
            <a:ext cx="210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</a:rPr>
              <a:t>R</a:t>
            </a:r>
            <a:r>
              <a:rPr lang="en-US" sz="3200" baseline="30000" dirty="0" smtClean="0">
                <a:solidFill>
                  <a:srgbClr val="00B050"/>
                </a:solidFill>
              </a:rPr>
              <a:t>d </a:t>
            </a:r>
            <a:r>
              <a:rPr lang="en-US" sz="3200" dirty="0" smtClean="0">
                <a:solidFill>
                  <a:srgbClr val="00B050"/>
                </a:solidFill>
              </a:rPr>
              <a:t>(s</a:t>
            </a:r>
            <a:r>
              <a:rPr lang="en-US" sz="3200" baseline="-25000" dirty="0" smtClean="0">
                <a:solidFill>
                  <a:srgbClr val="00B050"/>
                </a:solidFill>
              </a:rPr>
              <a:t>t, </a:t>
            </a:r>
            <a:r>
              <a:rPr lang="en-US" sz="3200" dirty="0" smtClean="0">
                <a:solidFill>
                  <a:srgbClr val="00B050"/>
                </a:solidFill>
              </a:rPr>
              <a:t>a</a:t>
            </a:r>
            <a:r>
              <a:rPr lang="en-US" sz="3200" baseline="30000" dirty="0" smtClean="0">
                <a:solidFill>
                  <a:srgbClr val="00B050"/>
                </a:solidFill>
              </a:rPr>
              <a:t>d</a:t>
            </a:r>
            <a:r>
              <a:rPr lang="en-US" sz="3200" baseline="-25000" dirty="0" smtClean="0">
                <a:solidFill>
                  <a:srgbClr val="00B050"/>
                </a:solidFill>
              </a:rPr>
              <a:t> , </a:t>
            </a:r>
            <a:r>
              <a:rPr lang="en-US" sz="3200" dirty="0" smtClean="0">
                <a:solidFill>
                  <a:srgbClr val="00B050"/>
                </a:solidFill>
              </a:rPr>
              <a:t>a</a:t>
            </a:r>
            <a:r>
              <a:rPr lang="en-US" sz="3200" baseline="30000" dirty="0" smtClean="0">
                <a:solidFill>
                  <a:srgbClr val="00B050"/>
                </a:solidFill>
              </a:rPr>
              <a:t>a</a:t>
            </a:r>
            <a:r>
              <a:rPr lang="en-US" sz="3200" dirty="0" smtClean="0">
                <a:solidFill>
                  <a:srgbClr val="00B050"/>
                </a:solidFill>
              </a:rPr>
              <a:t>)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00400" y="4648200"/>
            <a:ext cx="2094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R</a:t>
            </a:r>
            <a:r>
              <a:rPr lang="en-US" sz="3200" baseline="30000" dirty="0" smtClean="0">
                <a:solidFill>
                  <a:srgbClr val="FF0000"/>
                </a:solidFill>
              </a:rPr>
              <a:t>a </a:t>
            </a:r>
            <a:r>
              <a:rPr lang="en-US" sz="3200" dirty="0" smtClean="0">
                <a:solidFill>
                  <a:srgbClr val="FF0000"/>
                </a:solidFill>
              </a:rPr>
              <a:t>(s</a:t>
            </a:r>
            <a:r>
              <a:rPr lang="en-US" sz="3200" baseline="-25000" dirty="0" smtClean="0">
                <a:solidFill>
                  <a:srgbClr val="FF0000"/>
                </a:solidFill>
              </a:rPr>
              <a:t>t, </a:t>
            </a:r>
            <a:r>
              <a:rPr lang="en-US" sz="3200" dirty="0" smtClean="0">
                <a:solidFill>
                  <a:srgbClr val="FF0000"/>
                </a:solidFill>
              </a:rPr>
              <a:t>a</a:t>
            </a:r>
            <a:r>
              <a:rPr lang="en-US" sz="3200" baseline="30000" dirty="0" smtClean="0">
                <a:solidFill>
                  <a:srgbClr val="FF0000"/>
                </a:solidFill>
              </a:rPr>
              <a:t>d</a:t>
            </a:r>
            <a:r>
              <a:rPr lang="en-US" sz="3200" baseline="-25000" dirty="0" smtClean="0">
                <a:solidFill>
                  <a:srgbClr val="FF0000"/>
                </a:solidFill>
              </a:rPr>
              <a:t> , </a:t>
            </a:r>
            <a:r>
              <a:rPr lang="en-US" sz="3200" dirty="0" smtClean="0">
                <a:solidFill>
                  <a:srgbClr val="FF0000"/>
                </a:solidFill>
              </a:rPr>
              <a:t>a</a:t>
            </a:r>
            <a:r>
              <a:rPr lang="en-US" sz="3200" baseline="30000" dirty="0" smtClean="0">
                <a:solidFill>
                  <a:srgbClr val="FF0000"/>
                </a:solidFill>
              </a:rPr>
              <a:t>a</a:t>
            </a:r>
            <a:r>
              <a:rPr lang="en-US" sz="3200" dirty="0" smtClean="0">
                <a:solidFill>
                  <a:srgbClr val="FF0000"/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/>
      <p:bldP spid="22" grpId="0" animBg="1"/>
      <p:bldP spid="24" grpId="0"/>
      <p:bldP spid="2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States, Actions, and Transitions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State: </a:t>
            </a:r>
            <a:r>
              <a:rPr lang="en-US" dirty="0" smtClean="0">
                <a:solidFill>
                  <a:srgbClr val="FF0000"/>
                </a:solidFill>
              </a:rPr>
              <a:t>Feature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Configuration</a:t>
            </a: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Action: Feature  </a:t>
            </a:r>
            <a:r>
              <a:rPr lang="en-US" dirty="0" err="1" smtClean="0">
                <a:solidFill>
                  <a:srgbClr val="FF0000"/>
                </a:solidFill>
                <a:sym typeface="Wingdings" pitchFamily="2" charset="2"/>
              </a:rPr>
              <a:t>FeatureAction</a:t>
            </a:r>
            <a:endParaRPr lang="en-US" dirty="0" smtClean="0">
              <a:solidFill>
                <a:srgbClr val="FF0000"/>
              </a:solidFill>
              <a:sym typeface="Wingdings" pitchFamily="2" charset="2"/>
            </a:endParaRPr>
          </a:p>
          <a:p>
            <a:endParaRPr lang="en-US" dirty="0" smtClean="0">
              <a:sym typeface="Wingdings" pitchFamily="2" charset="2"/>
            </a:endParaRPr>
          </a:p>
          <a:p>
            <a:r>
              <a:rPr lang="en-US" dirty="0" smtClean="0">
                <a:sym typeface="Wingdings" pitchFamily="2" charset="2"/>
              </a:rPr>
              <a:t>Transition: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Specific</a:t>
            </a:r>
            <a:r>
              <a:rPr lang="en-US" dirty="0" smtClean="0">
                <a:sym typeface="Wingdings" pitchFamily="2" charset="2"/>
              </a:rPr>
              <a:t> to a system and its environment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Reward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Δ</a:t>
            </a:r>
            <a:r>
              <a:rPr lang="en-US" dirty="0" smtClean="0"/>
              <a:t>F: change in features</a:t>
            </a:r>
          </a:p>
          <a:p>
            <a:r>
              <a:rPr lang="el-GR" dirty="0" smtClean="0"/>
              <a:t>Δ</a:t>
            </a:r>
            <a:r>
              <a:rPr lang="en-US" dirty="0" smtClean="0"/>
              <a:t>AS: shift in the AS</a:t>
            </a:r>
          </a:p>
          <a:p>
            <a:r>
              <a:rPr lang="el-GR" dirty="0" smtClean="0"/>
              <a:t>Δ</a:t>
            </a:r>
            <a:r>
              <a:rPr lang="en-US" dirty="0" smtClean="0"/>
              <a:t>ASM: change in the ASM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295400" y="3962400"/>
            <a:ext cx="6400800" cy="584775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R</a:t>
            </a:r>
            <a:r>
              <a:rPr lang="en-US" sz="3200" baseline="30000" dirty="0" smtClean="0"/>
              <a:t>d</a:t>
            </a:r>
            <a:r>
              <a:rPr lang="en-US" sz="3200" dirty="0" smtClean="0"/>
              <a:t>: B</a:t>
            </a:r>
            <a:r>
              <a:rPr lang="en-US" sz="3200" baseline="-25000" dirty="0" smtClean="0"/>
              <a:t>1</a:t>
            </a:r>
            <a:r>
              <a:rPr lang="en-US" sz="3200" baseline="30000" dirty="0" smtClean="0"/>
              <a:t>d </a:t>
            </a:r>
            <a:r>
              <a:rPr lang="en-US" sz="3200" dirty="0" smtClean="0"/>
              <a:t>(</a:t>
            </a:r>
            <a:r>
              <a:rPr lang="el-GR" sz="3200" dirty="0" smtClean="0"/>
              <a:t>Δ</a:t>
            </a:r>
            <a:r>
              <a:rPr lang="en-US" sz="3200" dirty="0" smtClean="0"/>
              <a:t>F) + B</a:t>
            </a:r>
            <a:r>
              <a:rPr lang="en-US" sz="3200" baseline="-25000" dirty="0" smtClean="0"/>
              <a:t>2</a:t>
            </a:r>
            <a:r>
              <a:rPr lang="en-US" sz="3200" baseline="30000" dirty="0" smtClean="0"/>
              <a:t>d </a:t>
            </a:r>
            <a:r>
              <a:rPr lang="en-US" sz="3200" dirty="0" smtClean="0"/>
              <a:t>(</a:t>
            </a:r>
            <a:r>
              <a:rPr lang="el-GR" sz="3200" dirty="0" smtClean="0"/>
              <a:t>Δ</a:t>
            </a:r>
            <a:r>
              <a:rPr lang="en-US" sz="3200" dirty="0" smtClean="0"/>
              <a:t>AS) – </a:t>
            </a:r>
            <a:r>
              <a:rPr lang="en-US" sz="3200" dirty="0" err="1" smtClean="0"/>
              <a:t>C</a:t>
            </a:r>
            <a:r>
              <a:rPr lang="en-US" sz="3200" baseline="30000" dirty="0" err="1" smtClean="0"/>
              <a:t>d</a:t>
            </a:r>
            <a:r>
              <a:rPr lang="en-US" sz="3200" baseline="30000" dirty="0" smtClean="0"/>
              <a:t> </a:t>
            </a:r>
            <a:r>
              <a:rPr lang="en-US" sz="3200" dirty="0" smtClean="0"/>
              <a:t>(</a:t>
            </a:r>
            <a:r>
              <a:rPr lang="el-GR" sz="3200" dirty="0" smtClean="0"/>
              <a:t>Δ</a:t>
            </a:r>
            <a:r>
              <a:rPr lang="en-US" sz="3200" dirty="0" smtClean="0"/>
              <a:t>ASM)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295400" y="5105400"/>
            <a:ext cx="6400800" cy="584775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R</a:t>
            </a:r>
            <a:r>
              <a:rPr lang="en-US" sz="3200" baseline="30000" dirty="0" smtClean="0"/>
              <a:t>a</a:t>
            </a:r>
            <a:r>
              <a:rPr lang="en-US" sz="3200" dirty="0" smtClean="0"/>
              <a:t>: </a:t>
            </a:r>
            <a:r>
              <a:rPr lang="en-US" sz="3200" dirty="0" err="1" smtClean="0"/>
              <a:t>B</a:t>
            </a:r>
            <a:r>
              <a:rPr lang="en-US" sz="3200" baseline="30000" dirty="0" err="1" smtClean="0"/>
              <a:t>a</a:t>
            </a:r>
            <a:r>
              <a:rPr lang="en-US" sz="3200" baseline="30000" dirty="0" smtClean="0"/>
              <a:t> </a:t>
            </a:r>
            <a:r>
              <a:rPr lang="en-US" sz="3200" dirty="0" smtClean="0"/>
              <a:t>(</a:t>
            </a:r>
            <a:r>
              <a:rPr lang="el-GR" sz="3200" dirty="0" smtClean="0"/>
              <a:t>Δ</a:t>
            </a:r>
            <a:r>
              <a:rPr lang="en-US" sz="3200" dirty="0" smtClean="0"/>
              <a:t>ASM) – C</a:t>
            </a:r>
            <a:r>
              <a:rPr lang="en-US" sz="3200" baseline="30000" dirty="0" smtClean="0"/>
              <a:t>a </a:t>
            </a:r>
            <a:r>
              <a:rPr lang="en-US" sz="3200" dirty="0" smtClean="0"/>
              <a:t>(</a:t>
            </a:r>
            <a:r>
              <a:rPr lang="el-GR" sz="3200" dirty="0" smtClean="0"/>
              <a:t>Δ</a:t>
            </a:r>
            <a:r>
              <a:rPr lang="en-US" sz="3200" dirty="0" smtClean="0"/>
              <a:t>AS)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Defense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the interaction as an </a:t>
            </a:r>
            <a:r>
              <a:rPr lang="en-US" dirty="0" smtClean="0">
                <a:solidFill>
                  <a:srgbClr val="FF0000"/>
                </a:solidFill>
              </a:rPr>
              <a:t>extensive</a:t>
            </a:r>
            <a:r>
              <a:rPr lang="en-US" dirty="0" smtClean="0"/>
              <a:t> game</a:t>
            </a:r>
          </a:p>
          <a:p>
            <a:pPr lvl="1"/>
            <a:r>
              <a:rPr lang="en-US" dirty="0" smtClean="0"/>
              <a:t>Complete and perfect information</a:t>
            </a:r>
          </a:p>
          <a:p>
            <a:pPr lvl="1"/>
            <a:r>
              <a:rPr lang="en-US" dirty="0" smtClean="0"/>
              <a:t>General sum game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Solution: Equilibrium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Stationary and Dynamic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Stationary strategy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Independent</a:t>
            </a:r>
            <a:r>
              <a:rPr lang="en-US" dirty="0" smtClean="0"/>
              <a:t> of history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Nash </a:t>
            </a:r>
            <a:r>
              <a:rPr lang="en-US" dirty="0" smtClean="0"/>
              <a:t>equilibrium</a:t>
            </a:r>
          </a:p>
          <a:p>
            <a:pPr lvl="1"/>
            <a:r>
              <a:rPr lang="en-US" dirty="0" smtClean="0"/>
              <a:t>Non-linear program for stochastic games [FV96]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Dynamic strategy</a:t>
            </a:r>
          </a:p>
          <a:p>
            <a:pPr lvl="1"/>
            <a:r>
              <a:rPr lang="en-US" dirty="0" smtClean="0"/>
              <a:t>Optimal action after </a:t>
            </a:r>
            <a:r>
              <a:rPr lang="en-US" dirty="0" smtClean="0">
                <a:solidFill>
                  <a:srgbClr val="FF0000"/>
                </a:solidFill>
              </a:rPr>
              <a:t>every game history</a:t>
            </a:r>
          </a:p>
          <a:p>
            <a:pPr lvl="1"/>
            <a:r>
              <a:rPr lang="en-US" dirty="0" err="1" smtClean="0">
                <a:solidFill>
                  <a:srgbClr val="FF0000"/>
                </a:solidFill>
              </a:rPr>
              <a:t>Subgame</a:t>
            </a:r>
            <a:r>
              <a:rPr lang="en-US" dirty="0" smtClean="0">
                <a:solidFill>
                  <a:srgbClr val="FF0000"/>
                </a:solidFill>
              </a:rPr>
              <a:t> perfect </a:t>
            </a:r>
            <a:r>
              <a:rPr lang="en-US" dirty="0" smtClean="0"/>
              <a:t>Nash equilibrium</a:t>
            </a:r>
          </a:p>
          <a:p>
            <a:pPr lvl="1"/>
            <a:r>
              <a:rPr lang="en-US" dirty="0" smtClean="0"/>
              <a:t>Dynamic programming approach [MG07]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Future Work: Instantiate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Challenges</a:t>
            </a:r>
            <a:r>
              <a:rPr lang="en-US" dirty="0" smtClean="0"/>
              <a:t> in applying the model to </a:t>
            </a:r>
            <a:r>
              <a:rPr lang="en-US" dirty="0" smtClean="0">
                <a:solidFill>
                  <a:srgbClr val="FF0000"/>
                </a:solidFill>
              </a:rPr>
              <a:t>real-world </a:t>
            </a:r>
            <a:r>
              <a:rPr lang="en-US" dirty="0" smtClean="0"/>
              <a:t>systems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State space </a:t>
            </a:r>
            <a:r>
              <a:rPr lang="en-US" dirty="0" smtClean="0">
                <a:solidFill>
                  <a:srgbClr val="FF0000"/>
                </a:solidFill>
              </a:rPr>
              <a:t>explosion</a:t>
            </a:r>
          </a:p>
          <a:p>
            <a:pPr lvl="1"/>
            <a:r>
              <a:rPr lang="en-US" dirty="0" smtClean="0"/>
              <a:t>Focus on an </a:t>
            </a:r>
            <a:r>
              <a:rPr lang="en-US" dirty="0" smtClean="0">
                <a:solidFill>
                  <a:srgbClr val="FF0000"/>
                </a:solidFill>
              </a:rPr>
              <a:t>important set of features</a:t>
            </a:r>
          </a:p>
          <a:p>
            <a:pPr lvl="1"/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Transition probabilities</a:t>
            </a:r>
          </a:p>
          <a:p>
            <a:endParaRPr lang="en-US" dirty="0" smtClean="0"/>
          </a:p>
          <a:p>
            <a:r>
              <a:rPr lang="en-US" dirty="0" smtClean="0"/>
              <a:t>Reward functions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Cost and Benefit</a:t>
            </a:r>
            <a:r>
              <a:rPr lang="en-US" dirty="0" smtClean="0"/>
              <a:t> functions</a:t>
            </a:r>
          </a:p>
          <a:p>
            <a:pPr lvl="2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Work: Model Efficacy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How much </a:t>
            </a:r>
            <a:r>
              <a:rPr lang="en-US" dirty="0" smtClean="0">
                <a:solidFill>
                  <a:srgbClr val="FF0000"/>
                </a:solidFill>
              </a:rPr>
              <a:t>effort</a:t>
            </a:r>
            <a:r>
              <a:rPr lang="en-US" dirty="0" smtClean="0"/>
              <a:t> is necessary to </a:t>
            </a:r>
            <a:r>
              <a:rPr lang="en-US" dirty="0" smtClean="0">
                <a:solidFill>
                  <a:srgbClr val="FF0000"/>
                </a:solidFill>
              </a:rPr>
              <a:t>instantiate </a:t>
            </a:r>
            <a:r>
              <a:rPr lang="en-US" dirty="0" smtClean="0"/>
              <a:t>the model?</a:t>
            </a:r>
          </a:p>
          <a:p>
            <a:pPr lvl="1"/>
            <a:r>
              <a:rPr lang="en-US" dirty="0" smtClean="0"/>
              <a:t>Is the model’s </a:t>
            </a:r>
            <a:r>
              <a:rPr lang="en-US" dirty="0" smtClean="0">
                <a:solidFill>
                  <a:srgbClr val="FF0000"/>
                </a:solidFill>
              </a:rPr>
              <a:t>benefit</a:t>
            </a:r>
            <a:r>
              <a:rPr lang="en-US" dirty="0" smtClean="0"/>
              <a:t> worth the effort?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does one </a:t>
            </a:r>
            <a:r>
              <a:rPr lang="en-US" dirty="0" smtClean="0">
                <a:solidFill>
                  <a:srgbClr val="FF0000"/>
                </a:solidFill>
              </a:rPr>
              <a:t>compare</a:t>
            </a:r>
            <a:r>
              <a:rPr lang="en-US" dirty="0" smtClean="0"/>
              <a:t> alternative game models?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Alternative approaches </a:t>
            </a:r>
            <a:r>
              <a:rPr lang="en-US" dirty="0" smtClean="0"/>
              <a:t>to achieve moving target defense?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Work: Software Development Lifecycle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features to </a:t>
            </a:r>
            <a:r>
              <a:rPr lang="en-US" dirty="0" smtClean="0">
                <a:solidFill>
                  <a:srgbClr val="FF0000"/>
                </a:solidFill>
              </a:rPr>
              <a:t>add</a:t>
            </a:r>
            <a:r>
              <a:rPr lang="en-US" dirty="0" smtClean="0"/>
              <a:t> and which to </a:t>
            </a:r>
            <a:r>
              <a:rPr lang="en-US" dirty="0" smtClean="0">
                <a:solidFill>
                  <a:srgbClr val="FF0000"/>
                </a:solidFill>
              </a:rPr>
              <a:t>remove</a:t>
            </a:r>
            <a:r>
              <a:rPr lang="en-US" dirty="0" smtClean="0"/>
              <a:t>?</a:t>
            </a:r>
          </a:p>
          <a:p>
            <a:r>
              <a:rPr lang="en-US" dirty="0" smtClean="0"/>
              <a:t>Prior work: Use the feature’s </a:t>
            </a:r>
            <a:r>
              <a:rPr lang="en-US" dirty="0" smtClean="0">
                <a:solidFill>
                  <a:srgbClr val="FF0000"/>
                </a:solidFill>
              </a:rPr>
              <a:t>contribution to ASM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38</a:t>
            </a:fld>
            <a:endParaRPr lang="en-US" dirty="0"/>
          </a:p>
        </p:txBody>
      </p:sp>
      <p:pic>
        <p:nvPicPr>
          <p:cNvPr id="8" name="Content Placeholder 4" descr="masuba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46957" y="3470133"/>
            <a:ext cx="3096443" cy="2376520"/>
          </a:xfrm>
          <a:prstGeom prst="rect">
            <a:avLst/>
          </a:prstGeom>
        </p:spPr>
      </p:pic>
      <p:pic>
        <p:nvPicPr>
          <p:cNvPr id="9" name="Picture 8" descr="ep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3474927"/>
            <a:ext cx="3124200" cy="23924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Game Theoretic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 feature’s </a:t>
            </a:r>
            <a:r>
              <a:rPr lang="en-US" dirty="0" smtClean="0">
                <a:solidFill>
                  <a:srgbClr val="FF0000"/>
                </a:solidFill>
              </a:rPr>
              <a:t>“reward” value</a:t>
            </a:r>
          </a:p>
          <a:p>
            <a:pPr lvl="1"/>
            <a:r>
              <a:rPr lang="en-US" dirty="0" smtClean="0"/>
              <a:t>B</a:t>
            </a:r>
            <a:r>
              <a:rPr lang="en-US" baseline="-25000" dirty="0" smtClean="0"/>
              <a:t>1</a:t>
            </a:r>
            <a:r>
              <a:rPr lang="en-US" baseline="30000" dirty="0" smtClean="0"/>
              <a:t>d </a:t>
            </a:r>
            <a:r>
              <a:rPr lang="en-US" dirty="0" smtClean="0"/>
              <a:t>(</a:t>
            </a:r>
            <a:r>
              <a:rPr lang="el-GR" dirty="0" smtClean="0"/>
              <a:t>Δ</a:t>
            </a:r>
            <a:r>
              <a:rPr lang="en-US" dirty="0" smtClean="0"/>
              <a:t>F) + B</a:t>
            </a:r>
            <a:r>
              <a:rPr lang="en-US" baseline="-25000" dirty="0" smtClean="0"/>
              <a:t>2</a:t>
            </a:r>
            <a:r>
              <a:rPr lang="en-US" baseline="30000" dirty="0" smtClean="0"/>
              <a:t>d </a:t>
            </a:r>
            <a:r>
              <a:rPr lang="en-US" dirty="0" smtClean="0"/>
              <a:t>(</a:t>
            </a:r>
            <a:r>
              <a:rPr lang="el-GR" dirty="0" smtClean="0"/>
              <a:t>Δ</a:t>
            </a:r>
            <a:r>
              <a:rPr lang="en-US" dirty="0" smtClean="0"/>
              <a:t>AS) – </a:t>
            </a:r>
            <a:r>
              <a:rPr lang="en-US" dirty="0" err="1" smtClean="0"/>
              <a:t>C</a:t>
            </a:r>
            <a:r>
              <a:rPr lang="en-US" baseline="30000" dirty="0" err="1" smtClean="0"/>
              <a:t>d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l-GR" dirty="0" smtClean="0"/>
              <a:t>Δ</a:t>
            </a:r>
            <a:r>
              <a:rPr lang="en-US" dirty="0" smtClean="0"/>
              <a:t>ASM)</a:t>
            </a:r>
          </a:p>
          <a:p>
            <a:pPr lvl="1"/>
            <a:r>
              <a:rPr lang="en-US" dirty="0" smtClean="0"/>
              <a:t>Add  features in decreasing order of reward</a:t>
            </a:r>
          </a:p>
          <a:p>
            <a:pPr lvl="1"/>
            <a:r>
              <a:rPr lang="en-US" dirty="0" smtClean="0"/>
              <a:t>Remove features in increasing order of reward</a:t>
            </a:r>
          </a:p>
          <a:p>
            <a:pPr lvl="1">
              <a:buNone/>
            </a:pPr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28600" y="4596824"/>
            <a:ext cx="8686800" cy="584775"/>
          </a:xfrm>
          <a:prstGeom prst="rect">
            <a:avLst/>
          </a:prstGeom>
          <a:noFill/>
          <a:ln w="9525" algn="ctr">
            <a:solidFill>
              <a:srgbClr val="C0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 smtClean="0"/>
              <a:t>The simplistic approach ignores </a:t>
            </a:r>
            <a:r>
              <a:rPr lang="en-US" sz="3200" dirty="0" smtClean="0">
                <a:solidFill>
                  <a:srgbClr val="FF0000"/>
                </a:solidFill>
              </a:rPr>
              <a:t>feature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FF0000"/>
                </a:solidFill>
              </a:rPr>
              <a:t>interaction</a:t>
            </a:r>
            <a:r>
              <a:rPr lang="en-US" sz="3200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dirty="0" smtClean="0"/>
              <a:t>Code Quality and ASR Complement Each Other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363788" y="5334000"/>
            <a:ext cx="4570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 rot="-5400000">
            <a:off x="305593" y="3275807"/>
            <a:ext cx="41132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2363788" y="1828800"/>
            <a:ext cx="1905000" cy="1752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4268788" y="1828800"/>
            <a:ext cx="1905000" cy="1752600"/>
          </a:xfrm>
          <a:prstGeom prst="rect">
            <a:avLst/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4268788" y="3581400"/>
            <a:ext cx="1905000" cy="1752600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69" name="Rectangle 9"/>
          <p:cNvSpPr>
            <a:spLocks noChangeArrowheads="1"/>
          </p:cNvSpPr>
          <p:nvPr/>
        </p:nvSpPr>
        <p:spPr bwMode="auto">
          <a:xfrm>
            <a:off x="2363788" y="3581400"/>
            <a:ext cx="1905000" cy="1752600"/>
          </a:xfrm>
          <a:prstGeom prst="rect">
            <a:avLst/>
          </a:prstGeom>
          <a:solidFill>
            <a:srgbClr val="00FF00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743200" y="5722938"/>
            <a:ext cx="37941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400" dirty="0"/>
              <a:t>Attack Surface Measurement</a:t>
            </a: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2897188" y="5311775"/>
            <a:ext cx="758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400" dirty="0"/>
              <a:t> Low</a:t>
            </a:r>
          </a:p>
        </p:txBody>
      </p:sp>
      <p:sp>
        <p:nvSpPr>
          <p:cNvPr id="15372" name="Text Box 12"/>
          <p:cNvSpPr txBox="1">
            <a:spLocks noChangeArrowheads="1"/>
          </p:cNvSpPr>
          <p:nvPr/>
        </p:nvSpPr>
        <p:spPr bwMode="auto">
          <a:xfrm>
            <a:off x="4862513" y="5308600"/>
            <a:ext cx="747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400" dirty="0"/>
              <a:t>High</a:t>
            </a:r>
          </a:p>
        </p:txBody>
      </p:sp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1373188" y="4275138"/>
            <a:ext cx="9255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400" dirty="0"/>
              <a:t> Good</a:t>
            </a:r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1677988" y="2376488"/>
            <a:ext cx="6556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400" dirty="0"/>
              <a:t>Bad</a:t>
            </a:r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1220788" y="3240088"/>
            <a:ext cx="1074737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400" dirty="0"/>
              <a:t>Code 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2400" dirty="0"/>
              <a:t>Quality</a:t>
            </a:r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2447925" y="2300288"/>
            <a:ext cx="17414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/>
              <a:t>Medium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/>
              <a:t>Security Risk</a:t>
            </a:r>
          </a:p>
        </p:txBody>
      </p:sp>
      <p:sp>
        <p:nvSpPr>
          <p:cNvPr id="15377" name="Text Box 17"/>
          <p:cNvSpPr txBox="1">
            <a:spLocks noChangeArrowheads="1"/>
          </p:cNvSpPr>
          <p:nvPr/>
        </p:nvSpPr>
        <p:spPr bwMode="auto">
          <a:xfrm>
            <a:off x="4352925" y="4052888"/>
            <a:ext cx="17414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/>
              <a:t>Medium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/>
              <a:t>Security Risk</a:t>
            </a:r>
          </a:p>
        </p:txBody>
      </p: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4352925" y="2300288"/>
            <a:ext cx="1741488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/>
              <a:t>High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/>
              <a:t>Security Risk</a:t>
            </a:r>
          </a:p>
        </p:txBody>
      </p: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2338388" y="4052888"/>
            <a:ext cx="18097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400" dirty="0"/>
              <a:t>Low</a:t>
            </a:r>
          </a:p>
          <a:p>
            <a:pPr eaLnBrk="1" hangingPunct="1">
              <a:spcBef>
                <a:spcPct val="0"/>
              </a:spcBef>
            </a:pPr>
            <a:r>
              <a:rPr lang="en-US" sz="2400" dirty="0"/>
              <a:t> Security Risk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10/13/2011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Shapley Value [S53]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Coalitional game </a:t>
            </a:r>
            <a:r>
              <a:rPr lang="en-US" dirty="0" smtClean="0"/>
              <a:t>(N, v)</a:t>
            </a:r>
          </a:p>
          <a:p>
            <a:pPr lvl="1"/>
            <a:r>
              <a:rPr lang="en-US" dirty="0" smtClean="0"/>
              <a:t>N: a set of players</a:t>
            </a:r>
          </a:p>
          <a:p>
            <a:pPr lvl="1"/>
            <a:r>
              <a:rPr lang="en-US" dirty="0" smtClean="0"/>
              <a:t>v: 2</a:t>
            </a:r>
            <a:r>
              <a:rPr lang="en-US" baseline="30000" dirty="0" smtClean="0"/>
              <a:t>N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dirty="0" smtClean="0">
                <a:latin typeface="Algerian" pitchFamily="82" charset="0"/>
                <a:sym typeface="Wingdings" pitchFamily="2" charset="2"/>
              </a:rPr>
              <a:t> R </a:t>
            </a:r>
            <a:r>
              <a:rPr lang="en-US" dirty="0" smtClean="0">
                <a:sym typeface="Wingdings" pitchFamily="2" charset="2"/>
              </a:rPr>
              <a:t>: </a:t>
            </a:r>
            <a:r>
              <a:rPr lang="en-US" dirty="0" smtClean="0">
                <a:solidFill>
                  <a:srgbClr val="FF0000"/>
                </a:solidFill>
                <a:sym typeface="Wingdings" pitchFamily="2" charset="2"/>
              </a:rPr>
              <a:t>characteristic</a:t>
            </a:r>
            <a:r>
              <a:rPr lang="en-US" dirty="0" smtClean="0">
                <a:sym typeface="Wingdings" pitchFamily="2" charset="2"/>
              </a:rPr>
              <a:t> function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 </a:t>
            </a:r>
            <a:endParaRPr lang="en-US" dirty="0"/>
          </a:p>
        </p:txBody>
      </p:sp>
      <p:graphicFrame>
        <p:nvGraphicFramePr>
          <p:cNvPr id="200708" name="Object 4"/>
          <p:cNvGraphicFramePr>
            <a:graphicFrameLocks noChangeAspect="1"/>
          </p:cNvGraphicFramePr>
          <p:nvPr/>
        </p:nvGraphicFramePr>
        <p:xfrm>
          <a:off x="708025" y="4011612"/>
          <a:ext cx="7826375" cy="1093788"/>
        </p:xfrm>
        <a:graphic>
          <a:graphicData uri="http://schemas.openxmlformats.org/presentationml/2006/ole">
            <p:oleObj spid="_x0000_s200708" name="Equation" r:id="rId3" imgW="30859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Choose Features According to their Shapley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Features </a:t>
            </a:r>
            <a:r>
              <a:rPr lang="en-US" dirty="0" smtClean="0"/>
              <a:t>are</a:t>
            </a:r>
            <a:r>
              <a:rPr lang="en-US" dirty="0" smtClean="0">
                <a:solidFill>
                  <a:srgbClr val="FF0000"/>
                </a:solidFill>
              </a:rPr>
              <a:t> players </a:t>
            </a:r>
            <a:r>
              <a:rPr lang="en-US" dirty="0" smtClean="0"/>
              <a:t>in a coalitional game</a:t>
            </a:r>
          </a:p>
          <a:p>
            <a:endParaRPr lang="en-US" dirty="0" smtClean="0"/>
          </a:p>
          <a:p>
            <a:r>
              <a:rPr lang="en-US" dirty="0" smtClean="0"/>
              <a:t>Characteristic function: </a:t>
            </a:r>
            <a:r>
              <a:rPr lang="en-US" dirty="0" smtClean="0">
                <a:solidFill>
                  <a:srgbClr val="FF0000"/>
                </a:solidFill>
              </a:rPr>
              <a:t>Reward function</a:t>
            </a:r>
          </a:p>
          <a:p>
            <a:endParaRPr lang="en-US" dirty="0" smtClean="0"/>
          </a:p>
          <a:p>
            <a:r>
              <a:rPr lang="en-US" dirty="0" smtClean="0"/>
              <a:t>Shapley value: A </a:t>
            </a:r>
            <a:r>
              <a:rPr lang="en-US" dirty="0" smtClean="0">
                <a:solidFill>
                  <a:srgbClr val="FF0000"/>
                </a:solidFill>
              </a:rPr>
              <a:t>feature’s contribution </a:t>
            </a:r>
            <a:r>
              <a:rPr lang="en-US" dirty="0" smtClean="0"/>
              <a:t>to security and usability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Moving target defense</a:t>
            </a:r>
          </a:p>
          <a:p>
            <a:pPr lvl="1"/>
            <a:r>
              <a:rPr lang="en-US" dirty="0" smtClean="0"/>
              <a:t>A. </a:t>
            </a:r>
            <a:r>
              <a:rPr lang="en-US" dirty="0" err="1" smtClean="0"/>
              <a:t>Ghosh</a:t>
            </a:r>
            <a:r>
              <a:rPr lang="en-US" dirty="0" smtClean="0"/>
              <a:t>  et al.: National cyber leap year summit 2009 co-chairs report, 2009.</a:t>
            </a:r>
          </a:p>
          <a:p>
            <a:pPr lvl="1"/>
            <a:r>
              <a:rPr lang="en-US" dirty="0" smtClean="0"/>
              <a:t>S. </a:t>
            </a:r>
            <a:r>
              <a:rPr lang="en-US" dirty="0" err="1" smtClean="0"/>
              <a:t>Jajodia</a:t>
            </a:r>
            <a:r>
              <a:rPr lang="en-US" dirty="0" smtClean="0"/>
              <a:t> et al.: Moving Target Defense: Creating Asymmetric Uncertainty for Cyber Threats, Springer, 2011.</a:t>
            </a:r>
          </a:p>
          <a:p>
            <a:pPr lvl="1"/>
            <a:endParaRPr lang="en-US" sz="2400" dirty="0" smtClean="0"/>
          </a:p>
          <a:p>
            <a:r>
              <a:rPr lang="en-US" dirty="0" smtClean="0"/>
              <a:t>Game theory and security</a:t>
            </a:r>
          </a:p>
          <a:p>
            <a:pPr lvl="1"/>
            <a:r>
              <a:rPr lang="en-US" dirty="0" smtClean="0"/>
              <a:t>S. Roy et al.: A survey of game theory as applied to network security, HICSS 2010.</a:t>
            </a:r>
          </a:p>
          <a:p>
            <a:pPr lvl="1"/>
            <a:r>
              <a:rPr lang="en-US" dirty="0" smtClean="0"/>
              <a:t>M. </a:t>
            </a:r>
            <a:r>
              <a:rPr lang="en-US" dirty="0" err="1" smtClean="0"/>
              <a:t>Manshaei</a:t>
            </a:r>
            <a:r>
              <a:rPr lang="en-US" dirty="0" smtClean="0"/>
              <a:t> et al.: Game Theory Meets Network Security and Privacy, ACM Trans. On Computational Logic, 2010.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Formalized</a:t>
            </a:r>
            <a:r>
              <a:rPr lang="en-US" dirty="0" smtClean="0"/>
              <a:t> the notion of shifting the attack surface</a:t>
            </a:r>
          </a:p>
          <a:p>
            <a:pPr lvl="1"/>
            <a:r>
              <a:rPr lang="en-US" dirty="0" smtClean="0"/>
              <a:t>Introduced </a:t>
            </a:r>
            <a:r>
              <a:rPr lang="en-US" dirty="0" smtClean="0">
                <a:solidFill>
                  <a:srgbClr val="FF0000"/>
                </a:solidFill>
              </a:rPr>
              <a:t>game theoretic approaches </a:t>
            </a:r>
            <a:r>
              <a:rPr lang="en-US" dirty="0" smtClean="0"/>
              <a:t>to shift and reduce the attack surface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first step </a:t>
            </a:r>
            <a:r>
              <a:rPr lang="en-US" dirty="0" smtClean="0"/>
              <a:t>in moving target defense</a:t>
            </a:r>
          </a:p>
          <a:p>
            <a:pPr lvl="1"/>
            <a:r>
              <a:rPr lang="en-US" dirty="0" smtClean="0"/>
              <a:t>Understanding over time will lead to better approaches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600" dirty="0" smtClean="0"/>
              <a:t>[MW10], P. K. </a:t>
            </a:r>
            <a:r>
              <a:rPr lang="en-US" sz="1600" dirty="0" err="1" smtClean="0"/>
              <a:t>Manadhata</a:t>
            </a:r>
            <a:r>
              <a:rPr lang="en-US" sz="1600" dirty="0" smtClean="0"/>
              <a:t> and J. Wing, An Attack Surface Metric, IEEE Trans. on Software </a:t>
            </a:r>
            <a:r>
              <a:rPr lang="en-US" sz="1600" dirty="0" err="1" smtClean="0"/>
              <a:t>Engg</a:t>
            </a:r>
            <a:r>
              <a:rPr lang="en-US" sz="1600" dirty="0" smtClean="0"/>
              <a:t>., 2010.</a:t>
            </a:r>
          </a:p>
          <a:p>
            <a:endParaRPr lang="en-US" sz="1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[GPS09] A. </a:t>
            </a:r>
            <a:r>
              <a:rPr lang="en-US" sz="1600" dirty="0" err="1" smtClean="0"/>
              <a:t>Ghosh</a:t>
            </a:r>
            <a:r>
              <a:rPr lang="en-US" sz="1600" dirty="0" smtClean="0"/>
              <a:t>  et al.: National cyber leap year summit 2009 co-chairs report, 2009.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16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1600" dirty="0" smtClean="0"/>
              <a:t>[JGSWW11] S. </a:t>
            </a:r>
            <a:r>
              <a:rPr lang="en-US" sz="1600" dirty="0" err="1" smtClean="0"/>
              <a:t>Jajodia</a:t>
            </a:r>
            <a:r>
              <a:rPr lang="en-US" sz="1600" dirty="0" smtClean="0"/>
              <a:t>, A. </a:t>
            </a:r>
            <a:r>
              <a:rPr lang="en-US" sz="1600" dirty="0" err="1" smtClean="0"/>
              <a:t>Ghosh</a:t>
            </a:r>
            <a:r>
              <a:rPr lang="en-US" sz="1600" dirty="0" smtClean="0"/>
              <a:t>, V. </a:t>
            </a:r>
            <a:r>
              <a:rPr lang="en-US" sz="1600" dirty="0" err="1" smtClean="0"/>
              <a:t>Swarup</a:t>
            </a:r>
            <a:r>
              <a:rPr lang="en-US" sz="1600" dirty="0" smtClean="0"/>
              <a:t>, C. Wang, and X.S.  Wang, Moving Target Defense: Creating Asymmetric Uncertainty for Cyber Threats, Springer, 2011.</a:t>
            </a:r>
          </a:p>
          <a:p>
            <a:endParaRPr lang="en-US" sz="1600" dirty="0" smtClean="0"/>
          </a:p>
          <a:p>
            <a:r>
              <a:rPr lang="en-US" sz="1600" dirty="0" smtClean="0"/>
              <a:t>[LT89] N. Lynch and M. Tuttle, An introduction to input/output automata, CWI-Quarterly,  1989.</a:t>
            </a:r>
          </a:p>
          <a:p>
            <a:endParaRPr lang="en-US" sz="1600" dirty="0" smtClean="0"/>
          </a:p>
          <a:p>
            <a:r>
              <a:rPr lang="en-US" sz="1600" dirty="0" smtClean="0"/>
              <a:t>[LW02] K. Lye and J. Wing, Game strategies in network security, International Journal of Information Security, 2005.</a:t>
            </a:r>
          </a:p>
          <a:p>
            <a:endParaRPr lang="en-US" sz="1600" dirty="0" smtClean="0"/>
          </a:p>
          <a:p>
            <a:r>
              <a:rPr lang="en-US" sz="1600" dirty="0" smtClean="0"/>
              <a:t>[FV96] J. </a:t>
            </a:r>
            <a:r>
              <a:rPr lang="en-US" sz="1600" dirty="0" err="1" smtClean="0"/>
              <a:t>Filar</a:t>
            </a:r>
            <a:r>
              <a:rPr lang="en-US" sz="1600" dirty="0" smtClean="0"/>
              <a:t> and K. </a:t>
            </a:r>
            <a:r>
              <a:rPr lang="en-US" sz="1600" dirty="0" err="1" smtClean="0"/>
              <a:t>Vrieze</a:t>
            </a:r>
            <a:r>
              <a:rPr lang="en-US" sz="1600" dirty="0" smtClean="0"/>
              <a:t>, Competitive Markov decision processes,  Springer, 1997.</a:t>
            </a:r>
          </a:p>
          <a:p>
            <a:endParaRPr lang="en-US" sz="1600" dirty="0" smtClean="0"/>
          </a:p>
          <a:p>
            <a:r>
              <a:rPr lang="en-US" sz="1600" dirty="0" smtClean="0"/>
              <a:t>[MG07] C. Murray and G. </a:t>
            </a:r>
            <a:r>
              <a:rPr lang="en-US" sz="1600" dirty="0" err="1" smtClean="0"/>
              <a:t>Gordon,:Finding</a:t>
            </a:r>
            <a:r>
              <a:rPr lang="en-US" sz="1600" dirty="0" smtClean="0"/>
              <a:t> correlated </a:t>
            </a:r>
            <a:r>
              <a:rPr lang="en-US" sz="1600" dirty="0" err="1" smtClean="0"/>
              <a:t>equilibria</a:t>
            </a:r>
            <a:r>
              <a:rPr lang="en-US" sz="1600" dirty="0" smtClean="0"/>
              <a:t> in general sum stochastic games, Tech. Rep. CMU-ML-07-113, Carnegie Mellon University, 2007.</a:t>
            </a:r>
          </a:p>
          <a:p>
            <a:endParaRPr lang="en-US" sz="1600" dirty="0" smtClean="0"/>
          </a:p>
          <a:p>
            <a:r>
              <a:rPr lang="en-US" sz="1600" dirty="0" smtClean="0"/>
              <a:t>[S53] L. Shapley, A Value for </a:t>
            </a:r>
            <a:r>
              <a:rPr lang="en-US" sz="1600" i="1" dirty="0" smtClean="0"/>
              <a:t>n</a:t>
            </a:r>
            <a:r>
              <a:rPr lang="en-US" sz="1600" dirty="0" smtClean="0"/>
              <a:t>-person Games, In </a:t>
            </a:r>
            <a:r>
              <a:rPr lang="en-US" sz="1600" i="1" dirty="0" smtClean="0"/>
              <a:t>Contributions to the Theory of Games</a:t>
            </a:r>
            <a:r>
              <a:rPr lang="en-US" sz="1600" dirty="0" smtClean="0"/>
              <a:t>, volume II, 1953.</a:t>
            </a: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ASR in the Industry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Microsoft</a:t>
            </a:r>
          </a:p>
          <a:p>
            <a:r>
              <a:rPr lang="en-US" dirty="0" smtClean="0"/>
              <a:t>SAP</a:t>
            </a:r>
          </a:p>
          <a:p>
            <a:r>
              <a:rPr lang="en-US" dirty="0" err="1" smtClean="0"/>
              <a:t>MuSecurity</a:t>
            </a:r>
            <a:endParaRPr lang="en-US" dirty="0" smtClean="0"/>
          </a:p>
          <a:p>
            <a:r>
              <a:rPr lang="en-US" dirty="0" err="1" smtClean="0"/>
              <a:t>OpenSSH</a:t>
            </a:r>
            <a:endParaRPr lang="en-US" dirty="0" smtClean="0"/>
          </a:p>
          <a:p>
            <a:r>
              <a:rPr lang="en-US" dirty="0" smtClean="0"/>
              <a:t>Firefox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Moving Target Defense </a:t>
            </a:r>
            <a:r>
              <a:rPr lang="en-US" sz="3200" dirty="0" smtClean="0"/>
              <a:t>[GPS09, JGSWW11]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Shift</a:t>
            </a:r>
            <a:r>
              <a:rPr lang="en-US" dirty="0" smtClean="0"/>
              <a:t> the attack surface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“Attacks only work once if at all”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1" name="Block Arc 10"/>
          <p:cNvSpPr/>
          <p:nvPr/>
        </p:nvSpPr>
        <p:spPr bwMode="auto">
          <a:xfrm>
            <a:off x="3810000" y="3026621"/>
            <a:ext cx="4343400" cy="1161633"/>
          </a:xfrm>
          <a:prstGeom prst="blockArc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 anchor="ctr">
            <a:spAutoFit/>
          </a:bodyPr>
          <a:lstStyle/>
          <a:p>
            <a:pPr algn="l" eaLnBrk="1" hangingPunct="1">
              <a:spcBef>
                <a:spcPct val="0"/>
              </a:spcBef>
            </a:pP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19" name="Arc 18"/>
          <p:cNvSpPr/>
          <p:nvPr/>
        </p:nvSpPr>
        <p:spPr>
          <a:xfrm>
            <a:off x="1905000" y="3352800"/>
            <a:ext cx="4800600" cy="3733800"/>
          </a:xfrm>
          <a:prstGeom prst="arc">
            <a:avLst>
              <a:gd name="adj1" fmla="val 10851930"/>
              <a:gd name="adj2" fmla="val 21434812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c 19"/>
          <p:cNvSpPr/>
          <p:nvPr/>
        </p:nvSpPr>
        <p:spPr>
          <a:xfrm>
            <a:off x="1905000" y="3352800"/>
            <a:ext cx="4800600" cy="3733800"/>
          </a:xfrm>
          <a:prstGeom prst="arc">
            <a:avLst>
              <a:gd name="adj1" fmla="val 14230164"/>
              <a:gd name="adj2" fmla="val 2816821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343400" y="2667000"/>
            <a:ext cx="0" cy="9906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905000" y="3200400"/>
            <a:ext cx="1066800" cy="8382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019800" y="3429000"/>
            <a:ext cx="990600" cy="9144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6172200" y="5486400"/>
            <a:ext cx="1143000" cy="6858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057400" y="2895600"/>
            <a:ext cx="106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X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2133600" y="4327525"/>
            <a:ext cx="1401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>
            <a:spAutoFit/>
          </a:bodyPr>
          <a:lstStyle/>
          <a:p>
            <a:pPr algn="l"/>
            <a:r>
              <a:rPr lang="en-US" sz="2000" dirty="0"/>
              <a:t>system surface</a:t>
            </a:r>
          </a:p>
        </p:txBody>
      </p:sp>
      <p:sp>
        <p:nvSpPr>
          <p:cNvPr id="15" name="Arc 14"/>
          <p:cNvSpPr/>
          <p:nvPr/>
        </p:nvSpPr>
        <p:spPr>
          <a:xfrm>
            <a:off x="1905000" y="2971800"/>
            <a:ext cx="4800600" cy="3733800"/>
          </a:xfrm>
          <a:prstGeom prst="arc">
            <a:avLst>
              <a:gd name="adj1" fmla="val 27580"/>
              <a:gd name="adj2" fmla="val 10743296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62400" y="2438400"/>
            <a:ext cx="106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X</a:t>
            </a:r>
            <a:endParaRPr lang="en-US" sz="80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248400" y="3172361"/>
            <a:ext cx="1066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0000"/>
                </a:solidFill>
              </a:rPr>
              <a:t>X</a:t>
            </a:r>
            <a:endParaRPr lang="en-US" sz="8000" dirty="0">
              <a:solidFill>
                <a:srgbClr val="FF0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1752600" y="5638800"/>
            <a:ext cx="914400" cy="762000"/>
          </a:xfrm>
          <a:prstGeom prst="straightConnector1">
            <a:avLst/>
          </a:prstGeom>
          <a:ln w="25400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20" grpId="0" animBg="1"/>
      <p:bldP spid="20" grpId="1" animBg="1"/>
      <p:bldP spid="25" grpId="0"/>
      <p:bldP spid="26" grpId="0"/>
      <p:bldP spid="15" grpId="0" animBg="1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Outline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47545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Introduce the notion of attack surface reduction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>
                <a:solidFill>
                  <a:srgbClr val="FF0000"/>
                </a:solidFill>
              </a:rPr>
              <a:t>Formalize</a:t>
            </a:r>
            <a:r>
              <a:rPr lang="en-US" dirty="0" smtClean="0"/>
              <a:t> the notion of </a:t>
            </a:r>
            <a:r>
              <a:rPr lang="en-US" dirty="0" smtClean="0">
                <a:solidFill>
                  <a:srgbClr val="FF0000"/>
                </a:solidFill>
              </a:rPr>
              <a:t>attack surface shifting</a:t>
            </a:r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n-US" dirty="0" smtClean="0"/>
              <a:t>Explore </a:t>
            </a:r>
            <a:r>
              <a:rPr lang="en-US" dirty="0" smtClean="0">
                <a:solidFill>
                  <a:srgbClr val="FF0000"/>
                </a:solidFill>
              </a:rPr>
              <a:t>game theoretic approaches </a:t>
            </a:r>
            <a:r>
              <a:rPr lang="en-US" dirty="0" smtClean="0"/>
              <a:t>to shift and reduce the attack surface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229600" cy="1141413"/>
          </a:xfrm>
        </p:spPr>
        <p:txBody>
          <a:bodyPr/>
          <a:lstStyle/>
          <a:p>
            <a:pPr eaLnBrk="1" hangingPunct="1"/>
            <a:r>
              <a:rPr lang="en-US" smtClean="0"/>
              <a:t>Intuition Behind Attack Surfaces</a:t>
            </a:r>
          </a:p>
        </p:txBody>
      </p:sp>
      <p:sp>
        <p:nvSpPr>
          <p:cNvPr id="20484" name="Freeform 3"/>
          <p:cNvSpPr>
            <a:spLocks/>
          </p:cNvSpPr>
          <p:nvPr/>
        </p:nvSpPr>
        <p:spPr bwMode="auto">
          <a:xfrm>
            <a:off x="1752600" y="2438400"/>
            <a:ext cx="5245100" cy="1606550"/>
          </a:xfrm>
          <a:custGeom>
            <a:avLst/>
            <a:gdLst>
              <a:gd name="T0" fmla="*/ 0 w 3304"/>
              <a:gd name="T1" fmla="*/ 2147483647 h 1012"/>
              <a:gd name="T2" fmla="*/ 2147483647 w 3304"/>
              <a:gd name="T3" fmla="*/ 352821889 h 1012"/>
              <a:gd name="T4" fmla="*/ 2147483647 w 3304"/>
              <a:gd name="T5" fmla="*/ 413305625 h 1012"/>
              <a:gd name="T6" fmla="*/ 2147483647 w 3304"/>
              <a:gd name="T7" fmla="*/ 2147483647 h 1012"/>
              <a:gd name="T8" fmla="*/ 0 60000 65536"/>
              <a:gd name="T9" fmla="*/ 0 60000 65536"/>
              <a:gd name="T10" fmla="*/ 0 60000 65536"/>
              <a:gd name="T11" fmla="*/ 0 60000 65536"/>
              <a:gd name="T12" fmla="*/ 0 w 3304"/>
              <a:gd name="T13" fmla="*/ 0 h 1012"/>
              <a:gd name="T14" fmla="*/ 3304 w 3304"/>
              <a:gd name="T15" fmla="*/ 1012 h 10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04" h="1012">
                <a:moveTo>
                  <a:pt x="0" y="1004"/>
                </a:moveTo>
                <a:cubicBezTo>
                  <a:pt x="274" y="642"/>
                  <a:pt x="548" y="280"/>
                  <a:pt x="944" y="140"/>
                </a:cubicBezTo>
                <a:cubicBezTo>
                  <a:pt x="1340" y="0"/>
                  <a:pt x="1983" y="19"/>
                  <a:pt x="2376" y="164"/>
                </a:cubicBezTo>
                <a:cubicBezTo>
                  <a:pt x="2769" y="309"/>
                  <a:pt x="3036" y="660"/>
                  <a:pt x="3304" y="1012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2743200" y="1905000"/>
            <a:ext cx="14017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>
            <a:spAutoFit/>
          </a:bodyPr>
          <a:lstStyle/>
          <a:p>
            <a:pPr algn="l"/>
            <a:r>
              <a:rPr lang="en-US" sz="2000"/>
              <a:t>system surface</a:t>
            </a: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990600" y="4648200"/>
            <a:ext cx="7431088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8" tIns="45714" rIns="91428" bIns="45714"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en-US" sz="2800"/>
              <a:t>A system’s attack surface is the ways in which an </a:t>
            </a:r>
            <a:r>
              <a:rPr lang="en-US" sz="2800">
                <a:solidFill>
                  <a:srgbClr val="FF0000"/>
                </a:solidFill>
              </a:rPr>
              <a:t>adversary</a:t>
            </a:r>
            <a:r>
              <a:rPr lang="en-US" sz="2800"/>
              <a:t> can </a:t>
            </a:r>
            <a:r>
              <a:rPr lang="en-US" sz="2800">
                <a:solidFill>
                  <a:srgbClr val="FF0000"/>
                </a:solidFill>
              </a:rPr>
              <a:t>enter</a:t>
            </a:r>
            <a:r>
              <a:rPr lang="en-US" sz="2800"/>
              <a:t> the system and potentially cause </a:t>
            </a:r>
            <a:r>
              <a:rPr lang="en-US" sz="2800">
                <a:solidFill>
                  <a:srgbClr val="FF0000"/>
                </a:solidFill>
              </a:rPr>
              <a:t>damage</a:t>
            </a:r>
            <a:r>
              <a:rPr lang="en-US" sz="2800"/>
              <a:t>.</a:t>
            </a:r>
          </a:p>
          <a:p>
            <a:pPr algn="l" eaLnBrk="1" hangingPunct="1">
              <a:spcBef>
                <a:spcPct val="20000"/>
              </a:spcBef>
            </a:pPr>
            <a:endParaRPr lang="en-US" sz="2800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286000" y="2362200"/>
            <a:ext cx="4508500" cy="1339850"/>
            <a:chOff x="1424" y="1360"/>
            <a:chExt cx="2840" cy="844"/>
          </a:xfrm>
        </p:grpSpPr>
        <p:sp>
          <p:nvSpPr>
            <p:cNvPr id="20518" name="Text Box 7"/>
            <p:cNvSpPr txBox="1">
              <a:spLocks noChangeArrowheads="1"/>
            </p:cNvSpPr>
            <p:nvPr/>
          </p:nvSpPr>
          <p:spPr bwMode="auto">
            <a:xfrm>
              <a:off x="1760" y="1893"/>
              <a:ext cx="100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1428" tIns="45714" rIns="91428" bIns="45714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3333CC"/>
                  </a:solidFill>
                </a:rPr>
                <a:t>1. Methods</a:t>
              </a:r>
            </a:p>
          </p:txBody>
        </p:sp>
        <p:sp>
          <p:nvSpPr>
            <p:cNvPr id="20519" name="Oval 8"/>
            <p:cNvSpPr>
              <a:spLocks noChangeArrowheads="1"/>
            </p:cNvSpPr>
            <p:nvPr/>
          </p:nvSpPr>
          <p:spPr bwMode="auto">
            <a:xfrm>
              <a:off x="3953" y="1869"/>
              <a:ext cx="127" cy="143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0" name="Oval 9"/>
            <p:cNvSpPr>
              <a:spLocks noChangeArrowheads="1"/>
            </p:cNvSpPr>
            <p:nvPr/>
          </p:nvSpPr>
          <p:spPr bwMode="auto">
            <a:xfrm>
              <a:off x="4137" y="2077"/>
              <a:ext cx="127" cy="127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1" name="Oval 10"/>
            <p:cNvSpPr>
              <a:spLocks noChangeArrowheads="1"/>
            </p:cNvSpPr>
            <p:nvPr/>
          </p:nvSpPr>
          <p:spPr bwMode="auto">
            <a:xfrm>
              <a:off x="2588" y="1360"/>
              <a:ext cx="127" cy="143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2" name="Oval 11"/>
            <p:cNvSpPr>
              <a:spLocks noChangeArrowheads="1"/>
            </p:cNvSpPr>
            <p:nvPr/>
          </p:nvSpPr>
          <p:spPr bwMode="auto">
            <a:xfrm>
              <a:off x="1681" y="1632"/>
              <a:ext cx="127" cy="143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3" name="Oval 12"/>
            <p:cNvSpPr>
              <a:spLocks noChangeArrowheads="1"/>
            </p:cNvSpPr>
            <p:nvPr/>
          </p:nvSpPr>
          <p:spPr bwMode="auto">
            <a:xfrm>
              <a:off x="1538" y="1726"/>
              <a:ext cx="127" cy="143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24" name="Oval 13"/>
            <p:cNvSpPr>
              <a:spLocks noChangeArrowheads="1"/>
            </p:cNvSpPr>
            <p:nvPr/>
          </p:nvSpPr>
          <p:spPr bwMode="auto">
            <a:xfrm>
              <a:off x="1424" y="1841"/>
              <a:ext cx="127" cy="143"/>
            </a:xfrm>
            <a:prstGeom prst="ellipse">
              <a:avLst/>
            </a:prstGeom>
            <a:solidFill>
              <a:srgbClr val="3333CC"/>
            </a:solidFill>
            <a:ln w="38100">
              <a:solidFill>
                <a:srgbClr val="3333CC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878638" y="2522538"/>
            <a:ext cx="1754187" cy="1168400"/>
            <a:chOff x="4333" y="1445"/>
            <a:chExt cx="1105" cy="736"/>
          </a:xfrm>
        </p:grpSpPr>
        <p:sp>
          <p:nvSpPr>
            <p:cNvPr id="20509" name="Text Box 22"/>
            <p:cNvSpPr txBox="1">
              <a:spLocks noChangeArrowheads="1"/>
            </p:cNvSpPr>
            <p:nvPr/>
          </p:nvSpPr>
          <p:spPr bwMode="auto">
            <a:xfrm>
              <a:off x="4721" y="1893"/>
              <a:ext cx="67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lIns="91428" tIns="45714" rIns="91428" bIns="45714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FF0000"/>
                  </a:solidFill>
                </a:rPr>
                <a:t>3. Data</a:t>
              </a:r>
            </a:p>
          </p:txBody>
        </p:sp>
        <p:sp>
          <p:nvSpPr>
            <p:cNvPr id="20510" name="Rectangle 23"/>
            <p:cNvSpPr>
              <a:spLocks noChangeArrowheads="1"/>
            </p:cNvSpPr>
            <p:nvPr/>
          </p:nvSpPr>
          <p:spPr bwMode="auto">
            <a:xfrm>
              <a:off x="4500" y="1817"/>
              <a:ext cx="67" cy="115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1" name="Rectangle 24"/>
            <p:cNvSpPr>
              <a:spLocks noChangeArrowheads="1"/>
            </p:cNvSpPr>
            <p:nvPr/>
          </p:nvSpPr>
          <p:spPr bwMode="auto">
            <a:xfrm>
              <a:off x="4654" y="1754"/>
              <a:ext cx="67" cy="115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2" name="Rectangle 25"/>
            <p:cNvSpPr>
              <a:spLocks noChangeArrowheads="1"/>
            </p:cNvSpPr>
            <p:nvPr/>
          </p:nvSpPr>
          <p:spPr bwMode="auto">
            <a:xfrm>
              <a:off x="4806" y="1668"/>
              <a:ext cx="67" cy="115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3" name="Rectangle 26"/>
            <p:cNvSpPr>
              <a:spLocks noChangeArrowheads="1"/>
            </p:cNvSpPr>
            <p:nvPr/>
          </p:nvSpPr>
          <p:spPr bwMode="auto">
            <a:xfrm>
              <a:off x="4957" y="1610"/>
              <a:ext cx="67" cy="115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4" name="Rectangle 27"/>
            <p:cNvSpPr>
              <a:spLocks noChangeArrowheads="1"/>
            </p:cNvSpPr>
            <p:nvPr/>
          </p:nvSpPr>
          <p:spPr bwMode="auto">
            <a:xfrm>
              <a:off x="5234" y="1495"/>
              <a:ext cx="67" cy="115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5" name="Rectangle 28"/>
            <p:cNvSpPr>
              <a:spLocks noChangeArrowheads="1"/>
            </p:cNvSpPr>
            <p:nvPr/>
          </p:nvSpPr>
          <p:spPr bwMode="auto">
            <a:xfrm>
              <a:off x="5101" y="1552"/>
              <a:ext cx="67" cy="115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6" name="Rectangle 29"/>
            <p:cNvSpPr>
              <a:spLocks noChangeArrowheads="1"/>
            </p:cNvSpPr>
            <p:nvPr/>
          </p:nvSpPr>
          <p:spPr bwMode="auto">
            <a:xfrm>
              <a:off x="4333" y="1897"/>
              <a:ext cx="67" cy="115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17" name="Rectangle 30"/>
            <p:cNvSpPr>
              <a:spLocks noChangeArrowheads="1"/>
            </p:cNvSpPr>
            <p:nvPr/>
          </p:nvSpPr>
          <p:spPr bwMode="auto">
            <a:xfrm>
              <a:off x="5371" y="1445"/>
              <a:ext cx="67" cy="115"/>
            </a:xfrm>
            <a:prstGeom prst="rect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31"/>
          <p:cNvGrpSpPr>
            <a:grpSpLocks/>
          </p:cNvGrpSpPr>
          <p:nvPr/>
        </p:nvGrpSpPr>
        <p:grpSpPr bwMode="auto">
          <a:xfrm>
            <a:off x="1981200" y="1295400"/>
            <a:ext cx="6451600" cy="2747963"/>
            <a:chOff x="1248" y="672"/>
            <a:chExt cx="4064" cy="1731"/>
          </a:xfrm>
        </p:grpSpPr>
        <p:sp>
          <p:nvSpPr>
            <p:cNvPr id="20500" name="Text Box 32"/>
            <p:cNvSpPr txBox="1">
              <a:spLocks noChangeArrowheads="1"/>
            </p:cNvSpPr>
            <p:nvPr/>
          </p:nvSpPr>
          <p:spPr bwMode="auto">
            <a:xfrm>
              <a:off x="2832" y="672"/>
              <a:ext cx="92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/>
            <a:p>
              <a:pPr algn="l"/>
              <a:r>
                <a:rPr lang="en-US" sz="2400"/>
                <a:t>Attacks</a:t>
              </a:r>
            </a:p>
          </p:txBody>
        </p:sp>
        <p:grpSp>
          <p:nvGrpSpPr>
            <p:cNvPr id="5" name="Group 33"/>
            <p:cNvGrpSpPr>
              <a:grpSpLocks/>
            </p:cNvGrpSpPr>
            <p:nvPr/>
          </p:nvGrpSpPr>
          <p:grpSpPr bwMode="auto">
            <a:xfrm>
              <a:off x="1248" y="768"/>
              <a:ext cx="4064" cy="1635"/>
              <a:chOff x="1256" y="765"/>
              <a:chExt cx="4064" cy="1635"/>
            </a:xfrm>
          </p:grpSpPr>
          <p:sp>
            <p:nvSpPr>
              <p:cNvPr id="20502" name="Line 34"/>
              <p:cNvSpPr>
                <a:spLocks noChangeShapeType="1"/>
              </p:cNvSpPr>
              <p:nvPr/>
            </p:nvSpPr>
            <p:spPr bwMode="auto">
              <a:xfrm>
                <a:off x="2628" y="765"/>
                <a:ext cx="24" cy="101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3" name="Line 35"/>
              <p:cNvSpPr>
                <a:spLocks noChangeShapeType="1"/>
              </p:cNvSpPr>
              <p:nvPr/>
            </p:nvSpPr>
            <p:spPr bwMode="auto">
              <a:xfrm flipH="1">
                <a:off x="3584" y="1064"/>
                <a:ext cx="1256" cy="1336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4" name="Line 36"/>
              <p:cNvSpPr>
                <a:spLocks noChangeShapeType="1"/>
              </p:cNvSpPr>
              <p:nvPr/>
            </p:nvSpPr>
            <p:spPr bwMode="auto">
              <a:xfrm>
                <a:off x="1360" y="1280"/>
                <a:ext cx="320" cy="7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5" name="Line 37"/>
              <p:cNvSpPr>
                <a:spLocks noChangeShapeType="1"/>
              </p:cNvSpPr>
              <p:nvPr/>
            </p:nvSpPr>
            <p:spPr bwMode="auto">
              <a:xfrm flipH="1">
                <a:off x="3624" y="1632"/>
                <a:ext cx="1696" cy="768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6" name="Line 38"/>
              <p:cNvSpPr>
                <a:spLocks noChangeShapeType="1"/>
              </p:cNvSpPr>
              <p:nvPr/>
            </p:nvSpPr>
            <p:spPr bwMode="auto">
              <a:xfrm>
                <a:off x="1488" y="1165"/>
                <a:ext cx="320" cy="7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7" name="Line 39"/>
              <p:cNvSpPr>
                <a:spLocks noChangeShapeType="1"/>
              </p:cNvSpPr>
              <p:nvPr/>
            </p:nvSpPr>
            <p:spPr bwMode="auto">
              <a:xfrm>
                <a:off x="1256" y="1388"/>
                <a:ext cx="320" cy="704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508" name="Text Box 40"/>
              <p:cNvSpPr txBox="1">
                <a:spLocks noChangeArrowheads="1"/>
              </p:cNvSpPr>
              <p:nvPr/>
            </p:nvSpPr>
            <p:spPr bwMode="auto">
              <a:xfrm>
                <a:off x="3539" y="1272"/>
                <a:ext cx="928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28" tIns="45714" rIns="91428" bIns="45714">
                <a:spAutoFit/>
              </a:bodyPr>
              <a:lstStyle/>
              <a:p>
                <a:pPr algn="l"/>
                <a:endParaRPr lang="en-US" sz="2400"/>
              </a:p>
            </p:txBody>
          </p:sp>
        </p:grpSp>
      </p:grpSp>
      <p:sp>
        <p:nvSpPr>
          <p:cNvPr id="284713" name="Text Box 41"/>
          <p:cNvSpPr txBox="1">
            <a:spLocks noChangeArrowheads="1"/>
          </p:cNvSpPr>
          <p:nvPr/>
        </p:nvSpPr>
        <p:spPr bwMode="auto">
          <a:xfrm>
            <a:off x="2895600" y="3740150"/>
            <a:ext cx="14779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1428" tIns="45714" rIns="91428" bIns="45714">
            <a:spAutoFit/>
          </a:bodyPr>
          <a:lstStyle/>
          <a:p>
            <a:pPr algn="l" eaLnBrk="1" hangingPunct="1">
              <a:spcBef>
                <a:spcPct val="0"/>
              </a:spcBef>
            </a:pPr>
            <a:r>
              <a:rPr lang="en-US" sz="2400" dirty="0">
                <a:solidFill>
                  <a:srgbClr val="3333CC"/>
                </a:solidFill>
              </a:rPr>
              <a:t>Entry/Exit </a:t>
            </a:r>
          </a:p>
          <a:p>
            <a:pPr algn="l" eaLnBrk="1" hangingPunct="1">
              <a:spcBef>
                <a:spcPct val="0"/>
              </a:spcBef>
            </a:pPr>
            <a:r>
              <a:rPr lang="en-US" sz="2400" dirty="0">
                <a:solidFill>
                  <a:srgbClr val="3333CC"/>
                </a:solidFill>
              </a:rPr>
              <a:t>Points</a:t>
            </a:r>
          </a:p>
        </p:txBody>
      </p:sp>
      <p:sp>
        <p:nvSpPr>
          <p:cNvPr id="284714" name="Text Box 42"/>
          <p:cNvSpPr txBox="1">
            <a:spLocks noChangeArrowheads="1"/>
          </p:cNvSpPr>
          <p:nvPr/>
        </p:nvSpPr>
        <p:spPr bwMode="auto">
          <a:xfrm>
            <a:off x="838200" y="4646613"/>
            <a:ext cx="7696200" cy="1373187"/>
          </a:xfrm>
          <a:prstGeom prst="rect">
            <a:avLst/>
          </a:prstGeom>
          <a:solidFill>
            <a:srgbClr val="EAEAEA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90043" tIns="90043" rIns="90043" bIns="90043" anchor="ctr"/>
          <a:lstStyle/>
          <a:p>
            <a:pPr algn="l"/>
            <a:r>
              <a:rPr lang="en-US" sz="2800"/>
              <a:t>Hence we define a system’s attack surface in terms of the system’s </a:t>
            </a:r>
            <a:r>
              <a:rPr lang="en-US" sz="2800">
                <a:solidFill>
                  <a:srgbClr val="FF0000"/>
                </a:solidFill>
              </a:rPr>
              <a:t>resources</a:t>
            </a:r>
            <a:r>
              <a:rPr lang="en-US" sz="2800"/>
              <a:t> (i.e., methods, channels, and data items).</a:t>
            </a:r>
          </a:p>
        </p:txBody>
      </p:sp>
      <p:grpSp>
        <p:nvGrpSpPr>
          <p:cNvPr id="6" name="Group 43"/>
          <p:cNvGrpSpPr>
            <a:grpSpLocks/>
          </p:cNvGrpSpPr>
          <p:nvPr/>
        </p:nvGrpSpPr>
        <p:grpSpPr bwMode="auto">
          <a:xfrm>
            <a:off x="228600" y="1371600"/>
            <a:ext cx="8474075" cy="2317750"/>
            <a:chOff x="144" y="864"/>
            <a:chExt cx="5338" cy="1460"/>
          </a:xfrm>
        </p:grpSpPr>
        <p:sp>
          <p:nvSpPr>
            <p:cNvPr id="20493" name="Rectangle 44"/>
            <p:cNvSpPr>
              <a:spLocks noChangeArrowheads="1"/>
            </p:cNvSpPr>
            <p:nvPr/>
          </p:nvSpPr>
          <p:spPr bwMode="auto">
            <a:xfrm rot="9348724">
              <a:off x="1248" y="1248"/>
              <a:ext cx="464" cy="746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45"/>
            <p:cNvSpPr txBox="1">
              <a:spLocks noChangeArrowheads="1"/>
            </p:cNvSpPr>
            <p:nvPr/>
          </p:nvSpPr>
          <p:spPr bwMode="auto">
            <a:xfrm>
              <a:off x="144" y="1584"/>
              <a:ext cx="12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28" tIns="45714" rIns="91428" bIns="45714">
              <a:spAutoFit/>
            </a:bodyPr>
            <a:lstStyle/>
            <a:p>
              <a:pPr algn="l" eaLnBrk="1" hangingPunct="1">
                <a:spcBef>
                  <a:spcPct val="0"/>
                </a:spcBef>
              </a:pPr>
              <a:r>
                <a:rPr lang="en-US" sz="2400">
                  <a:solidFill>
                    <a:srgbClr val="00CC00"/>
                  </a:solidFill>
                </a:rPr>
                <a:t>2. Channels</a:t>
              </a:r>
            </a:p>
          </p:txBody>
        </p:sp>
        <p:sp>
          <p:nvSpPr>
            <p:cNvPr id="20495" name="Rectangle 46"/>
            <p:cNvSpPr>
              <a:spLocks noChangeArrowheads="1"/>
            </p:cNvSpPr>
            <p:nvPr/>
          </p:nvSpPr>
          <p:spPr bwMode="auto">
            <a:xfrm>
              <a:off x="2574" y="864"/>
              <a:ext cx="127" cy="648"/>
            </a:xfrm>
            <a:prstGeom prst="rect">
              <a:avLst/>
            </a:prstGeom>
            <a:noFill/>
            <a:ln w="28575">
              <a:solidFill>
                <a:srgbClr val="00CC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Line 47"/>
            <p:cNvSpPr>
              <a:spLocks noChangeShapeType="1"/>
            </p:cNvSpPr>
            <p:nvPr/>
          </p:nvSpPr>
          <p:spPr bwMode="auto">
            <a:xfrm>
              <a:off x="4032" y="1966"/>
              <a:ext cx="274" cy="358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7" name="Line 48"/>
            <p:cNvSpPr>
              <a:spLocks noChangeShapeType="1"/>
            </p:cNvSpPr>
            <p:nvPr/>
          </p:nvSpPr>
          <p:spPr bwMode="auto">
            <a:xfrm flipV="1">
              <a:off x="4032" y="1056"/>
              <a:ext cx="818" cy="910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8" name="Line 49"/>
            <p:cNvSpPr>
              <a:spLocks noChangeShapeType="1"/>
            </p:cNvSpPr>
            <p:nvPr/>
          </p:nvSpPr>
          <p:spPr bwMode="auto">
            <a:xfrm flipV="1">
              <a:off x="4306" y="1793"/>
              <a:ext cx="1176" cy="531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499" name="Line 50"/>
            <p:cNvSpPr>
              <a:spLocks noChangeShapeType="1"/>
            </p:cNvSpPr>
            <p:nvPr/>
          </p:nvSpPr>
          <p:spPr bwMode="auto">
            <a:xfrm>
              <a:off x="4850" y="1056"/>
              <a:ext cx="632" cy="737"/>
            </a:xfrm>
            <a:prstGeom prst="line">
              <a:avLst/>
            </a:prstGeom>
            <a:noFill/>
            <a:ln w="28575">
              <a:solidFill>
                <a:srgbClr val="00CC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713" grpId="0"/>
      <p:bldP spid="2847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sz="4000" smtClean="0"/>
              <a:t>Model of a System and its Environment 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82000" cy="4906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 dirty="0" smtClean="0"/>
              <a:t>A system, s, and its environment, E</a:t>
            </a:r>
            <a:r>
              <a:rPr lang="en-US" sz="2800" baseline="-25000" dirty="0" smtClean="0"/>
              <a:t>s</a:t>
            </a:r>
            <a:r>
              <a:rPr lang="en-US" sz="2800" dirty="0" smtClean="0"/>
              <a:t>= </a:t>
            </a:r>
            <a:r>
              <a:rPr lang="en-US" dirty="0" smtClean="0">
                <a:sym typeface="Symbol" pitchFamily="18" charset="2"/>
              </a:rPr>
              <a:t></a:t>
            </a:r>
            <a:r>
              <a:rPr lang="en-US" sz="2800" dirty="0" smtClean="0"/>
              <a:t>U, D, T={t</a:t>
            </a:r>
            <a:r>
              <a:rPr lang="en-US" sz="2800" baseline="-25000" dirty="0" smtClean="0"/>
              <a:t>1</a:t>
            </a:r>
            <a:r>
              <a:rPr lang="en-US" sz="2800" dirty="0" smtClean="0"/>
              <a:t>, t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}</a:t>
            </a:r>
            <a:r>
              <a:rPr lang="en-US" dirty="0" smtClean="0">
                <a:sym typeface="Symbol" pitchFamily="18" charset="2"/>
              </a:rPr>
              <a:t></a:t>
            </a:r>
            <a:r>
              <a:rPr lang="en-US" sz="2800" dirty="0" smtClean="0"/>
              <a:t>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286000"/>
            <a:ext cx="4914900" cy="3429000"/>
            <a:chOff x="1344" y="1440"/>
            <a:chExt cx="3096" cy="2160"/>
          </a:xfrm>
        </p:grpSpPr>
        <p:sp>
          <p:nvSpPr>
            <p:cNvPr id="21527" name="Rectangle 5"/>
            <p:cNvSpPr>
              <a:spLocks noChangeArrowheads="1"/>
            </p:cNvSpPr>
            <p:nvPr/>
          </p:nvSpPr>
          <p:spPr bwMode="auto">
            <a:xfrm>
              <a:off x="1344" y="1440"/>
              <a:ext cx="3096" cy="216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8" name="Oval 6"/>
            <p:cNvSpPr>
              <a:spLocks noChangeArrowheads="1"/>
            </p:cNvSpPr>
            <p:nvPr/>
          </p:nvSpPr>
          <p:spPr bwMode="auto">
            <a:xfrm>
              <a:off x="1584" y="2360"/>
              <a:ext cx="344" cy="31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9" name="Text Box 7"/>
            <p:cNvSpPr txBox="1">
              <a:spLocks noChangeArrowheads="1"/>
            </p:cNvSpPr>
            <p:nvPr/>
          </p:nvSpPr>
          <p:spPr bwMode="auto">
            <a:xfrm>
              <a:off x="1584" y="2360"/>
              <a:ext cx="274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 </a:t>
              </a:r>
              <a:r>
                <a:rPr lang="en-US" sz="2800"/>
                <a:t>s</a:t>
              </a:r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3632200" y="2501900"/>
            <a:ext cx="2971800" cy="2844800"/>
            <a:chOff x="2288" y="1576"/>
            <a:chExt cx="1872" cy="1792"/>
          </a:xfrm>
        </p:grpSpPr>
        <p:sp>
          <p:nvSpPr>
            <p:cNvPr id="21525" name="Oval 9"/>
            <p:cNvSpPr>
              <a:spLocks noChangeArrowheads="1"/>
            </p:cNvSpPr>
            <p:nvPr/>
          </p:nvSpPr>
          <p:spPr bwMode="auto">
            <a:xfrm>
              <a:off x="2288" y="1576"/>
              <a:ext cx="1872" cy="1792"/>
            </a:xfrm>
            <a:prstGeom prst="ellipse">
              <a:avLst/>
            </a:prstGeom>
            <a:noFill/>
            <a:ln w="254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spcBef>
                  <a:spcPct val="0"/>
                </a:spcBef>
              </a:pPr>
              <a:endParaRPr lang="en-US" sz="1800">
                <a:solidFill>
                  <a:srgbClr val="FF3300"/>
                </a:solidFill>
              </a:endParaRPr>
            </a:p>
          </p:txBody>
        </p:sp>
        <p:sp>
          <p:nvSpPr>
            <p:cNvPr id="21526" name="Text Box 10"/>
            <p:cNvSpPr txBox="1">
              <a:spLocks noChangeArrowheads="1"/>
            </p:cNvSpPr>
            <p:nvPr/>
          </p:nvSpPr>
          <p:spPr bwMode="auto">
            <a:xfrm>
              <a:off x="3082" y="2304"/>
              <a:ext cx="286" cy="32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>
                  <a:solidFill>
                    <a:srgbClr val="FF0000"/>
                  </a:solidFill>
                </a:rPr>
                <a:t>E</a:t>
              </a:r>
              <a:r>
                <a:rPr lang="en-US" sz="2800" b="1" baseline="-25000">
                  <a:solidFill>
                    <a:srgbClr val="FF0000"/>
                  </a:solidFill>
                </a:rPr>
                <a:t>s</a:t>
              </a:r>
              <a:endParaRPr lang="en-US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4" name="Group 11"/>
          <p:cNvGrpSpPr>
            <a:grpSpLocks/>
          </p:cNvGrpSpPr>
          <p:nvPr/>
        </p:nvGrpSpPr>
        <p:grpSpPr bwMode="auto">
          <a:xfrm>
            <a:off x="3990975" y="4305300"/>
            <a:ext cx="2079625" cy="584200"/>
            <a:chOff x="2514" y="2712"/>
            <a:chExt cx="1310" cy="368"/>
          </a:xfrm>
        </p:grpSpPr>
        <p:sp>
          <p:nvSpPr>
            <p:cNvPr id="21521" name="Oval 12"/>
            <p:cNvSpPr>
              <a:spLocks noChangeArrowheads="1"/>
            </p:cNvSpPr>
            <p:nvPr/>
          </p:nvSpPr>
          <p:spPr bwMode="auto">
            <a:xfrm>
              <a:off x="3480" y="2768"/>
              <a:ext cx="344" cy="31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Oval 13"/>
            <p:cNvSpPr>
              <a:spLocks noChangeArrowheads="1"/>
            </p:cNvSpPr>
            <p:nvPr/>
          </p:nvSpPr>
          <p:spPr bwMode="auto">
            <a:xfrm>
              <a:off x="2568" y="2768"/>
              <a:ext cx="344" cy="312"/>
            </a:xfrm>
            <a:prstGeom prst="ellipse">
              <a:avLst/>
            </a:prstGeom>
            <a:noFill/>
            <a:ln w="25400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3" name="Text Box 14"/>
            <p:cNvSpPr txBox="1">
              <a:spLocks noChangeArrowheads="1"/>
            </p:cNvSpPr>
            <p:nvPr/>
          </p:nvSpPr>
          <p:spPr bwMode="auto">
            <a:xfrm>
              <a:off x="2514" y="2712"/>
              <a:ext cx="340" cy="32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  </a:t>
              </a:r>
              <a:r>
                <a:rPr lang="en-US" sz="2800"/>
                <a:t>t</a:t>
              </a:r>
              <a:r>
                <a:rPr lang="en-US" sz="2800" baseline="-25000"/>
                <a:t>1</a:t>
              </a:r>
              <a:endParaRPr lang="en-US" sz="2800"/>
            </a:p>
          </p:txBody>
        </p:sp>
        <p:sp>
          <p:nvSpPr>
            <p:cNvPr id="21524" name="Text Box 15"/>
            <p:cNvSpPr txBox="1">
              <a:spLocks noChangeArrowheads="1"/>
            </p:cNvSpPr>
            <p:nvPr/>
          </p:nvSpPr>
          <p:spPr bwMode="auto">
            <a:xfrm>
              <a:off x="3408" y="2712"/>
              <a:ext cx="376" cy="32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   </a:t>
              </a:r>
              <a:r>
                <a:rPr lang="en-US" sz="2800"/>
                <a:t>t</a:t>
              </a:r>
              <a:r>
                <a:rPr lang="en-US" sz="2800" baseline="-25000"/>
                <a:t>2</a:t>
              </a:r>
              <a:endParaRPr lang="en-US" sz="2800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5419725" y="2959100"/>
            <a:ext cx="638175" cy="787400"/>
            <a:chOff x="3414" y="1864"/>
            <a:chExt cx="402" cy="496"/>
          </a:xfrm>
        </p:grpSpPr>
        <p:sp>
          <p:nvSpPr>
            <p:cNvPr id="21519" name="AutoShape 17"/>
            <p:cNvSpPr>
              <a:spLocks noChangeArrowheads="1"/>
            </p:cNvSpPr>
            <p:nvPr/>
          </p:nvSpPr>
          <p:spPr bwMode="auto">
            <a:xfrm>
              <a:off x="3480" y="1864"/>
              <a:ext cx="336" cy="496"/>
            </a:xfrm>
            <a:prstGeom prst="can">
              <a:avLst>
                <a:gd name="adj" fmla="val 36905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Text Box 18"/>
            <p:cNvSpPr txBox="1">
              <a:spLocks noChangeArrowheads="1"/>
            </p:cNvSpPr>
            <p:nvPr/>
          </p:nvSpPr>
          <p:spPr bwMode="auto">
            <a:xfrm>
              <a:off x="3414" y="1971"/>
              <a:ext cx="362" cy="327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000"/>
                <a:t>   </a:t>
              </a:r>
              <a:r>
                <a:rPr lang="en-US" sz="2800"/>
                <a:t>D</a:t>
              </a:r>
            </a:p>
          </p:txBody>
        </p:sp>
      </p:grp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4191000" y="2971800"/>
            <a:ext cx="427038" cy="874713"/>
            <a:chOff x="2640" y="1872"/>
            <a:chExt cx="269" cy="551"/>
          </a:xfrm>
        </p:grpSpPr>
        <p:sp>
          <p:nvSpPr>
            <p:cNvPr id="21517" name="Text Box 20"/>
            <p:cNvSpPr txBox="1">
              <a:spLocks noChangeArrowheads="1"/>
            </p:cNvSpPr>
            <p:nvPr/>
          </p:nvSpPr>
          <p:spPr bwMode="auto">
            <a:xfrm>
              <a:off x="2649" y="2096"/>
              <a:ext cx="260" cy="32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800"/>
                <a:t>U</a:t>
              </a:r>
            </a:p>
          </p:txBody>
        </p:sp>
        <p:pic>
          <p:nvPicPr>
            <p:cNvPr id="21518" name="Picture 21" descr="1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0" y="1872"/>
              <a:ext cx="268" cy="2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oup 22"/>
          <p:cNvGrpSpPr>
            <a:grpSpLocks/>
          </p:cNvGrpSpPr>
          <p:nvPr/>
        </p:nvGrpSpPr>
        <p:grpSpPr bwMode="auto">
          <a:xfrm>
            <a:off x="2971800" y="3352800"/>
            <a:ext cx="1219200" cy="1143000"/>
            <a:chOff x="1872" y="2112"/>
            <a:chExt cx="768" cy="720"/>
          </a:xfrm>
        </p:grpSpPr>
        <p:sp>
          <p:nvSpPr>
            <p:cNvPr id="21515" name="Line 23"/>
            <p:cNvSpPr>
              <a:spLocks noChangeShapeType="1"/>
            </p:cNvSpPr>
            <p:nvPr/>
          </p:nvSpPr>
          <p:spPr bwMode="auto">
            <a:xfrm>
              <a:off x="1920" y="2592"/>
              <a:ext cx="672" cy="24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1516" name="Line 24"/>
            <p:cNvSpPr>
              <a:spLocks noChangeShapeType="1"/>
            </p:cNvSpPr>
            <p:nvPr/>
          </p:nvSpPr>
          <p:spPr bwMode="auto">
            <a:xfrm flipV="1">
              <a:off x="1872" y="2112"/>
              <a:ext cx="768" cy="288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460ED-6E79-4DAE-8422-43228FBA602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10/13/2011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2225">
          <a:solidFill>
            <a:srgbClr val="FF0000"/>
          </a:solidFill>
          <a:miter lim="800000"/>
          <a:headEnd/>
          <a:tailEnd/>
        </a:ln>
      </a:spPr>
      <a:bodyPr wrap="square" rtlCol="0" anchor="ctr">
        <a:spAutoFit/>
      </a:bodyPr>
      <a:lstStyle>
        <a:defPPr algn="l" eaLnBrk="1" hangingPunct="1">
          <a:spcBef>
            <a:spcPct val="0"/>
          </a:spcBef>
          <a:defRPr sz="3200" dirty="0">
            <a:solidFill>
              <a:srgbClr val="FF0000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1945</TotalTime>
  <Words>2000</Words>
  <Application>Microsoft Office PowerPoint</Application>
  <PresentationFormat>On-screen Show (4:3)</PresentationFormat>
  <Paragraphs>456</Paragraphs>
  <Slides>44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6" baseType="lpstr">
      <vt:lpstr>Office Theme</vt:lpstr>
      <vt:lpstr>Equation</vt:lpstr>
      <vt:lpstr>Game Theoretic Approaches to Attack Surface Shifting and Reduction </vt:lpstr>
      <vt:lpstr>Context: Attack Surface Measurement (ASM)</vt:lpstr>
      <vt:lpstr>Attack Surface Reduction (ASR) Mitigates Risk</vt:lpstr>
      <vt:lpstr>Code Quality and ASR Complement Each Other</vt:lpstr>
      <vt:lpstr>ASR in the Industry</vt:lpstr>
      <vt:lpstr>Moving Target Defense [GPS09, JGSWW11]</vt:lpstr>
      <vt:lpstr>Outline</vt:lpstr>
      <vt:lpstr>Intuition Behind Attack Surfaces</vt:lpstr>
      <vt:lpstr>Model of a System and its Environment </vt:lpstr>
      <vt:lpstr>I/O Automata [LT89]</vt:lpstr>
      <vt:lpstr>Not All Resources Are Part of the Attack Surface</vt:lpstr>
      <vt:lpstr>Entry Point and Exit Point Framework</vt:lpstr>
      <vt:lpstr>Attack Surface Definition</vt:lpstr>
      <vt:lpstr>Larger Attack Surface Leads to More  Attacks</vt:lpstr>
      <vt:lpstr>Not All Resources Contribute Equally to the Attack Surface</vt:lpstr>
      <vt:lpstr>Attack Surface Measurement (ASM)</vt:lpstr>
      <vt:lpstr>Quantitative Attack Surface Measurement</vt:lpstr>
      <vt:lpstr>Numeric Damage Potential-Effort Ratio</vt:lpstr>
      <vt:lpstr>Attack Surface Measurement Method</vt:lpstr>
      <vt:lpstr>Shifting the Attack Surface</vt:lpstr>
      <vt:lpstr>Not All Changes Shift the Attack Surface</vt:lpstr>
      <vt:lpstr>Definition of Shifting</vt:lpstr>
      <vt:lpstr>Shifting Prevents Old Attacks</vt:lpstr>
      <vt:lpstr>Disable Features: AS Shift and ASM Reduction</vt:lpstr>
      <vt:lpstr>Enable and Disable Features: AS Shift and ASM Reduction/Addition/Identical</vt:lpstr>
      <vt:lpstr>Enable Features: No AS Shift and ASM Addition</vt:lpstr>
      <vt:lpstr>Summary of Scenarios</vt:lpstr>
      <vt:lpstr>Scenario choice is a Security-Usability Trade-off</vt:lpstr>
      <vt:lpstr>A Game Theoretic Approach to Moving Target Defense</vt:lpstr>
      <vt:lpstr>Two-Player Stochastic Game Model [LW02]</vt:lpstr>
      <vt:lpstr>Game Play</vt:lpstr>
      <vt:lpstr>States, Actions, and Transitions</vt:lpstr>
      <vt:lpstr>Reward Functions</vt:lpstr>
      <vt:lpstr>Optimal Defense Strategies</vt:lpstr>
      <vt:lpstr>Stationary and Dynamic Strategies</vt:lpstr>
      <vt:lpstr>Future Work: Instantiate the Model</vt:lpstr>
      <vt:lpstr>Future Work: Model Efficacy </vt:lpstr>
      <vt:lpstr>Future Work: Software Development Lifecycle</vt:lpstr>
      <vt:lpstr>A Game Theoretic Approach</vt:lpstr>
      <vt:lpstr>Shapley Value [S53]</vt:lpstr>
      <vt:lpstr>Choose Features According to their Shapley Value</vt:lpstr>
      <vt:lpstr>Related Work</vt:lpstr>
      <vt:lpstr>Summary</vt:lpstr>
      <vt:lpstr>Backup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Overview </dc:title>
  <dc:creator>pratyusam</dc:creator>
  <cp:lastModifiedBy>Pratyusa K Manadhata</cp:lastModifiedBy>
  <cp:revision>326</cp:revision>
  <dcterms:created xsi:type="dcterms:W3CDTF">2010-03-21T22:09:19Z</dcterms:created>
  <dcterms:modified xsi:type="dcterms:W3CDTF">2012-08-29T19:36:54Z</dcterms:modified>
</cp:coreProperties>
</file>