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04" r:id="rId1"/>
  </p:sldMasterIdLst>
  <p:notesMasterIdLst>
    <p:notesMasterId r:id="rId39"/>
  </p:notesMasterIdLst>
  <p:handoutMasterIdLst>
    <p:handoutMasterId r:id="rId40"/>
  </p:handoutMasterIdLst>
  <p:sldIdLst>
    <p:sldId id="812" r:id="rId2"/>
    <p:sldId id="748" r:id="rId3"/>
    <p:sldId id="749" r:id="rId4"/>
    <p:sldId id="805" r:id="rId5"/>
    <p:sldId id="809" r:id="rId6"/>
    <p:sldId id="780" r:id="rId7"/>
    <p:sldId id="781" r:id="rId8"/>
    <p:sldId id="755" r:id="rId9"/>
    <p:sldId id="806" r:id="rId10"/>
    <p:sldId id="756" r:id="rId11"/>
    <p:sldId id="786" r:id="rId12"/>
    <p:sldId id="784" r:id="rId13"/>
    <p:sldId id="785" r:id="rId14"/>
    <p:sldId id="789" r:id="rId15"/>
    <p:sldId id="788" r:id="rId16"/>
    <p:sldId id="799" r:id="rId17"/>
    <p:sldId id="802" r:id="rId18"/>
    <p:sldId id="790" r:id="rId19"/>
    <p:sldId id="792" r:id="rId20"/>
    <p:sldId id="793" r:id="rId21"/>
    <p:sldId id="794" r:id="rId22"/>
    <p:sldId id="795" r:id="rId23"/>
    <p:sldId id="796" r:id="rId24"/>
    <p:sldId id="803" r:id="rId25"/>
    <p:sldId id="804" r:id="rId26"/>
    <p:sldId id="797" r:id="rId27"/>
    <p:sldId id="815" r:id="rId28"/>
    <p:sldId id="823" r:id="rId29"/>
    <p:sldId id="819" r:id="rId30"/>
    <p:sldId id="817" r:id="rId31"/>
    <p:sldId id="818" r:id="rId32"/>
    <p:sldId id="820" r:id="rId33"/>
    <p:sldId id="821" r:id="rId34"/>
    <p:sldId id="822" r:id="rId35"/>
    <p:sldId id="807" r:id="rId36"/>
    <p:sldId id="775" r:id="rId37"/>
    <p:sldId id="808" r:id="rId38"/>
  </p:sldIdLst>
  <p:sldSz cx="9144000" cy="5143500" type="screen16x9"/>
  <p:notesSz cx="7010400" cy="9296400"/>
  <p:embeddedFontLst>
    <p:embeddedFont>
      <p:font typeface="ＭＳ Ｐゴシック" panose="020B0600070205080204" pitchFamily="34" charset="-128"/>
      <p:regular r:id="rId41"/>
    </p:embeddedFont>
    <p:embeddedFont>
      <p:font typeface="Futura Bk" panose="020B0502020204020303" pitchFamily="34" charset="0"/>
      <p:regular r:id="rId42"/>
      <p:bold r:id="rId43"/>
      <p:italic r:id="rId44"/>
    </p:embeddedFont>
    <p:embeddedFont>
      <p:font typeface="HP Simplified" panose="020B0604020204020204" pitchFamily="34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3">
          <p15:clr>
            <a:srgbClr val="A4A3A4"/>
          </p15:clr>
        </p15:guide>
        <p15:guide id="2" orient="horz" pos="743">
          <p15:clr>
            <a:srgbClr val="A4A3A4"/>
          </p15:clr>
        </p15:guide>
        <p15:guide id="3" orient="horz" pos="893">
          <p15:clr>
            <a:srgbClr val="A4A3A4"/>
          </p15:clr>
        </p15:guide>
        <p15:guide id="4" orient="horz" pos="438">
          <p15:clr>
            <a:srgbClr val="A4A3A4"/>
          </p15:clr>
        </p15:guide>
        <p15:guide id="5" orient="horz" pos="1671">
          <p15:clr>
            <a:srgbClr val="A4A3A4"/>
          </p15:clr>
        </p15:guide>
        <p15:guide id="6" orient="horz" pos="2440">
          <p15:clr>
            <a:srgbClr val="A4A3A4"/>
          </p15:clr>
        </p15:guide>
        <p15:guide id="7" orient="horz" pos="146">
          <p15:clr>
            <a:srgbClr val="A4A3A4"/>
          </p15:clr>
        </p15:guide>
        <p15:guide id="8" pos="1794">
          <p15:clr>
            <a:srgbClr val="A4A3A4"/>
          </p15:clr>
        </p15:guide>
        <p15:guide id="9" pos="2736">
          <p15:clr>
            <a:srgbClr val="A4A3A4"/>
          </p15:clr>
        </p15:guide>
        <p15:guide id="10" pos="202">
          <p15:clr>
            <a:srgbClr val="A4A3A4"/>
          </p15:clr>
        </p15:guide>
        <p15:guide id="11" pos="5322">
          <p15:clr>
            <a:srgbClr val="A4A3A4"/>
          </p15:clr>
        </p15:guide>
        <p15:guide id="12" pos="5625">
          <p15:clr>
            <a:srgbClr val="A4A3A4"/>
          </p15:clr>
        </p15:guide>
        <p15:guide id="13" pos="2878">
          <p15:clr>
            <a:srgbClr val="A4A3A4"/>
          </p15:clr>
        </p15:guide>
        <p15:guide id="14" pos="3555">
          <p15:clr>
            <a:srgbClr val="A4A3A4"/>
          </p15:clr>
        </p15:guide>
        <p15:guide id="15" pos="1965">
          <p15:clr>
            <a:srgbClr val="A4A3A4"/>
          </p15:clr>
        </p15:guide>
        <p15:guide id="16" pos="37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AB0"/>
    <a:srgbClr val="E3F3D1"/>
    <a:srgbClr val="000000"/>
    <a:srgbClr val="B9B8BB"/>
    <a:srgbClr val="E5E8E8"/>
    <a:srgbClr val="822980"/>
    <a:srgbClr val="B9B9BB"/>
    <a:srgbClr val="B6B8BB"/>
    <a:srgbClr val="87898B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64" autoAdjust="0"/>
    <p:restoredTop sz="83083" autoAdjust="0"/>
  </p:normalViewPr>
  <p:slideViewPr>
    <p:cSldViewPr snapToGrid="0">
      <p:cViewPr varScale="1">
        <p:scale>
          <a:sx n="111" d="100"/>
          <a:sy n="111" d="100"/>
        </p:scale>
        <p:origin x="474" y="96"/>
      </p:cViewPr>
      <p:guideLst>
        <p:guide orient="horz" pos="3083"/>
        <p:guide orient="horz" pos="743"/>
        <p:guide orient="horz" pos="893"/>
        <p:guide orient="horz" pos="438"/>
        <p:guide orient="horz" pos="1671"/>
        <p:guide orient="horz" pos="2440"/>
        <p:guide orient="horz" pos="146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30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1/30/2017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1/30/2017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87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737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B3D261-DEF5-4EC5-BB83-C4A999FF06A9}" type="slidenum">
              <a:rPr lang="en-US"/>
              <a:pPr/>
              <a:t>30</a:t>
            </a:fld>
            <a:endParaRPr lang="en-US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00025" y="739775"/>
            <a:ext cx="6199188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14" y="4414911"/>
            <a:ext cx="5607174" cy="418308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412"/>
              </a:spcBef>
              <a:tabLst>
                <a:tab pos="0" algn="l"/>
                <a:tab pos="418087" algn="l"/>
                <a:tab pos="836174" algn="l"/>
                <a:tab pos="1254261" algn="l"/>
                <a:tab pos="1672347" algn="l"/>
                <a:tab pos="2090434" algn="l"/>
                <a:tab pos="2508521" algn="l"/>
                <a:tab pos="2926608" algn="l"/>
                <a:tab pos="3344694" algn="l"/>
                <a:tab pos="3762782" algn="l"/>
                <a:tab pos="4180868" algn="l"/>
                <a:tab pos="4598955" algn="l"/>
                <a:tab pos="5017041" algn="l"/>
                <a:tab pos="5435129" algn="l"/>
                <a:tab pos="5853215" algn="l"/>
                <a:tab pos="6271302" algn="l"/>
                <a:tab pos="6689389" algn="l"/>
                <a:tab pos="7107476" algn="l"/>
                <a:tab pos="7525563" algn="l"/>
                <a:tab pos="7943649" algn="l"/>
                <a:tab pos="8361737" algn="l"/>
              </a:tabLst>
            </a:pPr>
            <a:endParaRPr lang="en-US" dirty="0"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910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8862BE-6044-41E0-B883-8B184265C7AB}" type="slidenum">
              <a:rPr lang="en-US"/>
              <a:pPr/>
              <a:t>31</a:t>
            </a:fld>
            <a:endParaRPr 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01613" y="739775"/>
            <a:ext cx="6194425" cy="3484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12" y="4414911"/>
            <a:ext cx="5602880" cy="417721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9F57E-5C57-B941-A907-8FF4A99DB9B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21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9042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614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398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566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Picture?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160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this be better?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619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5291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900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06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251684"/>
            <a:ext cx="6858000" cy="9144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Half-page tex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8721"/>
            <a:ext cx="3878263" cy="3219794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Half-page tex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8721"/>
            <a:ext cx="3878263" cy="3219794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Lin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 txBox="1"/>
          <p:nvPr userDrawn="1"/>
        </p:nvSpPr>
        <p:spPr bwMode="gray">
          <a:xfrm>
            <a:off x="363539" y="4849416"/>
            <a:ext cx="384175" cy="2000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A4B1ABBE-3195-4808-947A-26D7C435E6E9}" type="slidenum">
              <a:rPr lang="en-US" sz="70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en-US" sz="700">
              <a:solidFill>
                <a:srgbClr val="7F7F7F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9725" y="315468"/>
            <a:ext cx="8375650" cy="32980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Lin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8"/>
            <a:ext cx="8488680" cy="392415"/>
          </a:xfrm>
        </p:spPr>
        <p:txBody>
          <a:bodyPr>
            <a:sp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1200" y="1483200"/>
            <a:ext cx="8488950" cy="2884013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251684"/>
            <a:ext cx="6858000" cy="91440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pic>
        <p:nvPicPr>
          <p:cNvPr id="8" name="Picture 7" descr="HP_Blue_RGB_150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23984" y="47096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Half-page tex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8721"/>
            <a:ext cx="3878263" cy="3219794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4" r:id="rId2"/>
    <p:sldLayoutId id="2147483833" r:id="rId3"/>
    <p:sldLayoutId id="2147483837" r:id="rId4"/>
    <p:sldLayoutId id="2147483809" r:id="rId5"/>
    <p:sldLayoutId id="2147483823" r:id="rId6"/>
    <p:sldLayoutId id="2147483824" r:id="rId7"/>
    <p:sldLayoutId id="2147483825" r:id="rId8"/>
    <p:sldLayoutId id="2147483840" r:id="rId9"/>
    <p:sldLayoutId id="2147483841" r:id="rId10"/>
    <p:sldLayoutId id="2147483842" r:id="rId11"/>
    <p:sldLayoutId id="2147483847" r:id="rId12"/>
    <p:sldLayoutId id="2147483861" r:id="rId13"/>
    <p:sldLayoutId id="2147483862" r:id="rId14"/>
    <p:sldLayoutId id="2147483863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" y="370391"/>
            <a:ext cx="7222352" cy="2006703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solidFill>
                  <a:schemeClr val="tx1"/>
                </a:solidFill>
              </a:rPr>
              <a:t>Security Event Management: 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Challenges and Opportunities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785" y="2921496"/>
            <a:ext cx="5148072" cy="649224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Pratyusa K. Manadhata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HP Labs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manadhata@hp.com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 descr="fireho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740" y="1171120"/>
            <a:ext cx="3768460" cy="2826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488680" cy="430887"/>
          </a:xfrm>
        </p:spPr>
        <p:txBody>
          <a:bodyPr/>
          <a:lstStyle/>
          <a:p>
            <a:r>
              <a:rPr lang="en-US" dirty="0" smtClean="0"/>
              <a:t>Challenge: Drinking from a </a:t>
            </a:r>
            <a:r>
              <a:rPr lang="en-US" dirty="0" err="1"/>
              <a:t>f</a:t>
            </a:r>
            <a:r>
              <a:rPr lang="en-US" dirty="0" err="1" smtClean="0"/>
              <a:t>irehose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590" y="2872675"/>
            <a:ext cx="5674823" cy="1179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2400" dirty="0" smtClean="0">
                <a:solidFill>
                  <a:srgbClr val="FF0000"/>
                </a:solidFill>
              </a:rPr>
              <a:t>Minutes </a:t>
            </a:r>
            <a:r>
              <a:rPr lang="en-US" sz="2400" dirty="0" smtClean="0"/>
              <a:t>to </a:t>
            </a:r>
            <a:r>
              <a:rPr lang="en-US" sz="2400" dirty="0" smtClean="0"/>
              <a:t>decide if an alert or event needs 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lang="en-US" sz="2400" dirty="0" smtClean="0"/>
              <a:t>further attention</a:t>
            </a:r>
          </a:p>
          <a:p>
            <a:pPr marL="0" defTabSz="430213">
              <a:spcAft>
                <a:spcPts val="400"/>
              </a:spcAft>
              <a:buSzPct val="100000"/>
            </a:pPr>
            <a:endParaRPr 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pic>
        <p:nvPicPr>
          <p:cNvPr id="4" name="Picture 3" descr="s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0404"/>
            <a:ext cx="9144000" cy="717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488680" cy="430887"/>
          </a:xfrm>
        </p:spPr>
        <p:txBody>
          <a:bodyPr/>
          <a:lstStyle/>
          <a:p>
            <a:r>
              <a:rPr lang="en-US" dirty="0"/>
              <a:t>Challenge: Getting </a:t>
            </a:r>
            <a:r>
              <a:rPr lang="en-US" dirty="0" smtClean="0"/>
              <a:t>value </a:t>
            </a:r>
            <a:r>
              <a:rPr lang="en-US" dirty="0"/>
              <a:t>out of </a:t>
            </a:r>
            <a:r>
              <a:rPr lang="en-US" dirty="0" smtClean="0"/>
              <a:t>data</a:t>
            </a:r>
            <a:endParaRPr lang="en-US" dirty="0"/>
          </a:p>
        </p:txBody>
      </p:sp>
      <p:grpSp>
        <p:nvGrpSpPr>
          <p:cNvPr id="3" name="Group 15"/>
          <p:cNvGrpSpPr/>
          <p:nvPr/>
        </p:nvGrpSpPr>
        <p:grpSpPr>
          <a:xfrm>
            <a:off x="2768837" y="1174704"/>
            <a:ext cx="3542036" cy="3165491"/>
            <a:chOff x="5337348" y="1286189"/>
            <a:chExt cx="2996085" cy="2838659"/>
          </a:xfrm>
        </p:grpSpPr>
        <p:sp>
          <p:nvSpPr>
            <p:cNvPr id="77" name="Oval 76"/>
            <p:cNvSpPr/>
            <p:nvPr/>
          </p:nvSpPr>
          <p:spPr>
            <a:xfrm>
              <a:off x="6451041" y="1286189"/>
              <a:ext cx="753627" cy="8038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cs typeface="Futura Bk"/>
                </a:rPr>
                <a:t>AV</a:t>
              </a:r>
              <a:endParaRPr lang="en-US" sz="1400" dirty="0">
                <a:cs typeface="Futura Bk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5337348" y="2282650"/>
              <a:ext cx="753627" cy="8038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cs typeface="Futura Bk"/>
                </a:rPr>
                <a:t>DLP</a:t>
              </a:r>
              <a:endParaRPr lang="en-US" sz="1400" dirty="0">
                <a:cs typeface="Futura Bk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7579806" y="2244131"/>
              <a:ext cx="753627" cy="8038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cs typeface="Futura Bk"/>
                </a:rPr>
                <a:t>Fire-wall</a:t>
              </a:r>
              <a:endParaRPr lang="en-US" sz="1400" dirty="0">
                <a:cs typeface="Futura Bk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6506307" y="3320980"/>
              <a:ext cx="753627" cy="8038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cs typeface="Futura Bk"/>
                </a:rPr>
                <a:t>IDS</a:t>
              </a:r>
              <a:endParaRPr lang="en-US" sz="1400" dirty="0">
                <a:cs typeface="Futura Bk"/>
              </a:endParaRPr>
            </a:p>
          </p:txBody>
        </p:sp>
      </p:grpSp>
      <p:grpSp>
        <p:nvGrpSpPr>
          <p:cNvPr id="4" name="Group 101"/>
          <p:cNvGrpSpPr/>
          <p:nvPr/>
        </p:nvGrpSpPr>
        <p:grpSpPr>
          <a:xfrm>
            <a:off x="2566905" y="1077121"/>
            <a:ext cx="3919678" cy="3461115"/>
            <a:chOff x="2609635" y="983117"/>
            <a:chExt cx="3919678" cy="3461115"/>
          </a:xfrm>
        </p:grpSpPr>
        <p:sp>
          <p:nvSpPr>
            <p:cNvPr id="103" name="Oval 102"/>
            <p:cNvSpPr/>
            <p:nvPr/>
          </p:nvSpPr>
          <p:spPr>
            <a:xfrm>
              <a:off x="4108271" y="1157083"/>
              <a:ext cx="877536" cy="881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cs typeface="Futura Bk"/>
                </a:rPr>
                <a:t>AV</a:t>
              </a:r>
              <a:endParaRPr lang="en-US" sz="1400" dirty="0">
                <a:cs typeface="Futura Bk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2811468" y="2250163"/>
              <a:ext cx="877536" cy="881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cs typeface="Futura Bk"/>
                </a:rPr>
                <a:t>DLP</a:t>
              </a:r>
              <a:endParaRPr lang="en-US" sz="1400" dirty="0">
                <a:cs typeface="Futura Bk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5422623" y="2207909"/>
              <a:ext cx="877536" cy="881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cs typeface="Futura Bk"/>
                </a:rPr>
                <a:t>Fire-wall</a:t>
              </a:r>
              <a:endParaRPr lang="en-US" sz="1400" dirty="0">
                <a:cs typeface="Futura Bk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4172623" y="3389172"/>
              <a:ext cx="877536" cy="881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cs typeface="Futura Bk"/>
                </a:rPr>
                <a:t>IDS</a:t>
              </a:r>
              <a:endParaRPr lang="en-US" sz="1400" dirty="0">
                <a:cs typeface="Futura Bk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2609635" y="983117"/>
              <a:ext cx="3919678" cy="346111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cs typeface="Futura Bk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4941763" y="1594071"/>
              <a:ext cx="1119381" cy="6356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cs typeface="Futura Bk"/>
                </a:rPr>
                <a:t>LDAP</a:t>
              </a:r>
              <a:endParaRPr lang="en-US" sz="1400" dirty="0">
                <a:cs typeface="Futura Bk"/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3175837" y="3082027"/>
              <a:ext cx="1119381" cy="6356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cs typeface="Futura Bk"/>
                </a:rPr>
                <a:t>DHCP</a:t>
              </a:r>
              <a:endParaRPr lang="en-US" sz="1400" dirty="0">
                <a:cs typeface="Futura Bk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3064287" y="1638203"/>
              <a:ext cx="1119381" cy="6356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cs typeface="Futura Bk"/>
                </a:rPr>
                <a:t>DNS</a:t>
              </a:r>
              <a:endParaRPr lang="en-US" sz="1400" dirty="0">
                <a:cs typeface="Futura Bk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5011775" y="3103259"/>
              <a:ext cx="1119381" cy="6356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cs typeface="Futura Bk"/>
                </a:rPr>
                <a:t>HTTP</a:t>
              </a:r>
              <a:endParaRPr lang="en-US" sz="1400" dirty="0">
                <a:cs typeface="Futura Bk"/>
              </a:endParaRPr>
            </a:p>
          </p:txBody>
        </p:sp>
      </p:grpSp>
      <p:grpSp>
        <p:nvGrpSpPr>
          <p:cNvPr id="5" name="Group 111"/>
          <p:cNvGrpSpPr/>
          <p:nvPr/>
        </p:nvGrpSpPr>
        <p:grpSpPr>
          <a:xfrm>
            <a:off x="2626917" y="2217420"/>
            <a:ext cx="3888912" cy="1045525"/>
            <a:chOff x="2931717" y="2430780"/>
            <a:chExt cx="3888912" cy="1045525"/>
          </a:xfrm>
        </p:grpSpPr>
        <p:grpSp>
          <p:nvGrpSpPr>
            <p:cNvPr id="6" name="Group 126"/>
            <p:cNvGrpSpPr/>
            <p:nvPr/>
          </p:nvGrpSpPr>
          <p:grpSpPr>
            <a:xfrm>
              <a:off x="2931717" y="2430780"/>
              <a:ext cx="3888912" cy="1045525"/>
              <a:chOff x="2931717" y="2430780"/>
              <a:chExt cx="3888912" cy="1045525"/>
            </a:xfrm>
          </p:grpSpPr>
          <p:grpSp>
            <p:nvGrpSpPr>
              <p:cNvPr id="7" name="Group 66"/>
              <p:cNvGrpSpPr/>
              <p:nvPr/>
            </p:nvGrpSpPr>
            <p:grpSpPr>
              <a:xfrm>
                <a:off x="5804457" y="2430780"/>
                <a:ext cx="1016172" cy="1044537"/>
                <a:chOff x="4166157" y="3475708"/>
                <a:chExt cx="1016172" cy="1044537"/>
              </a:xfrm>
            </p:grpSpPr>
            <p:sp>
              <p:nvSpPr>
                <p:cNvPr id="148" name="Oval 147"/>
                <p:cNvSpPr/>
                <p:nvPr/>
              </p:nvSpPr>
              <p:spPr>
                <a:xfrm>
                  <a:off x="4566633" y="3558872"/>
                  <a:ext cx="227501" cy="26612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4222817" y="3888754"/>
                  <a:ext cx="227501" cy="26612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4899759" y="3876002"/>
                  <a:ext cx="227501" cy="26612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4575696" y="4217258"/>
                  <a:ext cx="227501" cy="26612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4166157" y="3475708"/>
                  <a:ext cx="1016172" cy="1044537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 flipV="1">
                  <a:off x="4794545" y="3685555"/>
                  <a:ext cx="290199" cy="17380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4302320" y="4141831"/>
                  <a:ext cx="290199" cy="19183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4293439" y="3705512"/>
                  <a:ext cx="290199" cy="19183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4772928" y="4132277"/>
                  <a:ext cx="290199" cy="19183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</p:grpSp>
          <p:grpSp>
            <p:nvGrpSpPr>
              <p:cNvPr id="8" name="Group 97"/>
              <p:cNvGrpSpPr/>
              <p:nvPr/>
            </p:nvGrpSpPr>
            <p:grpSpPr>
              <a:xfrm>
                <a:off x="2931717" y="2431768"/>
                <a:ext cx="1016172" cy="1044537"/>
                <a:chOff x="4166157" y="3475708"/>
                <a:chExt cx="1016172" cy="1044537"/>
              </a:xfrm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4566633" y="3558872"/>
                  <a:ext cx="227501" cy="26612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4222817" y="3888754"/>
                  <a:ext cx="227501" cy="26612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4899759" y="3876002"/>
                  <a:ext cx="227501" cy="26612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4575696" y="4217258"/>
                  <a:ext cx="227501" cy="26612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4166157" y="3475708"/>
                  <a:ext cx="1016172" cy="1044537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 flipV="1">
                  <a:off x="4794545" y="3685555"/>
                  <a:ext cx="290199" cy="17380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4302320" y="4141831"/>
                  <a:ext cx="290199" cy="19183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4293439" y="3705512"/>
                  <a:ext cx="290199" cy="19183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4772928" y="4132277"/>
                  <a:ext cx="290199" cy="19183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</p:grpSp>
          <p:cxnSp>
            <p:nvCxnSpPr>
              <p:cNvPr id="138" name="Straight Connector 137"/>
              <p:cNvCxnSpPr>
                <a:stCxn id="143" idx="6"/>
                <a:endCxn id="152" idx="2"/>
              </p:cNvCxnSpPr>
              <p:nvPr/>
            </p:nvCxnSpPr>
            <p:spPr>
              <a:xfrm flipV="1">
                <a:off x="3947889" y="2953049"/>
                <a:ext cx="1856568" cy="988"/>
              </a:xfrm>
              <a:prstGeom prst="line">
                <a:avLst/>
              </a:prstGeom>
              <a:ln w="254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27"/>
            <p:cNvGrpSpPr/>
            <p:nvPr/>
          </p:nvGrpSpPr>
          <p:grpSpPr>
            <a:xfrm>
              <a:off x="2931717" y="2430780"/>
              <a:ext cx="3888912" cy="1045525"/>
              <a:chOff x="2931717" y="2430780"/>
              <a:chExt cx="3888912" cy="1045525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grpSp>
            <p:nvGrpSpPr>
              <p:cNvPr id="10" name="Group 66"/>
              <p:cNvGrpSpPr/>
              <p:nvPr/>
            </p:nvGrpSpPr>
            <p:grpSpPr>
              <a:xfrm>
                <a:off x="5804457" y="2430780"/>
                <a:ext cx="1016172" cy="1044537"/>
                <a:chOff x="4166157" y="3475708"/>
                <a:chExt cx="1016172" cy="1044537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4566633" y="3558872"/>
                  <a:ext cx="227501" cy="26612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4222817" y="3888754"/>
                  <a:ext cx="227501" cy="26612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4899759" y="3876002"/>
                  <a:ext cx="227501" cy="26612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4575696" y="4217258"/>
                  <a:ext cx="227501" cy="26612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4166157" y="3475708"/>
                  <a:ext cx="1016172" cy="1044537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 flipV="1">
                  <a:off x="4794545" y="3685555"/>
                  <a:ext cx="290199" cy="17380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4302320" y="4141831"/>
                  <a:ext cx="290199" cy="19183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4293439" y="3705512"/>
                  <a:ext cx="290199" cy="19183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4772928" y="4132277"/>
                  <a:ext cx="290199" cy="19183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</p:grpSp>
          <p:grpSp>
            <p:nvGrpSpPr>
              <p:cNvPr id="11" name="Group 97"/>
              <p:cNvGrpSpPr/>
              <p:nvPr/>
            </p:nvGrpSpPr>
            <p:grpSpPr>
              <a:xfrm>
                <a:off x="2931717" y="2431768"/>
                <a:ext cx="1016172" cy="1044537"/>
                <a:chOff x="4166157" y="3475708"/>
                <a:chExt cx="1016172" cy="1044537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4566633" y="3558872"/>
                  <a:ext cx="227501" cy="26612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4222817" y="3888754"/>
                  <a:ext cx="227501" cy="26612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4899759" y="3876002"/>
                  <a:ext cx="227501" cy="26612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4575696" y="4217258"/>
                  <a:ext cx="227501" cy="26612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4166157" y="3475708"/>
                  <a:ext cx="1016172" cy="1044537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 flipV="1">
                  <a:off x="4794545" y="3685555"/>
                  <a:ext cx="290199" cy="17380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4302320" y="4141831"/>
                  <a:ext cx="290199" cy="19183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4293439" y="3705512"/>
                  <a:ext cx="290199" cy="19183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4772928" y="4132277"/>
                  <a:ext cx="290199" cy="19183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cs typeface="Futura Bk"/>
                  </a:endParaRPr>
                </a:p>
              </p:txBody>
            </p:sp>
          </p:grpSp>
          <p:cxnSp>
            <p:nvCxnSpPr>
              <p:cNvPr id="117" name="Straight Connector 116"/>
              <p:cNvCxnSpPr>
                <a:stCxn id="122" idx="6"/>
                <a:endCxn id="131" idx="2"/>
              </p:cNvCxnSpPr>
              <p:nvPr/>
            </p:nvCxnSpPr>
            <p:spPr>
              <a:xfrm flipV="1">
                <a:off x="3947889" y="2953049"/>
                <a:ext cx="1856568" cy="988"/>
              </a:xfrm>
              <a:prstGeom prst="line">
                <a:avLst/>
              </a:prstGeom>
              <a:ln w="254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488680" cy="430887"/>
          </a:xfrm>
        </p:spPr>
        <p:txBody>
          <a:bodyPr/>
          <a:lstStyle/>
          <a:p>
            <a:r>
              <a:rPr lang="en-US" dirty="0" smtClean="0"/>
              <a:t>Why enterprises </a:t>
            </a:r>
            <a:r>
              <a:rPr lang="en-US" dirty="0"/>
              <a:t>collect </a:t>
            </a:r>
            <a:r>
              <a:rPr lang="en-US" dirty="0" smtClean="0"/>
              <a:t> </a:t>
            </a:r>
            <a:r>
              <a:rPr lang="en-US" dirty="0"/>
              <a:t>security data</a:t>
            </a:r>
          </a:p>
        </p:txBody>
      </p:sp>
      <p:sp>
        <p:nvSpPr>
          <p:cNvPr id="8" name="Round Diagonal Corner Rectangle 7"/>
          <p:cNvSpPr/>
          <p:nvPr/>
        </p:nvSpPr>
        <p:spPr>
          <a:xfrm flipH="1">
            <a:off x="975357" y="3345153"/>
            <a:ext cx="7063742" cy="975385"/>
          </a:xfrm>
          <a:prstGeom prst="round2DiagRect">
            <a:avLst>
              <a:gd name="adj1" fmla="val 10501"/>
              <a:gd name="adj2" fmla="val 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1"/>
                </a:solidFill>
              </a:rPr>
              <a:t>Big Data</a:t>
            </a: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3" name="Group 24"/>
          <p:cNvGrpSpPr/>
          <p:nvPr/>
        </p:nvGrpSpPr>
        <p:grpSpPr>
          <a:xfrm>
            <a:off x="1583183" y="1280133"/>
            <a:ext cx="6034770" cy="2009339"/>
            <a:chOff x="1583183" y="1280133"/>
            <a:chExt cx="6034770" cy="2009339"/>
          </a:xfrm>
        </p:grpSpPr>
        <p:grpSp>
          <p:nvGrpSpPr>
            <p:cNvPr id="7" name="Group 21"/>
            <p:cNvGrpSpPr/>
            <p:nvPr/>
          </p:nvGrpSpPr>
          <p:grpSpPr>
            <a:xfrm rot="13487558" flipH="1">
              <a:off x="1938670" y="2456914"/>
              <a:ext cx="1860796" cy="335086"/>
              <a:chOff x="1583183" y="928694"/>
              <a:chExt cx="1860796" cy="335086"/>
            </a:xfrm>
          </p:grpSpPr>
          <p:sp>
            <p:nvSpPr>
              <p:cNvPr id="23" name="Left-Right Arrow 22"/>
              <p:cNvSpPr/>
              <p:nvPr/>
            </p:nvSpPr>
            <p:spPr>
              <a:xfrm>
                <a:off x="1583183" y="1019891"/>
                <a:ext cx="1823903" cy="215684"/>
              </a:xfrm>
              <a:prstGeom prst="leftRightArrow">
                <a:avLst>
                  <a:gd name="adj1" fmla="val 100000"/>
                  <a:gd name="adj2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400"/>
                  </a:spcAft>
                  <a:buSzPct val="100000"/>
                </a:pPr>
                <a:endParaRPr lang="en-US" sz="1400" dirty="0"/>
              </a:p>
            </p:txBody>
          </p:sp>
          <p:sp>
            <p:nvSpPr>
              <p:cNvPr id="24" name="Freeform 112"/>
              <p:cNvSpPr>
                <a:spLocks/>
              </p:cNvSpPr>
              <p:nvPr/>
            </p:nvSpPr>
            <p:spPr bwMode="auto">
              <a:xfrm rot="3600000">
                <a:off x="3095718" y="915519"/>
                <a:ext cx="335086" cy="361436"/>
              </a:xfrm>
              <a:custGeom>
                <a:avLst/>
                <a:gdLst>
                  <a:gd name="connsiteX0" fmla="*/ 5625 w 10000"/>
                  <a:gd name="connsiteY0" fmla="*/ 10000 h 10000"/>
                  <a:gd name="connsiteX1" fmla="*/ 5625 w 10000"/>
                  <a:gd name="connsiteY1" fmla="*/ 10000 h 10000"/>
                  <a:gd name="connsiteX2" fmla="*/ 5476 w 10000"/>
                  <a:gd name="connsiteY2" fmla="*/ 9957 h 10000"/>
                  <a:gd name="connsiteX3" fmla="*/ 5357 w 10000"/>
                  <a:gd name="connsiteY3" fmla="*/ 9914 h 10000"/>
                  <a:gd name="connsiteX4" fmla="*/ 5089 w 10000"/>
                  <a:gd name="connsiteY4" fmla="*/ 9785 h 10000"/>
                  <a:gd name="connsiteX5" fmla="*/ 536 w 10000"/>
                  <a:gd name="connsiteY5" fmla="*/ 6094 h 10000"/>
                  <a:gd name="connsiteX6" fmla="*/ 536 w 10000"/>
                  <a:gd name="connsiteY6" fmla="*/ 6094 h 10000"/>
                  <a:gd name="connsiteX7" fmla="*/ 298 w 10000"/>
                  <a:gd name="connsiteY7" fmla="*/ 5880 h 10000"/>
                  <a:gd name="connsiteX8" fmla="*/ 119 w 10000"/>
                  <a:gd name="connsiteY8" fmla="*/ 5579 h 10000"/>
                  <a:gd name="connsiteX9" fmla="*/ 30 w 10000"/>
                  <a:gd name="connsiteY9" fmla="*/ 5322 h 10000"/>
                  <a:gd name="connsiteX10" fmla="*/ 0 w 10000"/>
                  <a:gd name="connsiteY10" fmla="*/ 4979 h 10000"/>
                  <a:gd name="connsiteX11" fmla="*/ 0 w 10000"/>
                  <a:gd name="connsiteY11" fmla="*/ 4979 h 10000"/>
                  <a:gd name="connsiteX12" fmla="*/ 30 w 10000"/>
                  <a:gd name="connsiteY12" fmla="*/ 4678 h 10000"/>
                  <a:gd name="connsiteX13" fmla="*/ 119 w 10000"/>
                  <a:gd name="connsiteY13" fmla="*/ 4378 h 10000"/>
                  <a:gd name="connsiteX14" fmla="*/ 298 w 10000"/>
                  <a:gd name="connsiteY14" fmla="*/ 4120 h 10000"/>
                  <a:gd name="connsiteX15" fmla="*/ 536 w 10000"/>
                  <a:gd name="connsiteY15" fmla="*/ 3906 h 10000"/>
                  <a:gd name="connsiteX16" fmla="*/ 5089 w 10000"/>
                  <a:gd name="connsiteY16" fmla="*/ 215 h 10000"/>
                  <a:gd name="connsiteX17" fmla="*/ 5089 w 10000"/>
                  <a:gd name="connsiteY17" fmla="*/ 215 h 10000"/>
                  <a:gd name="connsiteX18" fmla="*/ 5357 w 10000"/>
                  <a:gd name="connsiteY18" fmla="*/ 86 h 10000"/>
                  <a:gd name="connsiteX19" fmla="*/ 5476 w 10000"/>
                  <a:gd name="connsiteY19" fmla="*/ 43 h 10000"/>
                  <a:gd name="connsiteX20" fmla="*/ 5625 w 10000"/>
                  <a:gd name="connsiteY20" fmla="*/ 0 h 10000"/>
                  <a:gd name="connsiteX21" fmla="*/ 5625 w 10000"/>
                  <a:gd name="connsiteY21" fmla="*/ 0 h 10000"/>
                  <a:gd name="connsiteX22" fmla="*/ 5774 w 10000"/>
                  <a:gd name="connsiteY22" fmla="*/ 43 h 10000"/>
                  <a:gd name="connsiteX23" fmla="*/ 5923 w 10000"/>
                  <a:gd name="connsiteY23" fmla="*/ 86 h 10000"/>
                  <a:gd name="connsiteX24" fmla="*/ 6042 w 10000"/>
                  <a:gd name="connsiteY24" fmla="*/ 215 h 10000"/>
                  <a:gd name="connsiteX25" fmla="*/ 6161 w 10000"/>
                  <a:gd name="connsiteY25" fmla="*/ 386 h 10000"/>
                  <a:gd name="connsiteX26" fmla="*/ 6280 w 10000"/>
                  <a:gd name="connsiteY26" fmla="*/ 558 h 10000"/>
                  <a:gd name="connsiteX27" fmla="*/ 6369 w 10000"/>
                  <a:gd name="connsiteY27" fmla="*/ 815 h 10000"/>
                  <a:gd name="connsiteX28" fmla="*/ 6399 w 10000"/>
                  <a:gd name="connsiteY28" fmla="*/ 1116 h 10000"/>
                  <a:gd name="connsiteX29" fmla="*/ 6429 w 10000"/>
                  <a:gd name="connsiteY29" fmla="*/ 1502 h 10000"/>
                  <a:gd name="connsiteX30" fmla="*/ 6429 w 10000"/>
                  <a:gd name="connsiteY30" fmla="*/ 2532 h 10000"/>
                  <a:gd name="connsiteX31" fmla="*/ 9762 w 10000"/>
                  <a:gd name="connsiteY31" fmla="*/ 2532 h 10000"/>
                  <a:gd name="connsiteX32" fmla="*/ 10000 w 10000"/>
                  <a:gd name="connsiteY32" fmla="*/ 2876 h 10000"/>
                  <a:gd name="connsiteX33" fmla="*/ 10000 w 10000"/>
                  <a:gd name="connsiteY33" fmla="*/ 7124 h 10000"/>
                  <a:gd name="connsiteX34" fmla="*/ 10000 w 10000"/>
                  <a:gd name="connsiteY34" fmla="*/ 7468 h 10000"/>
                  <a:gd name="connsiteX35" fmla="*/ 9762 w 10000"/>
                  <a:gd name="connsiteY35" fmla="*/ 7468 h 10000"/>
                  <a:gd name="connsiteX36" fmla="*/ 6429 w 10000"/>
                  <a:gd name="connsiteY36" fmla="*/ 7468 h 10000"/>
                  <a:gd name="connsiteX37" fmla="*/ 6429 w 10000"/>
                  <a:gd name="connsiteY37" fmla="*/ 8498 h 10000"/>
                  <a:gd name="connsiteX38" fmla="*/ 6429 w 10000"/>
                  <a:gd name="connsiteY38" fmla="*/ 8498 h 10000"/>
                  <a:gd name="connsiteX39" fmla="*/ 6399 w 10000"/>
                  <a:gd name="connsiteY39" fmla="*/ 8841 h 10000"/>
                  <a:gd name="connsiteX40" fmla="*/ 6369 w 10000"/>
                  <a:gd name="connsiteY40" fmla="*/ 9099 h 10000"/>
                  <a:gd name="connsiteX41" fmla="*/ 6310 w 10000"/>
                  <a:gd name="connsiteY41" fmla="*/ 9356 h 10000"/>
                  <a:gd name="connsiteX42" fmla="*/ 6190 w 10000"/>
                  <a:gd name="connsiteY42" fmla="*/ 9571 h 10000"/>
                  <a:gd name="connsiteX43" fmla="*/ 6071 w 10000"/>
                  <a:gd name="connsiteY43" fmla="*/ 9742 h 10000"/>
                  <a:gd name="connsiteX44" fmla="*/ 5952 w 10000"/>
                  <a:gd name="connsiteY44" fmla="*/ 9871 h 10000"/>
                  <a:gd name="connsiteX45" fmla="*/ 5774 w 10000"/>
                  <a:gd name="connsiteY45" fmla="*/ 9957 h 10000"/>
                  <a:gd name="connsiteX46" fmla="*/ 5625 w 10000"/>
                  <a:gd name="connsiteY46" fmla="*/ 10000 h 10000"/>
                  <a:gd name="connsiteX47" fmla="*/ 5625 w 10000"/>
                  <a:gd name="connsiteY47" fmla="*/ 10000 h 10000"/>
                  <a:gd name="connsiteX0" fmla="*/ 5625 w 10000"/>
                  <a:gd name="connsiteY0" fmla="*/ 10000 h 10000"/>
                  <a:gd name="connsiteX1" fmla="*/ 5625 w 10000"/>
                  <a:gd name="connsiteY1" fmla="*/ 10000 h 10000"/>
                  <a:gd name="connsiteX2" fmla="*/ 5476 w 10000"/>
                  <a:gd name="connsiteY2" fmla="*/ 9957 h 10000"/>
                  <a:gd name="connsiteX3" fmla="*/ 5357 w 10000"/>
                  <a:gd name="connsiteY3" fmla="*/ 9914 h 10000"/>
                  <a:gd name="connsiteX4" fmla="*/ 5089 w 10000"/>
                  <a:gd name="connsiteY4" fmla="*/ 9785 h 10000"/>
                  <a:gd name="connsiteX5" fmla="*/ 536 w 10000"/>
                  <a:gd name="connsiteY5" fmla="*/ 6094 h 10000"/>
                  <a:gd name="connsiteX6" fmla="*/ 536 w 10000"/>
                  <a:gd name="connsiteY6" fmla="*/ 6094 h 10000"/>
                  <a:gd name="connsiteX7" fmla="*/ 298 w 10000"/>
                  <a:gd name="connsiteY7" fmla="*/ 5880 h 10000"/>
                  <a:gd name="connsiteX8" fmla="*/ 119 w 10000"/>
                  <a:gd name="connsiteY8" fmla="*/ 5579 h 10000"/>
                  <a:gd name="connsiteX9" fmla="*/ 30 w 10000"/>
                  <a:gd name="connsiteY9" fmla="*/ 5322 h 10000"/>
                  <a:gd name="connsiteX10" fmla="*/ 0 w 10000"/>
                  <a:gd name="connsiteY10" fmla="*/ 4979 h 10000"/>
                  <a:gd name="connsiteX11" fmla="*/ 0 w 10000"/>
                  <a:gd name="connsiteY11" fmla="*/ 4979 h 10000"/>
                  <a:gd name="connsiteX12" fmla="*/ 30 w 10000"/>
                  <a:gd name="connsiteY12" fmla="*/ 4678 h 10000"/>
                  <a:gd name="connsiteX13" fmla="*/ 119 w 10000"/>
                  <a:gd name="connsiteY13" fmla="*/ 4378 h 10000"/>
                  <a:gd name="connsiteX14" fmla="*/ 298 w 10000"/>
                  <a:gd name="connsiteY14" fmla="*/ 4120 h 10000"/>
                  <a:gd name="connsiteX15" fmla="*/ 536 w 10000"/>
                  <a:gd name="connsiteY15" fmla="*/ 3906 h 10000"/>
                  <a:gd name="connsiteX16" fmla="*/ 5089 w 10000"/>
                  <a:gd name="connsiteY16" fmla="*/ 215 h 10000"/>
                  <a:gd name="connsiteX17" fmla="*/ 5089 w 10000"/>
                  <a:gd name="connsiteY17" fmla="*/ 215 h 10000"/>
                  <a:gd name="connsiteX18" fmla="*/ 5357 w 10000"/>
                  <a:gd name="connsiteY18" fmla="*/ 86 h 10000"/>
                  <a:gd name="connsiteX19" fmla="*/ 5476 w 10000"/>
                  <a:gd name="connsiteY19" fmla="*/ 43 h 10000"/>
                  <a:gd name="connsiteX20" fmla="*/ 5625 w 10000"/>
                  <a:gd name="connsiteY20" fmla="*/ 0 h 10000"/>
                  <a:gd name="connsiteX21" fmla="*/ 5625 w 10000"/>
                  <a:gd name="connsiteY21" fmla="*/ 0 h 10000"/>
                  <a:gd name="connsiteX22" fmla="*/ 5774 w 10000"/>
                  <a:gd name="connsiteY22" fmla="*/ 43 h 10000"/>
                  <a:gd name="connsiteX23" fmla="*/ 5923 w 10000"/>
                  <a:gd name="connsiteY23" fmla="*/ 86 h 10000"/>
                  <a:gd name="connsiteX24" fmla="*/ 6042 w 10000"/>
                  <a:gd name="connsiteY24" fmla="*/ 215 h 10000"/>
                  <a:gd name="connsiteX25" fmla="*/ 6161 w 10000"/>
                  <a:gd name="connsiteY25" fmla="*/ 386 h 10000"/>
                  <a:gd name="connsiteX26" fmla="*/ 6280 w 10000"/>
                  <a:gd name="connsiteY26" fmla="*/ 558 h 10000"/>
                  <a:gd name="connsiteX27" fmla="*/ 6369 w 10000"/>
                  <a:gd name="connsiteY27" fmla="*/ 815 h 10000"/>
                  <a:gd name="connsiteX28" fmla="*/ 6399 w 10000"/>
                  <a:gd name="connsiteY28" fmla="*/ 1116 h 10000"/>
                  <a:gd name="connsiteX29" fmla="*/ 6429 w 10000"/>
                  <a:gd name="connsiteY29" fmla="*/ 1502 h 10000"/>
                  <a:gd name="connsiteX30" fmla="*/ 6429 w 10000"/>
                  <a:gd name="connsiteY30" fmla="*/ 2532 h 10000"/>
                  <a:gd name="connsiteX31" fmla="*/ 10000 w 10000"/>
                  <a:gd name="connsiteY31" fmla="*/ 2876 h 10000"/>
                  <a:gd name="connsiteX32" fmla="*/ 10000 w 10000"/>
                  <a:gd name="connsiteY32" fmla="*/ 7124 h 10000"/>
                  <a:gd name="connsiteX33" fmla="*/ 10000 w 10000"/>
                  <a:gd name="connsiteY33" fmla="*/ 7468 h 10000"/>
                  <a:gd name="connsiteX34" fmla="*/ 9762 w 10000"/>
                  <a:gd name="connsiteY34" fmla="*/ 7468 h 10000"/>
                  <a:gd name="connsiteX35" fmla="*/ 6429 w 10000"/>
                  <a:gd name="connsiteY35" fmla="*/ 7468 h 10000"/>
                  <a:gd name="connsiteX36" fmla="*/ 6429 w 10000"/>
                  <a:gd name="connsiteY36" fmla="*/ 8498 h 10000"/>
                  <a:gd name="connsiteX37" fmla="*/ 6429 w 10000"/>
                  <a:gd name="connsiteY37" fmla="*/ 8498 h 10000"/>
                  <a:gd name="connsiteX38" fmla="*/ 6399 w 10000"/>
                  <a:gd name="connsiteY38" fmla="*/ 8841 h 10000"/>
                  <a:gd name="connsiteX39" fmla="*/ 6369 w 10000"/>
                  <a:gd name="connsiteY39" fmla="*/ 9099 h 10000"/>
                  <a:gd name="connsiteX40" fmla="*/ 6310 w 10000"/>
                  <a:gd name="connsiteY40" fmla="*/ 9356 h 10000"/>
                  <a:gd name="connsiteX41" fmla="*/ 6190 w 10000"/>
                  <a:gd name="connsiteY41" fmla="*/ 9571 h 10000"/>
                  <a:gd name="connsiteX42" fmla="*/ 6071 w 10000"/>
                  <a:gd name="connsiteY42" fmla="*/ 9742 h 10000"/>
                  <a:gd name="connsiteX43" fmla="*/ 5952 w 10000"/>
                  <a:gd name="connsiteY43" fmla="*/ 9871 h 10000"/>
                  <a:gd name="connsiteX44" fmla="*/ 5774 w 10000"/>
                  <a:gd name="connsiteY44" fmla="*/ 9957 h 10000"/>
                  <a:gd name="connsiteX45" fmla="*/ 5625 w 10000"/>
                  <a:gd name="connsiteY45" fmla="*/ 10000 h 10000"/>
                  <a:gd name="connsiteX46" fmla="*/ 5625 w 10000"/>
                  <a:gd name="connsiteY46" fmla="*/ 10000 h 10000"/>
                  <a:gd name="connsiteX0" fmla="*/ 5625 w 10000"/>
                  <a:gd name="connsiteY0" fmla="*/ 10000 h 10000"/>
                  <a:gd name="connsiteX1" fmla="*/ 5625 w 10000"/>
                  <a:gd name="connsiteY1" fmla="*/ 10000 h 10000"/>
                  <a:gd name="connsiteX2" fmla="*/ 5476 w 10000"/>
                  <a:gd name="connsiteY2" fmla="*/ 9957 h 10000"/>
                  <a:gd name="connsiteX3" fmla="*/ 5357 w 10000"/>
                  <a:gd name="connsiteY3" fmla="*/ 9914 h 10000"/>
                  <a:gd name="connsiteX4" fmla="*/ 5089 w 10000"/>
                  <a:gd name="connsiteY4" fmla="*/ 9785 h 10000"/>
                  <a:gd name="connsiteX5" fmla="*/ 536 w 10000"/>
                  <a:gd name="connsiteY5" fmla="*/ 6094 h 10000"/>
                  <a:gd name="connsiteX6" fmla="*/ 536 w 10000"/>
                  <a:gd name="connsiteY6" fmla="*/ 6094 h 10000"/>
                  <a:gd name="connsiteX7" fmla="*/ 298 w 10000"/>
                  <a:gd name="connsiteY7" fmla="*/ 5880 h 10000"/>
                  <a:gd name="connsiteX8" fmla="*/ 119 w 10000"/>
                  <a:gd name="connsiteY8" fmla="*/ 5579 h 10000"/>
                  <a:gd name="connsiteX9" fmla="*/ 30 w 10000"/>
                  <a:gd name="connsiteY9" fmla="*/ 5322 h 10000"/>
                  <a:gd name="connsiteX10" fmla="*/ 0 w 10000"/>
                  <a:gd name="connsiteY10" fmla="*/ 4979 h 10000"/>
                  <a:gd name="connsiteX11" fmla="*/ 0 w 10000"/>
                  <a:gd name="connsiteY11" fmla="*/ 4979 h 10000"/>
                  <a:gd name="connsiteX12" fmla="*/ 30 w 10000"/>
                  <a:gd name="connsiteY12" fmla="*/ 4678 h 10000"/>
                  <a:gd name="connsiteX13" fmla="*/ 119 w 10000"/>
                  <a:gd name="connsiteY13" fmla="*/ 4378 h 10000"/>
                  <a:gd name="connsiteX14" fmla="*/ 298 w 10000"/>
                  <a:gd name="connsiteY14" fmla="*/ 4120 h 10000"/>
                  <a:gd name="connsiteX15" fmla="*/ 536 w 10000"/>
                  <a:gd name="connsiteY15" fmla="*/ 3906 h 10000"/>
                  <a:gd name="connsiteX16" fmla="*/ 5089 w 10000"/>
                  <a:gd name="connsiteY16" fmla="*/ 215 h 10000"/>
                  <a:gd name="connsiteX17" fmla="*/ 5089 w 10000"/>
                  <a:gd name="connsiteY17" fmla="*/ 215 h 10000"/>
                  <a:gd name="connsiteX18" fmla="*/ 5357 w 10000"/>
                  <a:gd name="connsiteY18" fmla="*/ 86 h 10000"/>
                  <a:gd name="connsiteX19" fmla="*/ 5476 w 10000"/>
                  <a:gd name="connsiteY19" fmla="*/ 43 h 10000"/>
                  <a:gd name="connsiteX20" fmla="*/ 5625 w 10000"/>
                  <a:gd name="connsiteY20" fmla="*/ 0 h 10000"/>
                  <a:gd name="connsiteX21" fmla="*/ 5625 w 10000"/>
                  <a:gd name="connsiteY21" fmla="*/ 0 h 10000"/>
                  <a:gd name="connsiteX22" fmla="*/ 5774 w 10000"/>
                  <a:gd name="connsiteY22" fmla="*/ 43 h 10000"/>
                  <a:gd name="connsiteX23" fmla="*/ 5923 w 10000"/>
                  <a:gd name="connsiteY23" fmla="*/ 86 h 10000"/>
                  <a:gd name="connsiteX24" fmla="*/ 6042 w 10000"/>
                  <a:gd name="connsiteY24" fmla="*/ 215 h 10000"/>
                  <a:gd name="connsiteX25" fmla="*/ 6161 w 10000"/>
                  <a:gd name="connsiteY25" fmla="*/ 386 h 10000"/>
                  <a:gd name="connsiteX26" fmla="*/ 6280 w 10000"/>
                  <a:gd name="connsiteY26" fmla="*/ 558 h 10000"/>
                  <a:gd name="connsiteX27" fmla="*/ 6369 w 10000"/>
                  <a:gd name="connsiteY27" fmla="*/ 815 h 10000"/>
                  <a:gd name="connsiteX28" fmla="*/ 6399 w 10000"/>
                  <a:gd name="connsiteY28" fmla="*/ 1116 h 10000"/>
                  <a:gd name="connsiteX29" fmla="*/ 6429 w 10000"/>
                  <a:gd name="connsiteY29" fmla="*/ 1502 h 10000"/>
                  <a:gd name="connsiteX30" fmla="*/ 6429 w 10000"/>
                  <a:gd name="connsiteY30" fmla="*/ 2532 h 10000"/>
                  <a:gd name="connsiteX31" fmla="*/ 10000 w 10000"/>
                  <a:gd name="connsiteY31" fmla="*/ 7124 h 10000"/>
                  <a:gd name="connsiteX32" fmla="*/ 10000 w 10000"/>
                  <a:gd name="connsiteY32" fmla="*/ 7468 h 10000"/>
                  <a:gd name="connsiteX33" fmla="*/ 9762 w 10000"/>
                  <a:gd name="connsiteY33" fmla="*/ 7468 h 10000"/>
                  <a:gd name="connsiteX34" fmla="*/ 6429 w 10000"/>
                  <a:gd name="connsiteY34" fmla="*/ 7468 h 10000"/>
                  <a:gd name="connsiteX35" fmla="*/ 6429 w 10000"/>
                  <a:gd name="connsiteY35" fmla="*/ 8498 h 10000"/>
                  <a:gd name="connsiteX36" fmla="*/ 6429 w 10000"/>
                  <a:gd name="connsiteY36" fmla="*/ 8498 h 10000"/>
                  <a:gd name="connsiteX37" fmla="*/ 6399 w 10000"/>
                  <a:gd name="connsiteY37" fmla="*/ 8841 h 10000"/>
                  <a:gd name="connsiteX38" fmla="*/ 6369 w 10000"/>
                  <a:gd name="connsiteY38" fmla="*/ 9099 h 10000"/>
                  <a:gd name="connsiteX39" fmla="*/ 6310 w 10000"/>
                  <a:gd name="connsiteY39" fmla="*/ 9356 h 10000"/>
                  <a:gd name="connsiteX40" fmla="*/ 6190 w 10000"/>
                  <a:gd name="connsiteY40" fmla="*/ 9571 h 10000"/>
                  <a:gd name="connsiteX41" fmla="*/ 6071 w 10000"/>
                  <a:gd name="connsiteY41" fmla="*/ 9742 h 10000"/>
                  <a:gd name="connsiteX42" fmla="*/ 5952 w 10000"/>
                  <a:gd name="connsiteY42" fmla="*/ 9871 h 10000"/>
                  <a:gd name="connsiteX43" fmla="*/ 5774 w 10000"/>
                  <a:gd name="connsiteY43" fmla="*/ 9957 h 10000"/>
                  <a:gd name="connsiteX44" fmla="*/ 5625 w 10000"/>
                  <a:gd name="connsiteY44" fmla="*/ 10000 h 10000"/>
                  <a:gd name="connsiteX45" fmla="*/ 5625 w 10000"/>
                  <a:gd name="connsiteY45" fmla="*/ 10000 h 10000"/>
                  <a:gd name="connsiteX0" fmla="*/ 5625 w 10000"/>
                  <a:gd name="connsiteY0" fmla="*/ 10000 h 10000"/>
                  <a:gd name="connsiteX1" fmla="*/ 5625 w 10000"/>
                  <a:gd name="connsiteY1" fmla="*/ 10000 h 10000"/>
                  <a:gd name="connsiteX2" fmla="*/ 5476 w 10000"/>
                  <a:gd name="connsiteY2" fmla="*/ 9957 h 10000"/>
                  <a:gd name="connsiteX3" fmla="*/ 5357 w 10000"/>
                  <a:gd name="connsiteY3" fmla="*/ 9914 h 10000"/>
                  <a:gd name="connsiteX4" fmla="*/ 5089 w 10000"/>
                  <a:gd name="connsiteY4" fmla="*/ 9785 h 10000"/>
                  <a:gd name="connsiteX5" fmla="*/ 536 w 10000"/>
                  <a:gd name="connsiteY5" fmla="*/ 6094 h 10000"/>
                  <a:gd name="connsiteX6" fmla="*/ 536 w 10000"/>
                  <a:gd name="connsiteY6" fmla="*/ 6094 h 10000"/>
                  <a:gd name="connsiteX7" fmla="*/ 298 w 10000"/>
                  <a:gd name="connsiteY7" fmla="*/ 5880 h 10000"/>
                  <a:gd name="connsiteX8" fmla="*/ 119 w 10000"/>
                  <a:gd name="connsiteY8" fmla="*/ 5579 h 10000"/>
                  <a:gd name="connsiteX9" fmla="*/ 30 w 10000"/>
                  <a:gd name="connsiteY9" fmla="*/ 5322 h 10000"/>
                  <a:gd name="connsiteX10" fmla="*/ 0 w 10000"/>
                  <a:gd name="connsiteY10" fmla="*/ 4979 h 10000"/>
                  <a:gd name="connsiteX11" fmla="*/ 0 w 10000"/>
                  <a:gd name="connsiteY11" fmla="*/ 4979 h 10000"/>
                  <a:gd name="connsiteX12" fmla="*/ 30 w 10000"/>
                  <a:gd name="connsiteY12" fmla="*/ 4678 h 10000"/>
                  <a:gd name="connsiteX13" fmla="*/ 119 w 10000"/>
                  <a:gd name="connsiteY13" fmla="*/ 4378 h 10000"/>
                  <a:gd name="connsiteX14" fmla="*/ 298 w 10000"/>
                  <a:gd name="connsiteY14" fmla="*/ 4120 h 10000"/>
                  <a:gd name="connsiteX15" fmla="*/ 536 w 10000"/>
                  <a:gd name="connsiteY15" fmla="*/ 3906 h 10000"/>
                  <a:gd name="connsiteX16" fmla="*/ 5089 w 10000"/>
                  <a:gd name="connsiteY16" fmla="*/ 215 h 10000"/>
                  <a:gd name="connsiteX17" fmla="*/ 5089 w 10000"/>
                  <a:gd name="connsiteY17" fmla="*/ 215 h 10000"/>
                  <a:gd name="connsiteX18" fmla="*/ 5357 w 10000"/>
                  <a:gd name="connsiteY18" fmla="*/ 86 h 10000"/>
                  <a:gd name="connsiteX19" fmla="*/ 5476 w 10000"/>
                  <a:gd name="connsiteY19" fmla="*/ 43 h 10000"/>
                  <a:gd name="connsiteX20" fmla="*/ 5625 w 10000"/>
                  <a:gd name="connsiteY20" fmla="*/ 0 h 10000"/>
                  <a:gd name="connsiteX21" fmla="*/ 5625 w 10000"/>
                  <a:gd name="connsiteY21" fmla="*/ 0 h 10000"/>
                  <a:gd name="connsiteX22" fmla="*/ 5774 w 10000"/>
                  <a:gd name="connsiteY22" fmla="*/ 43 h 10000"/>
                  <a:gd name="connsiteX23" fmla="*/ 5923 w 10000"/>
                  <a:gd name="connsiteY23" fmla="*/ 86 h 10000"/>
                  <a:gd name="connsiteX24" fmla="*/ 6042 w 10000"/>
                  <a:gd name="connsiteY24" fmla="*/ 215 h 10000"/>
                  <a:gd name="connsiteX25" fmla="*/ 6161 w 10000"/>
                  <a:gd name="connsiteY25" fmla="*/ 386 h 10000"/>
                  <a:gd name="connsiteX26" fmla="*/ 6280 w 10000"/>
                  <a:gd name="connsiteY26" fmla="*/ 558 h 10000"/>
                  <a:gd name="connsiteX27" fmla="*/ 6369 w 10000"/>
                  <a:gd name="connsiteY27" fmla="*/ 815 h 10000"/>
                  <a:gd name="connsiteX28" fmla="*/ 6399 w 10000"/>
                  <a:gd name="connsiteY28" fmla="*/ 1116 h 10000"/>
                  <a:gd name="connsiteX29" fmla="*/ 6429 w 10000"/>
                  <a:gd name="connsiteY29" fmla="*/ 1502 h 10000"/>
                  <a:gd name="connsiteX30" fmla="*/ 6429 w 10000"/>
                  <a:gd name="connsiteY30" fmla="*/ 2532 h 10000"/>
                  <a:gd name="connsiteX31" fmla="*/ 10000 w 10000"/>
                  <a:gd name="connsiteY31" fmla="*/ 7124 h 10000"/>
                  <a:gd name="connsiteX32" fmla="*/ 10000 w 10000"/>
                  <a:gd name="connsiteY32" fmla="*/ 7468 h 10000"/>
                  <a:gd name="connsiteX33" fmla="*/ 6429 w 10000"/>
                  <a:gd name="connsiteY33" fmla="*/ 7468 h 10000"/>
                  <a:gd name="connsiteX34" fmla="*/ 6429 w 10000"/>
                  <a:gd name="connsiteY34" fmla="*/ 8498 h 10000"/>
                  <a:gd name="connsiteX35" fmla="*/ 6429 w 10000"/>
                  <a:gd name="connsiteY35" fmla="*/ 8498 h 10000"/>
                  <a:gd name="connsiteX36" fmla="*/ 6399 w 10000"/>
                  <a:gd name="connsiteY36" fmla="*/ 8841 h 10000"/>
                  <a:gd name="connsiteX37" fmla="*/ 6369 w 10000"/>
                  <a:gd name="connsiteY37" fmla="*/ 9099 h 10000"/>
                  <a:gd name="connsiteX38" fmla="*/ 6310 w 10000"/>
                  <a:gd name="connsiteY38" fmla="*/ 9356 h 10000"/>
                  <a:gd name="connsiteX39" fmla="*/ 6190 w 10000"/>
                  <a:gd name="connsiteY39" fmla="*/ 9571 h 10000"/>
                  <a:gd name="connsiteX40" fmla="*/ 6071 w 10000"/>
                  <a:gd name="connsiteY40" fmla="*/ 9742 h 10000"/>
                  <a:gd name="connsiteX41" fmla="*/ 5952 w 10000"/>
                  <a:gd name="connsiteY41" fmla="*/ 9871 h 10000"/>
                  <a:gd name="connsiteX42" fmla="*/ 5774 w 10000"/>
                  <a:gd name="connsiteY42" fmla="*/ 9957 h 10000"/>
                  <a:gd name="connsiteX43" fmla="*/ 5625 w 10000"/>
                  <a:gd name="connsiteY43" fmla="*/ 10000 h 10000"/>
                  <a:gd name="connsiteX44" fmla="*/ 5625 w 10000"/>
                  <a:gd name="connsiteY44" fmla="*/ 10000 h 10000"/>
                  <a:gd name="connsiteX0" fmla="*/ 5625 w 10000"/>
                  <a:gd name="connsiteY0" fmla="*/ 10000 h 10000"/>
                  <a:gd name="connsiteX1" fmla="*/ 5625 w 10000"/>
                  <a:gd name="connsiteY1" fmla="*/ 10000 h 10000"/>
                  <a:gd name="connsiteX2" fmla="*/ 5476 w 10000"/>
                  <a:gd name="connsiteY2" fmla="*/ 9957 h 10000"/>
                  <a:gd name="connsiteX3" fmla="*/ 5357 w 10000"/>
                  <a:gd name="connsiteY3" fmla="*/ 9914 h 10000"/>
                  <a:gd name="connsiteX4" fmla="*/ 5089 w 10000"/>
                  <a:gd name="connsiteY4" fmla="*/ 9785 h 10000"/>
                  <a:gd name="connsiteX5" fmla="*/ 536 w 10000"/>
                  <a:gd name="connsiteY5" fmla="*/ 6094 h 10000"/>
                  <a:gd name="connsiteX6" fmla="*/ 536 w 10000"/>
                  <a:gd name="connsiteY6" fmla="*/ 6094 h 10000"/>
                  <a:gd name="connsiteX7" fmla="*/ 298 w 10000"/>
                  <a:gd name="connsiteY7" fmla="*/ 5880 h 10000"/>
                  <a:gd name="connsiteX8" fmla="*/ 119 w 10000"/>
                  <a:gd name="connsiteY8" fmla="*/ 5579 h 10000"/>
                  <a:gd name="connsiteX9" fmla="*/ 30 w 10000"/>
                  <a:gd name="connsiteY9" fmla="*/ 5322 h 10000"/>
                  <a:gd name="connsiteX10" fmla="*/ 0 w 10000"/>
                  <a:gd name="connsiteY10" fmla="*/ 4979 h 10000"/>
                  <a:gd name="connsiteX11" fmla="*/ 0 w 10000"/>
                  <a:gd name="connsiteY11" fmla="*/ 4979 h 10000"/>
                  <a:gd name="connsiteX12" fmla="*/ 30 w 10000"/>
                  <a:gd name="connsiteY12" fmla="*/ 4678 h 10000"/>
                  <a:gd name="connsiteX13" fmla="*/ 119 w 10000"/>
                  <a:gd name="connsiteY13" fmla="*/ 4378 h 10000"/>
                  <a:gd name="connsiteX14" fmla="*/ 298 w 10000"/>
                  <a:gd name="connsiteY14" fmla="*/ 4120 h 10000"/>
                  <a:gd name="connsiteX15" fmla="*/ 536 w 10000"/>
                  <a:gd name="connsiteY15" fmla="*/ 3906 h 10000"/>
                  <a:gd name="connsiteX16" fmla="*/ 5089 w 10000"/>
                  <a:gd name="connsiteY16" fmla="*/ 215 h 10000"/>
                  <a:gd name="connsiteX17" fmla="*/ 5089 w 10000"/>
                  <a:gd name="connsiteY17" fmla="*/ 215 h 10000"/>
                  <a:gd name="connsiteX18" fmla="*/ 5357 w 10000"/>
                  <a:gd name="connsiteY18" fmla="*/ 86 h 10000"/>
                  <a:gd name="connsiteX19" fmla="*/ 5476 w 10000"/>
                  <a:gd name="connsiteY19" fmla="*/ 43 h 10000"/>
                  <a:gd name="connsiteX20" fmla="*/ 5625 w 10000"/>
                  <a:gd name="connsiteY20" fmla="*/ 0 h 10000"/>
                  <a:gd name="connsiteX21" fmla="*/ 5625 w 10000"/>
                  <a:gd name="connsiteY21" fmla="*/ 0 h 10000"/>
                  <a:gd name="connsiteX22" fmla="*/ 5774 w 10000"/>
                  <a:gd name="connsiteY22" fmla="*/ 43 h 10000"/>
                  <a:gd name="connsiteX23" fmla="*/ 5923 w 10000"/>
                  <a:gd name="connsiteY23" fmla="*/ 86 h 10000"/>
                  <a:gd name="connsiteX24" fmla="*/ 6042 w 10000"/>
                  <a:gd name="connsiteY24" fmla="*/ 215 h 10000"/>
                  <a:gd name="connsiteX25" fmla="*/ 6161 w 10000"/>
                  <a:gd name="connsiteY25" fmla="*/ 386 h 10000"/>
                  <a:gd name="connsiteX26" fmla="*/ 6280 w 10000"/>
                  <a:gd name="connsiteY26" fmla="*/ 558 h 10000"/>
                  <a:gd name="connsiteX27" fmla="*/ 6369 w 10000"/>
                  <a:gd name="connsiteY27" fmla="*/ 815 h 10000"/>
                  <a:gd name="connsiteX28" fmla="*/ 6399 w 10000"/>
                  <a:gd name="connsiteY28" fmla="*/ 1116 h 10000"/>
                  <a:gd name="connsiteX29" fmla="*/ 6429 w 10000"/>
                  <a:gd name="connsiteY29" fmla="*/ 1502 h 10000"/>
                  <a:gd name="connsiteX30" fmla="*/ 6429 w 10000"/>
                  <a:gd name="connsiteY30" fmla="*/ 2532 h 10000"/>
                  <a:gd name="connsiteX31" fmla="*/ 10000 w 10000"/>
                  <a:gd name="connsiteY31" fmla="*/ 7124 h 10000"/>
                  <a:gd name="connsiteX32" fmla="*/ 6429 w 10000"/>
                  <a:gd name="connsiteY32" fmla="*/ 7468 h 10000"/>
                  <a:gd name="connsiteX33" fmla="*/ 6429 w 10000"/>
                  <a:gd name="connsiteY33" fmla="*/ 8498 h 10000"/>
                  <a:gd name="connsiteX34" fmla="*/ 6429 w 10000"/>
                  <a:gd name="connsiteY34" fmla="*/ 8498 h 10000"/>
                  <a:gd name="connsiteX35" fmla="*/ 6399 w 10000"/>
                  <a:gd name="connsiteY35" fmla="*/ 8841 h 10000"/>
                  <a:gd name="connsiteX36" fmla="*/ 6369 w 10000"/>
                  <a:gd name="connsiteY36" fmla="*/ 9099 h 10000"/>
                  <a:gd name="connsiteX37" fmla="*/ 6310 w 10000"/>
                  <a:gd name="connsiteY37" fmla="*/ 9356 h 10000"/>
                  <a:gd name="connsiteX38" fmla="*/ 6190 w 10000"/>
                  <a:gd name="connsiteY38" fmla="*/ 9571 h 10000"/>
                  <a:gd name="connsiteX39" fmla="*/ 6071 w 10000"/>
                  <a:gd name="connsiteY39" fmla="*/ 9742 h 10000"/>
                  <a:gd name="connsiteX40" fmla="*/ 5952 w 10000"/>
                  <a:gd name="connsiteY40" fmla="*/ 9871 h 10000"/>
                  <a:gd name="connsiteX41" fmla="*/ 5774 w 10000"/>
                  <a:gd name="connsiteY41" fmla="*/ 9957 h 10000"/>
                  <a:gd name="connsiteX42" fmla="*/ 5625 w 10000"/>
                  <a:gd name="connsiteY42" fmla="*/ 10000 h 10000"/>
                  <a:gd name="connsiteX43" fmla="*/ 5625 w 10000"/>
                  <a:gd name="connsiteY43" fmla="*/ 10000 h 10000"/>
                  <a:gd name="connsiteX0" fmla="*/ 5625 w 6429"/>
                  <a:gd name="connsiteY0" fmla="*/ 10000 h 10000"/>
                  <a:gd name="connsiteX1" fmla="*/ 5625 w 6429"/>
                  <a:gd name="connsiteY1" fmla="*/ 10000 h 10000"/>
                  <a:gd name="connsiteX2" fmla="*/ 5476 w 6429"/>
                  <a:gd name="connsiteY2" fmla="*/ 9957 h 10000"/>
                  <a:gd name="connsiteX3" fmla="*/ 5357 w 6429"/>
                  <a:gd name="connsiteY3" fmla="*/ 9914 h 10000"/>
                  <a:gd name="connsiteX4" fmla="*/ 5089 w 6429"/>
                  <a:gd name="connsiteY4" fmla="*/ 9785 h 10000"/>
                  <a:gd name="connsiteX5" fmla="*/ 536 w 6429"/>
                  <a:gd name="connsiteY5" fmla="*/ 6094 h 10000"/>
                  <a:gd name="connsiteX6" fmla="*/ 536 w 6429"/>
                  <a:gd name="connsiteY6" fmla="*/ 6094 h 10000"/>
                  <a:gd name="connsiteX7" fmla="*/ 298 w 6429"/>
                  <a:gd name="connsiteY7" fmla="*/ 5880 h 10000"/>
                  <a:gd name="connsiteX8" fmla="*/ 119 w 6429"/>
                  <a:gd name="connsiteY8" fmla="*/ 5579 h 10000"/>
                  <a:gd name="connsiteX9" fmla="*/ 30 w 6429"/>
                  <a:gd name="connsiteY9" fmla="*/ 5322 h 10000"/>
                  <a:gd name="connsiteX10" fmla="*/ 0 w 6429"/>
                  <a:gd name="connsiteY10" fmla="*/ 4979 h 10000"/>
                  <a:gd name="connsiteX11" fmla="*/ 0 w 6429"/>
                  <a:gd name="connsiteY11" fmla="*/ 4979 h 10000"/>
                  <a:gd name="connsiteX12" fmla="*/ 30 w 6429"/>
                  <a:gd name="connsiteY12" fmla="*/ 4678 h 10000"/>
                  <a:gd name="connsiteX13" fmla="*/ 119 w 6429"/>
                  <a:gd name="connsiteY13" fmla="*/ 4378 h 10000"/>
                  <a:gd name="connsiteX14" fmla="*/ 298 w 6429"/>
                  <a:gd name="connsiteY14" fmla="*/ 4120 h 10000"/>
                  <a:gd name="connsiteX15" fmla="*/ 536 w 6429"/>
                  <a:gd name="connsiteY15" fmla="*/ 3906 h 10000"/>
                  <a:gd name="connsiteX16" fmla="*/ 5089 w 6429"/>
                  <a:gd name="connsiteY16" fmla="*/ 215 h 10000"/>
                  <a:gd name="connsiteX17" fmla="*/ 5089 w 6429"/>
                  <a:gd name="connsiteY17" fmla="*/ 215 h 10000"/>
                  <a:gd name="connsiteX18" fmla="*/ 5357 w 6429"/>
                  <a:gd name="connsiteY18" fmla="*/ 86 h 10000"/>
                  <a:gd name="connsiteX19" fmla="*/ 5476 w 6429"/>
                  <a:gd name="connsiteY19" fmla="*/ 43 h 10000"/>
                  <a:gd name="connsiteX20" fmla="*/ 5625 w 6429"/>
                  <a:gd name="connsiteY20" fmla="*/ 0 h 10000"/>
                  <a:gd name="connsiteX21" fmla="*/ 5625 w 6429"/>
                  <a:gd name="connsiteY21" fmla="*/ 0 h 10000"/>
                  <a:gd name="connsiteX22" fmla="*/ 5774 w 6429"/>
                  <a:gd name="connsiteY22" fmla="*/ 43 h 10000"/>
                  <a:gd name="connsiteX23" fmla="*/ 5923 w 6429"/>
                  <a:gd name="connsiteY23" fmla="*/ 86 h 10000"/>
                  <a:gd name="connsiteX24" fmla="*/ 6042 w 6429"/>
                  <a:gd name="connsiteY24" fmla="*/ 215 h 10000"/>
                  <a:gd name="connsiteX25" fmla="*/ 6161 w 6429"/>
                  <a:gd name="connsiteY25" fmla="*/ 386 h 10000"/>
                  <a:gd name="connsiteX26" fmla="*/ 6280 w 6429"/>
                  <a:gd name="connsiteY26" fmla="*/ 558 h 10000"/>
                  <a:gd name="connsiteX27" fmla="*/ 6369 w 6429"/>
                  <a:gd name="connsiteY27" fmla="*/ 815 h 10000"/>
                  <a:gd name="connsiteX28" fmla="*/ 6399 w 6429"/>
                  <a:gd name="connsiteY28" fmla="*/ 1116 h 10000"/>
                  <a:gd name="connsiteX29" fmla="*/ 6429 w 6429"/>
                  <a:gd name="connsiteY29" fmla="*/ 1502 h 10000"/>
                  <a:gd name="connsiteX30" fmla="*/ 6429 w 6429"/>
                  <a:gd name="connsiteY30" fmla="*/ 2532 h 10000"/>
                  <a:gd name="connsiteX31" fmla="*/ 6429 w 6429"/>
                  <a:gd name="connsiteY31" fmla="*/ 7468 h 10000"/>
                  <a:gd name="connsiteX32" fmla="*/ 6429 w 6429"/>
                  <a:gd name="connsiteY32" fmla="*/ 8498 h 10000"/>
                  <a:gd name="connsiteX33" fmla="*/ 6429 w 6429"/>
                  <a:gd name="connsiteY33" fmla="*/ 8498 h 10000"/>
                  <a:gd name="connsiteX34" fmla="*/ 6399 w 6429"/>
                  <a:gd name="connsiteY34" fmla="*/ 8841 h 10000"/>
                  <a:gd name="connsiteX35" fmla="*/ 6369 w 6429"/>
                  <a:gd name="connsiteY35" fmla="*/ 9099 h 10000"/>
                  <a:gd name="connsiteX36" fmla="*/ 6310 w 6429"/>
                  <a:gd name="connsiteY36" fmla="*/ 9356 h 10000"/>
                  <a:gd name="connsiteX37" fmla="*/ 6190 w 6429"/>
                  <a:gd name="connsiteY37" fmla="*/ 9571 h 10000"/>
                  <a:gd name="connsiteX38" fmla="*/ 6071 w 6429"/>
                  <a:gd name="connsiteY38" fmla="*/ 9742 h 10000"/>
                  <a:gd name="connsiteX39" fmla="*/ 5952 w 6429"/>
                  <a:gd name="connsiteY39" fmla="*/ 9871 h 10000"/>
                  <a:gd name="connsiteX40" fmla="*/ 5774 w 6429"/>
                  <a:gd name="connsiteY40" fmla="*/ 9957 h 10000"/>
                  <a:gd name="connsiteX41" fmla="*/ 5625 w 6429"/>
                  <a:gd name="connsiteY41" fmla="*/ 10000 h 10000"/>
                  <a:gd name="connsiteX42" fmla="*/ 5625 w 6429"/>
                  <a:gd name="connsiteY4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6429" h="10000">
                    <a:moveTo>
                      <a:pt x="5625" y="10000"/>
                    </a:moveTo>
                    <a:lnTo>
                      <a:pt x="5625" y="10000"/>
                    </a:lnTo>
                    <a:lnTo>
                      <a:pt x="5476" y="9957"/>
                    </a:lnTo>
                    <a:cubicBezTo>
                      <a:pt x="5436" y="9943"/>
                      <a:pt x="5397" y="9928"/>
                      <a:pt x="5357" y="9914"/>
                    </a:cubicBezTo>
                    <a:lnTo>
                      <a:pt x="5089" y="9785"/>
                    </a:lnTo>
                    <a:lnTo>
                      <a:pt x="536" y="6094"/>
                    </a:lnTo>
                    <a:lnTo>
                      <a:pt x="536" y="6094"/>
                    </a:lnTo>
                    <a:lnTo>
                      <a:pt x="298" y="5880"/>
                    </a:lnTo>
                    <a:cubicBezTo>
                      <a:pt x="238" y="5780"/>
                      <a:pt x="179" y="5679"/>
                      <a:pt x="119" y="5579"/>
                    </a:cubicBezTo>
                    <a:cubicBezTo>
                      <a:pt x="89" y="5493"/>
                      <a:pt x="60" y="5408"/>
                      <a:pt x="30" y="5322"/>
                    </a:cubicBezTo>
                    <a:cubicBezTo>
                      <a:pt x="20" y="5208"/>
                      <a:pt x="10" y="5093"/>
                      <a:pt x="0" y="4979"/>
                    </a:cubicBezTo>
                    <a:lnTo>
                      <a:pt x="0" y="4979"/>
                    </a:lnTo>
                    <a:cubicBezTo>
                      <a:pt x="10" y="4879"/>
                      <a:pt x="20" y="4778"/>
                      <a:pt x="30" y="4678"/>
                    </a:cubicBezTo>
                    <a:cubicBezTo>
                      <a:pt x="60" y="4578"/>
                      <a:pt x="89" y="4478"/>
                      <a:pt x="119" y="4378"/>
                    </a:cubicBezTo>
                    <a:lnTo>
                      <a:pt x="298" y="4120"/>
                    </a:lnTo>
                    <a:lnTo>
                      <a:pt x="536" y="3906"/>
                    </a:lnTo>
                    <a:lnTo>
                      <a:pt x="5089" y="215"/>
                    </a:lnTo>
                    <a:lnTo>
                      <a:pt x="5089" y="215"/>
                    </a:lnTo>
                    <a:lnTo>
                      <a:pt x="5357" y="86"/>
                    </a:lnTo>
                    <a:cubicBezTo>
                      <a:pt x="5397" y="72"/>
                      <a:pt x="5436" y="57"/>
                      <a:pt x="5476" y="43"/>
                    </a:cubicBezTo>
                    <a:lnTo>
                      <a:pt x="5625" y="0"/>
                    </a:lnTo>
                    <a:lnTo>
                      <a:pt x="5625" y="0"/>
                    </a:lnTo>
                    <a:lnTo>
                      <a:pt x="5774" y="43"/>
                    </a:lnTo>
                    <a:lnTo>
                      <a:pt x="5923" y="86"/>
                    </a:lnTo>
                    <a:lnTo>
                      <a:pt x="6042" y="215"/>
                    </a:lnTo>
                    <a:cubicBezTo>
                      <a:pt x="6082" y="272"/>
                      <a:pt x="6121" y="329"/>
                      <a:pt x="6161" y="386"/>
                    </a:cubicBezTo>
                    <a:cubicBezTo>
                      <a:pt x="6201" y="443"/>
                      <a:pt x="6240" y="501"/>
                      <a:pt x="6280" y="558"/>
                    </a:cubicBezTo>
                    <a:cubicBezTo>
                      <a:pt x="6310" y="644"/>
                      <a:pt x="6339" y="729"/>
                      <a:pt x="6369" y="815"/>
                    </a:cubicBezTo>
                    <a:cubicBezTo>
                      <a:pt x="6379" y="915"/>
                      <a:pt x="6389" y="1016"/>
                      <a:pt x="6399" y="1116"/>
                    </a:cubicBezTo>
                    <a:cubicBezTo>
                      <a:pt x="6409" y="1245"/>
                      <a:pt x="6419" y="1373"/>
                      <a:pt x="6429" y="1502"/>
                    </a:cubicBezTo>
                    <a:lnTo>
                      <a:pt x="6429" y="2532"/>
                    </a:lnTo>
                    <a:lnTo>
                      <a:pt x="6429" y="7468"/>
                    </a:lnTo>
                    <a:lnTo>
                      <a:pt x="6429" y="8498"/>
                    </a:lnTo>
                    <a:lnTo>
                      <a:pt x="6429" y="8498"/>
                    </a:lnTo>
                    <a:cubicBezTo>
                      <a:pt x="6419" y="8612"/>
                      <a:pt x="6409" y="8727"/>
                      <a:pt x="6399" y="8841"/>
                    </a:cubicBezTo>
                    <a:lnTo>
                      <a:pt x="6369" y="9099"/>
                    </a:lnTo>
                    <a:cubicBezTo>
                      <a:pt x="6349" y="9185"/>
                      <a:pt x="6330" y="9270"/>
                      <a:pt x="6310" y="9356"/>
                    </a:cubicBezTo>
                    <a:lnTo>
                      <a:pt x="6190" y="9571"/>
                    </a:lnTo>
                    <a:cubicBezTo>
                      <a:pt x="6150" y="9628"/>
                      <a:pt x="6111" y="9685"/>
                      <a:pt x="6071" y="9742"/>
                    </a:cubicBezTo>
                    <a:lnTo>
                      <a:pt x="5952" y="9871"/>
                    </a:lnTo>
                    <a:lnTo>
                      <a:pt x="5774" y="9957"/>
                    </a:lnTo>
                    <a:lnTo>
                      <a:pt x="5625" y="10000"/>
                    </a:lnTo>
                    <a:lnTo>
                      <a:pt x="5625" y="1000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" name="Group 17"/>
            <p:cNvGrpSpPr/>
            <p:nvPr/>
          </p:nvGrpSpPr>
          <p:grpSpPr>
            <a:xfrm rot="5400000">
              <a:off x="3670169" y="2191531"/>
              <a:ext cx="1860796" cy="335086"/>
              <a:chOff x="1583183" y="928694"/>
              <a:chExt cx="1860796" cy="335086"/>
            </a:xfrm>
          </p:grpSpPr>
          <p:sp>
            <p:nvSpPr>
              <p:cNvPr id="10" name="Left-Right Arrow 9"/>
              <p:cNvSpPr/>
              <p:nvPr/>
            </p:nvSpPr>
            <p:spPr>
              <a:xfrm>
                <a:off x="1583183" y="1019891"/>
                <a:ext cx="1823903" cy="215684"/>
              </a:xfrm>
              <a:prstGeom prst="leftRightArrow">
                <a:avLst>
                  <a:gd name="adj1" fmla="val 100000"/>
                  <a:gd name="adj2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400"/>
                  </a:spcAft>
                  <a:buSzPct val="100000"/>
                </a:pPr>
                <a:endParaRPr lang="en-US" sz="1400" dirty="0"/>
              </a:p>
            </p:txBody>
          </p:sp>
          <p:sp>
            <p:nvSpPr>
              <p:cNvPr id="11" name="Freeform 112"/>
              <p:cNvSpPr>
                <a:spLocks/>
              </p:cNvSpPr>
              <p:nvPr/>
            </p:nvSpPr>
            <p:spPr bwMode="auto">
              <a:xfrm rot="3600000">
                <a:off x="3095718" y="915519"/>
                <a:ext cx="335086" cy="361436"/>
              </a:xfrm>
              <a:custGeom>
                <a:avLst/>
                <a:gdLst>
                  <a:gd name="connsiteX0" fmla="*/ 5625 w 10000"/>
                  <a:gd name="connsiteY0" fmla="*/ 10000 h 10000"/>
                  <a:gd name="connsiteX1" fmla="*/ 5625 w 10000"/>
                  <a:gd name="connsiteY1" fmla="*/ 10000 h 10000"/>
                  <a:gd name="connsiteX2" fmla="*/ 5476 w 10000"/>
                  <a:gd name="connsiteY2" fmla="*/ 9957 h 10000"/>
                  <a:gd name="connsiteX3" fmla="*/ 5357 w 10000"/>
                  <a:gd name="connsiteY3" fmla="*/ 9914 h 10000"/>
                  <a:gd name="connsiteX4" fmla="*/ 5089 w 10000"/>
                  <a:gd name="connsiteY4" fmla="*/ 9785 h 10000"/>
                  <a:gd name="connsiteX5" fmla="*/ 536 w 10000"/>
                  <a:gd name="connsiteY5" fmla="*/ 6094 h 10000"/>
                  <a:gd name="connsiteX6" fmla="*/ 536 w 10000"/>
                  <a:gd name="connsiteY6" fmla="*/ 6094 h 10000"/>
                  <a:gd name="connsiteX7" fmla="*/ 298 w 10000"/>
                  <a:gd name="connsiteY7" fmla="*/ 5880 h 10000"/>
                  <a:gd name="connsiteX8" fmla="*/ 119 w 10000"/>
                  <a:gd name="connsiteY8" fmla="*/ 5579 h 10000"/>
                  <a:gd name="connsiteX9" fmla="*/ 30 w 10000"/>
                  <a:gd name="connsiteY9" fmla="*/ 5322 h 10000"/>
                  <a:gd name="connsiteX10" fmla="*/ 0 w 10000"/>
                  <a:gd name="connsiteY10" fmla="*/ 4979 h 10000"/>
                  <a:gd name="connsiteX11" fmla="*/ 0 w 10000"/>
                  <a:gd name="connsiteY11" fmla="*/ 4979 h 10000"/>
                  <a:gd name="connsiteX12" fmla="*/ 30 w 10000"/>
                  <a:gd name="connsiteY12" fmla="*/ 4678 h 10000"/>
                  <a:gd name="connsiteX13" fmla="*/ 119 w 10000"/>
                  <a:gd name="connsiteY13" fmla="*/ 4378 h 10000"/>
                  <a:gd name="connsiteX14" fmla="*/ 298 w 10000"/>
                  <a:gd name="connsiteY14" fmla="*/ 4120 h 10000"/>
                  <a:gd name="connsiteX15" fmla="*/ 536 w 10000"/>
                  <a:gd name="connsiteY15" fmla="*/ 3906 h 10000"/>
                  <a:gd name="connsiteX16" fmla="*/ 5089 w 10000"/>
                  <a:gd name="connsiteY16" fmla="*/ 215 h 10000"/>
                  <a:gd name="connsiteX17" fmla="*/ 5089 w 10000"/>
                  <a:gd name="connsiteY17" fmla="*/ 215 h 10000"/>
                  <a:gd name="connsiteX18" fmla="*/ 5357 w 10000"/>
                  <a:gd name="connsiteY18" fmla="*/ 86 h 10000"/>
                  <a:gd name="connsiteX19" fmla="*/ 5476 w 10000"/>
                  <a:gd name="connsiteY19" fmla="*/ 43 h 10000"/>
                  <a:gd name="connsiteX20" fmla="*/ 5625 w 10000"/>
                  <a:gd name="connsiteY20" fmla="*/ 0 h 10000"/>
                  <a:gd name="connsiteX21" fmla="*/ 5625 w 10000"/>
                  <a:gd name="connsiteY21" fmla="*/ 0 h 10000"/>
                  <a:gd name="connsiteX22" fmla="*/ 5774 w 10000"/>
                  <a:gd name="connsiteY22" fmla="*/ 43 h 10000"/>
                  <a:gd name="connsiteX23" fmla="*/ 5923 w 10000"/>
                  <a:gd name="connsiteY23" fmla="*/ 86 h 10000"/>
                  <a:gd name="connsiteX24" fmla="*/ 6042 w 10000"/>
                  <a:gd name="connsiteY24" fmla="*/ 215 h 10000"/>
                  <a:gd name="connsiteX25" fmla="*/ 6161 w 10000"/>
                  <a:gd name="connsiteY25" fmla="*/ 386 h 10000"/>
                  <a:gd name="connsiteX26" fmla="*/ 6280 w 10000"/>
                  <a:gd name="connsiteY26" fmla="*/ 558 h 10000"/>
                  <a:gd name="connsiteX27" fmla="*/ 6369 w 10000"/>
                  <a:gd name="connsiteY27" fmla="*/ 815 h 10000"/>
                  <a:gd name="connsiteX28" fmla="*/ 6399 w 10000"/>
                  <a:gd name="connsiteY28" fmla="*/ 1116 h 10000"/>
                  <a:gd name="connsiteX29" fmla="*/ 6429 w 10000"/>
                  <a:gd name="connsiteY29" fmla="*/ 1502 h 10000"/>
                  <a:gd name="connsiteX30" fmla="*/ 6429 w 10000"/>
                  <a:gd name="connsiteY30" fmla="*/ 2532 h 10000"/>
                  <a:gd name="connsiteX31" fmla="*/ 9762 w 10000"/>
                  <a:gd name="connsiteY31" fmla="*/ 2532 h 10000"/>
                  <a:gd name="connsiteX32" fmla="*/ 10000 w 10000"/>
                  <a:gd name="connsiteY32" fmla="*/ 2876 h 10000"/>
                  <a:gd name="connsiteX33" fmla="*/ 10000 w 10000"/>
                  <a:gd name="connsiteY33" fmla="*/ 7124 h 10000"/>
                  <a:gd name="connsiteX34" fmla="*/ 10000 w 10000"/>
                  <a:gd name="connsiteY34" fmla="*/ 7468 h 10000"/>
                  <a:gd name="connsiteX35" fmla="*/ 9762 w 10000"/>
                  <a:gd name="connsiteY35" fmla="*/ 7468 h 10000"/>
                  <a:gd name="connsiteX36" fmla="*/ 6429 w 10000"/>
                  <a:gd name="connsiteY36" fmla="*/ 7468 h 10000"/>
                  <a:gd name="connsiteX37" fmla="*/ 6429 w 10000"/>
                  <a:gd name="connsiteY37" fmla="*/ 8498 h 10000"/>
                  <a:gd name="connsiteX38" fmla="*/ 6429 w 10000"/>
                  <a:gd name="connsiteY38" fmla="*/ 8498 h 10000"/>
                  <a:gd name="connsiteX39" fmla="*/ 6399 w 10000"/>
                  <a:gd name="connsiteY39" fmla="*/ 8841 h 10000"/>
                  <a:gd name="connsiteX40" fmla="*/ 6369 w 10000"/>
                  <a:gd name="connsiteY40" fmla="*/ 9099 h 10000"/>
                  <a:gd name="connsiteX41" fmla="*/ 6310 w 10000"/>
                  <a:gd name="connsiteY41" fmla="*/ 9356 h 10000"/>
                  <a:gd name="connsiteX42" fmla="*/ 6190 w 10000"/>
                  <a:gd name="connsiteY42" fmla="*/ 9571 h 10000"/>
                  <a:gd name="connsiteX43" fmla="*/ 6071 w 10000"/>
                  <a:gd name="connsiteY43" fmla="*/ 9742 h 10000"/>
                  <a:gd name="connsiteX44" fmla="*/ 5952 w 10000"/>
                  <a:gd name="connsiteY44" fmla="*/ 9871 h 10000"/>
                  <a:gd name="connsiteX45" fmla="*/ 5774 w 10000"/>
                  <a:gd name="connsiteY45" fmla="*/ 9957 h 10000"/>
                  <a:gd name="connsiteX46" fmla="*/ 5625 w 10000"/>
                  <a:gd name="connsiteY46" fmla="*/ 10000 h 10000"/>
                  <a:gd name="connsiteX47" fmla="*/ 5625 w 10000"/>
                  <a:gd name="connsiteY47" fmla="*/ 10000 h 10000"/>
                  <a:gd name="connsiteX0" fmla="*/ 5625 w 10000"/>
                  <a:gd name="connsiteY0" fmla="*/ 10000 h 10000"/>
                  <a:gd name="connsiteX1" fmla="*/ 5625 w 10000"/>
                  <a:gd name="connsiteY1" fmla="*/ 10000 h 10000"/>
                  <a:gd name="connsiteX2" fmla="*/ 5476 w 10000"/>
                  <a:gd name="connsiteY2" fmla="*/ 9957 h 10000"/>
                  <a:gd name="connsiteX3" fmla="*/ 5357 w 10000"/>
                  <a:gd name="connsiteY3" fmla="*/ 9914 h 10000"/>
                  <a:gd name="connsiteX4" fmla="*/ 5089 w 10000"/>
                  <a:gd name="connsiteY4" fmla="*/ 9785 h 10000"/>
                  <a:gd name="connsiteX5" fmla="*/ 536 w 10000"/>
                  <a:gd name="connsiteY5" fmla="*/ 6094 h 10000"/>
                  <a:gd name="connsiteX6" fmla="*/ 536 w 10000"/>
                  <a:gd name="connsiteY6" fmla="*/ 6094 h 10000"/>
                  <a:gd name="connsiteX7" fmla="*/ 298 w 10000"/>
                  <a:gd name="connsiteY7" fmla="*/ 5880 h 10000"/>
                  <a:gd name="connsiteX8" fmla="*/ 119 w 10000"/>
                  <a:gd name="connsiteY8" fmla="*/ 5579 h 10000"/>
                  <a:gd name="connsiteX9" fmla="*/ 30 w 10000"/>
                  <a:gd name="connsiteY9" fmla="*/ 5322 h 10000"/>
                  <a:gd name="connsiteX10" fmla="*/ 0 w 10000"/>
                  <a:gd name="connsiteY10" fmla="*/ 4979 h 10000"/>
                  <a:gd name="connsiteX11" fmla="*/ 0 w 10000"/>
                  <a:gd name="connsiteY11" fmla="*/ 4979 h 10000"/>
                  <a:gd name="connsiteX12" fmla="*/ 30 w 10000"/>
                  <a:gd name="connsiteY12" fmla="*/ 4678 h 10000"/>
                  <a:gd name="connsiteX13" fmla="*/ 119 w 10000"/>
                  <a:gd name="connsiteY13" fmla="*/ 4378 h 10000"/>
                  <a:gd name="connsiteX14" fmla="*/ 298 w 10000"/>
                  <a:gd name="connsiteY14" fmla="*/ 4120 h 10000"/>
                  <a:gd name="connsiteX15" fmla="*/ 536 w 10000"/>
                  <a:gd name="connsiteY15" fmla="*/ 3906 h 10000"/>
                  <a:gd name="connsiteX16" fmla="*/ 5089 w 10000"/>
                  <a:gd name="connsiteY16" fmla="*/ 215 h 10000"/>
                  <a:gd name="connsiteX17" fmla="*/ 5089 w 10000"/>
                  <a:gd name="connsiteY17" fmla="*/ 215 h 10000"/>
                  <a:gd name="connsiteX18" fmla="*/ 5357 w 10000"/>
                  <a:gd name="connsiteY18" fmla="*/ 86 h 10000"/>
                  <a:gd name="connsiteX19" fmla="*/ 5476 w 10000"/>
                  <a:gd name="connsiteY19" fmla="*/ 43 h 10000"/>
                  <a:gd name="connsiteX20" fmla="*/ 5625 w 10000"/>
                  <a:gd name="connsiteY20" fmla="*/ 0 h 10000"/>
                  <a:gd name="connsiteX21" fmla="*/ 5625 w 10000"/>
                  <a:gd name="connsiteY21" fmla="*/ 0 h 10000"/>
                  <a:gd name="connsiteX22" fmla="*/ 5774 w 10000"/>
                  <a:gd name="connsiteY22" fmla="*/ 43 h 10000"/>
                  <a:gd name="connsiteX23" fmla="*/ 5923 w 10000"/>
                  <a:gd name="connsiteY23" fmla="*/ 86 h 10000"/>
                  <a:gd name="connsiteX24" fmla="*/ 6042 w 10000"/>
                  <a:gd name="connsiteY24" fmla="*/ 215 h 10000"/>
                  <a:gd name="connsiteX25" fmla="*/ 6161 w 10000"/>
                  <a:gd name="connsiteY25" fmla="*/ 386 h 10000"/>
                  <a:gd name="connsiteX26" fmla="*/ 6280 w 10000"/>
                  <a:gd name="connsiteY26" fmla="*/ 558 h 10000"/>
                  <a:gd name="connsiteX27" fmla="*/ 6369 w 10000"/>
                  <a:gd name="connsiteY27" fmla="*/ 815 h 10000"/>
                  <a:gd name="connsiteX28" fmla="*/ 6399 w 10000"/>
                  <a:gd name="connsiteY28" fmla="*/ 1116 h 10000"/>
                  <a:gd name="connsiteX29" fmla="*/ 6429 w 10000"/>
                  <a:gd name="connsiteY29" fmla="*/ 1502 h 10000"/>
                  <a:gd name="connsiteX30" fmla="*/ 6429 w 10000"/>
                  <a:gd name="connsiteY30" fmla="*/ 2532 h 10000"/>
                  <a:gd name="connsiteX31" fmla="*/ 10000 w 10000"/>
                  <a:gd name="connsiteY31" fmla="*/ 2876 h 10000"/>
                  <a:gd name="connsiteX32" fmla="*/ 10000 w 10000"/>
                  <a:gd name="connsiteY32" fmla="*/ 7124 h 10000"/>
                  <a:gd name="connsiteX33" fmla="*/ 10000 w 10000"/>
                  <a:gd name="connsiteY33" fmla="*/ 7468 h 10000"/>
                  <a:gd name="connsiteX34" fmla="*/ 9762 w 10000"/>
                  <a:gd name="connsiteY34" fmla="*/ 7468 h 10000"/>
                  <a:gd name="connsiteX35" fmla="*/ 6429 w 10000"/>
                  <a:gd name="connsiteY35" fmla="*/ 7468 h 10000"/>
                  <a:gd name="connsiteX36" fmla="*/ 6429 w 10000"/>
                  <a:gd name="connsiteY36" fmla="*/ 8498 h 10000"/>
                  <a:gd name="connsiteX37" fmla="*/ 6429 w 10000"/>
                  <a:gd name="connsiteY37" fmla="*/ 8498 h 10000"/>
                  <a:gd name="connsiteX38" fmla="*/ 6399 w 10000"/>
                  <a:gd name="connsiteY38" fmla="*/ 8841 h 10000"/>
                  <a:gd name="connsiteX39" fmla="*/ 6369 w 10000"/>
                  <a:gd name="connsiteY39" fmla="*/ 9099 h 10000"/>
                  <a:gd name="connsiteX40" fmla="*/ 6310 w 10000"/>
                  <a:gd name="connsiteY40" fmla="*/ 9356 h 10000"/>
                  <a:gd name="connsiteX41" fmla="*/ 6190 w 10000"/>
                  <a:gd name="connsiteY41" fmla="*/ 9571 h 10000"/>
                  <a:gd name="connsiteX42" fmla="*/ 6071 w 10000"/>
                  <a:gd name="connsiteY42" fmla="*/ 9742 h 10000"/>
                  <a:gd name="connsiteX43" fmla="*/ 5952 w 10000"/>
                  <a:gd name="connsiteY43" fmla="*/ 9871 h 10000"/>
                  <a:gd name="connsiteX44" fmla="*/ 5774 w 10000"/>
                  <a:gd name="connsiteY44" fmla="*/ 9957 h 10000"/>
                  <a:gd name="connsiteX45" fmla="*/ 5625 w 10000"/>
                  <a:gd name="connsiteY45" fmla="*/ 10000 h 10000"/>
                  <a:gd name="connsiteX46" fmla="*/ 5625 w 10000"/>
                  <a:gd name="connsiteY46" fmla="*/ 10000 h 10000"/>
                  <a:gd name="connsiteX0" fmla="*/ 5625 w 10000"/>
                  <a:gd name="connsiteY0" fmla="*/ 10000 h 10000"/>
                  <a:gd name="connsiteX1" fmla="*/ 5625 w 10000"/>
                  <a:gd name="connsiteY1" fmla="*/ 10000 h 10000"/>
                  <a:gd name="connsiteX2" fmla="*/ 5476 w 10000"/>
                  <a:gd name="connsiteY2" fmla="*/ 9957 h 10000"/>
                  <a:gd name="connsiteX3" fmla="*/ 5357 w 10000"/>
                  <a:gd name="connsiteY3" fmla="*/ 9914 h 10000"/>
                  <a:gd name="connsiteX4" fmla="*/ 5089 w 10000"/>
                  <a:gd name="connsiteY4" fmla="*/ 9785 h 10000"/>
                  <a:gd name="connsiteX5" fmla="*/ 536 w 10000"/>
                  <a:gd name="connsiteY5" fmla="*/ 6094 h 10000"/>
                  <a:gd name="connsiteX6" fmla="*/ 536 w 10000"/>
                  <a:gd name="connsiteY6" fmla="*/ 6094 h 10000"/>
                  <a:gd name="connsiteX7" fmla="*/ 298 w 10000"/>
                  <a:gd name="connsiteY7" fmla="*/ 5880 h 10000"/>
                  <a:gd name="connsiteX8" fmla="*/ 119 w 10000"/>
                  <a:gd name="connsiteY8" fmla="*/ 5579 h 10000"/>
                  <a:gd name="connsiteX9" fmla="*/ 30 w 10000"/>
                  <a:gd name="connsiteY9" fmla="*/ 5322 h 10000"/>
                  <a:gd name="connsiteX10" fmla="*/ 0 w 10000"/>
                  <a:gd name="connsiteY10" fmla="*/ 4979 h 10000"/>
                  <a:gd name="connsiteX11" fmla="*/ 0 w 10000"/>
                  <a:gd name="connsiteY11" fmla="*/ 4979 h 10000"/>
                  <a:gd name="connsiteX12" fmla="*/ 30 w 10000"/>
                  <a:gd name="connsiteY12" fmla="*/ 4678 h 10000"/>
                  <a:gd name="connsiteX13" fmla="*/ 119 w 10000"/>
                  <a:gd name="connsiteY13" fmla="*/ 4378 h 10000"/>
                  <a:gd name="connsiteX14" fmla="*/ 298 w 10000"/>
                  <a:gd name="connsiteY14" fmla="*/ 4120 h 10000"/>
                  <a:gd name="connsiteX15" fmla="*/ 536 w 10000"/>
                  <a:gd name="connsiteY15" fmla="*/ 3906 h 10000"/>
                  <a:gd name="connsiteX16" fmla="*/ 5089 w 10000"/>
                  <a:gd name="connsiteY16" fmla="*/ 215 h 10000"/>
                  <a:gd name="connsiteX17" fmla="*/ 5089 w 10000"/>
                  <a:gd name="connsiteY17" fmla="*/ 215 h 10000"/>
                  <a:gd name="connsiteX18" fmla="*/ 5357 w 10000"/>
                  <a:gd name="connsiteY18" fmla="*/ 86 h 10000"/>
                  <a:gd name="connsiteX19" fmla="*/ 5476 w 10000"/>
                  <a:gd name="connsiteY19" fmla="*/ 43 h 10000"/>
                  <a:gd name="connsiteX20" fmla="*/ 5625 w 10000"/>
                  <a:gd name="connsiteY20" fmla="*/ 0 h 10000"/>
                  <a:gd name="connsiteX21" fmla="*/ 5625 w 10000"/>
                  <a:gd name="connsiteY21" fmla="*/ 0 h 10000"/>
                  <a:gd name="connsiteX22" fmla="*/ 5774 w 10000"/>
                  <a:gd name="connsiteY22" fmla="*/ 43 h 10000"/>
                  <a:gd name="connsiteX23" fmla="*/ 5923 w 10000"/>
                  <a:gd name="connsiteY23" fmla="*/ 86 h 10000"/>
                  <a:gd name="connsiteX24" fmla="*/ 6042 w 10000"/>
                  <a:gd name="connsiteY24" fmla="*/ 215 h 10000"/>
                  <a:gd name="connsiteX25" fmla="*/ 6161 w 10000"/>
                  <a:gd name="connsiteY25" fmla="*/ 386 h 10000"/>
                  <a:gd name="connsiteX26" fmla="*/ 6280 w 10000"/>
                  <a:gd name="connsiteY26" fmla="*/ 558 h 10000"/>
                  <a:gd name="connsiteX27" fmla="*/ 6369 w 10000"/>
                  <a:gd name="connsiteY27" fmla="*/ 815 h 10000"/>
                  <a:gd name="connsiteX28" fmla="*/ 6399 w 10000"/>
                  <a:gd name="connsiteY28" fmla="*/ 1116 h 10000"/>
                  <a:gd name="connsiteX29" fmla="*/ 6429 w 10000"/>
                  <a:gd name="connsiteY29" fmla="*/ 1502 h 10000"/>
                  <a:gd name="connsiteX30" fmla="*/ 6429 w 10000"/>
                  <a:gd name="connsiteY30" fmla="*/ 2532 h 10000"/>
                  <a:gd name="connsiteX31" fmla="*/ 10000 w 10000"/>
                  <a:gd name="connsiteY31" fmla="*/ 7124 h 10000"/>
                  <a:gd name="connsiteX32" fmla="*/ 10000 w 10000"/>
                  <a:gd name="connsiteY32" fmla="*/ 7468 h 10000"/>
                  <a:gd name="connsiteX33" fmla="*/ 9762 w 10000"/>
                  <a:gd name="connsiteY33" fmla="*/ 7468 h 10000"/>
                  <a:gd name="connsiteX34" fmla="*/ 6429 w 10000"/>
                  <a:gd name="connsiteY34" fmla="*/ 7468 h 10000"/>
                  <a:gd name="connsiteX35" fmla="*/ 6429 w 10000"/>
                  <a:gd name="connsiteY35" fmla="*/ 8498 h 10000"/>
                  <a:gd name="connsiteX36" fmla="*/ 6429 w 10000"/>
                  <a:gd name="connsiteY36" fmla="*/ 8498 h 10000"/>
                  <a:gd name="connsiteX37" fmla="*/ 6399 w 10000"/>
                  <a:gd name="connsiteY37" fmla="*/ 8841 h 10000"/>
                  <a:gd name="connsiteX38" fmla="*/ 6369 w 10000"/>
                  <a:gd name="connsiteY38" fmla="*/ 9099 h 10000"/>
                  <a:gd name="connsiteX39" fmla="*/ 6310 w 10000"/>
                  <a:gd name="connsiteY39" fmla="*/ 9356 h 10000"/>
                  <a:gd name="connsiteX40" fmla="*/ 6190 w 10000"/>
                  <a:gd name="connsiteY40" fmla="*/ 9571 h 10000"/>
                  <a:gd name="connsiteX41" fmla="*/ 6071 w 10000"/>
                  <a:gd name="connsiteY41" fmla="*/ 9742 h 10000"/>
                  <a:gd name="connsiteX42" fmla="*/ 5952 w 10000"/>
                  <a:gd name="connsiteY42" fmla="*/ 9871 h 10000"/>
                  <a:gd name="connsiteX43" fmla="*/ 5774 w 10000"/>
                  <a:gd name="connsiteY43" fmla="*/ 9957 h 10000"/>
                  <a:gd name="connsiteX44" fmla="*/ 5625 w 10000"/>
                  <a:gd name="connsiteY44" fmla="*/ 10000 h 10000"/>
                  <a:gd name="connsiteX45" fmla="*/ 5625 w 10000"/>
                  <a:gd name="connsiteY45" fmla="*/ 10000 h 10000"/>
                  <a:gd name="connsiteX0" fmla="*/ 5625 w 10000"/>
                  <a:gd name="connsiteY0" fmla="*/ 10000 h 10000"/>
                  <a:gd name="connsiteX1" fmla="*/ 5625 w 10000"/>
                  <a:gd name="connsiteY1" fmla="*/ 10000 h 10000"/>
                  <a:gd name="connsiteX2" fmla="*/ 5476 w 10000"/>
                  <a:gd name="connsiteY2" fmla="*/ 9957 h 10000"/>
                  <a:gd name="connsiteX3" fmla="*/ 5357 w 10000"/>
                  <a:gd name="connsiteY3" fmla="*/ 9914 h 10000"/>
                  <a:gd name="connsiteX4" fmla="*/ 5089 w 10000"/>
                  <a:gd name="connsiteY4" fmla="*/ 9785 h 10000"/>
                  <a:gd name="connsiteX5" fmla="*/ 536 w 10000"/>
                  <a:gd name="connsiteY5" fmla="*/ 6094 h 10000"/>
                  <a:gd name="connsiteX6" fmla="*/ 536 w 10000"/>
                  <a:gd name="connsiteY6" fmla="*/ 6094 h 10000"/>
                  <a:gd name="connsiteX7" fmla="*/ 298 w 10000"/>
                  <a:gd name="connsiteY7" fmla="*/ 5880 h 10000"/>
                  <a:gd name="connsiteX8" fmla="*/ 119 w 10000"/>
                  <a:gd name="connsiteY8" fmla="*/ 5579 h 10000"/>
                  <a:gd name="connsiteX9" fmla="*/ 30 w 10000"/>
                  <a:gd name="connsiteY9" fmla="*/ 5322 h 10000"/>
                  <a:gd name="connsiteX10" fmla="*/ 0 w 10000"/>
                  <a:gd name="connsiteY10" fmla="*/ 4979 h 10000"/>
                  <a:gd name="connsiteX11" fmla="*/ 0 w 10000"/>
                  <a:gd name="connsiteY11" fmla="*/ 4979 h 10000"/>
                  <a:gd name="connsiteX12" fmla="*/ 30 w 10000"/>
                  <a:gd name="connsiteY12" fmla="*/ 4678 h 10000"/>
                  <a:gd name="connsiteX13" fmla="*/ 119 w 10000"/>
                  <a:gd name="connsiteY13" fmla="*/ 4378 h 10000"/>
                  <a:gd name="connsiteX14" fmla="*/ 298 w 10000"/>
                  <a:gd name="connsiteY14" fmla="*/ 4120 h 10000"/>
                  <a:gd name="connsiteX15" fmla="*/ 536 w 10000"/>
                  <a:gd name="connsiteY15" fmla="*/ 3906 h 10000"/>
                  <a:gd name="connsiteX16" fmla="*/ 5089 w 10000"/>
                  <a:gd name="connsiteY16" fmla="*/ 215 h 10000"/>
                  <a:gd name="connsiteX17" fmla="*/ 5089 w 10000"/>
                  <a:gd name="connsiteY17" fmla="*/ 215 h 10000"/>
                  <a:gd name="connsiteX18" fmla="*/ 5357 w 10000"/>
                  <a:gd name="connsiteY18" fmla="*/ 86 h 10000"/>
                  <a:gd name="connsiteX19" fmla="*/ 5476 w 10000"/>
                  <a:gd name="connsiteY19" fmla="*/ 43 h 10000"/>
                  <a:gd name="connsiteX20" fmla="*/ 5625 w 10000"/>
                  <a:gd name="connsiteY20" fmla="*/ 0 h 10000"/>
                  <a:gd name="connsiteX21" fmla="*/ 5625 w 10000"/>
                  <a:gd name="connsiteY21" fmla="*/ 0 h 10000"/>
                  <a:gd name="connsiteX22" fmla="*/ 5774 w 10000"/>
                  <a:gd name="connsiteY22" fmla="*/ 43 h 10000"/>
                  <a:gd name="connsiteX23" fmla="*/ 5923 w 10000"/>
                  <a:gd name="connsiteY23" fmla="*/ 86 h 10000"/>
                  <a:gd name="connsiteX24" fmla="*/ 6042 w 10000"/>
                  <a:gd name="connsiteY24" fmla="*/ 215 h 10000"/>
                  <a:gd name="connsiteX25" fmla="*/ 6161 w 10000"/>
                  <a:gd name="connsiteY25" fmla="*/ 386 h 10000"/>
                  <a:gd name="connsiteX26" fmla="*/ 6280 w 10000"/>
                  <a:gd name="connsiteY26" fmla="*/ 558 h 10000"/>
                  <a:gd name="connsiteX27" fmla="*/ 6369 w 10000"/>
                  <a:gd name="connsiteY27" fmla="*/ 815 h 10000"/>
                  <a:gd name="connsiteX28" fmla="*/ 6399 w 10000"/>
                  <a:gd name="connsiteY28" fmla="*/ 1116 h 10000"/>
                  <a:gd name="connsiteX29" fmla="*/ 6429 w 10000"/>
                  <a:gd name="connsiteY29" fmla="*/ 1502 h 10000"/>
                  <a:gd name="connsiteX30" fmla="*/ 6429 w 10000"/>
                  <a:gd name="connsiteY30" fmla="*/ 2532 h 10000"/>
                  <a:gd name="connsiteX31" fmla="*/ 10000 w 10000"/>
                  <a:gd name="connsiteY31" fmla="*/ 7124 h 10000"/>
                  <a:gd name="connsiteX32" fmla="*/ 10000 w 10000"/>
                  <a:gd name="connsiteY32" fmla="*/ 7468 h 10000"/>
                  <a:gd name="connsiteX33" fmla="*/ 6429 w 10000"/>
                  <a:gd name="connsiteY33" fmla="*/ 7468 h 10000"/>
                  <a:gd name="connsiteX34" fmla="*/ 6429 w 10000"/>
                  <a:gd name="connsiteY34" fmla="*/ 8498 h 10000"/>
                  <a:gd name="connsiteX35" fmla="*/ 6429 w 10000"/>
                  <a:gd name="connsiteY35" fmla="*/ 8498 h 10000"/>
                  <a:gd name="connsiteX36" fmla="*/ 6399 w 10000"/>
                  <a:gd name="connsiteY36" fmla="*/ 8841 h 10000"/>
                  <a:gd name="connsiteX37" fmla="*/ 6369 w 10000"/>
                  <a:gd name="connsiteY37" fmla="*/ 9099 h 10000"/>
                  <a:gd name="connsiteX38" fmla="*/ 6310 w 10000"/>
                  <a:gd name="connsiteY38" fmla="*/ 9356 h 10000"/>
                  <a:gd name="connsiteX39" fmla="*/ 6190 w 10000"/>
                  <a:gd name="connsiteY39" fmla="*/ 9571 h 10000"/>
                  <a:gd name="connsiteX40" fmla="*/ 6071 w 10000"/>
                  <a:gd name="connsiteY40" fmla="*/ 9742 h 10000"/>
                  <a:gd name="connsiteX41" fmla="*/ 5952 w 10000"/>
                  <a:gd name="connsiteY41" fmla="*/ 9871 h 10000"/>
                  <a:gd name="connsiteX42" fmla="*/ 5774 w 10000"/>
                  <a:gd name="connsiteY42" fmla="*/ 9957 h 10000"/>
                  <a:gd name="connsiteX43" fmla="*/ 5625 w 10000"/>
                  <a:gd name="connsiteY43" fmla="*/ 10000 h 10000"/>
                  <a:gd name="connsiteX44" fmla="*/ 5625 w 10000"/>
                  <a:gd name="connsiteY44" fmla="*/ 10000 h 10000"/>
                  <a:gd name="connsiteX0" fmla="*/ 5625 w 10000"/>
                  <a:gd name="connsiteY0" fmla="*/ 10000 h 10000"/>
                  <a:gd name="connsiteX1" fmla="*/ 5625 w 10000"/>
                  <a:gd name="connsiteY1" fmla="*/ 10000 h 10000"/>
                  <a:gd name="connsiteX2" fmla="*/ 5476 w 10000"/>
                  <a:gd name="connsiteY2" fmla="*/ 9957 h 10000"/>
                  <a:gd name="connsiteX3" fmla="*/ 5357 w 10000"/>
                  <a:gd name="connsiteY3" fmla="*/ 9914 h 10000"/>
                  <a:gd name="connsiteX4" fmla="*/ 5089 w 10000"/>
                  <a:gd name="connsiteY4" fmla="*/ 9785 h 10000"/>
                  <a:gd name="connsiteX5" fmla="*/ 536 w 10000"/>
                  <a:gd name="connsiteY5" fmla="*/ 6094 h 10000"/>
                  <a:gd name="connsiteX6" fmla="*/ 536 w 10000"/>
                  <a:gd name="connsiteY6" fmla="*/ 6094 h 10000"/>
                  <a:gd name="connsiteX7" fmla="*/ 298 w 10000"/>
                  <a:gd name="connsiteY7" fmla="*/ 5880 h 10000"/>
                  <a:gd name="connsiteX8" fmla="*/ 119 w 10000"/>
                  <a:gd name="connsiteY8" fmla="*/ 5579 h 10000"/>
                  <a:gd name="connsiteX9" fmla="*/ 30 w 10000"/>
                  <a:gd name="connsiteY9" fmla="*/ 5322 h 10000"/>
                  <a:gd name="connsiteX10" fmla="*/ 0 w 10000"/>
                  <a:gd name="connsiteY10" fmla="*/ 4979 h 10000"/>
                  <a:gd name="connsiteX11" fmla="*/ 0 w 10000"/>
                  <a:gd name="connsiteY11" fmla="*/ 4979 h 10000"/>
                  <a:gd name="connsiteX12" fmla="*/ 30 w 10000"/>
                  <a:gd name="connsiteY12" fmla="*/ 4678 h 10000"/>
                  <a:gd name="connsiteX13" fmla="*/ 119 w 10000"/>
                  <a:gd name="connsiteY13" fmla="*/ 4378 h 10000"/>
                  <a:gd name="connsiteX14" fmla="*/ 298 w 10000"/>
                  <a:gd name="connsiteY14" fmla="*/ 4120 h 10000"/>
                  <a:gd name="connsiteX15" fmla="*/ 536 w 10000"/>
                  <a:gd name="connsiteY15" fmla="*/ 3906 h 10000"/>
                  <a:gd name="connsiteX16" fmla="*/ 5089 w 10000"/>
                  <a:gd name="connsiteY16" fmla="*/ 215 h 10000"/>
                  <a:gd name="connsiteX17" fmla="*/ 5089 w 10000"/>
                  <a:gd name="connsiteY17" fmla="*/ 215 h 10000"/>
                  <a:gd name="connsiteX18" fmla="*/ 5357 w 10000"/>
                  <a:gd name="connsiteY18" fmla="*/ 86 h 10000"/>
                  <a:gd name="connsiteX19" fmla="*/ 5476 w 10000"/>
                  <a:gd name="connsiteY19" fmla="*/ 43 h 10000"/>
                  <a:gd name="connsiteX20" fmla="*/ 5625 w 10000"/>
                  <a:gd name="connsiteY20" fmla="*/ 0 h 10000"/>
                  <a:gd name="connsiteX21" fmla="*/ 5625 w 10000"/>
                  <a:gd name="connsiteY21" fmla="*/ 0 h 10000"/>
                  <a:gd name="connsiteX22" fmla="*/ 5774 w 10000"/>
                  <a:gd name="connsiteY22" fmla="*/ 43 h 10000"/>
                  <a:gd name="connsiteX23" fmla="*/ 5923 w 10000"/>
                  <a:gd name="connsiteY23" fmla="*/ 86 h 10000"/>
                  <a:gd name="connsiteX24" fmla="*/ 6042 w 10000"/>
                  <a:gd name="connsiteY24" fmla="*/ 215 h 10000"/>
                  <a:gd name="connsiteX25" fmla="*/ 6161 w 10000"/>
                  <a:gd name="connsiteY25" fmla="*/ 386 h 10000"/>
                  <a:gd name="connsiteX26" fmla="*/ 6280 w 10000"/>
                  <a:gd name="connsiteY26" fmla="*/ 558 h 10000"/>
                  <a:gd name="connsiteX27" fmla="*/ 6369 w 10000"/>
                  <a:gd name="connsiteY27" fmla="*/ 815 h 10000"/>
                  <a:gd name="connsiteX28" fmla="*/ 6399 w 10000"/>
                  <a:gd name="connsiteY28" fmla="*/ 1116 h 10000"/>
                  <a:gd name="connsiteX29" fmla="*/ 6429 w 10000"/>
                  <a:gd name="connsiteY29" fmla="*/ 1502 h 10000"/>
                  <a:gd name="connsiteX30" fmla="*/ 6429 w 10000"/>
                  <a:gd name="connsiteY30" fmla="*/ 2532 h 10000"/>
                  <a:gd name="connsiteX31" fmla="*/ 10000 w 10000"/>
                  <a:gd name="connsiteY31" fmla="*/ 7124 h 10000"/>
                  <a:gd name="connsiteX32" fmla="*/ 6429 w 10000"/>
                  <a:gd name="connsiteY32" fmla="*/ 7468 h 10000"/>
                  <a:gd name="connsiteX33" fmla="*/ 6429 w 10000"/>
                  <a:gd name="connsiteY33" fmla="*/ 8498 h 10000"/>
                  <a:gd name="connsiteX34" fmla="*/ 6429 w 10000"/>
                  <a:gd name="connsiteY34" fmla="*/ 8498 h 10000"/>
                  <a:gd name="connsiteX35" fmla="*/ 6399 w 10000"/>
                  <a:gd name="connsiteY35" fmla="*/ 8841 h 10000"/>
                  <a:gd name="connsiteX36" fmla="*/ 6369 w 10000"/>
                  <a:gd name="connsiteY36" fmla="*/ 9099 h 10000"/>
                  <a:gd name="connsiteX37" fmla="*/ 6310 w 10000"/>
                  <a:gd name="connsiteY37" fmla="*/ 9356 h 10000"/>
                  <a:gd name="connsiteX38" fmla="*/ 6190 w 10000"/>
                  <a:gd name="connsiteY38" fmla="*/ 9571 h 10000"/>
                  <a:gd name="connsiteX39" fmla="*/ 6071 w 10000"/>
                  <a:gd name="connsiteY39" fmla="*/ 9742 h 10000"/>
                  <a:gd name="connsiteX40" fmla="*/ 5952 w 10000"/>
                  <a:gd name="connsiteY40" fmla="*/ 9871 h 10000"/>
                  <a:gd name="connsiteX41" fmla="*/ 5774 w 10000"/>
                  <a:gd name="connsiteY41" fmla="*/ 9957 h 10000"/>
                  <a:gd name="connsiteX42" fmla="*/ 5625 w 10000"/>
                  <a:gd name="connsiteY42" fmla="*/ 10000 h 10000"/>
                  <a:gd name="connsiteX43" fmla="*/ 5625 w 10000"/>
                  <a:gd name="connsiteY43" fmla="*/ 10000 h 10000"/>
                  <a:gd name="connsiteX0" fmla="*/ 5625 w 6429"/>
                  <a:gd name="connsiteY0" fmla="*/ 10000 h 10000"/>
                  <a:gd name="connsiteX1" fmla="*/ 5625 w 6429"/>
                  <a:gd name="connsiteY1" fmla="*/ 10000 h 10000"/>
                  <a:gd name="connsiteX2" fmla="*/ 5476 w 6429"/>
                  <a:gd name="connsiteY2" fmla="*/ 9957 h 10000"/>
                  <a:gd name="connsiteX3" fmla="*/ 5357 w 6429"/>
                  <a:gd name="connsiteY3" fmla="*/ 9914 h 10000"/>
                  <a:gd name="connsiteX4" fmla="*/ 5089 w 6429"/>
                  <a:gd name="connsiteY4" fmla="*/ 9785 h 10000"/>
                  <a:gd name="connsiteX5" fmla="*/ 536 w 6429"/>
                  <a:gd name="connsiteY5" fmla="*/ 6094 h 10000"/>
                  <a:gd name="connsiteX6" fmla="*/ 536 w 6429"/>
                  <a:gd name="connsiteY6" fmla="*/ 6094 h 10000"/>
                  <a:gd name="connsiteX7" fmla="*/ 298 w 6429"/>
                  <a:gd name="connsiteY7" fmla="*/ 5880 h 10000"/>
                  <a:gd name="connsiteX8" fmla="*/ 119 w 6429"/>
                  <a:gd name="connsiteY8" fmla="*/ 5579 h 10000"/>
                  <a:gd name="connsiteX9" fmla="*/ 30 w 6429"/>
                  <a:gd name="connsiteY9" fmla="*/ 5322 h 10000"/>
                  <a:gd name="connsiteX10" fmla="*/ 0 w 6429"/>
                  <a:gd name="connsiteY10" fmla="*/ 4979 h 10000"/>
                  <a:gd name="connsiteX11" fmla="*/ 0 w 6429"/>
                  <a:gd name="connsiteY11" fmla="*/ 4979 h 10000"/>
                  <a:gd name="connsiteX12" fmla="*/ 30 w 6429"/>
                  <a:gd name="connsiteY12" fmla="*/ 4678 h 10000"/>
                  <a:gd name="connsiteX13" fmla="*/ 119 w 6429"/>
                  <a:gd name="connsiteY13" fmla="*/ 4378 h 10000"/>
                  <a:gd name="connsiteX14" fmla="*/ 298 w 6429"/>
                  <a:gd name="connsiteY14" fmla="*/ 4120 h 10000"/>
                  <a:gd name="connsiteX15" fmla="*/ 536 w 6429"/>
                  <a:gd name="connsiteY15" fmla="*/ 3906 h 10000"/>
                  <a:gd name="connsiteX16" fmla="*/ 5089 w 6429"/>
                  <a:gd name="connsiteY16" fmla="*/ 215 h 10000"/>
                  <a:gd name="connsiteX17" fmla="*/ 5089 w 6429"/>
                  <a:gd name="connsiteY17" fmla="*/ 215 h 10000"/>
                  <a:gd name="connsiteX18" fmla="*/ 5357 w 6429"/>
                  <a:gd name="connsiteY18" fmla="*/ 86 h 10000"/>
                  <a:gd name="connsiteX19" fmla="*/ 5476 w 6429"/>
                  <a:gd name="connsiteY19" fmla="*/ 43 h 10000"/>
                  <a:gd name="connsiteX20" fmla="*/ 5625 w 6429"/>
                  <a:gd name="connsiteY20" fmla="*/ 0 h 10000"/>
                  <a:gd name="connsiteX21" fmla="*/ 5625 w 6429"/>
                  <a:gd name="connsiteY21" fmla="*/ 0 h 10000"/>
                  <a:gd name="connsiteX22" fmla="*/ 5774 w 6429"/>
                  <a:gd name="connsiteY22" fmla="*/ 43 h 10000"/>
                  <a:gd name="connsiteX23" fmla="*/ 5923 w 6429"/>
                  <a:gd name="connsiteY23" fmla="*/ 86 h 10000"/>
                  <a:gd name="connsiteX24" fmla="*/ 6042 w 6429"/>
                  <a:gd name="connsiteY24" fmla="*/ 215 h 10000"/>
                  <a:gd name="connsiteX25" fmla="*/ 6161 w 6429"/>
                  <a:gd name="connsiteY25" fmla="*/ 386 h 10000"/>
                  <a:gd name="connsiteX26" fmla="*/ 6280 w 6429"/>
                  <a:gd name="connsiteY26" fmla="*/ 558 h 10000"/>
                  <a:gd name="connsiteX27" fmla="*/ 6369 w 6429"/>
                  <a:gd name="connsiteY27" fmla="*/ 815 h 10000"/>
                  <a:gd name="connsiteX28" fmla="*/ 6399 w 6429"/>
                  <a:gd name="connsiteY28" fmla="*/ 1116 h 10000"/>
                  <a:gd name="connsiteX29" fmla="*/ 6429 w 6429"/>
                  <a:gd name="connsiteY29" fmla="*/ 1502 h 10000"/>
                  <a:gd name="connsiteX30" fmla="*/ 6429 w 6429"/>
                  <a:gd name="connsiteY30" fmla="*/ 2532 h 10000"/>
                  <a:gd name="connsiteX31" fmla="*/ 6429 w 6429"/>
                  <a:gd name="connsiteY31" fmla="*/ 7468 h 10000"/>
                  <a:gd name="connsiteX32" fmla="*/ 6429 w 6429"/>
                  <a:gd name="connsiteY32" fmla="*/ 8498 h 10000"/>
                  <a:gd name="connsiteX33" fmla="*/ 6429 w 6429"/>
                  <a:gd name="connsiteY33" fmla="*/ 8498 h 10000"/>
                  <a:gd name="connsiteX34" fmla="*/ 6399 w 6429"/>
                  <a:gd name="connsiteY34" fmla="*/ 8841 h 10000"/>
                  <a:gd name="connsiteX35" fmla="*/ 6369 w 6429"/>
                  <a:gd name="connsiteY35" fmla="*/ 9099 h 10000"/>
                  <a:gd name="connsiteX36" fmla="*/ 6310 w 6429"/>
                  <a:gd name="connsiteY36" fmla="*/ 9356 h 10000"/>
                  <a:gd name="connsiteX37" fmla="*/ 6190 w 6429"/>
                  <a:gd name="connsiteY37" fmla="*/ 9571 h 10000"/>
                  <a:gd name="connsiteX38" fmla="*/ 6071 w 6429"/>
                  <a:gd name="connsiteY38" fmla="*/ 9742 h 10000"/>
                  <a:gd name="connsiteX39" fmla="*/ 5952 w 6429"/>
                  <a:gd name="connsiteY39" fmla="*/ 9871 h 10000"/>
                  <a:gd name="connsiteX40" fmla="*/ 5774 w 6429"/>
                  <a:gd name="connsiteY40" fmla="*/ 9957 h 10000"/>
                  <a:gd name="connsiteX41" fmla="*/ 5625 w 6429"/>
                  <a:gd name="connsiteY41" fmla="*/ 10000 h 10000"/>
                  <a:gd name="connsiteX42" fmla="*/ 5625 w 6429"/>
                  <a:gd name="connsiteY4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6429" h="10000">
                    <a:moveTo>
                      <a:pt x="5625" y="10000"/>
                    </a:moveTo>
                    <a:lnTo>
                      <a:pt x="5625" y="10000"/>
                    </a:lnTo>
                    <a:lnTo>
                      <a:pt x="5476" y="9957"/>
                    </a:lnTo>
                    <a:cubicBezTo>
                      <a:pt x="5436" y="9943"/>
                      <a:pt x="5397" y="9928"/>
                      <a:pt x="5357" y="9914"/>
                    </a:cubicBezTo>
                    <a:lnTo>
                      <a:pt x="5089" y="9785"/>
                    </a:lnTo>
                    <a:lnTo>
                      <a:pt x="536" y="6094"/>
                    </a:lnTo>
                    <a:lnTo>
                      <a:pt x="536" y="6094"/>
                    </a:lnTo>
                    <a:lnTo>
                      <a:pt x="298" y="5880"/>
                    </a:lnTo>
                    <a:cubicBezTo>
                      <a:pt x="238" y="5780"/>
                      <a:pt x="179" y="5679"/>
                      <a:pt x="119" y="5579"/>
                    </a:cubicBezTo>
                    <a:cubicBezTo>
                      <a:pt x="89" y="5493"/>
                      <a:pt x="60" y="5408"/>
                      <a:pt x="30" y="5322"/>
                    </a:cubicBezTo>
                    <a:cubicBezTo>
                      <a:pt x="20" y="5208"/>
                      <a:pt x="10" y="5093"/>
                      <a:pt x="0" y="4979"/>
                    </a:cubicBezTo>
                    <a:lnTo>
                      <a:pt x="0" y="4979"/>
                    </a:lnTo>
                    <a:cubicBezTo>
                      <a:pt x="10" y="4879"/>
                      <a:pt x="20" y="4778"/>
                      <a:pt x="30" y="4678"/>
                    </a:cubicBezTo>
                    <a:cubicBezTo>
                      <a:pt x="60" y="4578"/>
                      <a:pt x="89" y="4478"/>
                      <a:pt x="119" y="4378"/>
                    </a:cubicBezTo>
                    <a:lnTo>
                      <a:pt x="298" y="4120"/>
                    </a:lnTo>
                    <a:lnTo>
                      <a:pt x="536" y="3906"/>
                    </a:lnTo>
                    <a:lnTo>
                      <a:pt x="5089" y="215"/>
                    </a:lnTo>
                    <a:lnTo>
                      <a:pt x="5089" y="215"/>
                    </a:lnTo>
                    <a:lnTo>
                      <a:pt x="5357" y="86"/>
                    </a:lnTo>
                    <a:cubicBezTo>
                      <a:pt x="5397" y="72"/>
                      <a:pt x="5436" y="57"/>
                      <a:pt x="5476" y="43"/>
                    </a:cubicBezTo>
                    <a:lnTo>
                      <a:pt x="5625" y="0"/>
                    </a:lnTo>
                    <a:lnTo>
                      <a:pt x="5625" y="0"/>
                    </a:lnTo>
                    <a:lnTo>
                      <a:pt x="5774" y="43"/>
                    </a:lnTo>
                    <a:lnTo>
                      <a:pt x="5923" y="86"/>
                    </a:lnTo>
                    <a:lnTo>
                      <a:pt x="6042" y="215"/>
                    </a:lnTo>
                    <a:cubicBezTo>
                      <a:pt x="6082" y="272"/>
                      <a:pt x="6121" y="329"/>
                      <a:pt x="6161" y="386"/>
                    </a:cubicBezTo>
                    <a:cubicBezTo>
                      <a:pt x="6201" y="443"/>
                      <a:pt x="6240" y="501"/>
                      <a:pt x="6280" y="558"/>
                    </a:cubicBezTo>
                    <a:cubicBezTo>
                      <a:pt x="6310" y="644"/>
                      <a:pt x="6339" y="729"/>
                      <a:pt x="6369" y="815"/>
                    </a:cubicBezTo>
                    <a:cubicBezTo>
                      <a:pt x="6379" y="915"/>
                      <a:pt x="6389" y="1016"/>
                      <a:pt x="6399" y="1116"/>
                    </a:cubicBezTo>
                    <a:cubicBezTo>
                      <a:pt x="6409" y="1245"/>
                      <a:pt x="6419" y="1373"/>
                      <a:pt x="6429" y="1502"/>
                    </a:cubicBezTo>
                    <a:lnTo>
                      <a:pt x="6429" y="2532"/>
                    </a:lnTo>
                    <a:lnTo>
                      <a:pt x="6429" y="7468"/>
                    </a:lnTo>
                    <a:lnTo>
                      <a:pt x="6429" y="8498"/>
                    </a:lnTo>
                    <a:lnTo>
                      <a:pt x="6429" y="8498"/>
                    </a:lnTo>
                    <a:cubicBezTo>
                      <a:pt x="6419" y="8612"/>
                      <a:pt x="6409" y="8727"/>
                      <a:pt x="6399" y="8841"/>
                    </a:cubicBezTo>
                    <a:lnTo>
                      <a:pt x="6369" y="9099"/>
                    </a:lnTo>
                    <a:cubicBezTo>
                      <a:pt x="6349" y="9185"/>
                      <a:pt x="6330" y="9270"/>
                      <a:pt x="6310" y="9356"/>
                    </a:cubicBezTo>
                    <a:lnTo>
                      <a:pt x="6190" y="9571"/>
                    </a:lnTo>
                    <a:cubicBezTo>
                      <a:pt x="6150" y="9628"/>
                      <a:pt x="6111" y="9685"/>
                      <a:pt x="6071" y="9742"/>
                    </a:cubicBezTo>
                    <a:lnTo>
                      <a:pt x="5952" y="9871"/>
                    </a:lnTo>
                    <a:lnTo>
                      <a:pt x="5774" y="9957"/>
                    </a:lnTo>
                    <a:lnTo>
                      <a:pt x="5625" y="10000"/>
                    </a:lnTo>
                    <a:lnTo>
                      <a:pt x="5625" y="1000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5" name="Group 18"/>
            <p:cNvGrpSpPr/>
            <p:nvPr/>
          </p:nvGrpSpPr>
          <p:grpSpPr>
            <a:xfrm rot="8112442">
              <a:off x="5299090" y="2456914"/>
              <a:ext cx="1860796" cy="335086"/>
              <a:chOff x="1583183" y="928694"/>
              <a:chExt cx="1860796" cy="335086"/>
            </a:xfrm>
          </p:grpSpPr>
          <p:sp>
            <p:nvSpPr>
              <p:cNvPr id="20" name="Left-Right Arrow 19"/>
              <p:cNvSpPr/>
              <p:nvPr/>
            </p:nvSpPr>
            <p:spPr>
              <a:xfrm>
                <a:off x="1583183" y="1019891"/>
                <a:ext cx="1823903" cy="215684"/>
              </a:xfrm>
              <a:prstGeom prst="leftRightArrow">
                <a:avLst>
                  <a:gd name="adj1" fmla="val 100000"/>
                  <a:gd name="adj2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400"/>
                  </a:spcAft>
                  <a:buSzPct val="100000"/>
                </a:pPr>
                <a:endParaRPr lang="en-US" sz="1400" dirty="0"/>
              </a:p>
            </p:txBody>
          </p:sp>
          <p:sp>
            <p:nvSpPr>
              <p:cNvPr id="21" name="Freeform 112"/>
              <p:cNvSpPr>
                <a:spLocks/>
              </p:cNvSpPr>
              <p:nvPr/>
            </p:nvSpPr>
            <p:spPr bwMode="auto">
              <a:xfrm rot="3600000">
                <a:off x="3095718" y="915519"/>
                <a:ext cx="335086" cy="361436"/>
              </a:xfrm>
              <a:custGeom>
                <a:avLst/>
                <a:gdLst>
                  <a:gd name="connsiteX0" fmla="*/ 5625 w 10000"/>
                  <a:gd name="connsiteY0" fmla="*/ 10000 h 10000"/>
                  <a:gd name="connsiteX1" fmla="*/ 5625 w 10000"/>
                  <a:gd name="connsiteY1" fmla="*/ 10000 h 10000"/>
                  <a:gd name="connsiteX2" fmla="*/ 5476 w 10000"/>
                  <a:gd name="connsiteY2" fmla="*/ 9957 h 10000"/>
                  <a:gd name="connsiteX3" fmla="*/ 5357 w 10000"/>
                  <a:gd name="connsiteY3" fmla="*/ 9914 h 10000"/>
                  <a:gd name="connsiteX4" fmla="*/ 5089 w 10000"/>
                  <a:gd name="connsiteY4" fmla="*/ 9785 h 10000"/>
                  <a:gd name="connsiteX5" fmla="*/ 536 w 10000"/>
                  <a:gd name="connsiteY5" fmla="*/ 6094 h 10000"/>
                  <a:gd name="connsiteX6" fmla="*/ 536 w 10000"/>
                  <a:gd name="connsiteY6" fmla="*/ 6094 h 10000"/>
                  <a:gd name="connsiteX7" fmla="*/ 298 w 10000"/>
                  <a:gd name="connsiteY7" fmla="*/ 5880 h 10000"/>
                  <a:gd name="connsiteX8" fmla="*/ 119 w 10000"/>
                  <a:gd name="connsiteY8" fmla="*/ 5579 h 10000"/>
                  <a:gd name="connsiteX9" fmla="*/ 30 w 10000"/>
                  <a:gd name="connsiteY9" fmla="*/ 5322 h 10000"/>
                  <a:gd name="connsiteX10" fmla="*/ 0 w 10000"/>
                  <a:gd name="connsiteY10" fmla="*/ 4979 h 10000"/>
                  <a:gd name="connsiteX11" fmla="*/ 0 w 10000"/>
                  <a:gd name="connsiteY11" fmla="*/ 4979 h 10000"/>
                  <a:gd name="connsiteX12" fmla="*/ 30 w 10000"/>
                  <a:gd name="connsiteY12" fmla="*/ 4678 h 10000"/>
                  <a:gd name="connsiteX13" fmla="*/ 119 w 10000"/>
                  <a:gd name="connsiteY13" fmla="*/ 4378 h 10000"/>
                  <a:gd name="connsiteX14" fmla="*/ 298 w 10000"/>
                  <a:gd name="connsiteY14" fmla="*/ 4120 h 10000"/>
                  <a:gd name="connsiteX15" fmla="*/ 536 w 10000"/>
                  <a:gd name="connsiteY15" fmla="*/ 3906 h 10000"/>
                  <a:gd name="connsiteX16" fmla="*/ 5089 w 10000"/>
                  <a:gd name="connsiteY16" fmla="*/ 215 h 10000"/>
                  <a:gd name="connsiteX17" fmla="*/ 5089 w 10000"/>
                  <a:gd name="connsiteY17" fmla="*/ 215 h 10000"/>
                  <a:gd name="connsiteX18" fmla="*/ 5357 w 10000"/>
                  <a:gd name="connsiteY18" fmla="*/ 86 h 10000"/>
                  <a:gd name="connsiteX19" fmla="*/ 5476 w 10000"/>
                  <a:gd name="connsiteY19" fmla="*/ 43 h 10000"/>
                  <a:gd name="connsiteX20" fmla="*/ 5625 w 10000"/>
                  <a:gd name="connsiteY20" fmla="*/ 0 h 10000"/>
                  <a:gd name="connsiteX21" fmla="*/ 5625 w 10000"/>
                  <a:gd name="connsiteY21" fmla="*/ 0 h 10000"/>
                  <a:gd name="connsiteX22" fmla="*/ 5774 w 10000"/>
                  <a:gd name="connsiteY22" fmla="*/ 43 h 10000"/>
                  <a:gd name="connsiteX23" fmla="*/ 5923 w 10000"/>
                  <a:gd name="connsiteY23" fmla="*/ 86 h 10000"/>
                  <a:gd name="connsiteX24" fmla="*/ 6042 w 10000"/>
                  <a:gd name="connsiteY24" fmla="*/ 215 h 10000"/>
                  <a:gd name="connsiteX25" fmla="*/ 6161 w 10000"/>
                  <a:gd name="connsiteY25" fmla="*/ 386 h 10000"/>
                  <a:gd name="connsiteX26" fmla="*/ 6280 w 10000"/>
                  <a:gd name="connsiteY26" fmla="*/ 558 h 10000"/>
                  <a:gd name="connsiteX27" fmla="*/ 6369 w 10000"/>
                  <a:gd name="connsiteY27" fmla="*/ 815 h 10000"/>
                  <a:gd name="connsiteX28" fmla="*/ 6399 w 10000"/>
                  <a:gd name="connsiteY28" fmla="*/ 1116 h 10000"/>
                  <a:gd name="connsiteX29" fmla="*/ 6429 w 10000"/>
                  <a:gd name="connsiteY29" fmla="*/ 1502 h 10000"/>
                  <a:gd name="connsiteX30" fmla="*/ 6429 w 10000"/>
                  <a:gd name="connsiteY30" fmla="*/ 2532 h 10000"/>
                  <a:gd name="connsiteX31" fmla="*/ 9762 w 10000"/>
                  <a:gd name="connsiteY31" fmla="*/ 2532 h 10000"/>
                  <a:gd name="connsiteX32" fmla="*/ 10000 w 10000"/>
                  <a:gd name="connsiteY32" fmla="*/ 2876 h 10000"/>
                  <a:gd name="connsiteX33" fmla="*/ 10000 w 10000"/>
                  <a:gd name="connsiteY33" fmla="*/ 7124 h 10000"/>
                  <a:gd name="connsiteX34" fmla="*/ 10000 w 10000"/>
                  <a:gd name="connsiteY34" fmla="*/ 7468 h 10000"/>
                  <a:gd name="connsiteX35" fmla="*/ 9762 w 10000"/>
                  <a:gd name="connsiteY35" fmla="*/ 7468 h 10000"/>
                  <a:gd name="connsiteX36" fmla="*/ 6429 w 10000"/>
                  <a:gd name="connsiteY36" fmla="*/ 7468 h 10000"/>
                  <a:gd name="connsiteX37" fmla="*/ 6429 w 10000"/>
                  <a:gd name="connsiteY37" fmla="*/ 8498 h 10000"/>
                  <a:gd name="connsiteX38" fmla="*/ 6429 w 10000"/>
                  <a:gd name="connsiteY38" fmla="*/ 8498 h 10000"/>
                  <a:gd name="connsiteX39" fmla="*/ 6399 w 10000"/>
                  <a:gd name="connsiteY39" fmla="*/ 8841 h 10000"/>
                  <a:gd name="connsiteX40" fmla="*/ 6369 w 10000"/>
                  <a:gd name="connsiteY40" fmla="*/ 9099 h 10000"/>
                  <a:gd name="connsiteX41" fmla="*/ 6310 w 10000"/>
                  <a:gd name="connsiteY41" fmla="*/ 9356 h 10000"/>
                  <a:gd name="connsiteX42" fmla="*/ 6190 w 10000"/>
                  <a:gd name="connsiteY42" fmla="*/ 9571 h 10000"/>
                  <a:gd name="connsiteX43" fmla="*/ 6071 w 10000"/>
                  <a:gd name="connsiteY43" fmla="*/ 9742 h 10000"/>
                  <a:gd name="connsiteX44" fmla="*/ 5952 w 10000"/>
                  <a:gd name="connsiteY44" fmla="*/ 9871 h 10000"/>
                  <a:gd name="connsiteX45" fmla="*/ 5774 w 10000"/>
                  <a:gd name="connsiteY45" fmla="*/ 9957 h 10000"/>
                  <a:gd name="connsiteX46" fmla="*/ 5625 w 10000"/>
                  <a:gd name="connsiteY46" fmla="*/ 10000 h 10000"/>
                  <a:gd name="connsiteX47" fmla="*/ 5625 w 10000"/>
                  <a:gd name="connsiteY47" fmla="*/ 10000 h 10000"/>
                  <a:gd name="connsiteX0" fmla="*/ 5625 w 10000"/>
                  <a:gd name="connsiteY0" fmla="*/ 10000 h 10000"/>
                  <a:gd name="connsiteX1" fmla="*/ 5625 w 10000"/>
                  <a:gd name="connsiteY1" fmla="*/ 10000 h 10000"/>
                  <a:gd name="connsiteX2" fmla="*/ 5476 w 10000"/>
                  <a:gd name="connsiteY2" fmla="*/ 9957 h 10000"/>
                  <a:gd name="connsiteX3" fmla="*/ 5357 w 10000"/>
                  <a:gd name="connsiteY3" fmla="*/ 9914 h 10000"/>
                  <a:gd name="connsiteX4" fmla="*/ 5089 w 10000"/>
                  <a:gd name="connsiteY4" fmla="*/ 9785 h 10000"/>
                  <a:gd name="connsiteX5" fmla="*/ 536 w 10000"/>
                  <a:gd name="connsiteY5" fmla="*/ 6094 h 10000"/>
                  <a:gd name="connsiteX6" fmla="*/ 536 w 10000"/>
                  <a:gd name="connsiteY6" fmla="*/ 6094 h 10000"/>
                  <a:gd name="connsiteX7" fmla="*/ 298 w 10000"/>
                  <a:gd name="connsiteY7" fmla="*/ 5880 h 10000"/>
                  <a:gd name="connsiteX8" fmla="*/ 119 w 10000"/>
                  <a:gd name="connsiteY8" fmla="*/ 5579 h 10000"/>
                  <a:gd name="connsiteX9" fmla="*/ 30 w 10000"/>
                  <a:gd name="connsiteY9" fmla="*/ 5322 h 10000"/>
                  <a:gd name="connsiteX10" fmla="*/ 0 w 10000"/>
                  <a:gd name="connsiteY10" fmla="*/ 4979 h 10000"/>
                  <a:gd name="connsiteX11" fmla="*/ 0 w 10000"/>
                  <a:gd name="connsiteY11" fmla="*/ 4979 h 10000"/>
                  <a:gd name="connsiteX12" fmla="*/ 30 w 10000"/>
                  <a:gd name="connsiteY12" fmla="*/ 4678 h 10000"/>
                  <a:gd name="connsiteX13" fmla="*/ 119 w 10000"/>
                  <a:gd name="connsiteY13" fmla="*/ 4378 h 10000"/>
                  <a:gd name="connsiteX14" fmla="*/ 298 w 10000"/>
                  <a:gd name="connsiteY14" fmla="*/ 4120 h 10000"/>
                  <a:gd name="connsiteX15" fmla="*/ 536 w 10000"/>
                  <a:gd name="connsiteY15" fmla="*/ 3906 h 10000"/>
                  <a:gd name="connsiteX16" fmla="*/ 5089 w 10000"/>
                  <a:gd name="connsiteY16" fmla="*/ 215 h 10000"/>
                  <a:gd name="connsiteX17" fmla="*/ 5089 w 10000"/>
                  <a:gd name="connsiteY17" fmla="*/ 215 h 10000"/>
                  <a:gd name="connsiteX18" fmla="*/ 5357 w 10000"/>
                  <a:gd name="connsiteY18" fmla="*/ 86 h 10000"/>
                  <a:gd name="connsiteX19" fmla="*/ 5476 w 10000"/>
                  <a:gd name="connsiteY19" fmla="*/ 43 h 10000"/>
                  <a:gd name="connsiteX20" fmla="*/ 5625 w 10000"/>
                  <a:gd name="connsiteY20" fmla="*/ 0 h 10000"/>
                  <a:gd name="connsiteX21" fmla="*/ 5625 w 10000"/>
                  <a:gd name="connsiteY21" fmla="*/ 0 h 10000"/>
                  <a:gd name="connsiteX22" fmla="*/ 5774 w 10000"/>
                  <a:gd name="connsiteY22" fmla="*/ 43 h 10000"/>
                  <a:gd name="connsiteX23" fmla="*/ 5923 w 10000"/>
                  <a:gd name="connsiteY23" fmla="*/ 86 h 10000"/>
                  <a:gd name="connsiteX24" fmla="*/ 6042 w 10000"/>
                  <a:gd name="connsiteY24" fmla="*/ 215 h 10000"/>
                  <a:gd name="connsiteX25" fmla="*/ 6161 w 10000"/>
                  <a:gd name="connsiteY25" fmla="*/ 386 h 10000"/>
                  <a:gd name="connsiteX26" fmla="*/ 6280 w 10000"/>
                  <a:gd name="connsiteY26" fmla="*/ 558 h 10000"/>
                  <a:gd name="connsiteX27" fmla="*/ 6369 w 10000"/>
                  <a:gd name="connsiteY27" fmla="*/ 815 h 10000"/>
                  <a:gd name="connsiteX28" fmla="*/ 6399 w 10000"/>
                  <a:gd name="connsiteY28" fmla="*/ 1116 h 10000"/>
                  <a:gd name="connsiteX29" fmla="*/ 6429 w 10000"/>
                  <a:gd name="connsiteY29" fmla="*/ 1502 h 10000"/>
                  <a:gd name="connsiteX30" fmla="*/ 6429 w 10000"/>
                  <a:gd name="connsiteY30" fmla="*/ 2532 h 10000"/>
                  <a:gd name="connsiteX31" fmla="*/ 10000 w 10000"/>
                  <a:gd name="connsiteY31" fmla="*/ 2876 h 10000"/>
                  <a:gd name="connsiteX32" fmla="*/ 10000 w 10000"/>
                  <a:gd name="connsiteY32" fmla="*/ 7124 h 10000"/>
                  <a:gd name="connsiteX33" fmla="*/ 10000 w 10000"/>
                  <a:gd name="connsiteY33" fmla="*/ 7468 h 10000"/>
                  <a:gd name="connsiteX34" fmla="*/ 9762 w 10000"/>
                  <a:gd name="connsiteY34" fmla="*/ 7468 h 10000"/>
                  <a:gd name="connsiteX35" fmla="*/ 6429 w 10000"/>
                  <a:gd name="connsiteY35" fmla="*/ 7468 h 10000"/>
                  <a:gd name="connsiteX36" fmla="*/ 6429 w 10000"/>
                  <a:gd name="connsiteY36" fmla="*/ 8498 h 10000"/>
                  <a:gd name="connsiteX37" fmla="*/ 6429 w 10000"/>
                  <a:gd name="connsiteY37" fmla="*/ 8498 h 10000"/>
                  <a:gd name="connsiteX38" fmla="*/ 6399 w 10000"/>
                  <a:gd name="connsiteY38" fmla="*/ 8841 h 10000"/>
                  <a:gd name="connsiteX39" fmla="*/ 6369 w 10000"/>
                  <a:gd name="connsiteY39" fmla="*/ 9099 h 10000"/>
                  <a:gd name="connsiteX40" fmla="*/ 6310 w 10000"/>
                  <a:gd name="connsiteY40" fmla="*/ 9356 h 10000"/>
                  <a:gd name="connsiteX41" fmla="*/ 6190 w 10000"/>
                  <a:gd name="connsiteY41" fmla="*/ 9571 h 10000"/>
                  <a:gd name="connsiteX42" fmla="*/ 6071 w 10000"/>
                  <a:gd name="connsiteY42" fmla="*/ 9742 h 10000"/>
                  <a:gd name="connsiteX43" fmla="*/ 5952 w 10000"/>
                  <a:gd name="connsiteY43" fmla="*/ 9871 h 10000"/>
                  <a:gd name="connsiteX44" fmla="*/ 5774 w 10000"/>
                  <a:gd name="connsiteY44" fmla="*/ 9957 h 10000"/>
                  <a:gd name="connsiteX45" fmla="*/ 5625 w 10000"/>
                  <a:gd name="connsiteY45" fmla="*/ 10000 h 10000"/>
                  <a:gd name="connsiteX46" fmla="*/ 5625 w 10000"/>
                  <a:gd name="connsiteY46" fmla="*/ 10000 h 10000"/>
                  <a:gd name="connsiteX0" fmla="*/ 5625 w 10000"/>
                  <a:gd name="connsiteY0" fmla="*/ 10000 h 10000"/>
                  <a:gd name="connsiteX1" fmla="*/ 5625 w 10000"/>
                  <a:gd name="connsiteY1" fmla="*/ 10000 h 10000"/>
                  <a:gd name="connsiteX2" fmla="*/ 5476 w 10000"/>
                  <a:gd name="connsiteY2" fmla="*/ 9957 h 10000"/>
                  <a:gd name="connsiteX3" fmla="*/ 5357 w 10000"/>
                  <a:gd name="connsiteY3" fmla="*/ 9914 h 10000"/>
                  <a:gd name="connsiteX4" fmla="*/ 5089 w 10000"/>
                  <a:gd name="connsiteY4" fmla="*/ 9785 h 10000"/>
                  <a:gd name="connsiteX5" fmla="*/ 536 w 10000"/>
                  <a:gd name="connsiteY5" fmla="*/ 6094 h 10000"/>
                  <a:gd name="connsiteX6" fmla="*/ 536 w 10000"/>
                  <a:gd name="connsiteY6" fmla="*/ 6094 h 10000"/>
                  <a:gd name="connsiteX7" fmla="*/ 298 w 10000"/>
                  <a:gd name="connsiteY7" fmla="*/ 5880 h 10000"/>
                  <a:gd name="connsiteX8" fmla="*/ 119 w 10000"/>
                  <a:gd name="connsiteY8" fmla="*/ 5579 h 10000"/>
                  <a:gd name="connsiteX9" fmla="*/ 30 w 10000"/>
                  <a:gd name="connsiteY9" fmla="*/ 5322 h 10000"/>
                  <a:gd name="connsiteX10" fmla="*/ 0 w 10000"/>
                  <a:gd name="connsiteY10" fmla="*/ 4979 h 10000"/>
                  <a:gd name="connsiteX11" fmla="*/ 0 w 10000"/>
                  <a:gd name="connsiteY11" fmla="*/ 4979 h 10000"/>
                  <a:gd name="connsiteX12" fmla="*/ 30 w 10000"/>
                  <a:gd name="connsiteY12" fmla="*/ 4678 h 10000"/>
                  <a:gd name="connsiteX13" fmla="*/ 119 w 10000"/>
                  <a:gd name="connsiteY13" fmla="*/ 4378 h 10000"/>
                  <a:gd name="connsiteX14" fmla="*/ 298 w 10000"/>
                  <a:gd name="connsiteY14" fmla="*/ 4120 h 10000"/>
                  <a:gd name="connsiteX15" fmla="*/ 536 w 10000"/>
                  <a:gd name="connsiteY15" fmla="*/ 3906 h 10000"/>
                  <a:gd name="connsiteX16" fmla="*/ 5089 w 10000"/>
                  <a:gd name="connsiteY16" fmla="*/ 215 h 10000"/>
                  <a:gd name="connsiteX17" fmla="*/ 5089 w 10000"/>
                  <a:gd name="connsiteY17" fmla="*/ 215 h 10000"/>
                  <a:gd name="connsiteX18" fmla="*/ 5357 w 10000"/>
                  <a:gd name="connsiteY18" fmla="*/ 86 h 10000"/>
                  <a:gd name="connsiteX19" fmla="*/ 5476 w 10000"/>
                  <a:gd name="connsiteY19" fmla="*/ 43 h 10000"/>
                  <a:gd name="connsiteX20" fmla="*/ 5625 w 10000"/>
                  <a:gd name="connsiteY20" fmla="*/ 0 h 10000"/>
                  <a:gd name="connsiteX21" fmla="*/ 5625 w 10000"/>
                  <a:gd name="connsiteY21" fmla="*/ 0 h 10000"/>
                  <a:gd name="connsiteX22" fmla="*/ 5774 w 10000"/>
                  <a:gd name="connsiteY22" fmla="*/ 43 h 10000"/>
                  <a:gd name="connsiteX23" fmla="*/ 5923 w 10000"/>
                  <a:gd name="connsiteY23" fmla="*/ 86 h 10000"/>
                  <a:gd name="connsiteX24" fmla="*/ 6042 w 10000"/>
                  <a:gd name="connsiteY24" fmla="*/ 215 h 10000"/>
                  <a:gd name="connsiteX25" fmla="*/ 6161 w 10000"/>
                  <a:gd name="connsiteY25" fmla="*/ 386 h 10000"/>
                  <a:gd name="connsiteX26" fmla="*/ 6280 w 10000"/>
                  <a:gd name="connsiteY26" fmla="*/ 558 h 10000"/>
                  <a:gd name="connsiteX27" fmla="*/ 6369 w 10000"/>
                  <a:gd name="connsiteY27" fmla="*/ 815 h 10000"/>
                  <a:gd name="connsiteX28" fmla="*/ 6399 w 10000"/>
                  <a:gd name="connsiteY28" fmla="*/ 1116 h 10000"/>
                  <a:gd name="connsiteX29" fmla="*/ 6429 w 10000"/>
                  <a:gd name="connsiteY29" fmla="*/ 1502 h 10000"/>
                  <a:gd name="connsiteX30" fmla="*/ 6429 w 10000"/>
                  <a:gd name="connsiteY30" fmla="*/ 2532 h 10000"/>
                  <a:gd name="connsiteX31" fmla="*/ 10000 w 10000"/>
                  <a:gd name="connsiteY31" fmla="*/ 7124 h 10000"/>
                  <a:gd name="connsiteX32" fmla="*/ 10000 w 10000"/>
                  <a:gd name="connsiteY32" fmla="*/ 7468 h 10000"/>
                  <a:gd name="connsiteX33" fmla="*/ 9762 w 10000"/>
                  <a:gd name="connsiteY33" fmla="*/ 7468 h 10000"/>
                  <a:gd name="connsiteX34" fmla="*/ 6429 w 10000"/>
                  <a:gd name="connsiteY34" fmla="*/ 7468 h 10000"/>
                  <a:gd name="connsiteX35" fmla="*/ 6429 w 10000"/>
                  <a:gd name="connsiteY35" fmla="*/ 8498 h 10000"/>
                  <a:gd name="connsiteX36" fmla="*/ 6429 w 10000"/>
                  <a:gd name="connsiteY36" fmla="*/ 8498 h 10000"/>
                  <a:gd name="connsiteX37" fmla="*/ 6399 w 10000"/>
                  <a:gd name="connsiteY37" fmla="*/ 8841 h 10000"/>
                  <a:gd name="connsiteX38" fmla="*/ 6369 w 10000"/>
                  <a:gd name="connsiteY38" fmla="*/ 9099 h 10000"/>
                  <a:gd name="connsiteX39" fmla="*/ 6310 w 10000"/>
                  <a:gd name="connsiteY39" fmla="*/ 9356 h 10000"/>
                  <a:gd name="connsiteX40" fmla="*/ 6190 w 10000"/>
                  <a:gd name="connsiteY40" fmla="*/ 9571 h 10000"/>
                  <a:gd name="connsiteX41" fmla="*/ 6071 w 10000"/>
                  <a:gd name="connsiteY41" fmla="*/ 9742 h 10000"/>
                  <a:gd name="connsiteX42" fmla="*/ 5952 w 10000"/>
                  <a:gd name="connsiteY42" fmla="*/ 9871 h 10000"/>
                  <a:gd name="connsiteX43" fmla="*/ 5774 w 10000"/>
                  <a:gd name="connsiteY43" fmla="*/ 9957 h 10000"/>
                  <a:gd name="connsiteX44" fmla="*/ 5625 w 10000"/>
                  <a:gd name="connsiteY44" fmla="*/ 10000 h 10000"/>
                  <a:gd name="connsiteX45" fmla="*/ 5625 w 10000"/>
                  <a:gd name="connsiteY45" fmla="*/ 10000 h 10000"/>
                  <a:gd name="connsiteX0" fmla="*/ 5625 w 10000"/>
                  <a:gd name="connsiteY0" fmla="*/ 10000 h 10000"/>
                  <a:gd name="connsiteX1" fmla="*/ 5625 w 10000"/>
                  <a:gd name="connsiteY1" fmla="*/ 10000 h 10000"/>
                  <a:gd name="connsiteX2" fmla="*/ 5476 w 10000"/>
                  <a:gd name="connsiteY2" fmla="*/ 9957 h 10000"/>
                  <a:gd name="connsiteX3" fmla="*/ 5357 w 10000"/>
                  <a:gd name="connsiteY3" fmla="*/ 9914 h 10000"/>
                  <a:gd name="connsiteX4" fmla="*/ 5089 w 10000"/>
                  <a:gd name="connsiteY4" fmla="*/ 9785 h 10000"/>
                  <a:gd name="connsiteX5" fmla="*/ 536 w 10000"/>
                  <a:gd name="connsiteY5" fmla="*/ 6094 h 10000"/>
                  <a:gd name="connsiteX6" fmla="*/ 536 w 10000"/>
                  <a:gd name="connsiteY6" fmla="*/ 6094 h 10000"/>
                  <a:gd name="connsiteX7" fmla="*/ 298 w 10000"/>
                  <a:gd name="connsiteY7" fmla="*/ 5880 h 10000"/>
                  <a:gd name="connsiteX8" fmla="*/ 119 w 10000"/>
                  <a:gd name="connsiteY8" fmla="*/ 5579 h 10000"/>
                  <a:gd name="connsiteX9" fmla="*/ 30 w 10000"/>
                  <a:gd name="connsiteY9" fmla="*/ 5322 h 10000"/>
                  <a:gd name="connsiteX10" fmla="*/ 0 w 10000"/>
                  <a:gd name="connsiteY10" fmla="*/ 4979 h 10000"/>
                  <a:gd name="connsiteX11" fmla="*/ 0 w 10000"/>
                  <a:gd name="connsiteY11" fmla="*/ 4979 h 10000"/>
                  <a:gd name="connsiteX12" fmla="*/ 30 w 10000"/>
                  <a:gd name="connsiteY12" fmla="*/ 4678 h 10000"/>
                  <a:gd name="connsiteX13" fmla="*/ 119 w 10000"/>
                  <a:gd name="connsiteY13" fmla="*/ 4378 h 10000"/>
                  <a:gd name="connsiteX14" fmla="*/ 298 w 10000"/>
                  <a:gd name="connsiteY14" fmla="*/ 4120 h 10000"/>
                  <a:gd name="connsiteX15" fmla="*/ 536 w 10000"/>
                  <a:gd name="connsiteY15" fmla="*/ 3906 h 10000"/>
                  <a:gd name="connsiteX16" fmla="*/ 5089 w 10000"/>
                  <a:gd name="connsiteY16" fmla="*/ 215 h 10000"/>
                  <a:gd name="connsiteX17" fmla="*/ 5089 w 10000"/>
                  <a:gd name="connsiteY17" fmla="*/ 215 h 10000"/>
                  <a:gd name="connsiteX18" fmla="*/ 5357 w 10000"/>
                  <a:gd name="connsiteY18" fmla="*/ 86 h 10000"/>
                  <a:gd name="connsiteX19" fmla="*/ 5476 w 10000"/>
                  <a:gd name="connsiteY19" fmla="*/ 43 h 10000"/>
                  <a:gd name="connsiteX20" fmla="*/ 5625 w 10000"/>
                  <a:gd name="connsiteY20" fmla="*/ 0 h 10000"/>
                  <a:gd name="connsiteX21" fmla="*/ 5625 w 10000"/>
                  <a:gd name="connsiteY21" fmla="*/ 0 h 10000"/>
                  <a:gd name="connsiteX22" fmla="*/ 5774 w 10000"/>
                  <a:gd name="connsiteY22" fmla="*/ 43 h 10000"/>
                  <a:gd name="connsiteX23" fmla="*/ 5923 w 10000"/>
                  <a:gd name="connsiteY23" fmla="*/ 86 h 10000"/>
                  <a:gd name="connsiteX24" fmla="*/ 6042 w 10000"/>
                  <a:gd name="connsiteY24" fmla="*/ 215 h 10000"/>
                  <a:gd name="connsiteX25" fmla="*/ 6161 w 10000"/>
                  <a:gd name="connsiteY25" fmla="*/ 386 h 10000"/>
                  <a:gd name="connsiteX26" fmla="*/ 6280 w 10000"/>
                  <a:gd name="connsiteY26" fmla="*/ 558 h 10000"/>
                  <a:gd name="connsiteX27" fmla="*/ 6369 w 10000"/>
                  <a:gd name="connsiteY27" fmla="*/ 815 h 10000"/>
                  <a:gd name="connsiteX28" fmla="*/ 6399 w 10000"/>
                  <a:gd name="connsiteY28" fmla="*/ 1116 h 10000"/>
                  <a:gd name="connsiteX29" fmla="*/ 6429 w 10000"/>
                  <a:gd name="connsiteY29" fmla="*/ 1502 h 10000"/>
                  <a:gd name="connsiteX30" fmla="*/ 6429 w 10000"/>
                  <a:gd name="connsiteY30" fmla="*/ 2532 h 10000"/>
                  <a:gd name="connsiteX31" fmla="*/ 10000 w 10000"/>
                  <a:gd name="connsiteY31" fmla="*/ 7124 h 10000"/>
                  <a:gd name="connsiteX32" fmla="*/ 10000 w 10000"/>
                  <a:gd name="connsiteY32" fmla="*/ 7468 h 10000"/>
                  <a:gd name="connsiteX33" fmla="*/ 6429 w 10000"/>
                  <a:gd name="connsiteY33" fmla="*/ 7468 h 10000"/>
                  <a:gd name="connsiteX34" fmla="*/ 6429 w 10000"/>
                  <a:gd name="connsiteY34" fmla="*/ 8498 h 10000"/>
                  <a:gd name="connsiteX35" fmla="*/ 6429 w 10000"/>
                  <a:gd name="connsiteY35" fmla="*/ 8498 h 10000"/>
                  <a:gd name="connsiteX36" fmla="*/ 6399 w 10000"/>
                  <a:gd name="connsiteY36" fmla="*/ 8841 h 10000"/>
                  <a:gd name="connsiteX37" fmla="*/ 6369 w 10000"/>
                  <a:gd name="connsiteY37" fmla="*/ 9099 h 10000"/>
                  <a:gd name="connsiteX38" fmla="*/ 6310 w 10000"/>
                  <a:gd name="connsiteY38" fmla="*/ 9356 h 10000"/>
                  <a:gd name="connsiteX39" fmla="*/ 6190 w 10000"/>
                  <a:gd name="connsiteY39" fmla="*/ 9571 h 10000"/>
                  <a:gd name="connsiteX40" fmla="*/ 6071 w 10000"/>
                  <a:gd name="connsiteY40" fmla="*/ 9742 h 10000"/>
                  <a:gd name="connsiteX41" fmla="*/ 5952 w 10000"/>
                  <a:gd name="connsiteY41" fmla="*/ 9871 h 10000"/>
                  <a:gd name="connsiteX42" fmla="*/ 5774 w 10000"/>
                  <a:gd name="connsiteY42" fmla="*/ 9957 h 10000"/>
                  <a:gd name="connsiteX43" fmla="*/ 5625 w 10000"/>
                  <a:gd name="connsiteY43" fmla="*/ 10000 h 10000"/>
                  <a:gd name="connsiteX44" fmla="*/ 5625 w 10000"/>
                  <a:gd name="connsiteY44" fmla="*/ 10000 h 10000"/>
                  <a:gd name="connsiteX0" fmla="*/ 5625 w 10000"/>
                  <a:gd name="connsiteY0" fmla="*/ 10000 h 10000"/>
                  <a:gd name="connsiteX1" fmla="*/ 5625 w 10000"/>
                  <a:gd name="connsiteY1" fmla="*/ 10000 h 10000"/>
                  <a:gd name="connsiteX2" fmla="*/ 5476 w 10000"/>
                  <a:gd name="connsiteY2" fmla="*/ 9957 h 10000"/>
                  <a:gd name="connsiteX3" fmla="*/ 5357 w 10000"/>
                  <a:gd name="connsiteY3" fmla="*/ 9914 h 10000"/>
                  <a:gd name="connsiteX4" fmla="*/ 5089 w 10000"/>
                  <a:gd name="connsiteY4" fmla="*/ 9785 h 10000"/>
                  <a:gd name="connsiteX5" fmla="*/ 536 w 10000"/>
                  <a:gd name="connsiteY5" fmla="*/ 6094 h 10000"/>
                  <a:gd name="connsiteX6" fmla="*/ 536 w 10000"/>
                  <a:gd name="connsiteY6" fmla="*/ 6094 h 10000"/>
                  <a:gd name="connsiteX7" fmla="*/ 298 w 10000"/>
                  <a:gd name="connsiteY7" fmla="*/ 5880 h 10000"/>
                  <a:gd name="connsiteX8" fmla="*/ 119 w 10000"/>
                  <a:gd name="connsiteY8" fmla="*/ 5579 h 10000"/>
                  <a:gd name="connsiteX9" fmla="*/ 30 w 10000"/>
                  <a:gd name="connsiteY9" fmla="*/ 5322 h 10000"/>
                  <a:gd name="connsiteX10" fmla="*/ 0 w 10000"/>
                  <a:gd name="connsiteY10" fmla="*/ 4979 h 10000"/>
                  <a:gd name="connsiteX11" fmla="*/ 0 w 10000"/>
                  <a:gd name="connsiteY11" fmla="*/ 4979 h 10000"/>
                  <a:gd name="connsiteX12" fmla="*/ 30 w 10000"/>
                  <a:gd name="connsiteY12" fmla="*/ 4678 h 10000"/>
                  <a:gd name="connsiteX13" fmla="*/ 119 w 10000"/>
                  <a:gd name="connsiteY13" fmla="*/ 4378 h 10000"/>
                  <a:gd name="connsiteX14" fmla="*/ 298 w 10000"/>
                  <a:gd name="connsiteY14" fmla="*/ 4120 h 10000"/>
                  <a:gd name="connsiteX15" fmla="*/ 536 w 10000"/>
                  <a:gd name="connsiteY15" fmla="*/ 3906 h 10000"/>
                  <a:gd name="connsiteX16" fmla="*/ 5089 w 10000"/>
                  <a:gd name="connsiteY16" fmla="*/ 215 h 10000"/>
                  <a:gd name="connsiteX17" fmla="*/ 5089 w 10000"/>
                  <a:gd name="connsiteY17" fmla="*/ 215 h 10000"/>
                  <a:gd name="connsiteX18" fmla="*/ 5357 w 10000"/>
                  <a:gd name="connsiteY18" fmla="*/ 86 h 10000"/>
                  <a:gd name="connsiteX19" fmla="*/ 5476 w 10000"/>
                  <a:gd name="connsiteY19" fmla="*/ 43 h 10000"/>
                  <a:gd name="connsiteX20" fmla="*/ 5625 w 10000"/>
                  <a:gd name="connsiteY20" fmla="*/ 0 h 10000"/>
                  <a:gd name="connsiteX21" fmla="*/ 5625 w 10000"/>
                  <a:gd name="connsiteY21" fmla="*/ 0 h 10000"/>
                  <a:gd name="connsiteX22" fmla="*/ 5774 w 10000"/>
                  <a:gd name="connsiteY22" fmla="*/ 43 h 10000"/>
                  <a:gd name="connsiteX23" fmla="*/ 5923 w 10000"/>
                  <a:gd name="connsiteY23" fmla="*/ 86 h 10000"/>
                  <a:gd name="connsiteX24" fmla="*/ 6042 w 10000"/>
                  <a:gd name="connsiteY24" fmla="*/ 215 h 10000"/>
                  <a:gd name="connsiteX25" fmla="*/ 6161 w 10000"/>
                  <a:gd name="connsiteY25" fmla="*/ 386 h 10000"/>
                  <a:gd name="connsiteX26" fmla="*/ 6280 w 10000"/>
                  <a:gd name="connsiteY26" fmla="*/ 558 h 10000"/>
                  <a:gd name="connsiteX27" fmla="*/ 6369 w 10000"/>
                  <a:gd name="connsiteY27" fmla="*/ 815 h 10000"/>
                  <a:gd name="connsiteX28" fmla="*/ 6399 w 10000"/>
                  <a:gd name="connsiteY28" fmla="*/ 1116 h 10000"/>
                  <a:gd name="connsiteX29" fmla="*/ 6429 w 10000"/>
                  <a:gd name="connsiteY29" fmla="*/ 1502 h 10000"/>
                  <a:gd name="connsiteX30" fmla="*/ 6429 w 10000"/>
                  <a:gd name="connsiteY30" fmla="*/ 2532 h 10000"/>
                  <a:gd name="connsiteX31" fmla="*/ 10000 w 10000"/>
                  <a:gd name="connsiteY31" fmla="*/ 7124 h 10000"/>
                  <a:gd name="connsiteX32" fmla="*/ 6429 w 10000"/>
                  <a:gd name="connsiteY32" fmla="*/ 7468 h 10000"/>
                  <a:gd name="connsiteX33" fmla="*/ 6429 w 10000"/>
                  <a:gd name="connsiteY33" fmla="*/ 8498 h 10000"/>
                  <a:gd name="connsiteX34" fmla="*/ 6429 w 10000"/>
                  <a:gd name="connsiteY34" fmla="*/ 8498 h 10000"/>
                  <a:gd name="connsiteX35" fmla="*/ 6399 w 10000"/>
                  <a:gd name="connsiteY35" fmla="*/ 8841 h 10000"/>
                  <a:gd name="connsiteX36" fmla="*/ 6369 w 10000"/>
                  <a:gd name="connsiteY36" fmla="*/ 9099 h 10000"/>
                  <a:gd name="connsiteX37" fmla="*/ 6310 w 10000"/>
                  <a:gd name="connsiteY37" fmla="*/ 9356 h 10000"/>
                  <a:gd name="connsiteX38" fmla="*/ 6190 w 10000"/>
                  <a:gd name="connsiteY38" fmla="*/ 9571 h 10000"/>
                  <a:gd name="connsiteX39" fmla="*/ 6071 w 10000"/>
                  <a:gd name="connsiteY39" fmla="*/ 9742 h 10000"/>
                  <a:gd name="connsiteX40" fmla="*/ 5952 w 10000"/>
                  <a:gd name="connsiteY40" fmla="*/ 9871 h 10000"/>
                  <a:gd name="connsiteX41" fmla="*/ 5774 w 10000"/>
                  <a:gd name="connsiteY41" fmla="*/ 9957 h 10000"/>
                  <a:gd name="connsiteX42" fmla="*/ 5625 w 10000"/>
                  <a:gd name="connsiteY42" fmla="*/ 10000 h 10000"/>
                  <a:gd name="connsiteX43" fmla="*/ 5625 w 10000"/>
                  <a:gd name="connsiteY43" fmla="*/ 10000 h 10000"/>
                  <a:gd name="connsiteX0" fmla="*/ 5625 w 6429"/>
                  <a:gd name="connsiteY0" fmla="*/ 10000 h 10000"/>
                  <a:gd name="connsiteX1" fmla="*/ 5625 w 6429"/>
                  <a:gd name="connsiteY1" fmla="*/ 10000 h 10000"/>
                  <a:gd name="connsiteX2" fmla="*/ 5476 w 6429"/>
                  <a:gd name="connsiteY2" fmla="*/ 9957 h 10000"/>
                  <a:gd name="connsiteX3" fmla="*/ 5357 w 6429"/>
                  <a:gd name="connsiteY3" fmla="*/ 9914 h 10000"/>
                  <a:gd name="connsiteX4" fmla="*/ 5089 w 6429"/>
                  <a:gd name="connsiteY4" fmla="*/ 9785 h 10000"/>
                  <a:gd name="connsiteX5" fmla="*/ 536 w 6429"/>
                  <a:gd name="connsiteY5" fmla="*/ 6094 h 10000"/>
                  <a:gd name="connsiteX6" fmla="*/ 536 w 6429"/>
                  <a:gd name="connsiteY6" fmla="*/ 6094 h 10000"/>
                  <a:gd name="connsiteX7" fmla="*/ 298 w 6429"/>
                  <a:gd name="connsiteY7" fmla="*/ 5880 h 10000"/>
                  <a:gd name="connsiteX8" fmla="*/ 119 w 6429"/>
                  <a:gd name="connsiteY8" fmla="*/ 5579 h 10000"/>
                  <a:gd name="connsiteX9" fmla="*/ 30 w 6429"/>
                  <a:gd name="connsiteY9" fmla="*/ 5322 h 10000"/>
                  <a:gd name="connsiteX10" fmla="*/ 0 w 6429"/>
                  <a:gd name="connsiteY10" fmla="*/ 4979 h 10000"/>
                  <a:gd name="connsiteX11" fmla="*/ 0 w 6429"/>
                  <a:gd name="connsiteY11" fmla="*/ 4979 h 10000"/>
                  <a:gd name="connsiteX12" fmla="*/ 30 w 6429"/>
                  <a:gd name="connsiteY12" fmla="*/ 4678 h 10000"/>
                  <a:gd name="connsiteX13" fmla="*/ 119 w 6429"/>
                  <a:gd name="connsiteY13" fmla="*/ 4378 h 10000"/>
                  <a:gd name="connsiteX14" fmla="*/ 298 w 6429"/>
                  <a:gd name="connsiteY14" fmla="*/ 4120 h 10000"/>
                  <a:gd name="connsiteX15" fmla="*/ 536 w 6429"/>
                  <a:gd name="connsiteY15" fmla="*/ 3906 h 10000"/>
                  <a:gd name="connsiteX16" fmla="*/ 5089 w 6429"/>
                  <a:gd name="connsiteY16" fmla="*/ 215 h 10000"/>
                  <a:gd name="connsiteX17" fmla="*/ 5089 w 6429"/>
                  <a:gd name="connsiteY17" fmla="*/ 215 h 10000"/>
                  <a:gd name="connsiteX18" fmla="*/ 5357 w 6429"/>
                  <a:gd name="connsiteY18" fmla="*/ 86 h 10000"/>
                  <a:gd name="connsiteX19" fmla="*/ 5476 w 6429"/>
                  <a:gd name="connsiteY19" fmla="*/ 43 h 10000"/>
                  <a:gd name="connsiteX20" fmla="*/ 5625 w 6429"/>
                  <a:gd name="connsiteY20" fmla="*/ 0 h 10000"/>
                  <a:gd name="connsiteX21" fmla="*/ 5625 w 6429"/>
                  <a:gd name="connsiteY21" fmla="*/ 0 h 10000"/>
                  <a:gd name="connsiteX22" fmla="*/ 5774 w 6429"/>
                  <a:gd name="connsiteY22" fmla="*/ 43 h 10000"/>
                  <a:gd name="connsiteX23" fmla="*/ 5923 w 6429"/>
                  <a:gd name="connsiteY23" fmla="*/ 86 h 10000"/>
                  <a:gd name="connsiteX24" fmla="*/ 6042 w 6429"/>
                  <a:gd name="connsiteY24" fmla="*/ 215 h 10000"/>
                  <a:gd name="connsiteX25" fmla="*/ 6161 w 6429"/>
                  <a:gd name="connsiteY25" fmla="*/ 386 h 10000"/>
                  <a:gd name="connsiteX26" fmla="*/ 6280 w 6429"/>
                  <a:gd name="connsiteY26" fmla="*/ 558 h 10000"/>
                  <a:gd name="connsiteX27" fmla="*/ 6369 w 6429"/>
                  <a:gd name="connsiteY27" fmla="*/ 815 h 10000"/>
                  <a:gd name="connsiteX28" fmla="*/ 6399 w 6429"/>
                  <a:gd name="connsiteY28" fmla="*/ 1116 h 10000"/>
                  <a:gd name="connsiteX29" fmla="*/ 6429 w 6429"/>
                  <a:gd name="connsiteY29" fmla="*/ 1502 h 10000"/>
                  <a:gd name="connsiteX30" fmla="*/ 6429 w 6429"/>
                  <a:gd name="connsiteY30" fmla="*/ 2532 h 10000"/>
                  <a:gd name="connsiteX31" fmla="*/ 6429 w 6429"/>
                  <a:gd name="connsiteY31" fmla="*/ 7468 h 10000"/>
                  <a:gd name="connsiteX32" fmla="*/ 6429 w 6429"/>
                  <a:gd name="connsiteY32" fmla="*/ 8498 h 10000"/>
                  <a:gd name="connsiteX33" fmla="*/ 6429 w 6429"/>
                  <a:gd name="connsiteY33" fmla="*/ 8498 h 10000"/>
                  <a:gd name="connsiteX34" fmla="*/ 6399 w 6429"/>
                  <a:gd name="connsiteY34" fmla="*/ 8841 h 10000"/>
                  <a:gd name="connsiteX35" fmla="*/ 6369 w 6429"/>
                  <a:gd name="connsiteY35" fmla="*/ 9099 h 10000"/>
                  <a:gd name="connsiteX36" fmla="*/ 6310 w 6429"/>
                  <a:gd name="connsiteY36" fmla="*/ 9356 h 10000"/>
                  <a:gd name="connsiteX37" fmla="*/ 6190 w 6429"/>
                  <a:gd name="connsiteY37" fmla="*/ 9571 h 10000"/>
                  <a:gd name="connsiteX38" fmla="*/ 6071 w 6429"/>
                  <a:gd name="connsiteY38" fmla="*/ 9742 h 10000"/>
                  <a:gd name="connsiteX39" fmla="*/ 5952 w 6429"/>
                  <a:gd name="connsiteY39" fmla="*/ 9871 h 10000"/>
                  <a:gd name="connsiteX40" fmla="*/ 5774 w 6429"/>
                  <a:gd name="connsiteY40" fmla="*/ 9957 h 10000"/>
                  <a:gd name="connsiteX41" fmla="*/ 5625 w 6429"/>
                  <a:gd name="connsiteY41" fmla="*/ 10000 h 10000"/>
                  <a:gd name="connsiteX42" fmla="*/ 5625 w 6429"/>
                  <a:gd name="connsiteY4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6429" h="10000">
                    <a:moveTo>
                      <a:pt x="5625" y="10000"/>
                    </a:moveTo>
                    <a:lnTo>
                      <a:pt x="5625" y="10000"/>
                    </a:lnTo>
                    <a:lnTo>
                      <a:pt x="5476" y="9957"/>
                    </a:lnTo>
                    <a:cubicBezTo>
                      <a:pt x="5436" y="9943"/>
                      <a:pt x="5397" y="9928"/>
                      <a:pt x="5357" y="9914"/>
                    </a:cubicBezTo>
                    <a:lnTo>
                      <a:pt x="5089" y="9785"/>
                    </a:lnTo>
                    <a:lnTo>
                      <a:pt x="536" y="6094"/>
                    </a:lnTo>
                    <a:lnTo>
                      <a:pt x="536" y="6094"/>
                    </a:lnTo>
                    <a:lnTo>
                      <a:pt x="298" y="5880"/>
                    </a:lnTo>
                    <a:cubicBezTo>
                      <a:pt x="238" y="5780"/>
                      <a:pt x="179" y="5679"/>
                      <a:pt x="119" y="5579"/>
                    </a:cubicBezTo>
                    <a:cubicBezTo>
                      <a:pt x="89" y="5493"/>
                      <a:pt x="60" y="5408"/>
                      <a:pt x="30" y="5322"/>
                    </a:cubicBezTo>
                    <a:cubicBezTo>
                      <a:pt x="20" y="5208"/>
                      <a:pt x="10" y="5093"/>
                      <a:pt x="0" y="4979"/>
                    </a:cubicBezTo>
                    <a:lnTo>
                      <a:pt x="0" y="4979"/>
                    </a:lnTo>
                    <a:cubicBezTo>
                      <a:pt x="10" y="4879"/>
                      <a:pt x="20" y="4778"/>
                      <a:pt x="30" y="4678"/>
                    </a:cubicBezTo>
                    <a:cubicBezTo>
                      <a:pt x="60" y="4578"/>
                      <a:pt x="89" y="4478"/>
                      <a:pt x="119" y="4378"/>
                    </a:cubicBezTo>
                    <a:lnTo>
                      <a:pt x="298" y="4120"/>
                    </a:lnTo>
                    <a:lnTo>
                      <a:pt x="536" y="3906"/>
                    </a:lnTo>
                    <a:lnTo>
                      <a:pt x="5089" y="215"/>
                    </a:lnTo>
                    <a:lnTo>
                      <a:pt x="5089" y="215"/>
                    </a:lnTo>
                    <a:lnTo>
                      <a:pt x="5357" y="86"/>
                    </a:lnTo>
                    <a:cubicBezTo>
                      <a:pt x="5397" y="72"/>
                      <a:pt x="5436" y="57"/>
                      <a:pt x="5476" y="43"/>
                    </a:cubicBezTo>
                    <a:lnTo>
                      <a:pt x="5625" y="0"/>
                    </a:lnTo>
                    <a:lnTo>
                      <a:pt x="5625" y="0"/>
                    </a:lnTo>
                    <a:lnTo>
                      <a:pt x="5774" y="43"/>
                    </a:lnTo>
                    <a:lnTo>
                      <a:pt x="5923" y="86"/>
                    </a:lnTo>
                    <a:lnTo>
                      <a:pt x="6042" y="215"/>
                    </a:lnTo>
                    <a:cubicBezTo>
                      <a:pt x="6082" y="272"/>
                      <a:pt x="6121" y="329"/>
                      <a:pt x="6161" y="386"/>
                    </a:cubicBezTo>
                    <a:cubicBezTo>
                      <a:pt x="6201" y="443"/>
                      <a:pt x="6240" y="501"/>
                      <a:pt x="6280" y="558"/>
                    </a:cubicBezTo>
                    <a:cubicBezTo>
                      <a:pt x="6310" y="644"/>
                      <a:pt x="6339" y="729"/>
                      <a:pt x="6369" y="815"/>
                    </a:cubicBezTo>
                    <a:cubicBezTo>
                      <a:pt x="6379" y="915"/>
                      <a:pt x="6389" y="1016"/>
                      <a:pt x="6399" y="1116"/>
                    </a:cubicBezTo>
                    <a:cubicBezTo>
                      <a:pt x="6409" y="1245"/>
                      <a:pt x="6419" y="1373"/>
                      <a:pt x="6429" y="1502"/>
                    </a:cubicBezTo>
                    <a:lnTo>
                      <a:pt x="6429" y="2532"/>
                    </a:lnTo>
                    <a:lnTo>
                      <a:pt x="6429" y="7468"/>
                    </a:lnTo>
                    <a:lnTo>
                      <a:pt x="6429" y="8498"/>
                    </a:lnTo>
                    <a:lnTo>
                      <a:pt x="6429" y="8498"/>
                    </a:lnTo>
                    <a:cubicBezTo>
                      <a:pt x="6419" y="8612"/>
                      <a:pt x="6409" y="8727"/>
                      <a:pt x="6399" y="8841"/>
                    </a:cubicBezTo>
                    <a:lnTo>
                      <a:pt x="6369" y="9099"/>
                    </a:lnTo>
                    <a:cubicBezTo>
                      <a:pt x="6349" y="9185"/>
                      <a:pt x="6330" y="9270"/>
                      <a:pt x="6310" y="9356"/>
                    </a:cubicBezTo>
                    <a:lnTo>
                      <a:pt x="6190" y="9571"/>
                    </a:lnTo>
                    <a:cubicBezTo>
                      <a:pt x="6150" y="9628"/>
                      <a:pt x="6111" y="9685"/>
                      <a:pt x="6071" y="9742"/>
                    </a:cubicBezTo>
                    <a:lnTo>
                      <a:pt x="5952" y="9871"/>
                    </a:lnTo>
                    <a:lnTo>
                      <a:pt x="5774" y="9957"/>
                    </a:lnTo>
                    <a:lnTo>
                      <a:pt x="5625" y="10000"/>
                    </a:lnTo>
                    <a:lnTo>
                      <a:pt x="5625" y="1000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804412" y="1280133"/>
              <a:ext cx="1592311" cy="1104926"/>
              <a:chOff x="3804413" y="1127733"/>
              <a:chExt cx="1592311" cy="1104926"/>
            </a:xfrm>
          </p:grpSpPr>
          <p:sp>
            <p:nvSpPr>
              <p:cNvPr id="5" name="Round Diagonal Corner Rectangle 4"/>
              <p:cNvSpPr/>
              <p:nvPr/>
            </p:nvSpPr>
            <p:spPr>
              <a:xfrm flipH="1">
                <a:off x="3804413" y="1127733"/>
                <a:ext cx="1592311" cy="1104926"/>
              </a:xfrm>
              <a:prstGeom prst="round2DiagRect">
                <a:avLst>
                  <a:gd name="adj1" fmla="val 1050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Compliance</a:t>
                </a:r>
                <a:endParaRPr lang="en-US" dirty="0"/>
              </a:p>
            </p:txBody>
          </p:sp>
          <p:pic>
            <p:nvPicPr>
              <p:cNvPr id="12" name="Picture 4" descr="C:\Users\feilenl\Desktop\Icons\Common_Icons\Check_mark\Check_mark_RGB\Check_mark_RGB_white_NT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82760" y="1661145"/>
                <a:ext cx="435616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4"/>
            <p:cNvGrpSpPr/>
            <p:nvPr/>
          </p:nvGrpSpPr>
          <p:grpSpPr>
            <a:xfrm>
              <a:off x="6025642" y="1897354"/>
              <a:ext cx="1592311" cy="1104926"/>
              <a:chOff x="6025642" y="1897354"/>
              <a:chExt cx="1592311" cy="1104926"/>
            </a:xfrm>
          </p:grpSpPr>
          <p:sp>
            <p:nvSpPr>
              <p:cNvPr id="6" name="Round Diagonal Corner Rectangle 5"/>
              <p:cNvSpPr/>
              <p:nvPr/>
            </p:nvSpPr>
            <p:spPr>
              <a:xfrm flipH="1">
                <a:off x="6025642" y="1897354"/>
                <a:ext cx="1592311" cy="1104926"/>
              </a:xfrm>
              <a:prstGeom prst="round2DiagRect">
                <a:avLst>
                  <a:gd name="adj1" fmla="val 1050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Forensics</a:t>
                </a:r>
                <a:endParaRPr lang="en-US" dirty="0"/>
              </a:p>
            </p:txBody>
          </p:sp>
          <p:pic>
            <p:nvPicPr>
              <p:cNvPr id="13" name="Picture 5" descr="C:\Users\feilenl\Desktop\Icons\Common_Icons\Magnifying_glass\Magnifying_glass_RGB\Magnifying_glass_RGB_white_NT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5797" y="2462190"/>
                <a:ext cx="372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" name="Group 16"/>
            <p:cNvGrpSpPr/>
            <p:nvPr/>
          </p:nvGrpSpPr>
          <p:grpSpPr>
            <a:xfrm>
              <a:off x="1583183" y="1897354"/>
              <a:ext cx="1592311" cy="1104926"/>
              <a:chOff x="1583183" y="1897354"/>
              <a:chExt cx="1592311" cy="1104926"/>
            </a:xfrm>
          </p:grpSpPr>
          <p:sp>
            <p:nvSpPr>
              <p:cNvPr id="4" name="Round Diagonal Corner Rectangle 3"/>
              <p:cNvSpPr/>
              <p:nvPr/>
            </p:nvSpPr>
            <p:spPr>
              <a:xfrm flipH="1">
                <a:off x="1583183" y="1897354"/>
                <a:ext cx="1592311" cy="1104926"/>
              </a:xfrm>
              <a:prstGeom prst="round2DiagRect">
                <a:avLst>
                  <a:gd name="adj1" fmla="val 1050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Cheaper Storage</a:t>
                </a:r>
                <a:endParaRPr lang="en-US" dirty="0"/>
              </a:p>
            </p:txBody>
          </p:sp>
          <p:pic>
            <p:nvPicPr>
              <p:cNvPr id="14" name="Picture 6" descr="C:\Users\feilenl\Desktop\Icons\Business_Icons\Storage\Storage_RGB\Storage_RGB_white_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9995" y="2559345"/>
                <a:ext cx="358687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74820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488680" cy="430887"/>
          </a:xfrm>
        </p:spPr>
        <p:txBody>
          <a:bodyPr/>
          <a:lstStyle/>
          <a:p>
            <a:r>
              <a:rPr lang="en-US" dirty="0" smtClean="0"/>
              <a:t>Research opportunity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45327" y="1974114"/>
            <a:ext cx="7404379" cy="98552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4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Algorithms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and systems to identify actionable </a:t>
            </a:r>
            <a:r>
              <a:rPr lang="en-US" sz="2800" dirty="0" smtClean="0"/>
              <a:t>security information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from event data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488680" cy="430887"/>
          </a:xfrm>
        </p:spPr>
        <p:txBody>
          <a:bodyPr/>
          <a:lstStyle/>
          <a:p>
            <a:r>
              <a:rPr lang="en-US" dirty="0"/>
              <a:t>Research opportunity</a:t>
            </a:r>
          </a:p>
        </p:txBody>
      </p:sp>
      <p:sp>
        <p:nvSpPr>
          <p:cNvPr id="8" name="Round Diagonal Corner Rectangle 7"/>
          <p:cNvSpPr/>
          <p:nvPr/>
        </p:nvSpPr>
        <p:spPr>
          <a:xfrm flipH="1">
            <a:off x="1009087" y="2703909"/>
            <a:ext cx="7063742" cy="975385"/>
          </a:xfrm>
          <a:prstGeom prst="round2DiagRect">
            <a:avLst>
              <a:gd name="adj1" fmla="val 10501"/>
              <a:gd name="adj2" fmla="val 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Better Enterprise Security</a:t>
            </a:r>
            <a:endParaRPr lang="en-US" sz="2400" dirty="0">
              <a:solidFill>
                <a:schemeClr val="accent1"/>
              </a:solidFill>
            </a:endParaRPr>
          </a:p>
        </p:txBody>
      </p:sp>
      <p:grpSp>
        <p:nvGrpSpPr>
          <p:cNvPr id="7" name="Group 21"/>
          <p:cNvGrpSpPr/>
          <p:nvPr/>
        </p:nvGrpSpPr>
        <p:grpSpPr>
          <a:xfrm rot="13487558" flipH="1">
            <a:off x="1964308" y="2115074"/>
            <a:ext cx="1860796" cy="335086"/>
            <a:chOff x="1583183" y="928694"/>
            <a:chExt cx="1860796" cy="335086"/>
          </a:xfrm>
        </p:grpSpPr>
        <p:sp>
          <p:nvSpPr>
            <p:cNvPr id="23" name="Left-Right Arrow 22"/>
            <p:cNvSpPr/>
            <p:nvPr/>
          </p:nvSpPr>
          <p:spPr>
            <a:xfrm>
              <a:off x="1583183" y="1019891"/>
              <a:ext cx="1823903" cy="215684"/>
            </a:xfrm>
            <a:prstGeom prst="left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400"/>
                </a:spcAft>
                <a:buSzPct val="100000"/>
              </a:pPr>
              <a:endParaRPr lang="en-US" sz="1400" dirty="0"/>
            </a:p>
          </p:txBody>
        </p:sp>
        <p:sp>
          <p:nvSpPr>
            <p:cNvPr id="24" name="Freeform 112"/>
            <p:cNvSpPr>
              <a:spLocks/>
            </p:cNvSpPr>
            <p:nvPr/>
          </p:nvSpPr>
          <p:spPr bwMode="auto">
            <a:xfrm rot="3600000">
              <a:off x="3095718" y="915519"/>
              <a:ext cx="335086" cy="361436"/>
            </a:xfrm>
            <a:custGeom>
              <a:avLst/>
              <a:gdLst>
                <a:gd name="connsiteX0" fmla="*/ 5625 w 10000"/>
                <a:gd name="connsiteY0" fmla="*/ 10000 h 10000"/>
                <a:gd name="connsiteX1" fmla="*/ 5625 w 10000"/>
                <a:gd name="connsiteY1" fmla="*/ 10000 h 10000"/>
                <a:gd name="connsiteX2" fmla="*/ 5476 w 10000"/>
                <a:gd name="connsiteY2" fmla="*/ 9957 h 10000"/>
                <a:gd name="connsiteX3" fmla="*/ 5357 w 10000"/>
                <a:gd name="connsiteY3" fmla="*/ 9914 h 10000"/>
                <a:gd name="connsiteX4" fmla="*/ 5089 w 10000"/>
                <a:gd name="connsiteY4" fmla="*/ 9785 h 10000"/>
                <a:gd name="connsiteX5" fmla="*/ 536 w 10000"/>
                <a:gd name="connsiteY5" fmla="*/ 6094 h 10000"/>
                <a:gd name="connsiteX6" fmla="*/ 536 w 10000"/>
                <a:gd name="connsiteY6" fmla="*/ 6094 h 10000"/>
                <a:gd name="connsiteX7" fmla="*/ 298 w 10000"/>
                <a:gd name="connsiteY7" fmla="*/ 5880 h 10000"/>
                <a:gd name="connsiteX8" fmla="*/ 119 w 10000"/>
                <a:gd name="connsiteY8" fmla="*/ 5579 h 10000"/>
                <a:gd name="connsiteX9" fmla="*/ 30 w 10000"/>
                <a:gd name="connsiteY9" fmla="*/ 5322 h 10000"/>
                <a:gd name="connsiteX10" fmla="*/ 0 w 10000"/>
                <a:gd name="connsiteY10" fmla="*/ 4979 h 10000"/>
                <a:gd name="connsiteX11" fmla="*/ 0 w 10000"/>
                <a:gd name="connsiteY11" fmla="*/ 4979 h 10000"/>
                <a:gd name="connsiteX12" fmla="*/ 30 w 10000"/>
                <a:gd name="connsiteY12" fmla="*/ 4678 h 10000"/>
                <a:gd name="connsiteX13" fmla="*/ 119 w 10000"/>
                <a:gd name="connsiteY13" fmla="*/ 4378 h 10000"/>
                <a:gd name="connsiteX14" fmla="*/ 298 w 10000"/>
                <a:gd name="connsiteY14" fmla="*/ 4120 h 10000"/>
                <a:gd name="connsiteX15" fmla="*/ 536 w 10000"/>
                <a:gd name="connsiteY15" fmla="*/ 3906 h 10000"/>
                <a:gd name="connsiteX16" fmla="*/ 5089 w 10000"/>
                <a:gd name="connsiteY16" fmla="*/ 215 h 10000"/>
                <a:gd name="connsiteX17" fmla="*/ 5089 w 10000"/>
                <a:gd name="connsiteY17" fmla="*/ 215 h 10000"/>
                <a:gd name="connsiteX18" fmla="*/ 5357 w 10000"/>
                <a:gd name="connsiteY18" fmla="*/ 86 h 10000"/>
                <a:gd name="connsiteX19" fmla="*/ 5476 w 10000"/>
                <a:gd name="connsiteY19" fmla="*/ 43 h 10000"/>
                <a:gd name="connsiteX20" fmla="*/ 5625 w 10000"/>
                <a:gd name="connsiteY20" fmla="*/ 0 h 10000"/>
                <a:gd name="connsiteX21" fmla="*/ 5625 w 10000"/>
                <a:gd name="connsiteY21" fmla="*/ 0 h 10000"/>
                <a:gd name="connsiteX22" fmla="*/ 5774 w 10000"/>
                <a:gd name="connsiteY22" fmla="*/ 43 h 10000"/>
                <a:gd name="connsiteX23" fmla="*/ 5923 w 10000"/>
                <a:gd name="connsiteY23" fmla="*/ 86 h 10000"/>
                <a:gd name="connsiteX24" fmla="*/ 6042 w 10000"/>
                <a:gd name="connsiteY24" fmla="*/ 215 h 10000"/>
                <a:gd name="connsiteX25" fmla="*/ 6161 w 10000"/>
                <a:gd name="connsiteY25" fmla="*/ 386 h 10000"/>
                <a:gd name="connsiteX26" fmla="*/ 6280 w 10000"/>
                <a:gd name="connsiteY26" fmla="*/ 558 h 10000"/>
                <a:gd name="connsiteX27" fmla="*/ 6369 w 10000"/>
                <a:gd name="connsiteY27" fmla="*/ 815 h 10000"/>
                <a:gd name="connsiteX28" fmla="*/ 6399 w 10000"/>
                <a:gd name="connsiteY28" fmla="*/ 1116 h 10000"/>
                <a:gd name="connsiteX29" fmla="*/ 6429 w 10000"/>
                <a:gd name="connsiteY29" fmla="*/ 1502 h 10000"/>
                <a:gd name="connsiteX30" fmla="*/ 6429 w 10000"/>
                <a:gd name="connsiteY30" fmla="*/ 2532 h 10000"/>
                <a:gd name="connsiteX31" fmla="*/ 9762 w 10000"/>
                <a:gd name="connsiteY31" fmla="*/ 2532 h 10000"/>
                <a:gd name="connsiteX32" fmla="*/ 10000 w 10000"/>
                <a:gd name="connsiteY32" fmla="*/ 2876 h 10000"/>
                <a:gd name="connsiteX33" fmla="*/ 10000 w 10000"/>
                <a:gd name="connsiteY33" fmla="*/ 7124 h 10000"/>
                <a:gd name="connsiteX34" fmla="*/ 10000 w 10000"/>
                <a:gd name="connsiteY34" fmla="*/ 7468 h 10000"/>
                <a:gd name="connsiteX35" fmla="*/ 9762 w 10000"/>
                <a:gd name="connsiteY35" fmla="*/ 7468 h 10000"/>
                <a:gd name="connsiteX36" fmla="*/ 6429 w 10000"/>
                <a:gd name="connsiteY36" fmla="*/ 7468 h 10000"/>
                <a:gd name="connsiteX37" fmla="*/ 6429 w 10000"/>
                <a:gd name="connsiteY37" fmla="*/ 8498 h 10000"/>
                <a:gd name="connsiteX38" fmla="*/ 6429 w 10000"/>
                <a:gd name="connsiteY38" fmla="*/ 8498 h 10000"/>
                <a:gd name="connsiteX39" fmla="*/ 6399 w 10000"/>
                <a:gd name="connsiteY39" fmla="*/ 8841 h 10000"/>
                <a:gd name="connsiteX40" fmla="*/ 6369 w 10000"/>
                <a:gd name="connsiteY40" fmla="*/ 9099 h 10000"/>
                <a:gd name="connsiteX41" fmla="*/ 6310 w 10000"/>
                <a:gd name="connsiteY41" fmla="*/ 9356 h 10000"/>
                <a:gd name="connsiteX42" fmla="*/ 6190 w 10000"/>
                <a:gd name="connsiteY42" fmla="*/ 9571 h 10000"/>
                <a:gd name="connsiteX43" fmla="*/ 6071 w 10000"/>
                <a:gd name="connsiteY43" fmla="*/ 9742 h 10000"/>
                <a:gd name="connsiteX44" fmla="*/ 5952 w 10000"/>
                <a:gd name="connsiteY44" fmla="*/ 9871 h 10000"/>
                <a:gd name="connsiteX45" fmla="*/ 5774 w 10000"/>
                <a:gd name="connsiteY45" fmla="*/ 9957 h 10000"/>
                <a:gd name="connsiteX46" fmla="*/ 5625 w 10000"/>
                <a:gd name="connsiteY46" fmla="*/ 10000 h 10000"/>
                <a:gd name="connsiteX47" fmla="*/ 5625 w 10000"/>
                <a:gd name="connsiteY47" fmla="*/ 10000 h 10000"/>
                <a:gd name="connsiteX0" fmla="*/ 5625 w 10000"/>
                <a:gd name="connsiteY0" fmla="*/ 10000 h 10000"/>
                <a:gd name="connsiteX1" fmla="*/ 5625 w 10000"/>
                <a:gd name="connsiteY1" fmla="*/ 10000 h 10000"/>
                <a:gd name="connsiteX2" fmla="*/ 5476 w 10000"/>
                <a:gd name="connsiteY2" fmla="*/ 9957 h 10000"/>
                <a:gd name="connsiteX3" fmla="*/ 5357 w 10000"/>
                <a:gd name="connsiteY3" fmla="*/ 9914 h 10000"/>
                <a:gd name="connsiteX4" fmla="*/ 5089 w 10000"/>
                <a:gd name="connsiteY4" fmla="*/ 9785 h 10000"/>
                <a:gd name="connsiteX5" fmla="*/ 536 w 10000"/>
                <a:gd name="connsiteY5" fmla="*/ 6094 h 10000"/>
                <a:gd name="connsiteX6" fmla="*/ 536 w 10000"/>
                <a:gd name="connsiteY6" fmla="*/ 6094 h 10000"/>
                <a:gd name="connsiteX7" fmla="*/ 298 w 10000"/>
                <a:gd name="connsiteY7" fmla="*/ 5880 h 10000"/>
                <a:gd name="connsiteX8" fmla="*/ 119 w 10000"/>
                <a:gd name="connsiteY8" fmla="*/ 5579 h 10000"/>
                <a:gd name="connsiteX9" fmla="*/ 30 w 10000"/>
                <a:gd name="connsiteY9" fmla="*/ 5322 h 10000"/>
                <a:gd name="connsiteX10" fmla="*/ 0 w 10000"/>
                <a:gd name="connsiteY10" fmla="*/ 4979 h 10000"/>
                <a:gd name="connsiteX11" fmla="*/ 0 w 10000"/>
                <a:gd name="connsiteY11" fmla="*/ 4979 h 10000"/>
                <a:gd name="connsiteX12" fmla="*/ 30 w 10000"/>
                <a:gd name="connsiteY12" fmla="*/ 4678 h 10000"/>
                <a:gd name="connsiteX13" fmla="*/ 119 w 10000"/>
                <a:gd name="connsiteY13" fmla="*/ 4378 h 10000"/>
                <a:gd name="connsiteX14" fmla="*/ 298 w 10000"/>
                <a:gd name="connsiteY14" fmla="*/ 4120 h 10000"/>
                <a:gd name="connsiteX15" fmla="*/ 536 w 10000"/>
                <a:gd name="connsiteY15" fmla="*/ 3906 h 10000"/>
                <a:gd name="connsiteX16" fmla="*/ 5089 w 10000"/>
                <a:gd name="connsiteY16" fmla="*/ 215 h 10000"/>
                <a:gd name="connsiteX17" fmla="*/ 5089 w 10000"/>
                <a:gd name="connsiteY17" fmla="*/ 215 h 10000"/>
                <a:gd name="connsiteX18" fmla="*/ 5357 w 10000"/>
                <a:gd name="connsiteY18" fmla="*/ 86 h 10000"/>
                <a:gd name="connsiteX19" fmla="*/ 5476 w 10000"/>
                <a:gd name="connsiteY19" fmla="*/ 43 h 10000"/>
                <a:gd name="connsiteX20" fmla="*/ 5625 w 10000"/>
                <a:gd name="connsiteY20" fmla="*/ 0 h 10000"/>
                <a:gd name="connsiteX21" fmla="*/ 5625 w 10000"/>
                <a:gd name="connsiteY21" fmla="*/ 0 h 10000"/>
                <a:gd name="connsiteX22" fmla="*/ 5774 w 10000"/>
                <a:gd name="connsiteY22" fmla="*/ 43 h 10000"/>
                <a:gd name="connsiteX23" fmla="*/ 5923 w 10000"/>
                <a:gd name="connsiteY23" fmla="*/ 86 h 10000"/>
                <a:gd name="connsiteX24" fmla="*/ 6042 w 10000"/>
                <a:gd name="connsiteY24" fmla="*/ 215 h 10000"/>
                <a:gd name="connsiteX25" fmla="*/ 6161 w 10000"/>
                <a:gd name="connsiteY25" fmla="*/ 386 h 10000"/>
                <a:gd name="connsiteX26" fmla="*/ 6280 w 10000"/>
                <a:gd name="connsiteY26" fmla="*/ 558 h 10000"/>
                <a:gd name="connsiteX27" fmla="*/ 6369 w 10000"/>
                <a:gd name="connsiteY27" fmla="*/ 815 h 10000"/>
                <a:gd name="connsiteX28" fmla="*/ 6399 w 10000"/>
                <a:gd name="connsiteY28" fmla="*/ 1116 h 10000"/>
                <a:gd name="connsiteX29" fmla="*/ 6429 w 10000"/>
                <a:gd name="connsiteY29" fmla="*/ 1502 h 10000"/>
                <a:gd name="connsiteX30" fmla="*/ 6429 w 10000"/>
                <a:gd name="connsiteY30" fmla="*/ 2532 h 10000"/>
                <a:gd name="connsiteX31" fmla="*/ 10000 w 10000"/>
                <a:gd name="connsiteY31" fmla="*/ 2876 h 10000"/>
                <a:gd name="connsiteX32" fmla="*/ 10000 w 10000"/>
                <a:gd name="connsiteY32" fmla="*/ 7124 h 10000"/>
                <a:gd name="connsiteX33" fmla="*/ 10000 w 10000"/>
                <a:gd name="connsiteY33" fmla="*/ 7468 h 10000"/>
                <a:gd name="connsiteX34" fmla="*/ 9762 w 10000"/>
                <a:gd name="connsiteY34" fmla="*/ 7468 h 10000"/>
                <a:gd name="connsiteX35" fmla="*/ 6429 w 10000"/>
                <a:gd name="connsiteY35" fmla="*/ 7468 h 10000"/>
                <a:gd name="connsiteX36" fmla="*/ 6429 w 10000"/>
                <a:gd name="connsiteY36" fmla="*/ 8498 h 10000"/>
                <a:gd name="connsiteX37" fmla="*/ 6429 w 10000"/>
                <a:gd name="connsiteY37" fmla="*/ 8498 h 10000"/>
                <a:gd name="connsiteX38" fmla="*/ 6399 w 10000"/>
                <a:gd name="connsiteY38" fmla="*/ 8841 h 10000"/>
                <a:gd name="connsiteX39" fmla="*/ 6369 w 10000"/>
                <a:gd name="connsiteY39" fmla="*/ 9099 h 10000"/>
                <a:gd name="connsiteX40" fmla="*/ 6310 w 10000"/>
                <a:gd name="connsiteY40" fmla="*/ 9356 h 10000"/>
                <a:gd name="connsiteX41" fmla="*/ 6190 w 10000"/>
                <a:gd name="connsiteY41" fmla="*/ 9571 h 10000"/>
                <a:gd name="connsiteX42" fmla="*/ 6071 w 10000"/>
                <a:gd name="connsiteY42" fmla="*/ 9742 h 10000"/>
                <a:gd name="connsiteX43" fmla="*/ 5952 w 10000"/>
                <a:gd name="connsiteY43" fmla="*/ 9871 h 10000"/>
                <a:gd name="connsiteX44" fmla="*/ 5774 w 10000"/>
                <a:gd name="connsiteY44" fmla="*/ 9957 h 10000"/>
                <a:gd name="connsiteX45" fmla="*/ 5625 w 10000"/>
                <a:gd name="connsiteY45" fmla="*/ 10000 h 10000"/>
                <a:gd name="connsiteX46" fmla="*/ 5625 w 10000"/>
                <a:gd name="connsiteY46" fmla="*/ 10000 h 10000"/>
                <a:gd name="connsiteX0" fmla="*/ 5625 w 10000"/>
                <a:gd name="connsiteY0" fmla="*/ 10000 h 10000"/>
                <a:gd name="connsiteX1" fmla="*/ 5625 w 10000"/>
                <a:gd name="connsiteY1" fmla="*/ 10000 h 10000"/>
                <a:gd name="connsiteX2" fmla="*/ 5476 w 10000"/>
                <a:gd name="connsiteY2" fmla="*/ 9957 h 10000"/>
                <a:gd name="connsiteX3" fmla="*/ 5357 w 10000"/>
                <a:gd name="connsiteY3" fmla="*/ 9914 h 10000"/>
                <a:gd name="connsiteX4" fmla="*/ 5089 w 10000"/>
                <a:gd name="connsiteY4" fmla="*/ 9785 h 10000"/>
                <a:gd name="connsiteX5" fmla="*/ 536 w 10000"/>
                <a:gd name="connsiteY5" fmla="*/ 6094 h 10000"/>
                <a:gd name="connsiteX6" fmla="*/ 536 w 10000"/>
                <a:gd name="connsiteY6" fmla="*/ 6094 h 10000"/>
                <a:gd name="connsiteX7" fmla="*/ 298 w 10000"/>
                <a:gd name="connsiteY7" fmla="*/ 5880 h 10000"/>
                <a:gd name="connsiteX8" fmla="*/ 119 w 10000"/>
                <a:gd name="connsiteY8" fmla="*/ 5579 h 10000"/>
                <a:gd name="connsiteX9" fmla="*/ 30 w 10000"/>
                <a:gd name="connsiteY9" fmla="*/ 5322 h 10000"/>
                <a:gd name="connsiteX10" fmla="*/ 0 w 10000"/>
                <a:gd name="connsiteY10" fmla="*/ 4979 h 10000"/>
                <a:gd name="connsiteX11" fmla="*/ 0 w 10000"/>
                <a:gd name="connsiteY11" fmla="*/ 4979 h 10000"/>
                <a:gd name="connsiteX12" fmla="*/ 30 w 10000"/>
                <a:gd name="connsiteY12" fmla="*/ 4678 h 10000"/>
                <a:gd name="connsiteX13" fmla="*/ 119 w 10000"/>
                <a:gd name="connsiteY13" fmla="*/ 4378 h 10000"/>
                <a:gd name="connsiteX14" fmla="*/ 298 w 10000"/>
                <a:gd name="connsiteY14" fmla="*/ 4120 h 10000"/>
                <a:gd name="connsiteX15" fmla="*/ 536 w 10000"/>
                <a:gd name="connsiteY15" fmla="*/ 3906 h 10000"/>
                <a:gd name="connsiteX16" fmla="*/ 5089 w 10000"/>
                <a:gd name="connsiteY16" fmla="*/ 215 h 10000"/>
                <a:gd name="connsiteX17" fmla="*/ 5089 w 10000"/>
                <a:gd name="connsiteY17" fmla="*/ 215 h 10000"/>
                <a:gd name="connsiteX18" fmla="*/ 5357 w 10000"/>
                <a:gd name="connsiteY18" fmla="*/ 86 h 10000"/>
                <a:gd name="connsiteX19" fmla="*/ 5476 w 10000"/>
                <a:gd name="connsiteY19" fmla="*/ 43 h 10000"/>
                <a:gd name="connsiteX20" fmla="*/ 5625 w 10000"/>
                <a:gd name="connsiteY20" fmla="*/ 0 h 10000"/>
                <a:gd name="connsiteX21" fmla="*/ 5625 w 10000"/>
                <a:gd name="connsiteY21" fmla="*/ 0 h 10000"/>
                <a:gd name="connsiteX22" fmla="*/ 5774 w 10000"/>
                <a:gd name="connsiteY22" fmla="*/ 43 h 10000"/>
                <a:gd name="connsiteX23" fmla="*/ 5923 w 10000"/>
                <a:gd name="connsiteY23" fmla="*/ 86 h 10000"/>
                <a:gd name="connsiteX24" fmla="*/ 6042 w 10000"/>
                <a:gd name="connsiteY24" fmla="*/ 215 h 10000"/>
                <a:gd name="connsiteX25" fmla="*/ 6161 w 10000"/>
                <a:gd name="connsiteY25" fmla="*/ 386 h 10000"/>
                <a:gd name="connsiteX26" fmla="*/ 6280 w 10000"/>
                <a:gd name="connsiteY26" fmla="*/ 558 h 10000"/>
                <a:gd name="connsiteX27" fmla="*/ 6369 w 10000"/>
                <a:gd name="connsiteY27" fmla="*/ 815 h 10000"/>
                <a:gd name="connsiteX28" fmla="*/ 6399 w 10000"/>
                <a:gd name="connsiteY28" fmla="*/ 1116 h 10000"/>
                <a:gd name="connsiteX29" fmla="*/ 6429 w 10000"/>
                <a:gd name="connsiteY29" fmla="*/ 1502 h 10000"/>
                <a:gd name="connsiteX30" fmla="*/ 6429 w 10000"/>
                <a:gd name="connsiteY30" fmla="*/ 2532 h 10000"/>
                <a:gd name="connsiteX31" fmla="*/ 10000 w 10000"/>
                <a:gd name="connsiteY31" fmla="*/ 7124 h 10000"/>
                <a:gd name="connsiteX32" fmla="*/ 10000 w 10000"/>
                <a:gd name="connsiteY32" fmla="*/ 7468 h 10000"/>
                <a:gd name="connsiteX33" fmla="*/ 9762 w 10000"/>
                <a:gd name="connsiteY33" fmla="*/ 7468 h 10000"/>
                <a:gd name="connsiteX34" fmla="*/ 6429 w 10000"/>
                <a:gd name="connsiteY34" fmla="*/ 7468 h 10000"/>
                <a:gd name="connsiteX35" fmla="*/ 6429 w 10000"/>
                <a:gd name="connsiteY35" fmla="*/ 8498 h 10000"/>
                <a:gd name="connsiteX36" fmla="*/ 6429 w 10000"/>
                <a:gd name="connsiteY36" fmla="*/ 8498 h 10000"/>
                <a:gd name="connsiteX37" fmla="*/ 6399 w 10000"/>
                <a:gd name="connsiteY37" fmla="*/ 8841 h 10000"/>
                <a:gd name="connsiteX38" fmla="*/ 6369 w 10000"/>
                <a:gd name="connsiteY38" fmla="*/ 9099 h 10000"/>
                <a:gd name="connsiteX39" fmla="*/ 6310 w 10000"/>
                <a:gd name="connsiteY39" fmla="*/ 9356 h 10000"/>
                <a:gd name="connsiteX40" fmla="*/ 6190 w 10000"/>
                <a:gd name="connsiteY40" fmla="*/ 9571 h 10000"/>
                <a:gd name="connsiteX41" fmla="*/ 6071 w 10000"/>
                <a:gd name="connsiteY41" fmla="*/ 9742 h 10000"/>
                <a:gd name="connsiteX42" fmla="*/ 5952 w 10000"/>
                <a:gd name="connsiteY42" fmla="*/ 9871 h 10000"/>
                <a:gd name="connsiteX43" fmla="*/ 5774 w 10000"/>
                <a:gd name="connsiteY43" fmla="*/ 9957 h 10000"/>
                <a:gd name="connsiteX44" fmla="*/ 5625 w 10000"/>
                <a:gd name="connsiteY44" fmla="*/ 10000 h 10000"/>
                <a:gd name="connsiteX45" fmla="*/ 5625 w 10000"/>
                <a:gd name="connsiteY45" fmla="*/ 10000 h 10000"/>
                <a:gd name="connsiteX0" fmla="*/ 5625 w 10000"/>
                <a:gd name="connsiteY0" fmla="*/ 10000 h 10000"/>
                <a:gd name="connsiteX1" fmla="*/ 5625 w 10000"/>
                <a:gd name="connsiteY1" fmla="*/ 10000 h 10000"/>
                <a:gd name="connsiteX2" fmla="*/ 5476 w 10000"/>
                <a:gd name="connsiteY2" fmla="*/ 9957 h 10000"/>
                <a:gd name="connsiteX3" fmla="*/ 5357 w 10000"/>
                <a:gd name="connsiteY3" fmla="*/ 9914 h 10000"/>
                <a:gd name="connsiteX4" fmla="*/ 5089 w 10000"/>
                <a:gd name="connsiteY4" fmla="*/ 9785 h 10000"/>
                <a:gd name="connsiteX5" fmla="*/ 536 w 10000"/>
                <a:gd name="connsiteY5" fmla="*/ 6094 h 10000"/>
                <a:gd name="connsiteX6" fmla="*/ 536 w 10000"/>
                <a:gd name="connsiteY6" fmla="*/ 6094 h 10000"/>
                <a:gd name="connsiteX7" fmla="*/ 298 w 10000"/>
                <a:gd name="connsiteY7" fmla="*/ 5880 h 10000"/>
                <a:gd name="connsiteX8" fmla="*/ 119 w 10000"/>
                <a:gd name="connsiteY8" fmla="*/ 5579 h 10000"/>
                <a:gd name="connsiteX9" fmla="*/ 30 w 10000"/>
                <a:gd name="connsiteY9" fmla="*/ 5322 h 10000"/>
                <a:gd name="connsiteX10" fmla="*/ 0 w 10000"/>
                <a:gd name="connsiteY10" fmla="*/ 4979 h 10000"/>
                <a:gd name="connsiteX11" fmla="*/ 0 w 10000"/>
                <a:gd name="connsiteY11" fmla="*/ 4979 h 10000"/>
                <a:gd name="connsiteX12" fmla="*/ 30 w 10000"/>
                <a:gd name="connsiteY12" fmla="*/ 4678 h 10000"/>
                <a:gd name="connsiteX13" fmla="*/ 119 w 10000"/>
                <a:gd name="connsiteY13" fmla="*/ 4378 h 10000"/>
                <a:gd name="connsiteX14" fmla="*/ 298 w 10000"/>
                <a:gd name="connsiteY14" fmla="*/ 4120 h 10000"/>
                <a:gd name="connsiteX15" fmla="*/ 536 w 10000"/>
                <a:gd name="connsiteY15" fmla="*/ 3906 h 10000"/>
                <a:gd name="connsiteX16" fmla="*/ 5089 w 10000"/>
                <a:gd name="connsiteY16" fmla="*/ 215 h 10000"/>
                <a:gd name="connsiteX17" fmla="*/ 5089 w 10000"/>
                <a:gd name="connsiteY17" fmla="*/ 215 h 10000"/>
                <a:gd name="connsiteX18" fmla="*/ 5357 w 10000"/>
                <a:gd name="connsiteY18" fmla="*/ 86 h 10000"/>
                <a:gd name="connsiteX19" fmla="*/ 5476 w 10000"/>
                <a:gd name="connsiteY19" fmla="*/ 43 h 10000"/>
                <a:gd name="connsiteX20" fmla="*/ 5625 w 10000"/>
                <a:gd name="connsiteY20" fmla="*/ 0 h 10000"/>
                <a:gd name="connsiteX21" fmla="*/ 5625 w 10000"/>
                <a:gd name="connsiteY21" fmla="*/ 0 h 10000"/>
                <a:gd name="connsiteX22" fmla="*/ 5774 w 10000"/>
                <a:gd name="connsiteY22" fmla="*/ 43 h 10000"/>
                <a:gd name="connsiteX23" fmla="*/ 5923 w 10000"/>
                <a:gd name="connsiteY23" fmla="*/ 86 h 10000"/>
                <a:gd name="connsiteX24" fmla="*/ 6042 w 10000"/>
                <a:gd name="connsiteY24" fmla="*/ 215 h 10000"/>
                <a:gd name="connsiteX25" fmla="*/ 6161 w 10000"/>
                <a:gd name="connsiteY25" fmla="*/ 386 h 10000"/>
                <a:gd name="connsiteX26" fmla="*/ 6280 w 10000"/>
                <a:gd name="connsiteY26" fmla="*/ 558 h 10000"/>
                <a:gd name="connsiteX27" fmla="*/ 6369 w 10000"/>
                <a:gd name="connsiteY27" fmla="*/ 815 h 10000"/>
                <a:gd name="connsiteX28" fmla="*/ 6399 w 10000"/>
                <a:gd name="connsiteY28" fmla="*/ 1116 h 10000"/>
                <a:gd name="connsiteX29" fmla="*/ 6429 w 10000"/>
                <a:gd name="connsiteY29" fmla="*/ 1502 h 10000"/>
                <a:gd name="connsiteX30" fmla="*/ 6429 w 10000"/>
                <a:gd name="connsiteY30" fmla="*/ 2532 h 10000"/>
                <a:gd name="connsiteX31" fmla="*/ 10000 w 10000"/>
                <a:gd name="connsiteY31" fmla="*/ 7124 h 10000"/>
                <a:gd name="connsiteX32" fmla="*/ 10000 w 10000"/>
                <a:gd name="connsiteY32" fmla="*/ 7468 h 10000"/>
                <a:gd name="connsiteX33" fmla="*/ 6429 w 10000"/>
                <a:gd name="connsiteY33" fmla="*/ 7468 h 10000"/>
                <a:gd name="connsiteX34" fmla="*/ 6429 w 10000"/>
                <a:gd name="connsiteY34" fmla="*/ 8498 h 10000"/>
                <a:gd name="connsiteX35" fmla="*/ 6429 w 10000"/>
                <a:gd name="connsiteY35" fmla="*/ 8498 h 10000"/>
                <a:gd name="connsiteX36" fmla="*/ 6399 w 10000"/>
                <a:gd name="connsiteY36" fmla="*/ 8841 h 10000"/>
                <a:gd name="connsiteX37" fmla="*/ 6369 w 10000"/>
                <a:gd name="connsiteY37" fmla="*/ 9099 h 10000"/>
                <a:gd name="connsiteX38" fmla="*/ 6310 w 10000"/>
                <a:gd name="connsiteY38" fmla="*/ 9356 h 10000"/>
                <a:gd name="connsiteX39" fmla="*/ 6190 w 10000"/>
                <a:gd name="connsiteY39" fmla="*/ 9571 h 10000"/>
                <a:gd name="connsiteX40" fmla="*/ 6071 w 10000"/>
                <a:gd name="connsiteY40" fmla="*/ 9742 h 10000"/>
                <a:gd name="connsiteX41" fmla="*/ 5952 w 10000"/>
                <a:gd name="connsiteY41" fmla="*/ 9871 h 10000"/>
                <a:gd name="connsiteX42" fmla="*/ 5774 w 10000"/>
                <a:gd name="connsiteY42" fmla="*/ 9957 h 10000"/>
                <a:gd name="connsiteX43" fmla="*/ 5625 w 10000"/>
                <a:gd name="connsiteY43" fmla="*/ 10000 h 10000"/>
                <a:gd name="connsiteX44" fmla="*/ 5625 w 10000"/>
                <a:gd name="connsiteY44" fmla="*/ 10000 h 10000"/>
                <a:gd name="connsiteX0" fmla="*/ 5625 w 10000"/>
                <a:gd name="connsiteY0" fmla="*/ 10000 h 10000"/>
                <a:gd name="connsiteX1" fmla="*/ 5625 w 10000"/>
                <a:gd name="connsiteY1" fmla="*/ 10000 h 10000"/>
                <a:gd name="connsiteX2" fmla="*/ 5476 w 10000"/>
                <a:gd name="connsiteY2" fmla="*/ 9957 h 10000"/>
                <a:gd name="connsiteX3" fmla="*/ 5357 w 10000"/>
                <a:gd name="connsiteY3" fmla="*/ 9914 h 10000"/>
                <a:gd name="connsiteX4" fmla="*/ 5089 w 10000"/>
                <a:gd name="connsiteY4" fmla="*/ 9785 h 10000"/>
                <a:gd name="connsiteX5" fmla="*/ 536 w 10000"/>
                <a:gd name="connsiteY5" fmla="*/ 6094 h 10000"/>
                <a:gd name="connsiteX6" fmla="*/ 536 w 10000"/>
                <a:gd name="connsiteY6" fmla="*/ 6094 h 10000"/>
                <a:gd name="connsiteX7" fmla="*/ 298 w 10000"/>
                <a:gd name="connsiteY7" fmla="*/ 5880 h 10000"/>
                <a:gd name="connsiteX8" fmla="*/ 119 w 10000"/>
                <a:gd name="connsiteY8" fmla="*/ 5579 h 10000"/>
                <a:gd name="connsiteX9" fmla="*/ 30 w 10000"/>
                <a:gd name="connsiteY9" fmla="*/ 5322 h 10000"/>
                <a:gd name="connsiteX10" fmla="*/ 0 w 10000"/>
                <a:gd name="connsiteY10" fmla="*/ 4979 h 10000"/>
                <a:gd name="connsiteX11" fmla="*/ 0 w 10000"/>
                <a:gd name="connsiteY11" fmla="*/ 4979 h 10000"/>
                <a:gd name="connsiteX12" fmla="*/ 30 w 10000"/>
                <a:gd name="connsiteY12" fmla="*/ 4678 h 10000"/>
                <a:gd name="connsiteX13" fmla="*/ 119 w 10000"/>
                <a:gd name="connsiteY13" fmla="*/ 4378 h 10000"/>
                <a:gd name="connsiteX14" fmla="*/ 298 w 10000"/>
                <a:gd name="connsiteY14" fmla="*/ 4120 h 10000"/>
                <a:gd name="connsiteX15" fmla="*/ 536 w 10000"/>
                <a:gd name="connsiteY15" fmla="*/ 3906 h 10000"/>
                <a:gd name="connsiteX16" fmla="*/ 5089 w 10000"/>
                <a:gd name="connsiteY16" fmla="*/ 215 h 10000"/>
                <a:gd name="connsiteX17" fmla="*/ 5089 w 10000"/>
                <a:gd name="connsiteY17" fmla="*/ 215 h 10000"/>
                <a:gd name="connsiteX18" fmla="*/ 5357 w 10000"/>
                <a:gd name="connsiteY18" fmla="*/ 86 h 10000"/>
                <a:gd name="connsiteX19" fmla="*/ 5476 w 10000"/>
                <a:gd name="connsiteY19" fmla="*/ 43 h 10000"/>
                <a:gd name="connsiteX20" fmla="*/ 5625 w 10000"/>
                <a:gd name="connsiteY20" fmla="*/ 0 h 10000"/>
                <a:gd name="connsiteX21" fmla="*/ 5625 w 10000"/>
                <a:gd name="connsiteY21" fmla="*/ 0 h 10000"/>
                <a:gd name="connsiteX22" fmla="*/ 5774 w 10000"/>
                <a:gd name="connsiteY22" fmla="*/ 43 h 10000"/>
                <a:gd name="connsiteX23" fmla="*/ 5923 w 10000"/>
                <a:gd name="connsiteY23" fmla="*/ 86 h 10000"/>
                <a:gd name="connsiteX24" fmla="*/ 6042 w 10000"/>
                <a:gd name="connsiteY24" fmla="*/ 215 h 10000"/>
                <a:gd name="connsiteX25" fmla="*/ 6161 w 10000"/>
                <a:gd name="connsiteY25" fmla="*/ 386 h 10000"/>
                <a:gd name="connsiteX26" fmla="*/ 6280 w 10000"/>
                <a:gd name="connsiteY26" fmla="*/ 558 h 10000"/>
                <a:gd name="connsiteX27" fmla="*/ 6369 w 10000"/>
                <a:gd name="connsiteY27" fmla="*/ 815 h 10000"/>
                <a:gd name="connsiteX28" fmla="*/ 6399 w 10000"/>
                <a:gd name="connsiteY28" fmla="*/ 1116 h 10000"/>
                <a:gd name="connsiteX29" fmla="*/ 6429 w 10000"/>
                <a:gd name="connsiteY29" fmla="*/ 1502 h 10000"/>
                <a:gd name="connsiteX30" fmla="*/ 6429 w 10000"/>
                <a:gd name="connsiteY30" fmla="*/ 2532 h 10000"/>
                <a:gd name="connsiteX31" fmla="*/ 10000 w 10000"/>
                <a:gd name="connsiteY31" fmla="*/ 7124 h 10000"/>
                <a:gd name="connsiteX32" fmla="*/ 6429 w 10000"/>
                <a:gd name="connsiteY32" fmla="*/ 7468 h 10000"/>
                <a:gd name="connsiteX33" fmla="*/ 6429 w 10000"/>
                <a:gd name="connsiteY33" fmla="*/ 8498 h 10000"/>
                <a:gd name="connsiteX34" fmla="*/ 6429 w 10000"/>
                <a:gd name="connsiteY34" fmla="*/ 8498 h 10000"/>
                <a:gd name="connsiteX35" fmla="*/ 6399 w 10000"/>
                <a:gd name="connsiteY35" fmla="*/ 8841 h 10000"/>
                <a:gd name="connsiteX36" fmla="*/ 6369 w 10000"/>
                <a:gd name="connsiteY36" fmla="*/ 9099 h 10000"/>
                <a:gd name="connsiteX37" fmla="*/ 6310 w 10000"/>
                <a:gd name="connsiteY37" fmla="*/ 9356 h 10000"/>
                <a:gd name="connsiteX38" fmla="*/ 6190 w 10000"/>
                <a:gd name="connsiteY38" fmla="*/ 9571 h 10000"/>
                <a:gd name="connsiteX39" fmla="*/ 6071 w 10000"/>
                <a:gd name="connsiteY39" fmla="*/ 9742 h 10000"/>
                <a:gd name="connsiteX40" fmla="*/ 5952 w 10000"/>
                <a:gd name="connsiteY40" fmla="*/ 9871 h 10000"/>
                <a:gd name="connsiteX41" fmla="*/ 5774 w 10000"/>
                <a:gd name="connsiteY41" fmla="*/ 9957 h 10000"/>
                <a:gd name="connsiteX42" fmla="*/ 5625 w 10000"/>
                <a:gd name="connsiteY42" fmla="*/ 10000 h 10000"/>
                <a:gd name="connsiteX43" fmla="*/ 5625 w 10000"/>
                <a:gd name="connsiteY43" fmla="*/ 10000 h 10000"/>
                <a:gd name="connsiteX0" fmla="*/ 5625 w 6429"/>
                <a:gd name="connsiteY0" fmla="*/ 10000 h 10000"/>
                <a:gd name="connsiteX1" fmla="*/ 5625 w 6429"/>
                <a:gd name="connsiteY1" fmla="*/ 10000 h 10000"/>
                <a:gd name="connsiteX2" fmla="*/ 5476 w 6429"/>
                <a:gd name="connsiteY2" fmla="*/ 9957 h 10000"/>
                <a:gd name="connsiteX3" fmla="*/ 5357 w 6429"/>
                <a:gd name="connsiteY3" fmla="*/ 9914 h 10000"/>
                <a:gd name="connsiteX4" fmla="*/ 5089 w 6429"/>
                <a:gd name="connsiteY4" fmla="*/ 9785 h 10000"/>
                <a:gd name="connsiteX5" fmla="*/ 536 w 6429"/>
                <a:gd name="connsiteY5" fmla="*/ 6094 h 10000"/>
                <a:gd name="connsiteX6" fmla="*/ 536 w 6429"/>
                <a:gd name="connsiteY6" fmla="*/ 6094 h 10000"/>
                <a:gd name="connsiteX7" fmla="*/ 298 w 6429"/>
                <a:gd name="connsiteY7" fmla="*/ 5880 h 10000"/>
                <a:gd name="connsiteX8" fmla="*/ 119 w 6429"/>
                <a:gd name="connsiteY8" fmla="*/ 5579 h 10000"/>
                <a:gd name="connsiteX9" fmla="*/ 30 w 6429"/>
                <a:gd name="connsiteY9" fmla="*/ 5322 h 10000"/>
                <a:gd name="connsiteX10" fmla="*/ 0 w 6429"/>
                <a:gd name="connsiteY10" fmla="*/ 4979 h 10000"/>
                <a:gd name="connsiteX11" fmla="*/ 0 w 6429"/>
                <a:gd name="connsiteY11" fmla="*/ 4979 h 10000"/>
                <a:gd name="connsiteX12" fmla="*/ 30 w 6429"/>
                <a:gd name="connsiteY12" fmla="*/ 4678 h 10000"/>
                <a:gd name="connsiteX13" fmla="*/ 119 w 6429"/>
                <a:gd name="connsiteY13" fmla="*/ 4378 h 10000"/>
                <a:gd name="connsiteX14" fmla="*/ 298 w 6429"/>
                <a:gd name="connsiteY14" fmla="*/ 4120 h 10000"/>
                <a:gd name="connsiteX15" fmla="*/ 536 w 6429"/>
                <a:gd name="connsiteY15" fmla="*/ 3906 h 10000"/>
                <a:gd name="connsiteX16" fmla="*/ 5089 w 6429"/>
                <a:gd name="connsiteY16" fmla="*/ 215 h 10000"/>
                <a:gd name="connsiteX17" fmla="*/ 5089 w 6429"/>
                <a:gd name="connsiteY17" fmla="*/ 215 h 10000"/>
                <a:gd name="connsiteX18" fmla="*/ 5357 w 6429"/>
                <a:gd name="connsiteY18" fmla="*/ 86 h 10000"/>
                <a:gd name="connsiteX19" fmla="*/ 5476 w 6429"/>
                <a:gd name="connsiteY19" fmla="*/ 43 h 10000"/>
                <a:gd name="connsiteX20" fmla="*/ 5625 w 6429"/>
                <a:gd name="connsiteY20" fmla="*/ 0 h 10000"/>
                <a:gd name="connsiteX21" fmla="*/ 5625 w 6429"/>
                <a:gd name="connsiteY21" fmla="*/ 0 h 10000"/>
                <a:gd name="connsiteX22" fmla="*/ 5774 w 6429"/>
                <a:gd name="connsiteY22" fmla="*/ 43 h 10000"/>
                <a:gd name="connsiteX23" fmla="*/ 5923 w 6429"/>
                <a:gd name="connsiteY23" fmla="*/ 86 h 10000"/>
                <a:gd name="connsiteX24" fmla="*/ 6042 w 6429"/>
                <a:gd name="connsiteY24" fmla="*/ 215 h 10000"/>
                <a:gd name="connsiteX25" fmla="*/ 6161 w 6429"/>
                <a:gd name="connsiteY25" fmla="*/ 386 h 10000"/>
                <a:gd name="connsiteX26" fmla="*/ 6280 w 6429"/>
                <a:gd name="connsiteY26" fmla="*/ 558 h 10000"/>
                <a:gd name="connsiteX27" fmla="*/ 6369 w 6429"/>
                <a:gd name="connsiteY27" fmla="*/ 815 h 10000"/>
                <a:gd name="connsiteX28" fmla="*/ 6399 w 6429"/>
                <a:gd name="connsiteY28" fmla="*/ 1116 h 10000"/>
                <a:gd name="connsiteX29" fmla="*/ 6429 w 6429"/>
                <a:gd name="connsiteY29" fmla="*/ 1502 h 10000"/>
                <a:gd name="connsiteX30" fmla="*/ 6429 w 6429"/>
                <a:gd name="connsiteY30" fmla="*/ 2532 h 10000"/>
                <a:gd name="connsiteX31" fmla="*/ 6429 w 6429"/>
                <a:gd name="connsiteY31" fmla="*/ 7468 h 10000"/>
                <a:gd name="connsiteX32" fmla="*/ 6429 w 6429"/>
                <a:gd name="connsiteY32" fmla="*/ 8498 h 10000"/>
                <a:gd name="connsiteX33" fmla="*/ 6429 w 6429"/>
                <a:gd name="connsiteY33" fmla="*/ 8498 h 10000"/>
                <a:gd name="connsiteX34" fmla="*/ 6399 w 6429"/>
                <a:gd name="connsiteY34" fmla="*/ 8841 h 10000"/>
                <a:gd name="connsiteX35" fmla="*/ 6369 w 6429"/>
                <a:gd name="connsiteY35" fmla="*/ 9099 h 10000"/>
                <a:gd name="connsiteX36" fmla="*/ 6310 w 6429"/>
                <a:gd name="connsiteY36" fmla="*/ 9356 h 10000"/>
                <a:gd name="connsiteX37" fmla="*/ 6190 w 6429"/>
                <a:gd name="connsiteY37" fmla="*/ 9571 h 10000"/>
                <a:gd name="connsiteX38" fmla="*/ 6071 w 6429"/>
                <a:gd name="connsiteY38" fmla="*/ 9742 h 10000"/>
                <a:gd name="connsiteX39" fmla="*/ 5952 w 6429"/>
                <a:gd name="connsiteY39" fmla="*/ 9871 h 10000"/>
                <a:gd name="connsiteX40" fmla="*/ 5774 w 6429"/>
                <a:gd name="connsiteY40" fmla="*/ 9957 h 10000"/>
                <a:gd name="connsiteX41" fmla="*/ 5625 w 6429"/>
                <a:gd name="connsiteY41" fmla="*/ 10000 h 10000"/>
                <a:gd name="connsiteX42" fmla="*/ 5625 w 6429"/>
                <a:gd name="connsiteY4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429" h="10000">
                  <a:moveTo>
                    <a:pt x="5625" y="10000"/>
                  </a:moveTo>
                  <a:lnTo>
                    <a:pt x="5625" y="10000"/>
                  </a:lnTo>
                  <a:lnTo>
                    <a:pt x="5476" y="9957"/>
                  </a:lnTo>
                  <a:cubicBezTo>
                    <a:pt x="5436" y="9943"/>
                    <a:pt x="5397" y="9928"/>
                    <a:pt x="5357" y="9914"/>
                  </a:cubicBezTo>
                  <a:lnTo>
                    <a:pt x="5089" y="9785"/>
                  </a:lnTo>
                  <a:lnTo>
                    <a:pt x="536" y="6094"/>
                  </a:lnTo>
                  <a:lnTo>
                    <a:pt x="536" y="6094"/>
                  </a:lnTo>
                  <a:lnTo>
                    <a:pt x="298" y="5880"/>
                  </a:lnTo>
                  <a:cubicBezTo>
                    <a:pt x="238" y="5780"/>
                    <a:pt x="179" y="5679"/>
                    <a:pt x="119" y="5579"/>
                  </a:cubicBezTo>
                  <a:cubicBezTo>
                    <a:pt x="89" y="5493"/>
                    <a:pt x="60" y="5408"/>
                    <a:pt x="30" y="5322"/>
                  </a:cubicBezTo>
                  <a:cubicBezTo>
                    <a:pt x="20" y="5208"/>
                    <a:pt x="10" y="5093"/>
                    <a:pt x="0" y="4979"/>
                  </a:cubicBezTo>
                  <a:lnTo>
                    <a:pt x="0" y="4979"/>
                  </a:lnTo>
                  <a:cubicBezTo>
                    <a:pt x="10" y="4879"/>
                    <a:pt x="20" y="4778"/>
                    <a:pt x="30" y="4678"/>
                  </a:cubicBezTo>
                  <a:cubicBezTo>
                    <a:pt x="60" y="4578"/>
                    <a:pt x="89" y="4478"/>
                    <a:pt x="119" y="4378"/>
                  </a:cubicBezTo>
                  <a:lnTo>
                    <a:pt x="298" y="4120"/>
                  </a:lnTo>
                  <a:lnTo>
                    <a:pt x="536" y="3906"/>
                  </a:lnTo>
                  <a:lnTo>
                    <a:pt x="5089" y="215"/>
                  </a:lnTo>
                  <a:lnTo>
                    <a:pt x="5089" y="215"/>
                  </a:lnTo>
                  <a:lnTo>
                    <a:pt x="5357" y="86"/>
                  </a:lnTo>
                  <a:cubicBezTo>
                    <a:pt x="5397" y="72"/>
                    <a:pt x="5436" y="57"/>
                    <a:pt x="5476" y="43"/>
                  </a:cubicBezTo>
                  <a:lnTo>
                    <a:pt x="5625" y="0"/>
                  </a:lnTo>
                  <a:lnTo>
                    <a:pt x="5625" y="0"/>
                  </a:lnTo>
                  <a:lnTo>
                    <a:pt x="5774" y="43"/>
                  </a:lnTo>
                  <a:lnTo>
                    <a:pt x="5923" y="86"/>
                  </a:lnTo>
                  <a:lnTo>
                    <a:pt x="6042" y="215"/>
                  </a:lnTo>
                  <a:cubicBezTo>
                    <a:pt x="6082" y="272"/>
                    <a:pt x="6121" y="329"/>
                    <a:pt x="6161" y="386"/>
                  </a:cubicBezTo>
                  <a:cubicBezTo>
                    <a:pt x="6201" y="443"/>
                    <a:pt x="6240" y="501"/>
                    <a:pt x="6280" y="558"/>
                  </a:cubicBezTo>
                  <a:cubicBezTo>
                    <a:pt x="6310" y="644"/>
                    <a:pt x="6339" y="729"/>
                    <a:pt x="6369" y="815"/>
                  </a:cubicBezTo>
                  <a:cubicBezTo>
                    <a:pt x="6379" y="915"/>
                    <a:pt x="6389" y="1016"/>
                    <a:pt x="6399" y="1116"/>
                  </a:cubicBezTo>
                  <a:cubicBezTo>
                    <a:pt x="6409" y="1245"/>
                    <a:pt x="6419" y="1373"/>
                    <a:pt x="6429" y="1502"/>
                  </a:cubicBezTo>
                  <a:lnTo>
                    <a:pt x="6429" y="2532"/>
                  </a:lnTo>
                  <a:lnTo>
                    <a:pt x="6429" y="7468"/>
                  </a:lnTo>
                  <a:lnTo>
                    <a:pt x="6429" y="8498"/>
                  </a:lnTo>
                  <a:lnTo>
                    <a:pt x="6429" y="8498"/>
                  </a:lnTo>
                  <a:cubicBezTo>
                    <a:pt x="6419" y="8612"/>
                    <a:pt x="6409" y="8727"/>
                    <a:pt x="6399" y="8841"/>
                  </a:cubicBezTo>
                  <a:lnTo>
                    <a:pt x="6369" y="9099"/>
                  </a:lnTo>
                  <a:cubicBezTo>
                    <a:pt x="6349" y="9185"/>
                    <a:pt x="6330" y="9270"/>
                    <a:pt x="6310" y="9356"/>
                  </a:cubicBezTo>
                  <a:lnTo>
                    <a:pt x="6190" y="9571"/>
                  </a:lnTo>
                  <a:cubicBezTo>
                    <a:pt x="6150" y="9628"/>
                    <a:pt x="6111" y="9685"/>
                    <a:pt x="6071" y="9742"/>
                  </a:cubicBezTo>
                  <a:lnTo>
                    <a:pt x="5952" y="9871"/>
                  </a:lnTo>
                  <a:lnTo>
                    <a:pt x="5774" y="9957"/>
                  </a:lnTo>
                  <a:lnTo>
                    <a:pt x="5625" y="10000"/>
                  </a:lnTo>
                  <a:lnTo>
                    <a:pt x="5625" y="1000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lt1"/>
                </a:solidFill>
              </a:endParaRPr>
            </a:p>
          </p:txBody>
        </p:sp>
      </p:grpSp>
      <p:grpSp>
        <p:nvGrpSpPr>
          <p:cNvPr id="15" name="Group 18"/>
          <p:cNvGrpSpPr/>
          <p:nvPr/>
        </p:nvGrpSpPr>
        <p:grpSpPr>
          <a:xfrm rot="8112442">
            <a:off x="5324728" y="2115074"/>
            <a:ext cx="1860796" cy="335086"/>
            <a:chOff x="1583183" y="928694"/>
            <a:chExt cx="1860796" cy="335086"/>
          </a:xfrm>
        </p:grpSpPr>
        <p:sp>
          <p:nvSpPr>
            <p:cNvPr id="20" name="Left-Right Arrow 19"/>
            <p:cNvSpPr/>
            <p:nvPr/>
          </p:nvSpPr>
          <p:spPr>
            <a:xfrm>
              <a:off x="1583183" y="1019891"/>
              <a:ext cx="1823903" cy="215684"/>
            </a:xfrm>
            <a:prstGeom prst="left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400"/>
                </a:spcAft>
                <a:buSzPct val="100000"/>
              </a:pPr>
              <a:endParaRPr lang="en-US" sz="1400" dirty="0"/>
            </a:p>
          </p:txBody>
        </p:sp>
        <p:sp>
          <p:nvSpPr>
            <p:cNvPr id="21" name="Freeform 112"/>
            <p:cNvSpPr>
              <a:spLocks/>
            </p:cNvSpPr>
            <p:nvPr/>
          </p:nvSpPr>
          <p:spPr bwMode="auto">
            <a:xfrm rot="3600000">
              <a:off x="3095718" y="915519"/>
              <a:ext cx="335086" cy="361436"/>
            </a:xfrm>
            <a:custGeom>
              <a:avLst/>
              <a:gdLst>
                <a:gd name="connsiteX0" fmla="*/ 5625 w 10000"/>
                <a:gd name="connsiteY0" fmla="*/ 10000 h 10000"/>
                <a:gd name="connsiteX1" fmla="*/ 5625 w 10000"/>
                <a:gd name="connsiteY1" fmla="*/ 10000 h 10000"/>
                <a:gd name="connsiteX2" fmla="*/ 5476 w 10000"/>
                <a:gd name="connsiteY2" fmla="*/ 9957 h 10000"/>
                <a:gd name="connsiteX3" fmla="*/ 5357 w 10000"/>
                <a:gd name="connsiteY3" fmla="*/ 9914 h 10000"/>
                <a:gd name="connsiteX4" fmla="*/ 5089 w 10000"/>
                <a:gd name="connsiteY4" fmla="*/ 9785 h 10000"/>
                <a:gd name="connsiteX5" fmla="*/ 536 w 10000"/>
                <a:gd name="connsiteY5" fmla="*/ 6094 h 10000"/>
                <a:gd name="connsiteX6" fmla="*/ 536 w 10000"/>
                <a:gd name="connsiteY6" fmla="*/ 6094 h 10000"/>
                <a:gd name="connsiteX7" fmla="*/ 298 w 10000"/>
                <a:gd name="connsiteY7" fmla="*/ 5880 h 10000"/>
                <a:gd name="connsiteX8" fmla="*/ 119 w 10000"/>
                <a:gd name="connsiteY8" fmla="*/ 5579 h 10000"/>
                <a:gd name="connsiteX9" fmla="*/ 30 w 10000"/>
                <a:gd name="connsiteY9" fmla="*/ 5322 h 10000"/>
                <a:gd name="connsiteX10" fmla="*/ 0 w 10000"/>
                <a:gd name="connsiteY10" fmla="*/ 4979 h 10000"/>
                <a:gd name="connsiteX11" fmla="*/ 0 w 10000"/>
                <a:gd name="connsiteY11" fmla="*/ 4979 h 10000"/>
                <a:gd name="connsiteX12" fmla="*/ 30 w 10000"/>
                <a:gd name="connsiteY12" fmla="*/ 4678 h 10000"/>
                <a:gd name="connsiteX13" fmla="*/ 119 w 10000"/>
                <a:gd name="connsiteY13" fmla="*/ 4378 h 10000"/>
                <a:gd name="connsiteX14" fmla="*/ 298 w 10000"/>
                <a:gd name="connsiteY14" fmla="*/ 4120 h 10000"/>
                <a:gd name="connsiteX15" fmla="*/ 536 w 10000"/>
                <a:gd name="connsiteY15" fmla="*/ 3906 h 10000"/>
                <a:gd name="connsiteX16" fmla="*/ 5089 w 10000"/>
                <a:gd name="connsiteY16" fmla="*/ 215 h 10000"/>
                <a:gd name="connsiteX17" fmla="*/ 5089 w 10000"/>
                <a:gd name="connsiteY17" fmla="*/ 215 h 10000"/>
                <a:gd name="connsiteX18" fmla="*/ 5357 w 10000"/>
                <a:gd name="connsiteY18" fmla="*/ 86 h 10000"/>
                <a:gd name="connsiteX19" fmla="*/ 5476 w 10000"/>
                <a:gd name="connsiteY19" fmla="*/ 43 h 10000"/>
                <a:gd name="connsiteX20" fmla="*/ 5625 w 10000"/>
                <a:gd name="connsiteY20" fmla="*/ 0 h 10000"/>
                <a:gd name="connsiteX21" fmla="*/ 5625 w 10000"/>
                <a:gd name="connsiteY21" fmla="*/ 0 h 10000"/>
                <a:gd name="connsiteX22" fmla="*/ 5774 w 10000"/>
                <a:gd name="connsiteY22" fmla="*/ 43 h 10000"/>
                <a:gd name="connsiteX23" fmla="*/ 5923 w 10000"/>
                <a:gd name="connsiteY23" fmla="*/ 86 h 10000"/>
                <a:gd name="connsiteX24" fmla="*/ 6042 w 10000"/>
                <a:gd name="connsiteY24" fmla="*/ 215 h 10000"/>
                <a:gd name="connsiteX25" fmla="*/ 6161 w 10000"/>
                <a:gd name="connsiteY25" fmla="*/ 386 h 10000"/>
                <a:gd name="connsiteX26" fmla="*/ 6280 w 10000"/>
                <a:gd name="connsiteY26" fmla="*/ 558 h 10000"/>
                <a:gd name="connsiteX27" fmla="*/ 6369 w 10000"/>
                <a:gd name="connsiteY27" fmla="*/ 815 h 10000"/>
                <a:gd name="connsiteX28" fmla="*/ 6399 w 10000"/>
                <a:gd name="connsiteY28" fmla="*/ 1116 h 10000"/>
                <a:gd name="connsiteX29" fmla="*/ 6429 w 10000"/>
                <a:gd name="connsiteY29" fmla="*/ 1502 h 10000"/>
                <a:gd name="connsiteX30" fmla="*/ 6429 w 10000"/>
                <a:gd name="connsiteY30" fmla="*/ 2532 h 10000"/>
                <a:gd name="connsiteX31" fmla="*/ 9762 w 10000"/>
                <a:gd name="connsiteY31" fmla="*/ 2532 h 10000"/>
                <a:gd name="connsiteX32" fmla="*/ 10000 w 10000"/>
                <a:gd name="connsiteY32" fmla="*/ 2876 h 10000"/>
                <a:gd name="connsiteX33" fmla="*/ 10000 w 10000"/>
                <a:gd name="connsiteY33" fmla="*/ 7124 h 10000"/>
                <a:gd name="connsiteX34" fmla="*/ 10000 w 10000"/>
                <a:gd name="connsiteY34" fmla="*/ 7468 h 10000"/>
                <a:gd name="connsiteX35" fmla="*/ 9762 w 10000"/>
                <a:gd name="connsiteY35" fmla="*/ 7468 h 10000"/>
                <a:gd name="connsiteX36" fmla="*/ 6429 w 10000"/>
                <a:gd name="connsiteY36" fmla="*/ 7468 h 10000"/>
                <a:gd name="connsiteX37" fmla="*/ 6429 w 10000"/>
                <a:gd name="connsiteY37" fmla="*/ 8498 h 10000"/>
                <a:gd name="connsiteX38" fmla="*/ 6429 w 10000"/>
                <a:gd name="connsiteY38" fmla="*/ 8498 h 10000"/>
                <a:gd name="connsiteX39" fmla="*/ 6399 w 10000"/>
                <a:gd name="connsiteY39" fmla="*/ 8841 h 10000"/>
                <a:gd name="connsiteX40" fmla="*/ 6369 w 10000"/>
                <a:gd name="connsiteY40" fmla="*/ 9099 h 10000"/>
                <a:gd name="connsiteX41" fmla="*/ 6310 w 10000"/>
                <a:gd name="connsiteY41" fmla="*/ 9356 h 10000"/>
                <a:gd name="connsiteX42" fmla="*/ 6190 w 10000"/>
                <a:gd name="connsiteY42" fmla="*/ 9571 h 10000"/>
                <a:gd name="connsiteX43" fmla="*/ 6071 w 10000"/>
                <a:gd name="connsiteY43" fmla="*/ 9742 h 10000"/>
                <a:gd name="connsiteX44" fmla="*/ 5952 w 10000"/>
                <a:gd name="connsiteY44" fmla="*/ 9871 h 10000"/>
                <a:gd name="connsiteX45" fmla="*/ 5774 w 10000"/>
                <a:gd name="connsiteY45" fmla="*/ 9957 h 10000"/>
                <a:gd name="connsiteX46" fmla="*/ 5625 w 10000"/>
                <a:gd name="connsiteY46" fmla="*/ 10000 h 10000"/>
                <a:gd name="connsiteX47" fmla="*/ 5625 w 10000"/>
                <a:gd name="connsiteY47" fmla="*/ 10000 h 10000"/>
                <a:gd name="connsiteX0" fmla="*/ 5625 w 10000"/>
                <a:gd name="connsiteY0" fmla="*/ 10000 h 10000"/>
                <a:gd name="connsiteX1" fmla="*/ 5625 w 10000"/>
                <a:gd name="connsiteY1" fmla="*/ 10000 h 10000"/>
                <a:gd name="connsiteX2" fmla="*/ 5476 w 10000"/>
                <a:gd name="connsiteY2" fmla="*/ 9957 h 10000"/>
                <a:gd name="connsiteX3" fmla="*/ 5357 w 10000"/>
                <a:gd name="connsiteY3" fmla="*/ 9914 h 10000"/>
                <a:gd name="connsiteX4" fmla="*/ 5089 w 10000"/>
                <a:gd name="connsiteY4" fmla="*/ 9785 h 10000"/>
                <a:gd name="connsiteX5" fmla="*/ 536 w 10000"/>
                <a:gd name="connsiteY5" fmla="*/ 6094 h 10000"/>
                <a:gd name="connsiteX6" fmla="*/ 536 w 10000"/>
                <a:gd name="connsiteY6" fmla="*/ 6094 h 10000"/>
                <a:gd name="connsiteX7" fmla="*/ 298 w 10000"/>
                <a:gd name="connsiteY7" fmla="*/ 5880 h 10000"/>
                <a:gd name="connsiteX8" fmla="*/ 119 w 10000"/>
                <a:gd name="connsiteY8" fmla="*/ 5579 h 10000"/>
                <a:gd name="connsiteX9" fmla="*/ 30 w 10000"/>
                <a:gd name="connsiteY9" fmla="*/ 5322 h 10000"/>
                <a:gd name="connsiteX10" fmla="*/ 0 w 10000"/>
                <a:gd name="connsiteY10" fmla="*/ 4979 h 10000"/>
                <a:gd name="connsiteX11" fmla="*/ 0 w 10000"/>
                <a:gd name="connsiteY11" fmla="*/ 4979 h 10000"/>
                <a:gd name="connsiteX12" fmla="*/ 30 w 10000"/>
                <a:gd name="connsiteY12" fmla="*/ 4678 h 10000"/>
                <a:gd name="connsiteX13" fmla="*/ 119 w 10000"/>
                <a:gd name="connsiteY13" fmla="*/ 4378 h 10000"/>
                <a:gd name="connsiteX14" fmla="*/ 298 w 10000"/>
                <a:gd name="connsiteY14" fmla="*/ 4120 h 10000"/>
                <a:gd name="connsiteX15" fmla="*/ 536 w 10000"/>
                <a:gd name="connsiteY15" fmla="*/ 3906 h 10000"/>
                <a:gd name="connsiteX16" fmla="*/ 5089 w 10000"/>
                <a:gd name="connsiteY16" fmla="*/ 215 h 10000"/>
                <a:gd name="connsiteX17" fmla="*/ 5089 w 10000"/>
                <a:gd name="connsiteY17" fmla="*/ 215 h 10000"/>
                <a:gd name="connsiteX18" fmla="*/ 5357 w 10000"/>
                <a:gd name="connsiteY18" fmla="*/ 86 h 10000"/>
                <a:gd name="connsiteX19" fmla="*/ 5476 w 10000"/>
                <a:gd name="connsiteY19" fmla="*/ 43 h 10000"/>
                <a:gd name="connsiteX20" fmla="*/ 5625 w 10000"/>
                <a:gd name="connsiteY20" fmla="*/ 0 h 10000"/>
                <a:gd name="connsiteX21" fmla="*/ 5625 w 10000"/>
                <a:gd name="connsiteY21" fmla="*/ 0 h 10000"/>
                <a:gd name="connsiteX22" fmla="*/ 5774 w 10000"/>
                <a:gd name="connsiteY22" fmla="*/ 43 h 10000"/>
                <a:gd name="connsiteX23" fmla="*/ 5923 w 10000"/>
                <a:gd name="connsiteY23" fmla="*/ 86 h 10000"/>
                <a:gd name="connsiteX24" fmla="*/ 6042 w 10000"/>
                <a:gd name="connsiteY24" fmla="*/ 215 h 10000"/>
                <a:gd name="connsiteX25" fmla="*/ 6161 w 10000"/>
                <a:gd name="connsiteY25" fmla="*/ 386 h 10000"/>
                <a:gd name="connsiteX26" fmla="*/ 6280 w 10000"/>
                <a:gd name="connsiteY26" fmla="*/ 558 h 10000"/>
                <a:gd name="connsiteX27" fmla="*/ 6369 w 10000"/>
                <a:gd name="connsiteY27" fmla="*/ 815 h 10000"/>
                <a:gd name="connsiteX28" fmla="*/ 6399 w 10000"/>
                <a:gd name="connsiteY28" fmla="*/ 1116 h 10000"/>
                <a:gd name="connsiteX29" fmla="*/ 6429 w 10000"/>
                <a:gd name="connsiteY29" fmla="*/ 1502 h 10000"/>
                <a:gd name="connsiteX30" fmla="*/ 6429 w 10000"/>
                <a:gd name="connsiteY30" fmla="*/ 2532 h 10000"/>
                <a:gd name="connsiteX31" fmla="*/ 10000 w 10000"/>
                <a:gd name="connsiteY31" fmla="*/ 2876 h 10000"/>
                <a:gd name="connsiteX32" fmla="*/ 10000 w 10000"/>
                <a:gd name="connsiteY32" fmla="*/ 7124 h 10000"/>
                <a:gd name="connsiteX33" fmla="*/ 10000 w 10000"/>
                <a:gd name="connsiteY33" fmla="*/ 7468 h 10000"/>
                <a:gd name="connsiteX34" fmla="*/ 9762 w 10000"/>
                <a:gd name="connsiteY34" fmla="*/ 7468 h 10000"/>
                <a:gd name="connsiteX35" fmla="*/ 6429 w 10000"/>
                <a:gd name="connsiteY35" fmla="*/ 7468 h 10000"/>
                <a:gd name="connsiteX36" fmla="*/ 6429 w 10000"/>
                <a:gd name="connsiteY36" fmla="*/ 8498 h 10000"/>
                <a:gd name="connsiteX37" fmla="*/ 6429 w 10000"/>
                <a:gd name="connsiteY37" fmla="*/ 8498 h 10000"/>
                <a:gd name="connsiteX38" fmla="*/ 6399 w 10000"/>
                <a:gd name="connsiteY38" fmla="*/ 8841 h 10000"/>
                <a:gd name="connsiteX39" fmla="*/ 6369 w 10000"/>
                <a:gd name="connsiteY39" fmla="*/ 9099 h 10000"/>
                <a:gd name="connsiteX40" fmla="*/ 6310 w 10000"/>
                <a:gd name="connsiteY40" fmla="*/ 9356 h 10000"/>
                <a:gd name="connsiteX41" fmla="*/ 6190 w 10000"/>
                <a:gd name="connsiteY41" fmla="*/ 9571 h 10000"/>
                <a:gd name="connsiteX42" fmla="*/ 6071 w 10000"/>
                <a:gd name="connsiteY42" fmla="*/ 9742 h 10000"/>
                <a:gd name="connsiteX43" fmla="*/ 5952 w 10000"/>
                <a:gd name="connsiteY43" fmla="*/ 9871 h 10000"/>
                <a:gd name="connsiteX44" fmla="*/ 5774 w 10000"/>
                <a:gd name="connsiteY44" fmla="*/ 9957 h 10000"/>
                <a:gd name="connsiteX45" fmla="*/ 5625 w 10000"/>
                <a:gd name="connsiteY45" fmla="*/ 10000 h 10000"/>
                <a:gd name="connsiteX46" fmla="*/ 5625 w 10000"/>
                <a:gd name="connsiteY46" fmla="*/ 10000 h 10000"/>
                <a:gd name="connsiteX0" fmla="*/ 5625 w 10000"/>
                <a:gd name="connsiteY0" fmla="*/ 10000 h 10000"/>
                <a:gd name="connsiteX1" fmla="*/ 5625 w 10000"/>
                <a:gd name="connsiteY1" fmla="*/ 10000 h 10000"/>
                <a:gd name="connsiteX2" fmla="*/ 5476 w 10000"/>
                <a:gd name="connsiteY2" fmla="*/ 9957 h 10000"/>
                <a:gd name="connsiteX3" fmla="*/ 5357 w 10000"/>
                <a:gd name="connsiteY3" fmla="*/ 9914 h 10000"/>
                <a:gd name="connsiteX4" fmla="*/ 5089 w 10000"/>
                <a:gd name="connsiteY4" fmla="*/ 9785 h 10000"/>
                <a:gd name="connsiteX5" fmla="*/ 536 w 10000"/>
                <a:gd name="connsiteY5" fmla="*/ 6094 h 10000"/>
                <a:gd name="connsiteX6" fmla="*/ 536 w 10000"/>
                <a:gd name="connsiteY6" fmla="*/ 6094 h 10000"/>
                <a:gd name="connsiteX7" fmla="*/ 298 w 10000"/>
                <a:gd name="connsiteY7" fmla="*/ 5880 h 10000"/>
                <a:gd name="connsiteX8" fmla="*/ 119 w 10000"/>
                <a:gd name="connsiteY8" fmla="*/ 5579 h 10000"/>
                <a:gd name="connsiteX9" fmla="*/ 30 w 10000"/>
                <a:gd name="connsiteY9" fmla="*/ 5322 h 10000"/>
                <a:gd name="connsiteX10" fmla="*/ 0 w 10000"/>
                <a:gd name="connsiteY10" fmla="*/ 4979 h 10000"/>
                <a:gd name="connsiteX11" fmla="*/ 0 w 10000"/>
                <a:gd name="connsiteY11" fmla="*/ 4979 h 10000"/>
                <a:gd name="connsiteX12" fmla="*/ 30 w 10000"/>
                <a:gd name="connsiteY12" fmla="*/ 4678 h 10000"/>
                <a:gd name="connsiteX13" fmla="*/ 119 w 10000"/>
                <a:gd name="connsiteY13" fmla="*/ 4378 h 10000"/>
                <a:gd name="connsiteX14" fmla="*/ 298 w 10000"/>
                <a:gd name="connsiteY14" fmla="*/ 4120 h 10000"/>
                <a:gd name="connsiteX15" fmla="*/ 536 w 10000"/>
                <a:gd name="connsiteY15" fmla="*/ 3906 h 10000"/>
                <a:gd name="connsiteX16" fmla="*/ 5089 w 10000"/>
                <a:gd name="connsiteY16" fmla="*/ 215 h 10000"/>
                <a:gd name="connsiteX17" fmla="*/ 5089 w 10000"/>
                <a:gd name="connsiteY17" fmla="*/ 215 h 10000"/>
                <a:gd name="connsiteX18" fmla="*/ 5357 w 10000"/>
                <a:gd name="connsiteY18" fmla="*/ 86 h 10000"/>
                <a:gd name="connsiteX19" fmla="*/ 5476 w 10000"/>
                <a:gd name="connsiteY19" fmla="*/ 43 h 10000"/>
                <a:gd name="connsiteX20" fmla="*/ 5625 w 10000"/>
                <a:gd name="connsiteY20" fmla="*/ 0 h 10000"/>
                <a:gd name="connsiteX21" fmla="*/ 5625 w 10000"/>
                <a:gd name="connsiteY21" fmla="*/ 0 h 10000"/>
                <a:gd name="connsiteX22" fmla="*/ 5774 w 10000"/>
                <a:gd name="connsiteY22" fmla="*/ 43 h 10000"/>
                <a:gd name="connsiteX23" fmla="*/ 5923 w 10000"/>
                <a:gd name="connsiteY23" fmla="*/ 86 h 10000"/>
                <a:gd name="connsiteX24" fmla="*/ 6042 w 10000"/>
                <a:gd name="connsiteY24" fmla="*/ 215 h 10000"/>
                <a:gd name="connsiteX25" fmla="*/ 6161 w 10000"/>
                <a:gd name="connsiteY25" fmla="*/ 386 h 10000"/>
                <a:gd name="connsiteX26" fmla="*/ 6280 w 10000"/>
                <a:gd name="connsiteY26" fmla="*/ 558 h 10000"/>
                <a:gd name="connsiteX27" fmla="*/ 6369 w 10000"/>
                <a:gd name="connsiteY27" fmla="*/ 815 h 10000"/>
                <a:gd name="connsiteX28" fmla="*/ 6399 w 10000"/>
                <a:gd name="connsiteY28" fmla="*/ 1116 h 10000"/>
                <a:gd name="connsiteX29" fmla="*/ 6429 w 10000"/>
                <a:gd name="connsiteY29" fmla="*/ 1502 h 10000"/>
                <a:gd name="connsiteX30" fmla="*/ 6429 w 10000"/>
                <a:gd name="connsiteY30" fmla="*/ 2532 h 10000"/>
                <a:gd name="connsiteX31" fmla="*/ 10000 w 10000"/>
                <a:gd name="connsiteY31" fmla="*/ 7124 h 10000"/>
                <a:gd name="connsiteX32" fmla="*/ 10000 w 10000"/>
                <a:gd name="connsiteY32" fmla="*/ 7468 h 10000"/>
                <a:gd name="connsiteX33" fmla="*/ 9762 w 10000"/>
                <a:gd name="connsiteY33" fmla="*/ 7468 h 10000"/>
                <a:gd name="connsiteX34" fmla="*/ 6429 w 10000"/>
                <a:gd name="connsiteY34" fmla="*/ 7468 h 10000"/>
                <a:gd name="connsiteX35" fmla="*/ 6429 w 10000"/>
                <a:gd name="connsiteY35" fmla="*/ 8498 h 10000"/>
                <a:gd name="connsiteX36" fmla="*/ 6429 w 10000"/>
                <a:gd name="connsiteY36" fmla="*/ 8498 h 10000"/>
                <a:gd name="connsiteX37" fmla="*/ 6399 w 10000"/>
                <a:gd name="connsiteY37" fmla="*/ 8841 h 10000"/>
                <a:gd name="connsiteX38" fmla="*/ 6369 w 10000"/>
                <a:gd name="connsiteY38" fmla="*/ 9099 h 10000"/>
                <a:gd name="connsiteX39" fmla="*/ 6310 w 10000"/>
                <a:gd name="connsiteY39" fmla="*/ 9356 h 10000"/>
                <a:gd name="connsiteX40" fmla="*/ 6190 w 10000"/>
                <a:gd name="connsiteY40" fmla="*/ 9571 h 10000"/>
                <a:gd name="connsiteX41" fmla="*/ 6071 w 10000"/>
                <a:gd name="connsiteY41" fmla="*/ 9742 h 10000"/>
                <a:gd name="connsiteX42" fmla="*/ 5952 w 10000"/>
                <a:gd name="connsiteY42" fmla="*/ 9871 h 10000"/>
                <a:gd name="connsiteX43" fmla="*/ 5774 w 10000"/>
                <a:gd name="connsiteY43" fmla="*/ 9957 h 10000"/>
                <a:gd name="connsiteX44" fmla="*/ 5625 w 10000"/>
                <a:gd name="connsiteY44" fmla="*/ 10000 h 10000"/>
                <a:gd name="connsiteX45" fmla="*/ 5625 w 10000"/>
                <a:gd name="connsiteY45" fmla="*/ 10000 h 10000"/>
                <a:gd name="connsiteX0" fmla="*/ 5625 w 10000"/>
                <a:gd name="connsiteY0" fmla="*/ 10000 h 10000"/>
                <a:gd name="connsiteX1" fmla="*/ 5625 w 10000"/>
                <a:gd name="connsiteY1" fmla="*/ 10000 h 10000"/>
                <a:gd name="connsiteX2" fmla="*/ 5476 w 10000"/>
                <a:gd name="connsiteY2" fmla="*/ 9957 h 10000"/>
                <a:gd name="connsiteX3" fmla="*/ 5357 w 10000"/>
                <a:gd name="connsiteY3" fmla="*/ 9914 h 10000"/>
                <a:gd name="connsiteX4" fmla="*/ 5089 w 10000"/>
                <a:gd name="connsiteY4" fmla="*/ 9785 h 10000"/>
                <a:gd name="connsiteX5" fmla="*/ 536 w 10000"/>
                <a:gd name="connsiteY5" fmla="*/ 6094 h 10000"/>
                <a:gd name="connsiteX6" fmla="*/ 536 w 10000"/>
                <a:gd name="connsiteY6" fmla="*/ 6094 h 10000"/>
                <a:gd name="connsiteX7" fmla="*/ 298 w 10000"/>
                <a:gd name="connsiteY7" fmla="*/ 5880 h 10000"/>
                <a:gd name="connsiteX8" fmla="*/ 119 w 10000"/>
                <a:gd name="connsiteY8" fmla="*/ 5579 h 10000"/>
                <a:gd name="connsiteX9" fmla="*/ 30 w 10000"/>
                <a:gd name="connsiteY9" fmla="*/ 5322 h 10000"/>
                <a:gd name="connsiteX10" fmla="*/ 0 w 10000"/>
                <a:gd name="connsiteY10" fmla="*/ 4979 h 10000"/>
                <a:gd name="connsiteX11" fmla="*/ 0 w 10000"/>
                <a:gd name="connsiteY11" fmla="*/ 4979 h 10000"/>
                <a:gd name="connsiteX12" fmla="*/ 30 w 10000"/>
                <a:gd name="connsiteY12" fmla="*/ 4678 h 10000"/>
                <a:gd name="connsiteX13" fmla="*/ 119 w 10000"/>
                <a:gd name="connsiteY13" fmla="*/ 4378 h 10000"/>
                <a:gd name="connsiteX14" fmla="*/ 298 w 10000"/>
                <a:gd name="connsiteY14" fmla="*/ 4120 h 10000"/>
                <a:gd name="connsiteX15" fmla="*/ 536 w 10000"/>
                <a:gd name="connsiteY15" fmla="*/ 3906 h 10000"/>
                <a:gd name="connsiteX16" fmla="*/ 5089 w 10000"/>
                <a:gd name="connsiteY16" fmla="*/ 215 h 10000"/>
                <a:gd name="connsiteX17" fmla="*/ 5089 w 10000"/>
                <a:gd name="connsiteY17" fmla="*/ 215 h 10000"/>
                <a:gd name="connsiteX18" fmla="*/ 5357 w 10000"/>
                <a:gd name="connsiteY18" fmla="*/ 86 h 10000"/>
                <a:gd name="connsiteX19" fmla="*/ 5476 w 10000"/>
                <a:gd name="connsiteY19" fmla="*/ 43 h 10000"/>
                <a:gd name="connsiteX20" fmla="*/ 5625 w 10000"/>
                <a:gd name="connsiteY20" fmla="*/ 0 h 10000"/>
                <a:gd name="connsiteX21" fmla="*/ 5625 w 10000"/>
                <a:gd name="connsiteY21" fmla="*/ 0 h 10000"/>
                <a:gd name="connsiteX22" fmla="*/ 5774 w 10000"/>
                <a:gd name="connsiteY22" fmla="*/ 43 h 10000"/>
                <a:gd name="connsiteX23" fmla="*/ 5923 w 10000"/>
                <a:gd name="connsiteY23" fmla="*/ 86 h 10000"/>
                <a:gd name="connsiteX24" fmla="*/ 6042 w 10000"/>
                <a:gd name="connsiteY24" fmla="*/ 215 h 10000"/>
                <a:gd name="connsiteX25" fmla="*/ 6161 w 10000"/>
                <a:gd name="connsiteY25" fmla="*/ 386 h 10000"/>
                <a:gd name="connsiteX26" fmla="*/ 6280 w 10000"/>
                <a:gd name="connsiteY26" fmla="*/ 558 h 10000"/>
                <a:gd name="connsiteX27" fmla="*/ 6369 w 10000"/>
                <a:gd name="connsiteY27" fmla="*/ 815 h 10000"/>
                <a:gd name="connsiteX28" fmla="*/ 6399 w 10000"/>
                <a:gd name="connsiteY28" fmla="*/ 1116 h 10000"/>
                <a:gd name="connsiteX29" fmla="*/ 6429 w 10000"/>
                <a:gd name="connsiteY29" fmla="*/ 1502 h 10000"/>
                <a:gd name="connsiteX30" fmla="*/ 6429 w 10000"/>
                <a:gd name="connsiteY30" fmla="*/ 2532 h 10000"/>
                <a:gd name="connsiteX31" fmla="*/ 10000 w 10000"/>
                <a:gd name="connsiteY31" fmla="*/ 7124 h 10000"/>
                <a:gd name="connsiteX32" fmla="*/ 10000 w 10000"/>
                <a:gd name="connsiteY32" fmla="*/ 7468 h 10000"/>
                <a:gd name="connsiteX33" fmla="*/ 6429 w 10000"/>
                <a:gd name="connsiteY33" fmla="*/ 7468 h 10000"/>
                <a:gd name="connsiteX34" fmla="*/ 6429 w 10000"/>
                <a:gd name="connsiteY34" fmla="*/ 8498 h 10000"/>
                <a:gd name="connsiteX35" fmla="*/ 6429 w 10000"/>
                <a:gd name="connsiteY35" fmla="*/ 8498 h 10000"/>
                <a:gd name="connsiteX36" fmla="*/ 6399 w 10000"/>
                <a:gd name="connsiteY36" fmla="*/ 8841 h 10000"/>
                <a:gd name="connsiteX37" fmla="*/ 6369 w 10000"/>
                <a:gd name="connsiteY37" fmla="*/ 9099 h 10000"/>
                <a:gd name="connsiteX38" fmla="*/ 6310 w 10000"/>
                <a:gd name="connsiteY38" fmla="*/ 9356 h 10000"/>
                <a:gd name="connsiteX39" fmla="*/ 6190 w 10000"/>
                <a:gd name="connsiteY39" fmla="*/ 9571 h 10000"/>
                <a:gd name="connsiteX40" fmla="*/ 6071 w 10000"/>
                <a:gd name="connsiteY40" fmla="*/ 9742 h 10000"/>
                <a:gd name="connsiteX41" fmla="*/ 5952 w 10000"/>
                <a:gd name="connsiteY41" fmla="*/ 9871 h 10000"/>
                <a:gd name="connsiteX42" fmla="*/ 5774 w 10000"/>
                <a:gd name="connsiteY42" fmla="*/ 9957 h 10000"/>
                <a:gd name="connsiteX43" fmla="*/ 5625 w 10000"/>
                <a:gd name="connsiteY43" fmla="*/ 10000 h 10000"/>
                <a:gd name="connsiteX44" fmla="*/ 5625 w 10000"/>
                <a:gd name="connsiteY44" fmla="*/ 10000 h 10000"/>
                <a:gd name="connsiteX0" fmla="*/ 5625 w 10000"/>
                <a:gd name="connsiteY0" fmla="*/ 10000 h 10000"/>
                <a:gd name="connsiteX1" fmla="*/ 5625 w 10000"/>
                <a:gd name="connsiteY1" fmla="*/ 10000 h 10000"/>
                <a:gd name="connsiteX2" fmla="*/ 5476 w 10000"/>
                <a:gd name="connsiteY2" fmla="*/ 9957 h 10000"/>
                <a:gd name="connsiteX3" fmla="*/ 5357 w 10000"/>
                <a:gd name="connsiteY3" fmla="*/ 9914 h 10000"/>
                <a:gd name="connsiteX4" fmla="*/ 5089 w 10000"/>
                <a:gd name="connsiteY4" fmla="*/ 9785 h 10000"/>
                <a:gd name="connsiteX5" fmla="*/ 536 w 10000"/>
                <a:gd name="connsiteY5" fmla="*/ 6094 h 10000"/>
                <a:gd name="connsiteX6" fmla="*/ 536 w 10000"/>
                <a:gd name="connsiteY6" fmla="*/ 6094 h 10000"/>
                <a:gd name="connsiteX7" fmla="*/ 298 w 10000"/>
                <a:gd name="connsiteY7" fmla="*/ 5880 h 10000"/>
                <a:gd name="connsiteX8" fmla="*/ 119 w 10000"/>
                <a:gd name="connsiteY8" fmla="*/ 5579 h 10000"/>
                <a:gd name="connsiteX9" fmla="*/ 30 w 10000"/>
                <a:gd name="connsiteY9" fmla="*/ 5322 h 10000"/>
                <a:gd name="connsiteX10" fmla="*/ 0 w 10000"/>
                <a:gd name="connsiteY10" fmla="*/ 4979 h 10000"/>
                <a:gd name="connsiteX11" fmla="*/ 0 w 10000"/>
                <a:gd name="connsiteY11" fmla="*/ 4979 h 10000"/>
                <a:gd name="connsiteX12" fmla="*/ 30 w 10000"/>
                <a:gd name="connsiteY12" fmla="*/ 4678 h 10000"/>
                <a:gd name="connsiteX13" fmla="*/ 119 w 10000"/>
                <a:gd name="connsiteY13" fmla="*/ 4378 h 10000"/>
                <a:gd name="connsiteX14" fmla="*/ 298 w 10000"/>
                <a:gd name="connsiteY14" fmla="*/ 4120 h 10000"/>
                <a:gd name="connsiteX15" fmla="*/ 536 w 10000"/>
                <a:gd name="connsiteY15" fmla="*/ 3906 h 10000"/>
                <a:gd name="connsiteX16" fmla="*/ 5089 w 10000"/>
                <a:gd name="connsiteY16" fmla="*/ 215 h 10000"/>
                <a:gd name="connsiteX17" fmla="*/ 5089 w 10000"/>
                <a:gd name="connsiteY17" fmla="*/ 215 h 10000"/>
                <a:gd name="connsiteX18" fmla="*/ 5357 w 10000"/>
                <a:gd name="connsiteY18" fmla="*/ 86 h 10000"/>
                <a:gd name="connsiteX19" fmla="*/ 5476 w 10000"/>
                <a:gd name="connsiteY19" fmla="*/ 43 h 10000"/>
                <a:gd name="connsiteX20" fmla="*/ 5625 w 10000"/>
                <a:gd name="connsiteY20" fmla="*/ 0 h 10000"/>
                <a:gd name="connsiteX21" fmla="*/ 5625 w 10000"/>
                <a:gd name="connsiteY21" fmla="*/ 0 h 10000"/>
                <a:gd name="connsiteX22" fmla="*/ 5774 w 10000"/>
                <a:gd name="connsiteY22" fmla="*/ 43 h 10000"/>
                <a:gd name="connsiteX23" fmla="*/ 5923 w 10000"/>
                <a:gd name="connsiteY23" fmla="*/ 86 h 10000"/>
                <a:gd name="connsiteX24" fmla="*/ 6042 w 10000"/>
                <a:gd name="connsiteY24" fmla="*/ 215 h 10000"/>
                <a:gd name="connsiteX25" fmla="*/ 6161 w 10000"/>
                <a:gd name="connsiteY25" fmla="*/ 386 h 10000"/>
                <a:gd name="connsiteX26" fmla="*/ 6280 w 10000"/>
                <a:gd name="connsiteY26" fmla="*/ 558 h 10000"/>
                <a:gd name="connsiteX27" fmla="*/ 6369 w 10000"/>
                <a:gd name="connsiteY27" fmla="*/ 815 h 10000"/>
                <a:gd name="connsiteX28" fmla="*/ 6399 w 10000"/>
                <a:gd name="connsiteY28" fmla="*/ 1116 h 10000"/>
                <a:gd name="connsiteX29" fmla="*/ 6429 w 10000"/>
                <a:gd name="connsiteY29" fmla="*/ 1502 h 10000"/>
                <a:gd name="connsiteX30" fmla="*/ 6429 w 10000"/>
                <a:gd name="connsiteY30" fmla="*/ 2532 h 10000"/>
                <a:gd name="connsiteX31" fmla="*/ 10000 w 10000"/>
                <a:gd name="connsiteY31" fmla="*/ 7124 h 10000"/>
                <a:gd name="connsiteX32" fmla="*/ 6429 w 10000"/>
                <a:gd name="connsiteY32" fmla="*/ 7468 h 10000"/>
                <a:gd name="connsiteX33" fmla="*/ 6429 w 10000"/>
                <a:gd name="connsiteY33" fmla="*/ 8498 h 10000"/>
                <a:gd name="connsiteX34" fmla="*/ 6429 w 10000"/>
                <a:gd name="connsiteY34" fmla="*/ 8498 h 10000"/>
                <a:gd name="connsiteX35" fmla="*/ 6399 w 10000"/>
                <a:gd name="connsiteY35" fmla="*/ 8841 h 10000"/>
                <a:gd name="connsiteX36" fmla="*/ 6369 w 10000"/>
                <a:gd name="connsiteY36" fmla="*/ 9099 h 10000"/>
                <a:gd name="connsiteX37" fmla="*/ 6310 w 10000"/>
                <a:gd name="connsiteY37" fmla="*/ 9356 h 10000"/>
                <a:gd name="connsiteX38" fmla="*/ 6190 w 10000"/>
                <a:gd name="connsiteY38" fmla="*/ 9571 h 10000"/>
                <a:gd name="connsiteX39" fmla="*/ 6071 w 10000"/>
                <a:gd name="connsiteY39" fmla="*/ 9742 h 10000"/>
                <a:gd name="connsiteX40" fmla="*/ 5952 w 10000"/>
                <a:gd name="connsiteY40" fmla="*/ 9871 h 10000"/>
                <a:gd name="connsiteX41" fmla="*/ 5774 w 10000"/>
                <a:gd name="connsiteY41" fmla="*/ 9957 h 10000"/>
                <a:gd name="connsiteX42" fmla="*/ 5625 w 10000"/>
                <a:gd name="connsiteY42" fmla="*/ 10000 h 10000"/>
                <a:gd name="connsiteX43" fmla="*/ 5625 w 10000"/>
                <a:gd name="connsiteY43" fmla="*/ 10000 h 10000"/>
                <a:gd name="connsiteX0" fmla="*/ 5625 w 6429"/>
                <a:gd name="connsiteY0" fmla="*/ 10000 h 10000"/>
                <a:gd name="connsiteX1" fmla="*/ 5625 w 6429"/>
                <a:gd name="connsiteY1" fmla="*/ 10000 h 10000"/>
                <a:gd name="connsiteX2" fmla="*/ 5476 w 6429"/>
                <a:gd name="connsiteY2" fmla="*/ 9957 h 10000"/>
                <a:gd name="connsiteX3" fmla="*/ 5357 w 6429"/>
                <a:gd name="connsiteY3" fmla="*/ 9914 h 10000"/>
                <a:gd name="connsiteX4" fmla="*/ 5089 w 6429"/>
                <a:gd name="connsiteY4" fmla="*/ 9785 h 10000"/>
                <a:gd name="connsiteX5" fmla="*/ 536 w 6429"/>
                <a:gd name="connsiteY5" fmla="*/ 6094 h 10000"/>
                <a:gd name="connsiteX6" fmla="*/ 536 w 6429"/>
                <a:gd name="connsiteY6" fmla="*/ 6094 h 10000"/>
                <a:gd name="connsiteX7" fmla="*/ 298 w 6429"/>
                <a:gd name="connsiteY7" fmla="*/ 5880 h 10000"/>
                <a:gd name="connsiteX8" fmla="*/ 119 w 6429"/>
                <a:gd name="connsiteY8" fmla="*/ 5579 h 10000"/>
                <a:gd name="connsiteX9" fmla="*/ 30 w 6429"/>
                <a:gd name="connsiteY9" fmla="*/ 5322 h 10000"/>
                <a:gd name="connsiteX10" fmla="*/ 0 w 6429"/>
                <a:gd name="connsiteY10" fmla="*/ 4979 h 10000"/>
                <a:gd name="connsiteX11" fmla="*/ 0 w 6429"/>
                <a:gd name="connsiteY11" fmla="*/ 4979 h 10000"/>
                <a:gd name="connsiteX12" fmla="*/ 30 w 6429"/>
                <a:gd name="connsiteY12" fmla="*/ 4678 h 10000"/>
                <a:gd name="connsiteX13" fmla="*/ 119 w 6429"/>
                <a:gd name="connsiteY13" fmla="*/ 4378 h 10000"/>
                <a:gd name="connsiteX14" fmla="*/ 298 w 6429"/>
                <a:gd name="connsiteY14" fmla="*/ 4120 h 10000"/>
                <a:gd name="connsiteX15" fmla="*/ 536 w 6429"/>
                <a:gd name="connsiteY15" fmla="*/ 3906 h 10000"/>
                <a:gd name="connsiteX16" fmla="*/ 5089 w 6429"/>
                <a:gd name="connsiteY16" fmla="*/ 215 h 10000"/>
                <a:gd name="connsiteX17" fmla="*/ 5089 w 6429"/>
                <a:gd name="connsiteY17" fmla="*/ 215 h 10000"/>
                <a:gd name="connsiteX18" fmla="*/ 5357 w 6429"/>
                <a:gd name="connsiteY18" fmla="*/ 86 h 10000"/>
                <a:gd name="connsiteX19" fmla="*/ 5476 w 6429"/>
                <a:gd name="connsiteY19" fmla="*/ 43 h 10000"/>
                <a:gd name="connsiteX20" fmla="*/ 5625 w 6429"/>
                <a:gd name="connsiteY20" fmla="*/ 0 h 10000"/>
                <a:gd name="connsiteX21" fmla="*/ 5625 w 6429"/>
                <a:gd name="connsiteY21" fmla="*/ 0 h 10000"/>
                <a:gd name="connsiteX22" fmla="*/ 5774 w 6429"/>
                <a:gd name="connsiteY22" fmla="*/ 43 h 10000"/>
                <a:gd name="connsiteX23" fmla="*/ 5923 w 6429"/>
                <a:gd name="connsiteY23" fmla="*/ 86 h 10000"/>
                <a:gd name="connsiteX24" fmla="*/ 6042 w 6429"/>
                <a:gd name="connsiteY24" fmla="*/ 215 h 10000"/>
                <a:gd name="connsiteX25" fmla="*/ 6161 w 6429"/>
                <a:gd name="connsiteY25" fmla="*/ 386 h 10000"/>
                <a:gd name="connsiteX26" fmla="*/ 6280 w 6429"/>
                <a:gd name="connsiteY26" fmla="*/ 558 h 10000"/>
                <a:gd name="connsiteX27" fmla="*/ 6369 w 6429"/>
                <a:gd name="connsiteY27" fmla="*/ 815 h 10000"/>
                <a:gd name="connsiteX28" fmla="*/ 6399 w 6429"/>
                <a:gd name="connsiteY28" fmla="*/ 1116 h 10000"/>
                <a:gd name="connsiteX29" fmla="*/ 6429 w 6429"/>
                <a:gd name="connsiteY29" fmla="*/ 1502 h 10000"/>
                <a:gd name="connsiteX30" fmla="*/ 6429 w 6429"/>
                <a:gd name="connsiteY30" fmla="*/ 2532 h 10000"/>
                <a:gd name="connsiteX31" fmla="*/ 6429 w 6429"/>
                <a:gd name="connsiteY31" fmla="*/ 7468 h 10000"/>
                <a:gd name="connsiteX32" fmla="*/ 6429 w 6429"/>
                <a:gd name="connsiteY32" fmla="*/ 8498 h 10000"/>
                <a:gd name="connsiteX33" fmla="*/ 6429 w 6429"/>
                <a:gd name="connsiteY33" fmla="*/ 8498 h 10000"/>
                <a:gd name="connsiteX34" fmla="*/ 6399 w 6429"/>
                <a:gd name="connsiteY34" fmla="*/ 8841 h 10000"/>
                <a:gd name="connsiteX35" fmla="*/ 6369 w 6429"/>
                <a:gd name="connsiteY35" fmla="*/ 9099 h 10000"/>
                <a:gd name="connsiteX36" fmla="*/ 6310 w 6429"/>
                <a:gd name="connsiteY36" fmla="*/ 9356 h 10000"/>
                <a:gd name="connsiteX37" fmla="*/ 6190 w 6429"/>
                <a:gd name="connsiteY37" fmla="*/ 9571 h 10000"/>
                <a:gd name="connsiteX38" fmla="*/ 6071 w 6429"/>
                <a:gd name="connsiteY38" fmla="*/ 9742 h 10000"/>
                <a:gd name="connsiteX39" fmla="*/ 5952 w 6429"/>
                <a:gd name="connsiteY39" fmla="*/ 9871 h 10000"/>
                <a:gd name="connsiteX40" fmla="*/ 5774 w 6429"/>
                <a:gd name="connsiteY40" fmla="*/ 9957 h 10000"/>
                <a:gd name="connsiteX41" fmla="*/ 5625 w 6429"/>
                <a:gd name="connsiteY41" fmla="*/ 10000 h 10000"/>
                <a:gd name="connsiteX42" fmla="*/ 5625 w 6429"/>
                <a:gd name="connsiteY4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429" h="10000">
                  <a:moveTo>
                    <a:pt x="5625" y="10000"/>
                  </a:moveTo>
                  <a:lnTo>
                    <a:pt x="5625" y="10000"/>
                  </a:lnTo>
                  <a:lnTo>
                    <a:pt x="5476" y="9957"/>
                  </a:lnTo>
                  <a:cubicBezTo>
                    <a:pt x="5436" y="9943"/>
                    <a:pt x="5397" y="9928"/>
                    <a:pt x="5357" y="9914"/>
                  </a:cubicBezTo>
                  <a:lnTo>
                    <a:pt x="5089" y="9785"/>
                  </a:lnTo>
                  <a:lnTo>
                    <a:pt x="536" y="6094"/>
                  </a:lnTo>
                  <a:lnTo>
                    <a:pt x="536" y="6094"/>
                  </a:lnTo>
                  <a:lnTo>
                    <a:pt x="298" y="5880"/>
                  </a:lnTo>
                  <a:cubicBezTo>
                    <a:pt x="238" y="5780"/>
                    <a:pt x="179" y="5679"/>
                    <a:pt x="119" y="5579"/>
                  </a:cubicBezTo>
                  <a:cubicBezTo>
                    <a:pt x="89" y="5493"/>
                    <a:pt x="60" y="5408"/>
                    <a:pt x="30" y="5322"/>
                  </a:cubicBezTo>
                  <a:cubicBezTo>
                    <a:pt x="20" y="5208"/>
                    <a:pt x="10" y="5093"/>
                    <a:pt x="0" y="4979"/>
                  </a:cubicBezTo>
                  <a:lnTo>
                    <a:pt x="0" y="4979"/>
                  </a:lnTo>
                  <a:cubicBezTo>
                    <a:pt x="10" y="4879"/>
                    <a:pt x="20" y="4778"/>
                    <a:pt x="30" y="4678"/>
                  </a:cubicBezTo>
                  <a:cubicBezTo>
                    <a:pt x="60" y="4578"/>
                    <a:pt x="89" y="4478"/>
                    <a:pt x="119" y="4378"/>
                  </a:cubicBezTo>
                  <a:lnTo>
                    <a:pt x="298" y="4120"/>
                  </a:lnTo>
                  <a:lnTo>
                    <a:pt x="536" y="3906"/>
                  </a:lnTo>
                  <a:lnTo>
                    <a:pt x="5089" y="215"/>
                  </a:lnTo>
                  <a:lnTo>
                    <a:pt x="5089" y="215"/>
                  </a:lnTo>
                  <a:lnTo>
                    <a:pt x="5357" y="86"/>
                  </a:lnTo>
                  <a:cubicBezTo>
                    <a:pt x="5397" y="72"/>
                    <a:pt x="5436" y="57"/>
                    <a:pt x="5476" y="43"/>
                  </a:cubicBezTo>
                  <a:lnTo>
                    <a:pt x="5625" y="0"/>
                  </a:lnTo>
                  <a:lnTo>
                    <a:pt x="5625" y="0"/>
                  </a:lnTo>
                  <a:lnTo>
                    <a:pt x="5774" y="43"/>
                  </a:lnTo>
                  <a:lnTo>
                    <a:pt x="5923" y="86"/>
                  </a:lnTo>
                  <a:lnTo>
                    <a:pt x="6042" y="215"/>
                  </a:lnTo>
                  <a:cubicBezTo>
                    <a:pt x="6082" y="272"/>
                    <a:pt x="6121" y="329"/>
                    <a:pt x="6161" y="386"/>
                  </a:cubicBezTo>
                  <a:cubicBezTo>
                    <a:pt x="6201" y="443"/>
                    <a:pt x="6240" y="501"/>
                    <a:pt x="6280" y="558"/>
                  </a:cubicBezTo>
                  <a:cubicBezTo>
                    <a:pt x="6310" y="644"/>
                    <a:pt x="6339" y="729"/>
                    <a:pt x="6369" y="815"/>
                  </a:cubicBezTo>
                  <a:cubicBezTo>
                    <a:pt x="6379" y="915"/>
                    <a:pt x="6389" y="1016"/>
                    <a:pt x="6399" y="1116"/>
                  </a:cubicBezTo>
                  <a:cubicBezTo>
                    <a:pt x="6409" y="1245"/>
                    <a:pt x="6419" y="1373"/>
                    <a:pt x="6429" y="1502"/>
                  </a:cubicBezTo>
                  <a:lnTo>
                    <a:pt x="6429" y="2532"/>
                  </a:lnTo>
                  <a:lnTo>
                    <a:pt x="6429" y="7468"/>
                  </a:lnTo>
                  <a:lnTo>
                    <a:pt x="6429" y="8498"/>
                  </a:lnTo>
                  <a:lnTo>
                    <a:pt x="6429" y="8498"/>
                  </a:lnTo>
                  <a:cubicBezTo>
                    <a:pt x="6419" y="8612"/>
                    <a:pt x="6409" y="8727"/>
                    <a:pt x="6399" y="8841"/>
                  </a:cubicBezTo>
                  <a:lnTo>
                    <a:pt x="6369" y="9099"/>
                  </a:lnTo>
                  <a:cubicBezTo>
                    <a:pt x="6349" y="9185"/>
                    <a:pt x="6330" y="9270"/>
                    <a:pt x="6310" y="9356"/>
                  </a:cubicBezTo>
                  <a:lnTo>
                    <a:pt x="6190" y="9571"/>
                  </a:lnTo>
                  <a:cubicBezTo>
                    <a:pt x="6150" y="9628"/>
                    <a:pt x="6111" y="9685"/>
                    <a:pt x="6071" y="9742"/>
                  </a:cubicBezTo>
                  <a:lnTo>
                    <a:pt x="5952" y="9871"/>
                  </a:lnTo>
                  <a:lnTo>
                    <a:pt x="5774" y="9957"/>
                  </a:lnTo>
                  <a:lnTo>
                    <a:pt x="5625" y="10000"/>
                  </a:lnTo>
                  <a:lnTo>
                    <a:pt x="5625" y="1000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lt1"/>
                </a:solidFill>
              </a:endParaRPr>
            </a:p>
          </p:txBody>
        </p:sp>
      </p:grpSp>
      <p:pic>
        <p:nvPicPr>
          <p:cNvPr id="12" name="Picture 4" descr="C:\Users\feilenl\Desktop\Icons\Common_Icons\Check_mark\Check_mark_RGB\Check_mark_RGB_white_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397" y="1471705"/>
            <a:ext cx="43561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 Diagonal Corner Rectangle 5"/>
          <p:cNvSpPr/>
          <p:nvPr/>
        </p:nvSpPr>
        <p:spPr>
          <a:xfrm flipH="1">
            <a:off x="6051280" y="1555514"/>
            <a:ext cx="1592311" cy="1104926"/>
          </a:xfrm>
          <a:prstGeom prst="round2DiagRect">
            <a:avLst>
              <a:gd name="adj1" fmla="val 10501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Better Security Products</a:t>
            </a:r>
            <a:endParaRPr lang="en-US" dirty="0"/>
          </a:p>
        </p:txBody>
      </p:sp>
      <p:sp>
        <p:nvSpPr>
          <p:cNvPr id="4" name="Round Diagonal Corner Rectangle 3"/>
          <p:cNvSpPr/>
          <p:nvPr/>
        </p:nvSpPr>
        <p:spPr>
          <a:xfrm flipH="1">
            <a:off x="1608821" y="1555514"/>
            <a:ext cx="1592311" cy="1104926"/>
          </a:xfrm>
          <a:prstGeom prst="round2DiagRect">
            <a:avLst>
              <a:gd name="adj1" fmla="val 10501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Improve SOC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0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488680" cy="430887"/>
          </a:xfrm>
        </p:spPr>
        <p:txBody>
          <a:bodyPr/>
          <a:lstStyle/>
          <a:p>
            <a:r>
              <a:rPr lang="en-US" dirty="0" smtClean="0"/>
              <a:t>Data-driven </a:t>
            </a:r>
            <a:r>
              <a:rPr lang="en-US" dirty="0"/>
              <a:t>s</a:t>
            </a:r>
            <a:r>
              <a:rPr lang="en-US" dirty="0" smtClean="0"/>
              <a:t>ecurity </a:t>
            </a:r>
            <a:r>
              <a:rPr lang="en-US" dirty="0"/>
              <a:t>p</a:t>
            </a:r>
            <a:r>
              <a:rPr lang="en-US" dirty="0" smtClean="0"/>
              <a:t>roducts</a:t>
            </a:r>
            <a:endParaRPr lang="en-US" dirty="0"/>
          </a:p>
        </p:txBody>
      </p:sp>
      <p:pic>
        <p:nvPicPr>
          <p:cNvPr id="5" name="Picture 4" descr="1280676876_Vector_Clip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276" y="1510081"/>
            <a:ext cx="1934785" cy="1263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42089" y="3042605"/>
            <a:ext cx="1661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AV/IDS/Firewall/..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2817" y="3041256"/>
            <a:ext cx="1806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Signatures/Rules/..</a:t>
            </a:r>
          </a:p>
        </p:txBody>
      </p:sp>
      <p:pic>
        <p:nvPicPr>
          <p:cNvPr id="10" name="Picture 9" descr="Kevin-Spacey-in-House-of-Card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490" y="1561765"/>
            <a:ext cx="1229988" cy="1229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488680" cy="430887"/>
          </a:xfrm>
        </p:spPr>
        <p:txBody>
          <a:bodyPr/>
          <a:lstStyle/>
          <a:p>
            <a:r>
              <a:rPr lang="en-US" dirty="0" smtClean="0"/>
              <a:t>Anti-malware </a:t>
            </a:r>
            <a:r>
              <a:rPr lang="en-US" dirty="0"/>
              <a:t>e</a:t>
            </a:r>
            <a:r>
              <a:rPr lang="en-US" dirty="0" smtClean="0"/>
              <a:t>volution</a:t>
            </a:r>
            <a:endParaRPr lang="en-US" dirty="0"/>
          </a:p>
        </p:txBody>
      </p:sp>
      <p:pic>
        <p:nvPicPr>
          <p:cNvPr id="4" name="Content Placeholder 3" descr="ist2_3290536-hexadecimal-code-viru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47083" y="1431385"/>
            <a:ext cx="1582408" cy="11868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2734655"/>
            <a:ext cx="1406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Static Analysis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698907" y="1305004"/>
            <a:ext cx="1652632" cy="1767606"/>
            <a:chOff x="3698907" y="1305004"/>
            <a:chExt cx="1652632" cy="1767606"/>
          </a:xfrm>
        </p:grpSpPr>
        <p:pic>
          <p:nvPicPr>
            <p:cNvPr id="5" name="Content Placeholder 3" descr="ist2_6290897-fir-in-the-flask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9101" y="1305004"/>
              <a:ext cx="1091466" cy="145528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698907" y="2734056"/>
              <a:ext cx="16526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defTabSz="430213">
                <a:spcAft>
                  <a:spcPts val="400"/>
                </a:spcAft>
                <a:buSzPct val="100000"/>
              </a:pPr>
              <a:r>
                <a:rPr lang="en-US" sz="1600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Dynamic Analysis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050990" y="3640508"/>
            <a:ext cx="503766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Data analysis: feature extraction/learning/classification/..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7556" y="1483764"/>
            <a:ext cx="1860702" cy="1588846"/>
            <a:chOff x="6527556" y="1483764"/>
            <a:chExt cx="1860702" cy="1588846"/>
          </a:xfrm>
        </p:grpSpPr>
        <p:sp>
          <p:nvSpPr>
            <p:cNvPr id="8" name="TextBox 7"/>
            <p:cNvSpPr txBox="1"/>
            <p:nvPr/>
          </p:nvSpPr>
          <p:spPr>
            <a:xfrm>
              <a:off x="6527556" y="2734056"/>
              <a:ext cx="1860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defTabSz="430213">
                <a:spcAft>
                  <a:spcPts val="400"/>
                </a:spcAft>
                <a:buSzPct val="100000"/>
              </a:pPr>
              <a:r>
                <a:rPr lang="en-US" sz="1600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Reputation Analysis</a:t>
              </a:r>
            </a:p>
          </p:txBody>
        </p:sp>
        <p:pic>
          <p:nvPicPr>
            <p:cNvPr id="10" name="Picture 9" descr="reutation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6578" y="1483764"/>
              <a:ext cx="1610881" cy="120816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488680" cy="430887"/>
          </a:xfrm>
        </p:spPr>
        <p:txBody>
          <a:bodyPr/>
          <a:lstStyle/>
          <a:p>
            <a:r>
              <a:rPr lang="en-US" dirty="0" smtClean="0"/>
              <a:t>On-Premises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On-site analysis</a:t>
            </a:r>
          </a:p>
          <a:p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Fine-grained behavior data</a:t>
            </a:r>
          </a:p>
          <a:p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Hardware and virtualization 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progress enable scaling</a:t>
            </a:r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4" name="Picture 3" descr="fireeye-single-platfor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139" y="1803577"/>
            <a:ext cx="4511040" cy="1455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488680" cy="430887"/>
          </a:xfrm>
        </p:spPr>
        <p:txBody>
          <a:bodyPr/>
          <a:lstStyle/>
          <a:p>
            <a:r>
              <a:rPr lang="en-US" dirty="0" smtClean="0"/>
              <a:t>Research opportunity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What can we infer from event logs?</a:t>
            </a:r>
          </a:p>
          <a:p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How do they compare to on-premises analysis?</a:t>
            </a:r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488680" cy="430887"/>
          </a:xfrm>
        </p:spPr>
        <p:txBody>
          <a:bodyPr/>
          <a:lstStyle/>
          <a:p>
            <a:r>
              <a:rPr lang="en-US" dirty="0"/>
              <a:t>Data collection and storage</a:t>
            </a:r>
          </a:p>
        </p:txBody>
      </p:sp>
      <p:grpSp>
        <p:nvGrpSpPr>
          <p:cNvPr id="3" name="Group 31"/>
          <p:cNvGrpSpPr/>
          <p:nvPr/>
        </p:nvGrpSpPr>
        <p:grpSpPr>
          <a:xfrm>
            <a:off x="690909" y="1716540"/>
            <a:ext cx="7571821" cy="1373260"/>
            <a:chOff x="543429" y="2203224"/>
            <a:chExt cx="7571821" cy="1373260"/>
          </a:xfrm>
        </p:grpSpPr>
        <p:grpSp>
          <p:nvGrpSpPr>
            <p:cNvPr id="7" name="Group 28"/>
            <p:cNvGrpSpPr/>
            <p:nvPr/>
          </p:nvGrpSpPr>
          <p:grpSpPr>
            <a:xfrm>
              <a:off x="4161255" y="2741522"/>
              <a:ext cx="1919788" cy="335086"/>
              <a:chOff x="1524191" y="928694"/>
              <a:chExt cx="1919788" cy="335086"/>
            </a:xfrm>
          </p:grpSpPr>
          <p:sp>
            <p:nvSpPr>
              <p:cNvPr id="30" name="Left-Right Arrow 29"/>
              <p:cNvSpPr/>
              <p:nvPr/>
            </p:nvSpPr>
            <p:spPr>
              <a:xfrm>
                <a:off x="1524191" y="1019891"/>
                <a:ext cx="1823903" cy="215684"/>
              </a:xfrm>
              <a:prstGeom prst="leftRightArrow">
                <a:avLst>
                  <a:gd name="adj1" fmla="val 100000"/>
                  <a:gd name="adj2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400"/>
                  </a:spcAft>
                  <a:buSzPct val="100000"/>
                </a:pPr>
                <a:endParaRPr lang="en-US" sz="1400" dirty="0"/>
              </a:p>
            </p:txBody>
          </p:sp>
          <p:sp>
            <p:nvSpPr>
              <p:cNvPr id="31" name="Freeform 112"/>
              <p:cNvSpPr>
                <a:spLocks/>
              </p:cNvSpPr>
              <p:nvPr/>
            </p:nvSpPr>
            <p:spPr bwMode="auto">
              <a:xfrm rot="3600000">
                <a:off x="3095718" y="915519"/>
                <a:ext cx="335086" cy="361436"/>
              </a:xfrm>
              <a:custGeom>
                <a:avLst/>
                <a:gdLst>
                  <a:gd name="connsiteX0" fmla="*/ 5625 w 10000"/>
                  <a:gd name="connsiteY0" fmla="*/ 10000 h 10000"/>
                  <a:gd name="connsiteX1" fmla="*/ 5625 w 10000"/>
                  <a:gd name="connsiteY1" fmla="*/ 10000 h 10000"/>
                  <a:gd name="connsiteX2" fmla="*/ 5476 w 10000"/>
                  <a:gd name="connsiteY2" fmla="*/ 9957 h 10000"/>
                  <a:gd name="connsiteX3" fmla="*/ 5357 w 10000"/>
                  <a:gd name="connsiteY3" fmla="*/ 9914 h 10000"/>
                  <a:gd name="connsiteX4" fmla="*/ 5089 w 10000"/>
                  <a:gd name="connsiteY4" fmla="*/ 9785 h 10000"/>
                  <a:gd name="connsiteX5" fmla="*/ 536 w 10000"/>
                  <a:gd name="connsiteY5" fmla="*/ 6094 h 10000"/>
                  <a:gd name="connsiteX6" fmla="*/ 536 w 10000"/>
                  <a:gd name="connsiteY6" fmla="*/ 6094 h 10000"/>
                  <a:gd name="connsiteX7" fmla="*/ 298 w 10000"/>
                  <a:gd name="connsiteY7" fmla="*/ 5880 h 10000"/>
                  <a:gd name="connsiteX8" fmla="*/ 119 w 10000"/>
                  <a:gd name="connsiteY8" fmla="*/ 5579 h 10000"/>
                  <a:gd name="connsiteX9" fmla="*/ 30 w 10000"/>
                  <a:gd name="connsiteY9" fmla="*/ 5322 h 10000"/>
                  <a:gd name="connsiteX10" fmla="*/ 0 w 10000"/>
                  <a:gd name="connsiteY10" fmla="*/ 4979 h 10000"/>
                  <a:gd name="connsiteX11" fmla="*/ 0 w 10000"/>
                  <a:gd name="connsiteY11" fmla="*/ 4979 h 10000"/>
                  <a:gd name="connsiteX12" fmla="*/ 30 w 10000"/>
                  <a:gd name="connsiteY12" fmla="*/ 4678 h 10000"/>
                  <a:gd name="connsiteX13" fmla="*/ 119 w 10000"/>
                  <a:gd name="connsiteY13" fmla="*/ 4378 h 10000"/>
                  <a:gd name="connsiteX14" fmla="*/ 298 w 10000"/>
                  <a:gd name="connsiteY14" fmla="*/ 4120 h 10000"/>
                  <a:gd name="connsiteX15" fmla="*/ 536 w 10000"/>
                  <a:gd name="connsiteY15" fmla="*/ 3906 h 10000"/>
                  <a:gd name="connsiteX16" fmla="*/ 5089 w 10000"/>
                  <a:gd name="connsiteY16" fmla="*/ 215 h 10000"/>
                  <a:gd name="connsiteX17" fmla="*/ 5089 w 10000"/>
                  <a:gd name="connsiteY17" fmla="*/ 215 h 10000"/>
                  <a:gd name="connsiteX18" fmla="*/ 5357 w 10000"/>
                  <a:gd name="connsiteY18" fmla="*/ 86 h 10000"/>
                  <a:gd name="connsiteX19" fmla="*/ 5476 w 10000"/>
                  <a:gd name="connsiteY19" fmla="*/ 43 h 10000"/>
                  <a:gd name="connsiteX20" fmla="*/ 5625 w 10000"/>
                  <a:gd name="connsiteY20" fmla="*/ 0 h 10000"/>
                  <a:gd name="connsiteX21" fmla="*/ 5625 w 10000"/>
                  <a:gd name="connsiteY21" fmla="*/ 0 h 10000"/>
                  <a:gd name="connsiteX22" fmla="*/ 5774 w 10000"/>
                  <a:gd name="connsiteY22" fmla="*/ 43 h 10000"/>
                  <a:gd name="connsiteX23" fmla="*/ 5923 w 10000"/>
                  <a:gd name="connsiteY23" fmla="*/ 86 h 10000"/>
                  <a:gd name="connsiteX24" fmla="*/ 6042 w 10000"/>
                  <a:gd name="connsiteY24" fmla="*/ 215 h 10000"/>
                  <a:gd name="connsiteX25" fmla="*/ 6161 w 10000"/>
                  <a:gd name="connsiteY25" fmla="*/ 386 h 10000"/>
                  <a:gd name="connsiteX26" fmla="*/ 6280 w 10000"/>
                  <a:gd name="connsiteY26" fmla="*/ 558 h 10000"/>
                  <a:gd name="connsiteX27" fmla="*/ 6369 w 10000"/>
                  <a:gd name="connsiteY27" fmla="*/ 815 h 10000"/>
                  <a:gd name="connsiteX28" fmla="*/ 6399 w 10000"/>
                  <a:gd name="connsiteY28" fmla="*/ 1116 h 10000"/>
                  <a:gd name="connsiteX29" fmla="*/ 6429 w 10000"/>
                  <a:gd name="connsiteY29" fmla="*/ 1502 h 10000"/>
                  <a:gd name="connsiteX30" fmla="*/ 6429 w 10000"/>
                  <a:gd name="connsiteY30" fmla="*/ 2532 h 10000"/>
                  <a:gd name="connsiteX31" fmla="*/ 9762 w 10000"/>
                  <a:gd name="connsiteY31" fmla="*/ 2532 h 10000"/>
                  <a:gd name="connsiteX32" fmla="*/ 10000 w 10000"/>
                  <a:gd name="connsiteY32" fmla="*/ 2876 h 10000"/>
                  <a:gd name="connsiteX33" fmla="*/ 10000 w 10000"/>
                  <a:gd name="connsiteY33" fmla="*/ 7124 h 10000"/>
                  <a:gd name="connsiteX34" fmla="*/ 10000 w 10000"/>
                  <a:gd name="connsiteY34" fmla="*/ 7468 h 10000"/>
                  <a:gd name="connsiteX35" fmla="*/ 9762 w 10000"/>
                  <a:gd name="connsiteY35" fmla="*/ 7468 h 10000"/>
                  <a:gd name="connsiteX36" fmla="*/ 6429 w 10000"/>
                  <a:gd name="connsiteY36" fmla="*/ 7468 h 10000"/>
                  <a:gd name="connsiteX37" fmla="*/ 6429 w 10000"/>
                  <a:gd name="connsiteY37" fmla="*/ 8498 h 10000"/>
                  <a:gd name="connsiteX38" fmla="*/ 6429 w 10000"/>
                  <a:gd name="connsiteY38" fmla="*/ 8498 h 10000"/>
                  <a:gd name="connsiteX39" fmla="*/ 6399 w 10000"/>
                  <a:gd name="connsiteY39" fmla="*/ 8841 h 10000"/>
                  <a:gd name="connsiteX40" fmla="*/ 6369 w 10000"/>
                  <a:gd name="connsiteY40" fmla="*/ 9099 h 10000"/>
                  <a:gd name="connsiteX41" fmla="*/ 6310 w 10000"/>
                  <a:gd name="connsiteY41" fmla="*/ 9356 h 10000"/>
                  <a:gd name="connsiteX42" fmla="*/ 6190 w 10000"/>
                  <a:gd name="connsiteY42" fmla="*/ 9571 h 10000"/>
                  <a:gd name="connsiteX43" fmla="*/ 6071 w 10000"/>
                  <a:gd name="connsiteY43" fmla="*/ 9742 h 10000"/>
                  <a:gd name="connsiteX44" fmla="*/ 5952 w 10000"/>
                  <a:gd name="connsiteY44" fmla="*/ 9871 h 10000"/>
                  <a:gd name="connsiteX45" fmla="*/ 5774 w 10000"/>
                  <a:gd name="connsiteY45" fmla="*/ 9957 h 10000"/>
                  <a:gd name="connsiteX46" fmla="*/ 5625 w 10000"/>
                  <a:gd name="connsiteY46" fmla="*/ 10000 h 10000"/>
                  <a:gd name="connsiteX47" fmla="*/ 5625 w 10000"/>
                  <a:gd name="connsiteY47" fmla="*/ 10000 h 10000"/>
                  <a:gd name="connsiteX0" fmla="*/ 5625 w 10000"/>
                  <a:gd name="connsiteY0" fmla="*/ 10000 h 10000"/>
                  <a:gd name="connsiteX1" fmla="*/ 5625 w 10000"/>
                  <a:gd name="connsiteY1" fmla="*/ 10000 h 10000"/>
                  <a:gd name="connsiteX2" fmla="*/ 5476 w 10000"/>
                  <a:gd name="connsiteY2" fmla="*/ 9957 h 10000"/>
                  <a:gd name="connsiteX3" fmla="*/ 5357 w 10000"/>
                  <a:gd name="connsiteY3" fmla="*/ 9914 h 10000"/>
                  <a:gd name="connsiteX4" fmla="*/ 5089 w 10000"/>
                  <a:gd name="connsiteY4" fmla="*/ 9785 h 10000"/>
                  <a:gd name="connsiteX5" fmla="*/ 536 w 10000"/>
                  <a:gd name="connsiteY5" fmla="*/ 6094 h 10000"/>
                  <a:gd name="connsiteX6" fmla="*/ 536 w 10000"/>
                  <a:gd name="connsiteY6" fmla="*/ 6094 h 10000"/>
                  <a:gd name="connsiteX7" fmla="*/ 298 w 10000"/>
                  <a:gd name="connsiteY7" fmla="*/ 5880 h 10000"/>
                  <a:gd name="connsiteX8" fmla="*/ 119 w 10000"/>
                  <a:gd name="connsiteY8" fmla="*/ 5579 h 10000"/>
                  <a:gd name="connsiteX9" fmla="*/ 30 w 10000"/>
                  <a:gd name="connsiteY9" fmla="*/ 5322 h 10000"/>
                  <a:gd name="connsiteX10" fmla="*/ 0 w 10000"/>
                  <a:gd name="connsiteY10" fmla="*/ 4979 h 10000"/>
                  <a:gd name="connsiteX11" fmla="*/ 0 w 10000"/>
                  <a:gd name="connsiteY11" fmla="*/ 4979 h 10000"/>
                  <a:gd name="connsiteX12" fmla="*/ 30 w 10000"/>
                  <a:gd name="connsiteY12" fmla="*/ 4678 h 10000"/>
                  <a:gd name="connsiteX13" fmla="*/ 119 w 10000"/>
                  <a:gd name="connsiteY13" fmla="*/ 4378 h 10000"/>
                  <a:gd name="connsiteX14" fmla="*/ 298 w 10000"/>
                  <a:gd name="connsiteY14" fmla="*/ 4120 h 10000"/>
                  <a:gd name="connsiteX15" fmla="*/ 536 w 10000"/>
                  <a:gd name="connsiteY15" fmla="*/ 3906 h 10000"/>
                  <a:gd name="connsiteX16" fmla="*/ 5089 w 10000"/>
                  <a:gd name="connsiteY16" fmla="*/ 215 h 10000"/>
                  <a:gd name="connsiteX17" fmla="*/ 5089 w 10000"/>
                  <a:gd name="connsiteY17" fmla="*/ 215 h 10000"/>
                  <a:gd name="connsiteX18" fmla="*/ 5357 w 10000"/>
                  <a:gd name="connsiteY18" fmla="*/ 86 h 10000"/>
                  <a:gd name="connsiteX19" fmla="*/ 5476 w 10000"/>
                  <a:gd name="connsiteY19" fmla="*/ 43 h 10000"/>
                  <a:gd name="connsiteX20" fmla="*/ 5625 w 10000"/>
                  <a:gd name="connsiteY20" fmla="*/ 0 h 10000"/>
                  <a:gd name="connsiteX21" fmla="*/ 5625 w 10000"/>
                  <a:gd name="connsiteY21" fmla="*/ 0 h 10000"/>
                  <a:gd name="connsiteX22" fmla="*/ 5774 w 10000"/>
                  <a:gd name="connsiteY22" fmla="*/ 43 h 10000"/>
                  <a:gd name="connsiteX23" fmla="*/ 5923 w 10000"/>
                  <a:gd name="connsiteY23" fmla="*/ 86 h 10000"/>
                  <a:gd name="connsiteX24" fmla="*/ 6042 w 10000"/>
                  <a:gd name="connsiteY24" fmla="*/ 215 h 10000"/>
                  <a:gd name="connsiteX25" fmla="*/ 6161 w 10000"/>
                  <a:gd name="connsiteY25" fmla="*/ 386 h 10000"/>
                  <a:gd name="connsiteX26" fmla="*/ 6280 w 10000"/>
                  <a:gd name="connsiteY26" fmla="*/ 558 h 10000"/>
                  <a:gd name="connsiteX27" fmla="*/ 6369 w 10000"/>
                  <a:gd name="connsiteY27" fmla="*/ 815 h 10000"/>
                  <a:gd name="connsiteX28" fmla="*/ 6399 w 10000"/>
                  <a:gd name="connsiteY28" fmla="*/ 1116 h 10000"/>
                  <a:gd name="connsiteX29" fmla="*/ 6429 w 10000"/>
                  <a:gd name="connsiteY29" fmla="*/ 1502 h 10000"/>
                  <a:gd name="connsiteX30" fmla="*/ 6429 w 10000"/>
                  <a:gd name="connsiteY30" fmla="*/ 2532 h 10000"/>
                  <a:gd name="connsiteX31" fmla="*/ 10000 w 10000"/>
                  <a:gd name="connsiteY31" fmla="*/ 2876 h 10000"/>
                  <a:gd name="connsiteX32" fmla="*/ 10000 w 10000"/>
                  <a:gd name="connsiteY32" fmla="*/ 7124 h 10000"/>
                  <a:gd name="connsiteX33" fmla="*/ 10000 w 10000"/>
                  <a:gd name="connsiteY33" fmla="*/ 7468 h 10000"/>
                  <a:gd name="connsiteX34" fmla="*/ 9762 w 10000"/>
                  <a:gd name="connsiteY34" fmla="*/ 7468 h 10000"/>
                  <a:gd name="connsiteX35" fmla="*/ 6429 w 10000"/>
                  <a:gd name="connsiteY35" fmla="*/ 7468 h 10000"/>
                  <a:gd name="connsiteX36" fmla="*/ 6429 w 10000"/>
                  <a:gd name="connsiteY36" fmla="*/ 8498 h 10000"/>
                  <a:gd name="connsiteX37" fmla="*/ 6429 w 10000"/>
                  <a:gd name="connsiteY37" fmla="*/ 8498 h 10000"/>
                  <a:gd name="connsiteX38" fmla="*/ 6399 w 10000"/>
                  <a:gd name="connsiteY38" fmla="*/ 8841 h 10000"/>
                  <a:gd name="connsiteX39" fmla="*/ 6369 w 10000"/>
                  <a:gd name="connsiteY39" fmla="*/ 9099 h 10000"/>
                  <a:gd name="connsiteX40" fmla="*/ 6310 w 10000"/>
                  <a:gd name="connsiteY40" fmla="*/ 9356 h 10000"/>
                  <a:gd name="connsiteX41" fmla="*/ 6190 w 10000"/>
                  <a:gd name="connsiteY41" fmla="*/ 9571 h 10000"/>
                  <a:gd name="connsiteX42" fmla="*/ 6071 w 10000"/>
                  <a:gd name="connsiteY42" fmla="*/ 9742 h 10000"/>
                  <a:gd name="connsiteX43" fmla="*/ 5952 w 10000"/>
                  <a:gd name="connsiteY43" fmla="*/ 9871 h 10000"/>
                  <a:gd name="connsiteX44" fmla="*/ 5774 w 10000"/>
                  <a:gd name="connsiteY44" fmla="*/ 9957 h 10000"/>
                  <a:gd name="connsiteX45" fmla="*/ 5625 w 10000"/>
                  <a:gd name="connsiteY45" fmla="*/ 10000 h 10000"/>
                  <a:gd name="connsiteX46" fmla="*/ 5625 w 10000"/>
                  <a:gd name="connsiteY46" fmla="*/ 10000 h 10000"/>
                  <a:gd name="connsiteX0" fmla="*/ 5625 w 10000"/>
                  <a:gd name="connsiteY0" fmla="*/ 10000 h 10000"/>
                  <a:gd name="connsiteX1" fmla="*/ 5625 w 10000"/>
                  <a:gd name="connsiteY1" fmla="*/ 10000 h 10000"/>
                  <a:gd name="connsiteX2" fmla="*/ 5476 w 10000"/>
                  <a:gd name="connsiteY2" fmla="*/ 9957 h 10000"/>
                  <a:gd name="connsiteX3" fmla="*/ 5357 w 10000"/>
                  <a:gd name="connsiteY3" fmla="*/ 9914 h 10000"/>
                  <a:gd name="connsiteX4" fmla="*/ 5089 w 10000"/>
                  <a:gd name="connsiteY4" fmla="*/ 9785 h 10000"/>
                  <a:gd name="connsiteX5" fmla="*/ 536 w 10000"/>
                  <a:gd name="connsiteY5" fmla="*/ 6094 h 10000"/>
                  <a:gd name="connsiteX6" fmla="*/ 536 w 10000"/>
                  <a:gd name="connsiteY6" fmla="*/ 6094 h 10000"/>
                  <a:gd name="connsiteX7" fmla="*/ 298 w 10000"/>
                  <a:gd name="connsiteY7" fmla="*/ 5880 h 10000"/>
                  <a:gd name="connsiteX8" fmla="*/ 119 w 10000"/>
                  <a:gd name="connsiteY8" fmla="*/ 5579 h 10000"/>
                  <a:gd name="connsiteX9" fmla="*/ 30 w 10000"/>
                  <a:gd name="connsiteY9" fmla="*/ 5322 h 10000"/>
                  <a:gd name="connsiteX10" fmla="*/ 0 w 10000"/>
                  <a:gd name="connsiteY10" fmla="*/ 4979 h 10000"/>
                  <a:gd name="connsiteX11" fmla="*/ 0 w 10000"/>
                  <a:gd name="connsiteY11" fmla="*/ 4979 h 10000"/>
                  <a:gd name="connsiteX12" fmla="*/ 30 w 10000"/>
                  <a:gd name="connsiteY12" fmla="*/ 4678 h 10000"/>
                  <a:gd name="connsiteX13" fmla="*/ 119 w 10000"/>
                  <a:gd name="connsiteY13" fmla="*/ 4378 h 10000"/>
                  <a:gd name="connsiteX14" fmla="*/ 298 w 10000"/>
                  <a:gd name="connsiteY14" fmla="*/ 4120 h 10000"/>
                  <a:gd name="connsiteX15" fmla="*/ 536 w 10000"/>
                  <a:gd name="connsiteY15" fmla="*/ 3906 h 10000"/>
                  <a:gd name="connsiteX16" fmla="*/ 5089 w 10000"/>
                  <a:gd name="connsiteY16" fmla="*/ 215 h 10000"/>
                  <a:gd name="connsiteX17" fmla="*/ 5089 w 10000"/>
                  <a:gd name="connsiteY17" fmla="*/ 215 h 10000"/>
                  <a:gd name="connsiteX18" fmla="*/ 5357 w 10000"/>
                  <a:gd name="connsiteY18" fmla="*/ 86 h 10000"/>
                  <a:gd name="connsiteX19" fmla="*/ 5476 w 10000"/>
                  <a:gd name="connsiteY19" fmla="*/ 43 h 10000"/>
                  <a:gd name="connsiteX20" fmla="*/ 5625 w 10000"/>
                  <a:gd name="connsiteY20" fmla="*/ 0 h 10000"/>
                  <a:gd name="connsiteX21" fmla="*/ 5625 w 10000"/>
                  <a:gd name="connsiteY21" fmla="*/ 0 h 10000"/>
                  <a:gd name="connsiteX22" fmla="*/ 5774 w 10000"/>
                  <a:gd name="connsiteY22" fmla="*/ 43 h 10000"/>
                  <a:gd name="connsiteX23" fmla="*/ 5923 w 10000"/>
                  <a:gd name="connsiteY23" fmla="*/ 86 h 10000"/>
                  <a:gd name="connsiteX24" fmla="*/ 6042 w 10000"/>
                  <a:gd name="connsiteY24" fmla="*/ 215 h 10000"/>
                  <a:gd name="connsiteX25" fmla="*/ 6161 w 10000"/>
                  <a:gd name="connsiteY25" fmla="*/ 386 h 10000"/>
                  <a:gd name="connsiteX26" fmla="*/ 6280 w 10000"/>
                  <a:gd name="connsiteY26" fmla="*/ 558 h 10000"/>
                  <a:gd name="connsiteX27" fmla="*/ 6369 w 10000"/>
                  <a:gd name="connsiteY27" fmla="*/ 815 h 10000"/>
                  <a:gd name="connsiteX28" fmla="*/ 6399 w 10000"/>
                  <a:gd name="connsiteY28" fmla="*/ 1116 h 10000"/>
                  <a:gd name="connsiteX29" fmla="*/ 6429 w 10000"/>
                  <a:gd name="connsiteY29" fmla="*/ 1502 h 10000"/>
                  <a:gd name="connsiteX30" fmla="*/ 6429 w 10000"/>
                  <a:gd name="connsiteY30" fmla="*/ 2532 h 10000"/>
                  <a:gd name="connsiteX31" fmla="*/ 10000 w 10000"/>
                  <a:gd name="connsiteY31" fmla="*/ 7124 h 10000"/>
                  <a:gd name="connsiteX32" fmla="*/ 10000 w 10000"/>
                  <a:gd name="connsiteY32" fmla="*/ 7468 h 10000"/>
                  <a:gd name="connsiteX33" fmla="*/ 9762 w 10000"/>
                  <a:gd name="connsiteY33" fmla="*/ 7468 h 10000"/>
                  <a:gd name="connsiteX34" fmla="*/ 6429 w 10000"/>
                  <a:gd name="connsiteY34" fmla="*/ 7468 h 10000"/>
                  <a:gd name="connsiteX35" fmla="*/ 6429 w 10000"/>
                  <a:gd name="connsiteY35" fmla="*/ 8498 h 10000"/>
                  <a:gd name="connsiteX36" fmla="*/ 6429 w 10000"/>
                  <a:gd name="connsiteY36" fmla="*/ 8498 h 10000"/>
                  <a:gd name="connsiteX37" fmla="*/ 6399 w 10000"/>
                  <a:gd name="connsiteY37" fmla="*/ 8841 h 10000"/>
                  <a:gd name="connsiteX38" fmla="*/ 6369 w 10000"/>
                  <a:gd name="connsiteY38" fmla="*/ 9099 h 10000"/>
                  <a:gd name="connsiteX39" fmla="*/ 6310 w 10000"/>
                  <a:gd name="connsiteY39" fmla="*/ 9356 h 10000"/>
                  <a:gd name="connsiteX40" fmla="*/ 6190 w 10000"/>
                  <a:gd name="connsiteY40" fmla="*/ 9571 h 10000"/>
                  <a:gd name="connsiteX41" fmla="*/ 6071 w 10000"/>
                  <a:gd name="connsiteY41" fmla="*/ 9742 h 10000"/>
                  <a:gd name="connsiteX42" fmla="*/ 5952 w 10000"/>
                  <a:gd name="connsiteY42" fmla="*/ 9871 h 10000"/>
                  <a:gd name="connsiteX43" fmla="*/ 5774 w 10000"/>
                  <a:gd name="connsiteY43" fmla="*/ 9957 h 10000"/>
                  <a:gd name="connsiteX44" fmla="*/ 5625 w 10000"/>
                  <a:gd name="connsiteY44" fmla="*/ 10000 h 10000"/>
                  <a:gd name="connsiteX45" fmla="*/ 5625 w 10000"/>
                  <a:gd name="connsiteY45" fmla="*/ 10000 h 10000"/>
                  <a:gd name="connsiteX0" fmla="*/ 5625 w 10000"/>
                  <a:gd name="connsiteY0" fmla="*/ 10000 h 10000"/>
                  <a:gd name="connsiteX1" fmla="*/ 5625 w 10000"/>
                  <a:gd name="connsiteY1" fmla="*/ 10000 h 10000"/>
                  <a:gd name="connsiteX2" fmla="*/ 5476 w 10000"/>
                  <a:gd name="connsiteY2" fmla="*/ 9957 h 10000"/>
                  <a:gd name="connsiteX3" fmla="*/ 5357 w 10000"/>
                  <a:gd name="connsiteY3" fmla="*/ 9914 h 10000"/>
                  <a:gd name="connsiteX4" fmla="*/ 5089 w 10000"/>
                  <a:gd name="connsiteY4" fmla="*/ 9785 h 10000"/>
                  <a:gd name="connsiteX5" fmla="*/ 536 w 10000"/>
                  <a:gd name="connsiteY5" fmla="*/ 6094 h 10000"/>
                  <a:gd name="connsiteX6" fmla="*/ 536 w 10000"/>
                  <a:gd name="connsiteY6" fmla="*/ 6094 h 10000"/>
                  <a:gd name="connsiteX7" fmla="*/ 298 w 10000"/>
                  <a:gd name="connsiteY7" fmla="*/ 5880 h 10000"/>
                  <a:gd name="connsiteX8" fmla="*/ 119 w 10000"/>
                  <a:gd name="connsiteY8" fmla="*/ 5579 h 10000"/>
                  <a:gd name="connsiteX9" fmla="*/ 30 w 10000"/>
                  <a:gd name="connsiteY9" fmla="*/ 5322 h 10000"/>
                  <a:gd name="connsiteX10" fmla="*/ 0 w 10000"/>
                  <a:gd name="connsiteY10" fmla="*/ 4979 h 10000"/>
                  <a:gd name="connsiteX11" fmla="*/ 0 w 10000"/>
                  <a:gd name="connsiteY11" fmla="*/ 4979 h 10000"/>
                  <a:gd name="connsiteX12" fmla="*/ 30 w 10000"/>
                  <a:gd name="connsiteY12" fmla="*/ 4678 h 10000"/>
                  <a:gd name="connsiteX13" fmla="*/ 119 w 10000"/>
                  <a:gd name="connsiteY13" fmla="*/ 4378 h 10000"/>
                  <a:gd name="connsiteX14" fmla="*/ 298 w 10000"/>
                  <a:gd name="connsiteY14" fmla="*/ 4120 h 10000"/>
                  <a:gd name="connsiteX15" fmla="*/ 536 w 10000"/>
                  <a:gd name="connsiteY15" fmla="*/ 3906 h 10000"/>
                  <a:gd name="connsiteX16" fmla="*/ 5089 w 10000"/>
                  <a:gd name="connsiteY16" fmla="*/ 215 h 10000"/>
                  <a:gd name="connsiteX17" fmla="*/ 5089 w 10000"/>
                  <a:gd name="connsiteY17" fmla="*/ 215 h 10000"/>
                  <a:gd name="connsiteX18" fmla="*/ 5357 w 10000"/>
                  <a:gd name="connsiteY18" fmla="*/ 86 h 10000"/>
                  <a:gd name="connsiteX19" fmla="*/ 5476 w 10000"/>
                  <a:gd name="connsiteY19" fmla="*/ 43 h 10000"/>
                  <a:gd name="connsiteX20" fmla="*/ 5625 w 10000"/>
                  <a:gd name="connsiteY20" fmla="*/ 0 h 10000"/>
                  <a:gd name="connsiteX21" fmla="*/ 5625 w 10000"/>
                  <a:gd name="connsiteY21" fmla="*/ 0 h 10000"/>
                  <a:gd name="connsiteX22" fmla="*/ 5774 w 10000"/>
                  <a:gd name="connsiteY22" fmla="*/ 43 h 10000"/>
                  <a:gd name="connsiteX23" fmla="*/ 5923 w 10000"/>
                  <a:gd name="connsiteY23" fmla="*/ 86 h 10000"/>
                  <a:gd name="connsiteX24" fmla="*/ 6042 w 10000"/>
                  <a:gd name="connsiteY24" fmla="*/ 215 h 10000"/>
                  <a:gd name="connsiteX25" fmla="*/ 6161 w 10000"/>
                  <a:gd name="connsiteY25" fmla="*/ 386 h 10000"/>
                  <a:gd name="connsiteX26" fmla="*/ 6280 w 10000"/>
                  <a:gd name="connsiteY26" fmla="*/ 558 h 10000"/>
                  <a:gd name="connsiteX27" fmla="*/ 6369 w 10000"/>
                  <a:gd name="connsiteY27" fmla="*/ 815 h 10000"/>
                  <a:gd name="connsiteX28" fmla="*/ 6399 w 10000"/>
                  <a:gd name="connsiteY28" fmla="*/ 1116 h 10000"/>
                  <a:gd name="connsiteX29" fmla="*/ 6429 w 10000"/>
                  <a:gd name="connsiteY29" fmla="*/ 1502 h 10000"/>
                  <a:gd name="connsiteX30" fmla="*/ 6429 w 10000"/>
                  <a:gd name="connsiteY30" fmla="*/ 2532 h 10000"/>
                  <a:gd name="connsiteX31" fmla="*/ 10000 w 10000"/>
                  <a:gd name="connsiteY31" fmla="*/ 7124 h 10000"/>
                  <a:gd name="connsiteX32" fmla="*/ 10000 w 10000"/>
                  <a:gd name="connsiteY32" fmla="*/ 7468 h 10000"/>
                  <a:gd name="connsiteX33" fmla="*/ 6429 w 10000"/>
                  <a:gd name="connsiteY33" fmla="*/ 7468 h 10000"/>
                  <a:gd name="connsiteX34" fmla="*/ 6429 w 10000"/>
                  <a:gd name="connsiteY34" fmla="*/ 8498 h 10000"/>
                  <a:gd name="connsiteX35" fmla="*/ 6429 w 10000"/>
                  <a:gd name="connsiteY35" fmla="*/ 8498 h 10000"/>
                  <a:gd name="connsiteX36" fmla="*/ 6399 w 10000"/>
                  <a:gd name="connsiteY36" fmla="*/ 8841 h 10000"/>
                  <a:gd name="connsiteX37" fmla="*/ 6369 w 10000"/>
                  <a:gd name="connsiteY37" fmla="*/ 9099 h 10000"/>
                  <a:gd name="connsiteX38" fmla="*/ 6310 w 10000"/>
                  <a:gd name="connsiteY38" fmla="*/ 9356 h 10000"/>
                  <a:gd name="connsiteX39" fmla="*/ 6190 w 10000"/>
                  <a:gd name="connsiteY39" fmla="*/ 9571 h 10000"/>
                  <a:gd name="connsiteX40" fmla="*/ 6071 w 10000"/>
                  <a:gd name="connsiteY40" fmla="*/ 9742 h 10000"/>
                  <a:gd name="connsiteX41" fmla="*/ 5952 w 10000"/>
                  <a:gd name="connsiteY41" fmla="*/ 9871 h 10000"/>
                  <a:gd name="connsiteX42" fmla="*/ 5774 w 10000"/>
                  <a:gd name="connsiteY42" fmla="*/ 9957 h 10000"/>
                  <a:gd name="connsiteX43" fmla="*/ 5625 w 10000"/>
                  <a:gd name="connsiteY43" fmla="*/ 10000 h 10000"/>
                  <a:gd name="connsiteX44" fmla="*/ 5625 w 10000"/>
                  <a:gd name="connsiteY44" fmla="*/ 10000 h 10000"/>
                  <a:gd name="connsiteX0" fmla="*/ 5625 w 10000"/>
                  <a:gd name="connsiteY0" fmla="*/ 10000 h 10000"/>
                  <a:gd name="connsiteX1" fmla="*/ 5625 w 10000"/>
                  <a:gd name="connsiteY1" fmla="*/ 10000 h 10000"/>
                  <a:gd name="connsiteX2" fmla="*/ 5476 w 10000"/>
                  <a:gd name="connsiteY2" fmla="*/ 9957 h 10000"/>
                  <a:gd name="connsiteX3" fmla="*/ 5357 w 10000"/>
                  <a:gd name="connsiteY3" fmla="*/ 9914 h 10000"/>
                  <a:gd name="connsiteX4" fmla="*/ 5089 w 10000"/>
                  <a:gd name="connsiteY4" fmla="*/ 9785 h 10000"/>
                  <a:gd name="connsiteX5" fmla="*/ 536 w 10000"/>
                  <a:gd name="connsiteY5" fmla="*/ 6094 h 10000"/>
                  <a:gd name="connsiteX6" fmla="*/ 536 w 10000"/>
                  <a:gd name="connsiteY6" fmla="*/ 6094 h 10000"/>
                  <a:gd name="connsiteX7" fmla="*/ 298 w 10000"/>
                  <a:gd name="connsiteY7" fmla="*/ 5880 h 10000"/>
                  <a:gd name="connsiteX8" fmla="*/ 119 w 10000"/>
                  <a:gd name="connsiteY8" fmla="*/ 5579 h 10000"/>
                  <a:gd name="connsiteX9" fmla="*/ 30 w 10000"/>
                  <a:gd name="connsiteY9" fmla="*/ 5322 h 10000"/>
                  <a:gd name="connsiteX10" fmla="*/ 0 w 10000"/>
                  <a:gd name="connsiteY10" fmla="*/ 4979 h 10000"/>
                  <a:gd name="connsiteX11" fmla="*/ 0 w 10000"/>
                  <a:gd name="connsiteY11" fmla="*/ 4979 h 10000"/>
                  <a:gd name="connsiteX12" fmla="*/ 30 w 10000"/>
                  <a:gd name="connsiteY12" fmla="*/ 4678 h 10000"/>
                  <a:gd name="connsiteX13" fmla="*/ 119 w 10000"/>
                  <a:gd name="connsiteY13" fmla="*/ 4378 h 10000"/>
                  <a:gd name="connsiteX14" fmla="*/ 298 w 10000"/>
                  <a:gd name="connsiteY14" fmla="*/ 4120 h 10000"/>
                  <a:gd name="connsiteX15" fmla="*/ 536 w 10000"/>
                  <a:gd name="connsiteY15" fmla="*/ 3906 h 10000"/>
                  <a:gd name="connsiteX16" fmla="*/ 5089 w 10000"/>
                  <a:gd name="connsiteY16" fmla="*/ 215 h 10000"/>
                  <a:gd name="connsiteX17" fmla="*/ 5089 w 10000"/>
                  <a:gd name="connsiteY17" fmla="*/ 215 h 10000"/>
                  <a:gd name="connsiteX18" fmla="*/ 5357 w 10000"/>
                  <a:gd name="connsiteY18" fmla="*/ 86 h 10000"/>
                  <a:gd name="connsiteX19" fmla="*/ 5476 w 10000"/>
                  <a:gd name="connsiteY19" fmla="*/ 43 h 10000"/>
                  <a:gd name="connsiteX20" fmla="*/ 5625 w 10000"/>
                  <a:gd name="connsiteY20" fmla="*/ 0 h 10000"/>
                  <a:gd name="connsiteX21" fmla="*/ 5625 w 10000"/>
                  <a:gd name="connsiteY21" fmla="*/ 0 h 10000"/>
                  <a:gd name="connsiteX22" fmla="*/ 5774 w 10000"/>
                  <a:gd name="connsiteY22" fmla="*/ 43 h 10000"/>
                  <a:gd name="connsiteX23" fmla="*/ 5923 w 10000"/>
                  <a:gd name="connsiteY23" fmla="*/ 86 h 10000"/>
                  <a:gd name="connsiteX24" fmla="*/ 6042 w 10000"/>
                  <a:gd name="connsiteY24" fmla="*/ 215 h 10000"/>
                  <a:gd name="connsiteX25" fmla="*/ 6161 w 10000"/>
                  <a:gd name="connsiteY25" fmla="*/ 386 h 10000"/>
                  <a:gd name="connsiteX26" fmla="*/ 6280 w 10000"/>
                  <a:gd name="connsiteY26" fmla="*/ 558 h 10000"/>
                  <a:gd name="connsiteX27" fmla="*/ 6369 w 10000"/>
                  <a:gd name="connsiteY27" fmla="*/ 815 h 10000"/>
                  <a:gd name="connsiteX28" fmla="*/ 6399 w 10000"/>
                  <a:gd name="connsiteY28" fmla="*/ 1116 h 10000"/>
                  <a:gd name="connsiteX29" fmla="*/ 6429 w 10000"/>
                  <a:gd name="connsiteY29" fmla="*/ 1502 h 10000"/>
                  <a:gd name="connsiteX30" fmla="*/ 6429 w 10000"/>
                  <a:gd name="connsiteY30" fmla="*/ 2532 h 10000"/>
                  <a:gd name="connsiteX31" fmla="*/ 10000 w 10000"/>
                  <a:gd name="connsiteY31" fmla="*/ 7124 h 10000"/>
                  <a:gd name="connsiteX32" fmla="*/ 6429 w 10000"/>
                  <a:gd name="connsiteY32" fmla="*/ 7468 h 10000"/>
                  <a:gd name="connsiteX33" fmla="*/ 6429 w 10000"/>
                  <a:gd name="connsiteY33" fmla="*/ 8498 h 10000"/>
                  <a:gd name="connsiteX34" fmla="*/ 6429 w 10000"/>
                  <a:gd name="connsiteY34" fmla="*/ 8498 h 10000"/>
                  <a:gd name="connsiteX35" fmla="*/ 6399 w 10000"/>
                  <a:gd name="connsiteY35" fmla="*/ 8841 h 10000"/>
                  <a:gd name="connsiteX36" fmla="*/ 6369 w 10000"/>
                  <a:gd name="connsiteY36" fmla="*/ 9099 h 10000"/>
                  <a:gd name="connsiteX37" fmla="*/ 6310 w 10000"/>
                  <a:gd name="connsiteY37" fmla="*/ 9356 h 10000"/>
                  <a:gd name="connsiteX38" fmla="*/ 6190 w 10000"/>
                  <a:gd name="connsiteY38" fmla="*/ 9571 h 10000"/>
                  <a:gd name="connsiteX39" fmla="*/ 6071 w 10000"/>
                  <a:gd name="connsiteY39" fmla="*/ 9742 h 10000"/>
                  <a:gd name="connsiteX40" fmla="*/ 5952 w 10000"/>
                  <a:gd name="connsiteY40" fmla="*/ 9871 h 10000"/>
                  <a:gd name="connsiteX41" fmla="*/ 5774 w 10000"/>
                  <a:gd name="connsiteY41" fmla="*/ 9957 h 10000"/>
                  <a:gd name="connsiteX42" fmla="*/ 5625 w 10000"/>
                  <a:gd name="connsiteY42" fmla="*/ 10000 h 10000"/>
                  <a:gd name="connsiteX43" fmla="*/ 5625 w 10000"/>
                  <a:gd name="connsiteY43" fmla="*/ 10000 h 10000"/>
                  <a:gd name="connsiteX0" fmla="*/ 5625 w 6429"/>
                  <a:gd name="connsiteY0" fmla="*/ 10000 h 10000"/>
                  <a:gd name="connsiteX1" fmla="*/ 5625 w 6429"/>
                  <a:gd name="connsiteY1" fmla="*/ 10000 h 10000"/>
                  <a:gd name="connsiteX2" fmla="*/ 5476 w 6429"/>
                  <a:gd name="connsiteY2" fmla="*/ 9957 h 10000"/>
                  <a:gd name="connsiteX3" fmla="*/ 5357 w 6429"/>
                  <a:gd name="connsiteY3" fmla="*/ 9914 h 10000"/>
                  <a:gd name="connsiteX4" fmla="*/ 5089 w 6429"/>
                  <a:gd name="connsiteY4" fmla="*/ 9785 h 10000"/>
                  <a:gd name="connsiteX5" fmla="*/ 536 w 6429"/>
                  <a:gd name="connsiteY5" fmla="*/ 6094 h 10000"/>
                  <a:gd name="connsiteX6" fmla="*/ 536 w 6429"/>
                  <a:gd name="connsiteY6" fmla="*/ 6094 h 10000"/>
                  <a:gd name="connsiteX7" fmla="*/ 298 w 6429"/>
                  <a:gd name="connsiteY7" fmla="*/ 5880 h 10000"/>
                  <a:gd name="connsiteX8" fmla="*/ 119 w 6429"/>
                  <a:gd name="connsiteY8" fmla="*/ 5579 h 10000"/>
                  <a:gd name="connsiteX9" fmla="*/ 30 w 6429"/>
                  <a:gd name="connsiteY9" fmla="*/ 5322 h 10000"/>
                  <a:gd name="connsiteX10" fmla="*/ 0 w 6429"/>
                  <a:gd name="connsiteY10" fmla="*/ 4979 h 10000"/>
                  <a:gd name="connsiteX11" fmla="*/ 0 w 6429"/>
                  <a:gd name="connsiteY11" fmla="*/ 4979 h 10000"/>
                  <a:gd name="connsiteX12" fmla="*/ 30 w 6429"/>
                  <a:gd name="connsiteY12" fmla="*/ 4678 h 10000"/>
                  <a:gd name="connsiteX13" fmla="*/ 119 w 6429"/>
                  <a:gd name="connsiteY13" fmla="*/ 4378 h 10000"/>
                  <a:gd name="connsiteX14" fmla="*/ 298 w 6429"/>
                  <a:gd name="connsiteY14" fmla="*/ 4120 h 10000"/>
                  <a:gd name="connsiteX15" fmla="*/ 536 w 6429"/>
                  <a:gd name="connsiteY15" fmla="*/ 3906 h 10000"/>
                  <a:gd name="connsiteX16" fmla="*/ 5089 w 6429"/>
                  <a:gd name="connsiteY16" fmla="*/ 215 h 10000"/>
                  <a:gd name="connsiteX17" fmla="*/ 5089 w 6429"/>
                  <a:gd name="connsiteY17" fmla="*/ 215 h 10000"/>
                  <a:gd name="connsiteX18" fmla="*/ 5357 w 6429"/>
                  <a:gd name="connsiteY18" fmla="*/ 86 h 10000"/>
                  <a:gd name="connsiteX19" fmla="*/ 5476 w 6429"/>
                  <a:gd name="connsiteY19" fmla="*/ 43 h 10000"/>
                  <a:gd name="connsiteX20" fmla="*/ 5625 w 6429"/>
                  <a:gd name="connsiteY20" fmla="*/ 0 h 10000"/>
                  <a:gd name="connsiteX21" fmla="*/ 5625 w 6429"/>
                  <a:gd name="connsiteY21" fmla="*/ 0 h 10000"/>
                  <a:gd name="connsiteX22" fmla="*/ 5774 w 6429"/>
                  <a:gd name="connsiteY22" fmla="*/ 43 h 10000"/>
                  <a:gd name="connsiteX23" fmla="*/ 5923 w 6429"/>
                  <a:gd name="connsiteY23" fmla="*/ 86 h 10000"/>
                  <a:gd name="connsiteX24" fmla="*/ 6042 w 6429"/>
                  <a:gd name="connsiteY24" fmla="*/ 215 h 10000"/>
                  <a:gd name="connsiteX25" fmla="*/ 6161 w 6429"/>
                  <a:gd name="connsiteY25" fmla="*/ 386 h 10000"/>
                  <a:gd name="connsiteX26" fmla="*/ 6280 w 6429"/>
                  <a:gd name="connsiteY26" fmla="*/ 558 h 10000"/>
                  <a:gd name="connsiteX27" fmla="*/ 6369 w 6429"/>
                  <a:gd name="connsiteY27" fmla="*/ 815 h 10000"/>
                  <a:gd name="connsiteX28" fmla="*/ 6399 w 6429"/>
                  <a:gd name="connsiteY28" fmla="*/ 1116 h 10000"/>
                  <a:gd name="connsiteX29" fmla="*/ 6429 w 6429"/>
                  <a:gd name="connsiteY29" fmla="*/ 1502 h 10000"/>
                  <a:gd name="connsiteX30" fmla="*/ 6429 w 6429"/>
                  <a:gd name="connsiteY30" fmla="*/ 2532 h 10000"/>
                  <a:gd name="connsiteX31" fmla="*/ 6429 w 6429"/>
                  <a:gd name="connsiteY31" fmla="*/ 7468 h 10000"/>
                  <a:gd name="connsiteX32" fmla="*/ 6429 w 6429"/>
                  <a:gd name="connsiteY32" fmla="*/ 8498 h 10000"/>
                  <a:gd name="connsiteX33" fmla="*/ 6429 w 6429"/>
                  <a:gd name="connsiteY33" fmla="*/ 8498 h 10000"/>
                  <a:gd name="connsiteX34" fmla="*/ 6399 w 6429"/>
                  <a:gd name="connsiteY34" fmla="*/ 8841 h 10000"/>
                  <a:gd name="connsiteX35" fmla="*/ 6369 w 6429"/>
                  <a:gd name="connsiteY35" fmla="*/ 9099 h 10000"/>
                  <a:gd name="connsiteX36" fmla="*/ 6310 w 6429"/>
                  <a:gd name="connsiteY36" fmla="*/ 9356 h 10000"/>
                  <a:gd name="connsiteX37" fmla="*/ 6190 w 6429"/>
                  <a:gd name="connsiteY37" fmla="*/ 9571 h 10000"/>
                  <a:gd name="connsiteX38" fmla="*/ 6071 w 6429"/>
                  <a:gd name="connsiteY38" fmla="*/ 9742 h 10000"/>
                  <a:gd name="connsiteX39" fmla="*/ 5952 w 6429"/>
                  <a:gd name="connsiteY39" fmla="*/ 9871 h 10000"/>
                  <a:gd name="connsiteX40" fmla="*/ 5774 w 6429"/>
                  <a:gd name="connsiteY40" fmla="*/ 9957 h 10000"/>
                  <a:gd name="connsiteX41" fmla="*/ 5625 w 6429"/>
                  <a:gd name="connsiteY41" fmla="*/ 10000 h 10000"/>
                  <a:gd name="connsiteX42" fmla="*/ 5625 w 6429"/>
                  <a:gd name="connsiteY4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6429" h="10000">
                    <a:moveTo>
                      <a:pt x="5625" y="10000"/>
                    </a:moveTo>
                    <a:lnTo>
                      <a:pt x="5625" y="10000"/>
                    </a:lnTo>
                    <a:lnTo>
                      <a:pt x="5476" y="9957"/>
                    </a:lnTo>
                    <a:cubicBezTo>
                      <a:pt x="5436" y="9943"/>
                      <a:pt x="5397" y="9928"/>
                      <a:pt x="5357" y="9914"/>
                    </a:cubicBezTo>
                    <a:lnTo>
                      <a:pt x="5089" y="9785"/>
                    </a:lnTo>
                    <a:lnTo>
                      <a:pt x="536" y="6094"/>
                    </a:lnTo>
                    <a:lnTo>
                      <a:pt x="536" y="6094"/>
                    </a:lnTo>
                    <a:lnTo>
                      <a:pt x="298" y="5880"/>
                    </a:lnTo>
                    <a:cubicBezTo>
                      <a:pt x="238" y="5780"/>
                      <a:pt x="179" y="5679"/>
                      <a:pt x="119" y="5579"/>
                    </a:cubicBezTo>
                    <a:cubicBezTo>
                      <a:pt x="89" y="5493"/>
                      <a:pt x="60" y="5408"/>
                      <a:pt x="30" y="5322"/>
                    </a:cubicBezTo>
                    <a:cubicBezTo>
                      <a:pt x="20" y="5208"/>
                      <a:pt x="10" y="5093"/>
                      <a:pt x="0" y="4979"/>
                    </a:cubicBezTo>
                    <a:lnTo>
                      <a:pt x="0" y="4979"/>
                    </a:lnTo>
                    <a:cubicBezTo>
                      <a:pt x="10" y="4879"/>
                      <a:pt x="20" y="4778"/>
                      <a:pt x="30" y="4678"/>
                    </a:cubicBezTo>
                    <a:cubicBezTo>
                      <a:pt x="60" y="4578"/>
                      <a:pt x="89" y="4478"/>
                      <a:pt x="119" y="4378"/>
                    </a:cubicBezTo>
                    <a:lnTo>
                      <a:pt x="298" y="4120"/>
                    </a:lnTo>
                    <a:lnTo>
                      <a:pt x="536" y="3906"/>
                    </a:lnTo>
                    <a:lnTo>
                      <a:pt x="5089" y="215"/>
                    </a:lnTo>
                    <a:lnTo>
                      <a:pt x="5089" y="215"/>
                    </a:lnTo>
                    <a:lnTo>
                      <a:pt x="5357" y="86"/>
                    </a:lnTo>
                    <a:cubicBezTo>
                      <a:pt x="5397" y="72"/>
                      <a:pt x="5436" y="57"/>
                      <a:pt x="5476" y="43"/>
                    </a:cubicBezTo>
                    <a:lnTo>
                      <a:pt x="5625" y="0"/>
                    </a:lnTo>
                    <a:lnTo>
                      <a:pt x="5625" y="0"/>
                    </a:lnTo>
                    <a:lnTo>
                      <a:pt x="5774" y="43"/>
                    </a:lnTo>
                    <a:lnTo>
                      <a:pt x="5923" y="86"/>
                    </a:lnTo>
                    <a:lnTo>
                      <a:pt x="6042" y="215"/>
                    </a:lnTo>
                    <a:cubicBezTo>
                      <a:pt x="6082" y="272"/>
                      <a:pt x="6121" y="329"/>
                      <a:pt x="6161" y="386"/>
                    </a:cubicBezTo>
                    <a:cubicBezTo>
                      <a:pt x="6201" y="443"/>
                      <a:pt x="6240" y="501"/>
                      <a:pt x="6280" y="558"/>
                    </a:cubicBezTo>
                    <a:cubicBezTo>
                      <a:pt x="6310" y="644"/>
                      <a:pt x="6339" y="729"/>
                      <a:pt x="6369" y="815"/>
                    </a:cubicBezTo>
                    <a:cubicBezTo>
                      <a:pt x="6379" y="915"/>
                      <a:pt x="6389" y="1016"/>
                      <a:pt x="6399" y="1116"/>
                    </a:cubicBezTo>
                    <a:cubicBezTo>
                      <a:pt x="6409" y="1245"/>
                      <a:pt x="6419" y="1373"/>
                      <a:pt x="6429" y="1502"/>
                    </a:cubicBezTo>
                    <a:lnTo>
                      <a:pt x="6429" y="2532"/>
                    </a:lnTo>
                    <a:lnTo>
                      <a:pt x="6429" y="7468"/>
                    </a:lnTo>
                    <a:lnTo>
                      <a:pt x="6429" y="8498"/>
                    </a:lnTo>
                    <a:lnTo>
                      <a:pt x="6429" y="8498"/>
                    </a:lnTo>
                    <a:cubicBezTo>
                      <a:pt x="6419" y="8612"/>
                      <a:pt x="6409" y="8727"/>
                      <a:pt x="6399" y="8841"/>
                    </a:cubicBezTo>
                    <a:lnTo>
                      <a:pt x="6369" y="9099"/>
                    </a:lnTo>
                    <a:cubicBezTo>
                      <a:pt x="6349" y="9185"/>
                      <a:pt x="6330" y="9270"/>
                      <a:pt x="6310" y="9356"/>
                    </a:cubicBezTo>
                    <a:lnTo>
                      <a:pt x="6190" y="9571"/>
                    </a:lnTo>
                    <a:cubicBezTo>
                      <a:pt x="6150" y="9628"/>
                      <a:pt x="6111" y="9685"/>
                      <a:pt x="6071" y="9742"/>
                    </a:cubicBezTo>
                    <a:lnTo>
                      <a:pt x="5952" y="9871"/>
                    </a:lnTo>
                    <a:lnTo>
                      <a:pt x="5774" y="9957"/>
                    </a:lnTo>
                    <a:lnTo>
                      <a:pt x="5625" y="10000"/>
                    </a:lnTo>
                    <a:lnTo>
                      <a:pt x="5625" y="1000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8" name="Group 17"/>
            <p:cNvGrpSpPr/>
            <p:nvPr/>
          </p:nvGrpSpPr>
          <p:grpSpPr>
            <a:xfrm>
              <a:off x="1361504" y="2741522"/>
              <a:ext cx="1919788" cy="335086"/>
              <a:chOff x="1524191" y="928694"/>
              <a:chExt cx="1919788" cy="335086"/>
            </a:xfrm>
          </p:grpSpPr>
          <p:sp>
            <p:nvSpPr>
              <p:cNvPr id="10" name="Left-Right Arrow 9"/>
              <p:cNvSpPr/>
              <p:nvPr/>
            </p:nvSpPr>
            <p:spPr>
              <a:xfrm>
                <a:off x="1524191" y="1019891"/>
                <a:ext cx="1823903" cy="215684"/>
              </a:xfrm>
              <a:prstGeom prst="leftRightArrow">
                <a:avLst>
                  <a:gd name="adj1" fmla="val 100000"/>
                  <a:gd name="adj2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400"/>
                  </a:spcAft>
                  <a:buSzPct val="100000"/>
                </a:pPr>
                <a:endParaRPr lang="en-US" sz="1400" dirty="0"/>
              </a:p>
            </p:txBody>
          </p:sp>
          <p:sp>
            <p:nvSpPr>
              <p:cNvPr id="11" name="Freeform 112"/>
              <p:cNvSpPr>
                <a:spLocks/>
              </p:cNvSpPr>
              <p:nvPr/>
            </p:nvSpPr>
            <p:spPr bwMode="auto">
              <a:xfrm rot="3600000">
                <a:off x="3095718" y="915519"/>
                <a:ext cx="335086" cy="361436"/>
              </a:xfrm>
              <a:custGeom>
                <a:avLst/>
                <a:gdLst>
                  <a:gd name="connsiteX0" fmla="*/ 5625 w 10000"/>
                  <a:gd name="connsiteY0" fmla="*/ 10000 h 10000"/>
                  <a:gd name="connsiteX1" fmla="*/ 5625 w 10000"/>
                  <a:gd name="connsiteY1" fmla="*/ 10000 h 10000"/>
                  <a:gd name="connsiteX2" fmla="*/ 5476 w 10000"/>
                  <a:gd name="connsiteY2" fmla="*/ 9957 h 10000"/>
                  <a:gd name="connsiteX3" fmla="*/ 5357 w 10000"/>
                  <a:gd name="connsiteY3" fmla="*/ 9914 h 10000"/>
                  <a:gd name="connsiteX4" fmla="*/ 5089 w 10000"/>
                  <a:gd name="connsiteY4" fmla="*/ 9785 h 10000"/>
                  <a:gd name="connsiteX5" fmla="*/ 536 w 10000"/>
                  <a:gd name="connsiteY5" fmla="*/ 6094 h 10000"/>
                  <a:gd name="connsiteX6" fmla="*/ 536 w 10000"/>
                  <a:gd name="connsiteY6" fmla="*/ 6094 h 10000"/>
                  <a:gd name="connsiteX7" fmla="*/ 298 w 10000"/>
                  <a:gd name="connsiteY7" fmla="*/ 5880 h 10000"/>
                  <a:gd name="connsiteX8" fmla="*/ 119 w 10000"/>
                  <a:gd name="connsiteY8" fmla="*/ 5579 h 10000"/>
                  <a:gd name="connsiteX9" fmla="*/ 30 w 10000"/>
                  <a:gd name="connsiteY9" fmla="*/ 5322 h 10000"/>
                  <a:gd name="connsiteX10" fmla="*/ 0 w 10000"/>
                  <a:gd name="connsiteY10" fmla="*/ 4979 h 10000"/>
                  <a:gd name="connsiteX11" fmla="*/ 0 w 10000"/>
                  <a:gd name="connsiteY11" fmla="*/ 4979 h 10000"/>
                  <a:gd name="connsiteX12" fmla="*/ 30 w 10000"/>
                  <a:gd name="connsiteY12" fmla="*/ 4678 h 10000"/>
                  <a:gd name="connsiteX13" fmla="*/ 119 w 10000"/>
                  <a:gd name="connsiteY13" fmla="*/ 4378 h 10000"/>
                  <a:gd name="connsiteX14" fmla="*/ 298 w 10000"/>
                  <a:gd name="connsiteY14" fmla="*/ 4120 h 10000"/>
                  <a:gd name="connsiteX15" fmla="*/ 536 w 10000"/>
                  <a:gd name="connsiteY15" fmla="*/ 3906 h 10000"/>
                  <a:gd name="connsiteX16" fmla="*/ 5089 w 10000"/>
                  <a:gd name="connsiteY16" fmla="*/ 215 h 10000"/>
                  <a:gd name="connsiteX17" fmla="*/ 5089 w 10000"/>
                  <a:gd name="connsiteY17" fmla="*/ 215 h 10000"/>
                  <a:gd name="connsiteX18" fmla="*/ 5357 w 10000"/>
                  <a:gd name="connsiteY18" fmla="*/ 86 h 10000"/>
                  <a:gd name="connsiteX19" fmla="*/ 5476 w 10000"/>
                  <a:gd name="connsiteY19" fmla="*/ 43 h 10000"/>
                  <a:gd name="connsiteX20" fmla="*/ 5625 w 10000"/>
                  <a:gd name="connsiteY20" fmla="*/ 0 h 10000"/>
                  <a:gd name="connsiteX21" fmla="*/ 5625 w 10000"/>
                  <a:gd name="connsiteY21" fmla="*/ 0 h 10000"/>
                  <a:gd name="connsiteX22" fmla="*/ 5774 w 10000"/>
                  <a:gd name="connsiteY22" fmla="*/ 43 h 10000"/>
                  <a:gd name="connsiteX23" fmla="*/ 5923 w 10000"/>
                  <a:gd name="connsiteY23" fmla="*/ 86 h 10000"/>
                  <a:gd name="connsiteX24" fmla="*/ 6042 w 10000"/>
                  <a:gd name="connsiteY24" fmla="*/ 215 h 10000"/>
                  <a:gd name="connsiteX25" fmla="*/ 6161 w 10000"/>
                  <a:gd name="connsiteY25" fmla="*/ 386 h 10000"/>
                  <a:gd name="connsiteX26" fmla="*/ 6280 w 10000"/>
                  <a:gd name="connsiteY26" fmla="*/ 558 h 10000"/>
                  <a:gd name="connsiteX27" fmla="*/ 6369 w 10000"/>
                  <a:gd name="connsiteY27" fmla="*/ 815 h 10000"/>
                  <a:gd name="connsiteX28" fmla="*/ 6399 w 10000"/>
                  <a:gd name="connsiteY28" fmla="*/ 1116 h 10000"/>
                  <a:gd name="connsiteX29" fmla="*/ 6429 w 10000"/>
                  <a:gd name="connsiteY29" fmla="*/ 1502 h 10000"/>
                  <a:gd name="connsiteX30" fmla="*/ 6429 w 10000"/>
                  <a:gd name="connsiteY30" fmla="*/ 2532 h 10000"/>
                  <a:gd name="connsiteX31" fmla="*/ 9762 w 10000"/>
                  <a:gd name="connsiteY31" fmla="*/ 2532 h 10000"/>
                  <a:gd name="connsiteX32" fmla="*/ 10000 w 10000"/>
                  <a:gd name="connsiteY32" fmla="*/ 2876 h 10000"/>
                  <a:gd name="connsiteX33" fmla="*/ 10000 w 10000"/>
                  <a:gd name="connsiteY33" fmla="*/ 7124 h 10000"/>
                  <a:gd name="connsiteX34" fmla="*/ 10000 w 10000"/>
                  <a:gd name="connsiteY34" fmla="*/ 7468 h 10000"/>
                  <a:gd name="connsiteX35" fmla="*/ 9762 w 10000"/>
                  <a:gd name="connsiteY35" fmla="*/ 7468 h 10000"/>
                  <a:gd name="connsiteX36" fmla="*/ 6429 w 10000"/>
                  <a:gd name="connsiteY36" fmla="*/ 7468 h 10000"/>
                  <a:gd name="connsiteX37" fmla="*/ 6429 w 10000"/>
                  <a:gd name="connsiteY37" fmla="*/ 8498 h 10000"/>
                  <a:gd name="connsiteX38" fmla="*/ 6429 w 10000"/>
                  <a:gd name="connsiteY38" fmla="*/ 8498 h 10000"/>
                  <a:gd name="connsiteX39" fmla="*/ 6399 w 10000"/>
                  <a:gd name="connsiteY39" fmla="*/ 8841 h 10000"/>
                  <a:gd name="connsiteX40" fmla="*/ 6369 w 10000"/>
                  <a:gd name="connsiteY40" fmla="*/ 9099 h 10000"/>
                  <a:gd name="connsiteX41" fmla="*/ 6310 w 10000"/>
                  <a:gd name="connsiteY41" fmla="*/ 9356 h 10000"/>
                  <a:gd name="connsiteX42" fmla="*/ 6190 w 10000"/>
                  <a:gd name="connsiteY42" fmla="*/ 9571 h 10000"/>
                  <a:gd name="connsiteX43" fmla="*/ 6071 w 10000"/>
                  <a:gd name="connsiteY43" fmla="*/ 9742 h 10000"/>
                  <a:gd name="connsiteX44" fmla="*/ 5952 w 10000"/>
                  <a:gd name="connsiteY44" fmla="*/ 9871 h 10000"/>
                  <a:gd name="connsiteX45" fmla="*/ 5774 w 10000"/>
                  <a:gd name="connsiteY45" fmla="*/ 9957 h 10000"/>
                  <a:gd name="connsiteX46" fmla="*/ 5625 w 10000"/>
                  <a:gd name="connsiteY46" fmla="*/ 10000 h 10000"/>
                  <a:gd name="connsiteX47" fmla="*/ 5625 w 10000"/>
                  <a:gd name="connsiteY47" fmla="*/ 10000 h 10000"/>
                  <a:gd name="connsiteX0" fmla="*/ 5625 w 10000"/>
                  <a:gd name="connsiteY0" fmla="*/ 10000 h 10000"/>
                  <a:gd name="connsiteX1" fmla="*/ 5625 w 10000"/>
                  <a:gd name="connsiteY1" fmla="*/ 10000 h 10000"/>
                  <a:gd name="connsiteX2" fmla="*/ 5476 w 10000"/>
                  <a:gd name="connsiteY2" fmla="*/ 9957 h 10000"/>
                  <a:gd name="connsiteX3" fmla="*/ 5357 w 10000"/>
                  <a:gd name="connsiteY3" fmla="*/ 9914 h 10000"/>
                  <a:gd name="connsiteX4" fmla="*/ 5089 w 10000"/>
                  <a:gd name="connsiteY4" fmla="*/ 9785 h 10000"/>
                  <a:gd name="connsiteX5" fmla="*/ 536 w 10000"/>
                  <a:gd name="connsiteY5" fmla="*/ 6094 h 10000"/>
                  <a:gd name="connsiteX6" fmla="*/ 536 w 10000"/>
                  <a:gd name="connsiteY6" fmla="*/ 6094 h 10000"/>
                  <a:gd name="connsiteX7" fmla="*/ 298 w 10000"/>
                  <a:gd name="connsiteY7" fmla="*/ 5880 h 10000"/>
                  <a:gd name="connsiteX8" fmla="*/ 119 w 10000"/>
                  <a:gd name="connsiteY8" fmla="*/ 5579 h 10000"/>
                  <a:gd name="connsiteX9" fmla="*/ 30 w 10000"/>
                  <a:gd name="connsiteY9" fmla="*/ 5322 h 10000"/>
                  <a:gd name="connsiteX10" fmla="*/ 0 w 10000"/>
                  <a:gd name="connsiteY10" fmla="*/ 4979 h 10000"/>
                  <a:gd name="connsiteX11" fmla="*/ 0 w 10000"/>
                  <a:gd name="connsiteY11" fmla="*/ 4979 h 10000"/>
                  <a:gd name="connsiteX12" fmla="*/ 30 w 10000"/>
                  <a:gd name="connsiteY12" fmla="*/ 4678 h 10000"/>
                  <a:gd name="connsiteX13" fmla="*/ 119 w 10000"/>
                  <a:gd name="connsiteY13" fmla="*/ 4378 h 10000"/>
                  <a:gd name="connsiteX14" fmla="*/ 298 w 10000"/>
                  <a:gd name="connsiteY14" fmla="*/ 4120 h 10000"/>
                  <a:gd name="connsiteX15" fmla="*/ 536 w 10000"/>
                  <a:gd name="connsiteY15" fmla="*/ 3906 h 10000"/>
                  <a:gd name="connsiteX16" fmla="*/ 5089 w 10000"/>
                  <a:gd name="connsiteY16" fmla="*/ 215 h 10000"/>
                  <a:gd name="connsiteX17" fmla="*/ 5089 w 10000"/>
                  <a:gd name="connsiteY17" fmla="*/ 215 h 10000"/>
                  <a:gd name="connsiteX18" fmla="*/ 5357 w 10000"/>
                  <a:gd name="connsiteY18" fmla="*/ 86 h 10000"/>
                  <a:gd name="connsiteX19" fmla="*/ 5476 w 10000"/>
                  <a:gd name="connsiteY19" fmla="*/ 43 h 10000"/>
                  <a:gd name="connsiteX20" fmla="*/ 5625 w 10000"/>
                  <a:gd name="connsiteY20" fmla="*/ 0 h 10000"/>
                  <a:gd name="connsiteX21" fmla="*/ 5625 w 10000"/>
                  <a:gd name="connsiteY21" fmla="*/ 0 h 10000"/>
                  <a:gd name="connsiteX22" fmla="*/ 5774 w 10000"/>
                  <a:gd name="connsiteY22" fmla="*/ 43 h 10000"/>
                  <a:gd name="connsiteX23" fmla="*/ 5923 w 10000"/>
                  <a:gd name="connsiteY23" fmla="*/ 86 h 10000"/>
                  <a:gd name="connsiteX24" fmla="*/ 6042 w 10000"/>
                  <a:gd name="connsiteY24" fmla="*/ 215 h 10000"/>
                  <a:gd name="connsiteX25" fmla="*/ 6161 w 10000"/>
                  <a:gd name="connsiteY25" fmla="*/ 386 h 10000"/>
                  <a:gd name="connsiteX26" fmla="*/ 6280 w 10000"/>
                  <a:gd name="connsiteY26" fmla="*/ 558 h 10000"/>
                  <a:gd name="connsiteX27" fmla="*/ 6369 w 10000"/>
                  <a:gd name="connsiteY27" fmla="*/ 815 h 10000"/>
                  <a:gd name="connsiteX28" fmla="*/ 6399 w 10000"/>
                  <a:gd name="connsiteY28" fmla="*/ 1116 h 10000"/>
                  <a:gd name="connsiteX29" fmla="*/ 6429 w 10000"/>
                  <a:gd name="connsiteY29" fmla="*/ 1502 h 10000"/>
                  <a:gd name="connsiteX30" fmla="*/ 6429 w 10000"/>
                  <a:gd name="connsiteY30" fmla="*/ 2532 h 10000"/>
                  <a:gd name="connsiteX31" fmla="*/ 10000 w 10000"/>
                  <a:gd name="connsiteY31" fmla="*/ 2876 h 10000"/>
                  <a:gd name="connsiteX32" fmla="*/ 10000 w 10000"/>
                  <a:gd name="connsiteY32" fmla="*/ 7124 h 10000"/>
                  <a:gd name="connsiteX33" fmla="*/ 10000 w 10000"/>
                  <a:gd name="connsiteY33" fmla="*/ 7468 h 10000"/>
                  <a:gd name="connsiteX34" fmla="*/ 9762 w 10000"/>
                  <a:gd name="connsiteY34" fmla="*/ 7468 h 10000"/>
                  <a:gd name="connsiteX35" fmla="*/ 6429 w 10000"/>
                  <a:gd name="connsiteY35" fmla="*/ 7468 h 10000"/>
                  <a:gd name="connsiteX36" fmla="*/ 6429 w 10000"/>
                  <a:gd name="connsiteY36" fmla="*/ 8498 h 10000"/>
                  <a:gd name="connsiteX37" fmla="*/ 6429 w 10000"/>
                  <a:gd name="connsiteY37" fmla="*/ 8498 h 10000"/>
                  <a:gd name="connsiteX38" fmla="*/ 6399 w 10000"/>
                  <a:gd name="connsiteY38" fmla="*/ 8841 h 10000"/>
                  <a:gd name="connsiteX39" fmla="*/ 6369 w 10000"/>
                  <a:gd name="connsiteY39" fmla="*/ 9099 h 10000"/>
                  <a:gd name="connsiteX40" fmla="*/ 6310 w 10000"/>
                  <a:gd name="connsiteY40" fmla="*/ 9356 h 10000"/>
                  <a:gd name="connsiteX41" fmla="*/ 6190 w 10000"/>
                  <a:gd name="connsiteY41" fmla="*/ 9571 h 10000"/>
                  <a:gd name="connsiteX42" fmla="*/ 6071 w 10000"/>
                  <a:gd name="connsiteY42" fmla="*/ 9742 h 10000"/>
                  <a:gd name="connsiteX43" fmla="*/ 5952 w 10000"/>
                  <a:gd name="connsiteY43" fmla="*/ 9871 h 10000"/>
                  <a:gd name="connsiteX44" fmla="*/ 5774 w 10000"/>
                  <a:gd name="connsiteY44" fmla="*/ 9957 h 10000"/>
                  <a:gd name="connsiteX45" fmla="*/ 5625 w 10000"/>
                  <a:gd name="connsiteY45" fmla="*/ 10000 h 10000"/>
                  <a:gd name="connsiteX46" fmla="*/ 5625 w 10000"/>
                  <a:gd name="connsiteY46" fmla="*/ 10000 h 10000"/>
                  <a:gd name="connsiteX0" fmla="*/ 5625 w 10000"/>
                  <a:gd name="connsiteY0" fmla="*/ 10000 h 10000"/>
                  <a:gd name="connsiteX1" fmla="*/ 5625 w 10000"/>
                  <a:gd name="connsiteY1" fmla="*/ 10000 h 10000"/>
                  <a:gd name="connsiteX2" fmla="*/ 5476 w 10000"/>
                  <a:gd name="connsiteY2" fmla="*/ 9957 h 10000"/>
                  <a:gd name="connsiteX3" fmla="*/ 5357 w 10000"/>
                  <a:gd name="connsiteY3" fmla="*/ 9914 h 10000"/>
                  <a:gd name="connsiteX4" fmla="*/ 5089 w 10000"/>
                  <a:gd name="connsiteY4" fmla="*/ 9785 h 10000"/>
                  <a:gd name="connsiteX5" fmla="*/ 536 w 10000"/>
                  <a:gd name="connsiteY5" fmla="*/ 6094 h 10000"/>
                  <a:gd name="connsiteX6" fmla="*/ 536 w 10000"/>
                  <a:gd name="connsiteY6" fmla="*/ 6094 h 10000"/>
                  <a:gd name="connsiteX7" fmla="*/ 298 w 10000"/>
                  <a:gd name="connsiteY7" fmla="*/ 5880 h 10000"/>
                  <a:gd name="connsiteX8" fmla="*/ 119 w 10000"/>
                  <a:gd name="connsiteY8" fmla="*/ 5579 h 10000"/>
                  <a:gd name="connsiteX9" fmla="*/ 30 w 10000"/>
                  <a:gd name="connsiteY9" fmla="*/ 5322 h 10000"/>
                  <a:gd name="connsiteX10" fmla="*/ 0 w 10000"/>
                  <a:gd name="connsiteY10" fmla="*/ 4979 h 10000"/>
                  <a:gd name="connsiteX11" fmla="*/ 0 w 10000"/>
                  <a:gd name="connsiteY11" fmla="*/ 4979 h 10000"/>
                  <a:gd name="connsiteX12" fmla="*/ 30 w 10000"/>
                  <a:gd name="connsiteY12" fmla="*/ 4678 h 10000"/>
                  <a:gd name="connsiteX13" fmla="*/ 119 w 10000"/>
                  <a:gd name="connsiteY13" fmla="*/ 4378 h 10000"/>
                  <a:gd name="connsiteX14" fmla="*/ 298 w 10000"/>
                  <a:gd name="connsiteY14" fmla="*/ 4120 h 10000"/>
                  <a:gd name="connsiteX15" fmla="*/ 536 w 10000"/>
                  <a:gd name="connsiteY15" fmla="*/ 3906 h 10000"/>
                  <a:gd name="connsiteX16" fmla="*/ 5089 w 10000"/>
                  <a:gd name="connsiteY16" fmla="*/ 215 h 10000"/>
                  <a:gd name="connsiteX17" fmla="*/ 5089 w 10000"/>
                  <a:gd name="connsiteY17" fmla="*/ 215 h 10000"/>
                  <a:gd name="connsiteX18" fmla="*/ 5357 w 10000"/>
                  <a:gd name="connsiteY18" fmla="*/ 86 h 10000"/>
                  <a:gd name="connsiteX19" fmla="*/ 5476 w 10000"/>
                  <a:gd name="connsiteY19" fmla="*/ 43 h 10000"/>
                  <a:gd name="connsiteX20" fmla="*/ 5625 w 10000"/>
                  <a:gd name="connsiteY20" fmla="*/ 0 h 10000"/>
                  <a:gd name="connsiteX21" fmla="*/ 5625 w 10000"/>
                  <a:gd name="connsiteY21" fmla="*/ 0 h 10000"/>
                  <a:gd name="connsiteX22" fmla="*/ 5774 w 10000"/>
                  <a:gd name="connsiteY22" fmla="*/ 43 h 10000"/>
                  <a:gd name="connsiteX23" fmla="*/ 5923 w 10000"/>
                  <a:gd name="connsiteY23" fmla="*/ 86 h 10000"/>
                  <a:gd name="connsiteX24" fmla="*/ 6042 w 10000"/>
                  <a:gd name="connsiteY24" fmla="*/ 215 h 10000"/>
                  <a:gd name="connsiteX25" fmla="*/ 6161 w 10000"/>
                  <a:gd name="connsiteY25" fmla="*/ 386 h 10000"/>
                  <a:gd name="connsiteX26" fmla="*/ 6280 w 10000"/>
                  <a:gd name="connsiteY26" fmla="*/ 558 h 10000"/>
                  <a:gd name="connsiteX27" fmla="*/ 6369 w 10000"/>
                  <a:gd name="connsiteY27" fmla="*/ 815 h 10000"/>
                  <a:gd name="connsiteX28" fmla="*/ 6399 w 10000"/>
                  <a:gd name="connsiteY28" fmla="*/ 1116 h 10000"/>
                  <a:gd name="connsiteX29" fmla="*/ 6429 w 10000"/>
                  <a:gd name="connsiteY29" fmla="*/ 1502 h 10000"/>
                  <a:gd name="connsiteX30" fmla="*/ 6429 w 10000"/>
                  <a:gd name="connsiteY30" fmla="*/ 2532 h 10000"/>
                  <a:gd name="connsiteX31" fmla="*/ 10000 w 10000"/>
                  <a:gd name="connsiteY31" fmla="*/ 7124 h 10000"/>
                  <a:gd name="connsiteX32" fmla="*/ 10000 w 10000"/>
                  <a:gd name="connsiteY32" fmla="*/ 7468 h 10000"/>
                  <a:gd name="connsiteX33" fmla="*/ 9762 w 10000"/>
                  <a:gd name="connsiteY33" fmla="*/ 7468 h 10000"/>
                  <a:gd name="connsiteX34" fmla="*/ 6429 w 10000"/>
                  <a:gd name="connsiteY34" fmla="*/ 7468 h 10000"/>
                  <a:gd name="connsiteX35" fmla="*/ 6429 w 10000"/>
                  <a:gd name="connsiteY35" fmla="*/ 8498 h 10000"/>
                  <a:gd name="connsiteX36" fmla="*/ 6429 w 10000"/>
                  <a:gd name="connsiteY36" fmla="*/ 8498 h 10000"/>
                  <a:gd name="connsiteX37" fmla="*/ 6399 w 10000"/>
                  <a:gd name="connsiteY37" fmla="*/ 8841 h 10000"/>
                  <a:gd name="connsiteX38" fmla="*/ 6369 w 10000"/>
                  <a:gd name="connsiteY38" fmla="*/ 9099 h 10000"/>
                  <a:gd name="connsiteX39" fmla="*/ 6310 w 10000"/>
                  <a:gd name="connsiteY39" fmla="*/ 9356 h 10000"/>
                  <a:gd name="connsiteX40" fmla="*/ 6190 w 10000"/>
                  <a:gd name="connsiteY40" fmla="*/ 9571 h 10000"/>
                  <a:gd name="connsiteX41" fmla="*/ 6071 w 10000"/>
                  <a:gd name="connsiteY41" fmla="*/ 9742 h 10000"/>
                  <a:gd name="connsiteX42" fmla="*/ 5952 w 10000"/>
                  <a:gd name="connsiteY42" fmla="*/ 9871 h 10000"/>
                  <a:gd name="connsiteX43" fmla="*/ 5774 w 10000"/>
                  <a:gd name="connsiteY43" fmla="*/ 9957 h 10000"/>
                  <a:gd name="connsiteX44" fmla="*/ 5625 w 10000"/>
                  <a:gd name="connsiteY44" fmla="*/ 10000 h 10000"/>
                  <a:gd name="connsiteX45" fmla="*/ 5625 w 10000"/>
                  <a:gd name="connsiteY45" fmla="*/ 10000 h 10000"/>
                  <a:gd name="connsiteX0" fmla="*/ 5625 w 10000"/>
                  <a:gd name="connsiteY0" fmla="*/ 10000 h 10000"/>
                  <a:gd name="connsiteX1" fmla="*/ 5625 w 10000"/>
                  <a:gd name="connsiteY1" fmla="*/ 10000 h 10000"/>
                  <a:gd name="connsiteX2" fmla="*/ 5476 w 10000"/>
                  <a:gd name="connsiteY2" fmla="*/ 9957 h 10000"/>
                  <a:gd name="connsiteX3" fmla="*/ 5357 w 10000"/>
                  <a:gd name="connsiteY3" fmla="*/ 9914 h 10000"/>
                  <a:gd name="connsiteX4" fmla="*/ 5089 w 10000"/>
                  <a:gd name="connsiteY4" fmla="*/ 9785 h 10000"/>
                  <a:gd name="connsiteX5" fmla="*/ 536 w 10000"/>
                  <a:gd name="connsiteY5" fmla="*/ 6094 h 10000"/>
                  <a:gd name="connsiteX6" fmla="*/ 536 w 10000"/>
                  <a:gd name="connsiteY6" fmla="*/ 6094 h 10000"/>
                  <a:gd name="connsiteX7" fmla="*/ 298 w 10000"/>
                  <a:gd name="connsiteY7" fmla="*/ 5880 h 10000"/>
                  <a:gd name="connsiteX8" fmla="*/ 119 w 10000"/>
                  <a:gd name="connsiteY8" fmla="*/ 5579 h 10000"/>
                  <a:gd name="connsiteX9" fmla="*/ 30 w 10000"/>
                  <a:gd name="connsiteY9" fmla="*/ 5322 h 10000"/>
                  <a:gd name="connsiteX10" fmla="*/ 0 w 10000"/>
                  <a:gd name="connsiteY10" fmla="*/ 4979 h 10000"/>
                  <a:gd name="connsiteX11" fmla="*/ 0 w 10000"/>
                  <a:gd name="connsiteY11" fmla="*/ 4979 h 10000"/>
                  <a:gd name="connsiteX12" fmla="*/ 30 w 10000"/>
                  <a:gd name="connsiteY12" fmla="*/ 4678 h 10000"/>
                  <a:gd name="connsiteX13" fmla="*/ 119 w 10000"/>
                  <a:gd name="connsiteY13" fmla="*/ 4378 h 10000"/>
                  <a:gd name="connsiteX14" fmla="*/ 298 w 10000"/>
                  <a:gd name="connsiteY14" fmla="*/ 4120 h 10000"/>
                  <a:gd name="connsiteX15" fmla="*/ 536 w 10000"/>
                  <a:gd name="connsiteY15" fmla="*/ 3906 h 10000"/>
                  <a:gd name="connsiteX16" fmla="*/ 5089 w 10000"/>
                  <a:gd name="connsiteY16" fmla="*/ 215 h 10000"/>
                  <a:gd name="connsiteX17" fmla="*/ 5089 w 10000"/>
                  <a:gd name="connsiteY17" fmla="*/ 215 h 10000"/>
                  <a:gd name="connsiteX18" fmla="*/ 5357 w 10000"/>
                  <a:gd name="connsiteY18" fmla="*/ 86 h 10000"/>
                  <a:gd name="connsiteX19" fmla="*/ 5476 w 10000"/>
                  <a:gd name="connsiteY19" fmla="*/ 43 h 10000"/>
                  <a:gd name="connsiteX20" fmla="*/ 5625 w 10000"/>
                  <a:gd name="connsiteY20" fmla="*/ 0 h 10000"/>
                  <a:gd name="connsiteX21" fmla="*/ 5625 w 10000"/>
                  <a:gd name="connsiteY21" fmla="*/ 0 h 10000"/>
                  <a:gd name="connsiteX22" fmla="*/ 5774 w 10000"/>
                  <a:gd name="connsiteY22" fmla="*/ 43 h 10000"/>
                  <a:gd name="connsiteX23" fmla="*/ 5923 w 10000"/>
                  <a:gd name="connsiteY23" fmla="*/ 86 h 10000"/>
                  <a:gd name="connsiteX24" fmla="*/ 6042 w 10000"/>
                  <a:gd name="connsiteY24" fmla="*/ 215 h 10000"/>
                  <a:gd name="connsiteX25" fmla="*/ 6161 w 10000"/>
                  <a:gd name="connsiteY25" fmla="*/ 386 h 10000"/>
                  <a:gd name="connsiteX26" fmla="*/ 6280 w 10000"/>
                  <a:gd name="connsiteY26" fmla="*/ 558 h 10000"/>
                  <a:gd name="connsiteX27" fmla="*/ 6369 w 10000"/>
                  <a:gd name="connsiteY27" fmla="*/ 815 h 10000"/>
                  <a:gd name="connsiteX28" fmla="*/ 6399 w 10000"/>
                  <a:gd name="connsiteY28" fmla="*/ 1116 h 10000"/>
                  <a:gd name="connsiteX29" fmla="*/ 6429 w 10000"/>
                  <a:gd name="connsiteY29" fmla="*/ 1502 h 10000"/>
                  <a:gd name="connsiteX30" fmla="*/ 6429 w 10000"/>
                  <a:gd name="connsiteY30" fmla="*/ 2532 h 10000"/>
                  <a:gd name="connsiteX31" fmla="*/ 10000 w 10000"/>
                  <a:gd name="connsiteY31" fmla="*/ 7124 h 10000"/>
                  <a:gd name="connsiteX32" fmla="*/ 10000 w 10000"/>
                  <a:gd name="connsiteY32" fmla="*/ 7468 h 10000"/>
                  <a:gd name="connsiteX33" fmla="*/ 6429 w 10000"/>
                  <a:gd name="connsiteY33" fmla="*/ 7468 h 10000"/>
                  <a:gd name="connsiteX34" fmla="*/ 6429 w 10000"/>
                  <a:gd name="connsiteY34" fmla="*/ 8498 h 10000"/>
                  <a:gd name="connsiteX35" fmla="*/ 6429 w 10000"/>
                  <a:gd name="connsiteY35" fmla="*/ 8498 h 10000"/>
                  <a:gd name="connsiteX36" fmla="*/ 6399 w 10000"/>
                  <a:gd name="connsiteY36" fmla="*/ 8841 h 10000"/>
                  <a:gd name="connsiteX37" fmla="*/ 6369 w 10000"/>
                  <a:gd name="connsiteY37" fmla="*/ 9099 h 10000"/>
                  <a:gd name="connsiteX38" fmla="*/ 6310 w 10000"/>
                  <a:gd name="connsiteY38" fmla="*/ 9356 h 10000"/>
                  <a:gd name="connsiteX39" fmla="*/ 6190 w 10000"/>
                  <a:gd name="connsiteY39" fmla="*/ 9571 h 10000"/>
                  <a:gd name="connsiteX40" fmla="*/ 6071 w 10000"/>
                  <a:gd name="connsiteY40" fmla="*/ 9742 h 10000"/>
                  <a:gd name="connsiteX41" fmla="*/ 5952 w 10000"/>
                  <a:gd name="connsiteY41" fmla="*/ 9871 h 10000"/>
                  <a:gd name="connsiteX42" fmla="*/ 5774 w 10000"/>
                  <a:gd name="connsiteY42" fmla="*/ 9957 h 10000"/>
                  <a:gd name="connsiteX43" fmla="*/ 5625 w 10000"/>
                  <a:gd name="connsiteY43" fmla="*/ 10000 h 10000"/>
                  <a:gd name="connsiteX44" fmla="*/ 5625 w 10000"/>
                  <a:gd name="connsiteY44" fmla="*/ 10000 h 10000"/>
                  <a:gd name="connsiteX0" fmla="*/ 5625 w 10000"/>
                  <a:gd name="connsiteY0" fmla="*/ 10000 h 10000"/>
                  <a:gd name="connsiteX1" fmla="*/ 5625 w 10000"/>
                  <a:gd name="connsiteY1" fmla="*/ 10000 h 10000"/>
                  <a:gd name="connsiteX2" fmla="*/ 5476 w 10000"/>
                  <a:gd name="connsiteY2" fmla="*/ 9957 h 10000"/>
                  <a:gd name="connsiteX3" fmla="*/ 5357 w 10000"/>
                  <a:gd name="connsiteY3" fmla="*/ 9914 h 10000"/>
                  <a:gd name="connsiteX4" fmla="*/ 5089 w 10000"/>
                  <a:gd name="connsiteY4" fmla="*/ 9785 h 10000"/>
                  <a:gd name="connsiteX5" fmla="*/ 536 w 10000"/>
                  <a:gd name="connsiteY5" fmla="*/ 6094 h 10000"/>
                  <a:gd name="connsiteX6" fmla="*/ 536 w 10000"/>
                  <a:gd name="connsiteY6" fmla="*/ 6094 h 10000"/>
                  <a:gd name="connsiteX7" fmla="*/ 298 w 10000"/>
                  <a:gd name="connsiteY7" fmla="*/ 5880 h 10000"/>
                  <a:gd name="connsiteX8" fmla="*/ 119 w 10000"/>
                  <a:gd name="connsiteY8" fmla="*/ 5579 h 10000"/>
                  <a:gd name="connsiteX9" fmla="*/ 30 w 10000"/>
                  <a:gd name="connsiteY9" fmla="*/ 5322 h 10000"/>
                  <a:gd name="connsiteX10" fmla="*/ 0 w 10000"/>
                  <a:gd name="connsiteY10" fmla="*/ 4979 h 10000"/>
                  <a:gd name="connsiteX11" fmla="*/ 0 w 10000"/>
                  <a:gd name="connsiteY11" fmla="*/ 4979 h 10000"/>
                  <a:gd name="connsiteX12" fmla="*/ 30 w 10000"/>
                  <a:gd name="connsiteY12" fmla="*/ 4678 h 10000"/>
                  <a:gd name="connsiteX13" fmla="*/ 119 w 10000"/>
                  <a:gd name="connsiteY13" fmla="*/ 4378 h 10000"/>
                  <a:gd name="connsiteX14" fmla="*/ 298 w 10000"/>
                  <a:gd name="connsiteY14" fmla="*/ 4120 h 10000"/>
                  <a:gd name="connsiteX15" fmla="*/ 536 w 10000"/>
                  <a:gd name="connsiteY15" fmla="*/ 3906 h 10000"/>
                  <a:gd name="connsiteX16" fmla="*/ 5089 w 10000"/>
                  <a:gd name="connsiteY16" fmla="*/ 215 h 10000"/>
                  <a:gd name="connsiteX17" fmla="*/ 5089 w 10000"/>
                  <a:gd name="connsiteY17" fmla="*/ 215 h 10000"/>
                  <a:gd name="connsiteX18" fmla="*/ 5357 w 10000"/>
                  <a:gd name="connsiteY18" fmla="*/ 86 h 10000"/>
                  <a:gd name="connsiteX19" fmla="*/ 5476 w 10000"/>
                  <a:gd name="connsiteY19" fmla="*/ 43 h 10000"/>
                  <a:gd name="connsiteX20" fmla="*/ 5625 w 10000"/>
                  <a:gd name="connsiteY20" fmla="*/ 0 h 10000"/>
                  <a:gd name="connsiteX21" fmla="*/ 5625 w 10000"/>
                  <a:gd name="connsiteY21" fmla="*/ 0 h 10000"/>
                  <a:gd name="connsiteX22" fmla="*/ 5774 w 10000"/>
                  <a:gd name="connsiteY22" fmla="*/ 43 h 10000"/>
                  <a:gd name="connsiteX23" fmla="*/ 5923 w 10000"/>
                  <a:gd name="connsiteY23" fmla="*/ 86 h 10000"/>
                  <a:gd name="connsiteX24" fmla="*/ 6042 w 10000"/>
                  <a:gd name="connsiteY24" fmla="*/ 215 h 10000"/>
                  <a:gd name="connsiteX25" fmla="*/ 6161 w 10000"/>
                  <a:gd name="connsiteY25" fmla="*/ 386 h 10000"/>
                  <a:gd name="connsiteX26" fmla="*/ 6280 w 10000"/>
                  <a:gd name="connsiteY26" fmla="*/ 558 h 10000"/>
                  <a:gd name="connsiteX27" fmla="*/ 6369 w 10000"/>
                  <a:gd name="connsiteY27" fmla="*/ 815 h 10000"/>
                  <a:gd name="connsiteX28" fmla="*/ 6399 w 10000"/>
                  <a:gd name="connsiteY28" fmla="*/ 1116 h 10000"/>
                  <a:gd name="connsiteX29" fmla="*/ 6429 w 10000"/>
                  <a:gd name="connsiteY29" fmla="*/ 1502 h 10000"/>
                  <a:gd name="connsiteX30" fmla="*/ 6429 w 10000"/>
                  <a:gd name="connsiteY30" fmla="*/ 2532 h 10000"/>
                  <a:gd name="connsiteX31" fmla="*/ 10000 w 10000"/>
                  <a:gd name="connsiteY31" fmla="*/ 7124 h 10000"/>
                  <a:gd name="connsiteX32" fmla="*/ 6429 w 10000"/>
                  <a:gd name="connsiteY32" fmla="*/ 7468 h 10000"/>
                  <a:gd name="connsiteX33" fmla="*/ 6429 w 10000"/>
                  <a:gd name="connsiteY33" fmla="*/ 8498 h 10000"/>
                  <a:gd name="connsiteX34" fmla="*/ 6429 w 10000"/>
                  <a:gd name="connsiteY34" fmla="*/ 8498 h 10000"/>
                  <a:gd name="connsiteX35" fmla="*/ 6399 w 10000"/>
                  <a:gd name="connsiteY35" fmla="*/ 8841 h 10000"/>
                  <a:gd name="connsiteX36" fmla="*/ 6369 w 10000"/>
                  <a:gd name="connsiteY36" fmla="*/ 9099 h 10000"/>
                  <a:gd name="connsiteX37" fmla="*/ 6310 w 10000"/>
                  <a:gd name="connsiteY37" fmla="*/ 9356 h 10000"/>
                  <a:gd name="connsiteX38" fmla="*/ 6190 w 10000"/>
                  <a:gd name="connsiteY38" fmla="*/ 9571 h 10000"/>
                  <a:gd name="connsiteX39" fmla="*/ 6071 w 10000"/>
                  <a:gd name="connsiteY39" fmla="*/ 9742 h 10000"/>
                  <a:gd name="connsiteX40" fmla="*/ 5952 w 10000"/>
                  <a:gd name="connsiteY40" fmla="*/ 9871 h 10000"/>
                  <a:gd name="connsiteX41" fmla="*/ 5774 w 10000"/>
                  <a:gd name="connsiteY41" fmla="*/ 9957 h 10000"/>
                  <a:gd name="connsiteX42" fmla="*/ 5625 w 10000"/>
                  <a:gd name="connsiteY42" fmla="*/ 10000 h 10000"/>
                  <a:gd name="connsiteX43" fmla="*/ 5625 w 10000"/>
                  <a:gd name="connsiteY43" fmla="*/ 10000 h 10000"/>
                  <a:gd name="connsiteX0" fmla="*/ 5625 w 6429"/>
                  <a:gd name="connsiteY0" fmla="*/ 10000 h 10000"/>
                  <a:gd name="connsiteX1" fmla="*/ 5625 w 6429"/>
                  <a:gd name="connsiteY1" fmla="*/ 10000 h 10000"/>
                  <a:gd name="connsiteX2" fmla="*/ 5476 w 6429"/>
                  <a:gd name="connsiteY2" fmla="*/ 9957 h 10000"/>
                  <a:gd name="connsiteX3" fmla="*/ 5357 w 6429"/>
                  <a:gd name="connsiteY3" fmla="*/ 9914 h 10000"/>
                  <a:gd name="connsiteX4" fmla="*/ 5089 w 6429"/>
                  <a:gd name="connsiteY4" fmla="*/ 9785 h 10000"/>
                  <a:gd name="connsiteX5" fmla="*/ 536 w 6429"/>
                  <a:gd name="connsiteY5" fmla="*/ 6094 h 10000"/>
                  <a:gd name="connsiteX6" fmla="*/ 536 w 6429"/>
                  <a:gd name="connsiteY6" fmla="*/ 6094 h 10000"/>
                  <a:gd name="connsiteX7" fmla="*/ 298 w 6429"/>
                  <a:gd name="connsiteY7" fmla="*/ 5880 h 10000"/>
                  <a:gd name="connsiteX8" fmla="*/ 119 w 6429"/>
                  <a:gd name="connsiteY8" fmla="*/ 5579 h 10000"/>
                  <a:gd name="connsiteX9" fmla="*/ 30 w 6429"/>
                  <a:gd name="connsiteY9" fmla="*/ 5322 h 10000"/>
                  <a:gd name="connsiteX10" fmla="*/ 0 w 6429"/>
                  <a:gd name="connsiteY10" fmla="*/ 4979 h 10000"/>
                  <a:gd name="connsiteX11" fmla="*/ 0 w 6429"/>
                  <a:gd name="connsiteY11" fmla="*/ 4979 h 10000"/>
                  <a:gd name="connsiteX12" fmla="*/ 30 w 6429"/>
                  <a:gd name="connsiteY12" fmla="*/ 4678 h 10000"/>
                  <a:gd name="connsiteX13" fmla="*/ 119 w 6429"/>
                  <a:gd name="connsiteY13" fmla="*/ 4378 h 10000"/>
                  <a:gd name="connsiteX14" fmla="*/ 298 w 6429"/>
                  <a:gd name="connsiteY14" fmla="*/ 4120 h 10000"/>
                  <a:gd name="connsiteX15" fmla="*/ 536 w 6429"/>
                  <a:gd name="connsiteY15" fmla="*/ 3906 h 10000"/>
                  <a:gd name="connsiteX16" fmla="*/ 5089 w 6429"/>
                  <a:gd name="connsiteY16" fmla="*/ 215 h 10000"/>
                  <a:gd name="connsiteX17" fmla="*/ 5089 w 6429"/>
                  <a:gd name="connsiteY17" fmla="*/ 215 h 10000"/>
                  <a:gd name="connsiteX18" fmla="*/ 5357 w 6429"/>
                  <a:gd name="connsiteY18" fmla="*/ 86 h 10000"/>
                  <a:gd name="connsiteX19" fmla="*/ 5476 w 6429"/>
                  <a:gd name="connsiteY19" fmla="*/ 43 h 10000"/>
                  <a:gd name="connsiteX20" fmla="*/ 5625 w 6429"/>
                  <a:gd name="connsiteY20" fmla="*/ 0 h 10000"/>
                  <a:gd name="connsiteX21" fmla="*/ 5625 w 6429"/>
                  <a:gd name="connsiteY21" fmla="*/ 0 h 10000"/>
                  <a:gd name="connsiteX22" fmla="*/ 5774 w 6429"/>
                  <a:gd name="connsiteY22" fmla="*/ 43 h 10000"/>
                  <a:gd name="connsiteX23" fmla="*/ 5923 w 6429"/>
                  <a:gd name="connsiteY23" fmla="*/ 86 h 10000"/>
                  <a:gd name="connsiteX24" fmla="*/ 6042 w 6429"/>
                  <a:gd name="connsiteY24" fmla="*/ 215 h 10000"/>
                  <a:gd name="connsiteX25" fmla="*/ 6161 w 6429"/>
                  <a:gd name="connsiteY25" fmla="*/ 386 h 10000"/>
                  <a:gd name="connsiteX26" fmla="*/ 6280 w 6429"/>
                  <a:gd name="connsiteY26" fmla="*/ 558 h 10000"/>
                  <a:gd name="connsiteX27" fmla="*/ 6369 w 6429"/>
                  <a:gd name="connsiteY27" fmla="*/ 815 h 10000"/>
                  <a:gd name="connsiteX28" fmla="*/ 6399 w 6429"/>
                  <a:gd name="connsiteY28" fmla="*/ 1116 h 10000"/>
                  <a:gd name="connsiteX29" fmla="*/ 6429 w 6429"/>
                  <a:gd name="connsiteY29" fmla="*/ 1502 h 10000"/>
                  <a:gd name="connsiteX30" fmla="*/ 6429 w 6429"/>
                  <a:gd name="connsiteY30" fmla="*/ 2532 h 10000"/>
                  <a:gd name="connsiteX31" fmla="*/ 6429 w 6429"/>
                  <a:gd name="connsiteY31" fmla="*/ 7468 h 10000"/>
                  <a:gd name="connsiteX32" fmla="*/ 6429 w 6429"/>
                  <a:gd name="connsiteY32" fmla="*/ 8498 h 10000"/>
                  <a:gd name="connsiteX33" fmla="*/ 6429 w 6429"/>
                  <a:gd name="connsiteY33" fmla="*/ 8498 h 10000"/>
                  <a:gd name="connsiteX34" fmla="*/ 6399 w 6429"/>
                  <a:gd name="connsiteY34" fmla="*/ 8841 h 10000"/>
                  <a:gd name="connsiteX35" fmla="*/ 6369 w 6429"/>
                  <a:gd name="connsiteY35" fmla="*/ 9099 h 10000"/>
                  <a:gd name="connsiteX36" fmla="*/ 6310 w 6429"/>
                  <a:gd name="connsiteY36" fmla="*/ 9356 h 10000"/>
                  <a:gd name="connsiteX37" fmla="*/ 6190 w 6429"/>
                  <a:gd name="connsiteY37" fmla="*/ 9571 h 10000"/>
                  <a:gd name="connsiteX38" fmla="*/ 6071 w 6429"/>
                  <a:gd name="connsiteY38" fmla="*/ 9742 h 10000"/>
                  <a:gd name="connsiteX39" fmla="*/ 5952 w 6429"/>
                  <a:gd name="connsiteY39" fmla="*/ 9871 h 10000"/>
                  <a:gd name="connsiteX40" fmla="*/ 5774 w 6429"/>
                  <a:gd name="connsiteY40" fmla="*/ 9957 h 10000"/>
                  <a:gd name="connsiteX41" fmla="*/ 5625 w 6429"/>
                  <a:gd name="connsiteY41" fmla="*/ 10000 h 10000"/>
                  <a:gd name="connsiteX42" fmla="*/ 5625 w 6429"/>
                  <a:gd name="connsiteY4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6429" h="10000">
                    <a:moveTo>
                      <a:pt x="5625" y="10000"/>
                    </a:moveTo>
                    <a:lnTo>
                      <a:pt x="5625" y="10000"/>
                    </a:lnTo>
                    <a:lnTo>
                      <a:pt x="5476" y="9957"/>
                    </a:lnTo>
                    <a:cubicBezTo>
                      <a:pt x="5436" y="9943"/>
                      <a:pt x="5397" y="9928"/>
                      <a:pt x="5357" y="9914"/>
                    </a:cubicBezTo>
                    <a:lnTo>
                      <a:pt x="5089" y="9785"/>
                    </a:lnTo>
                    <a:lnTo>
                      <a:pt x="536" y="6094"/>
                    </a:lnTo>
                    <a:lnTo>
                      <a:pt x="536" y="6094"/>
                    </a:lnTo>
                    <a:lnTo>
                      <a:pt x="298" y="5880"/>
                    </a:lnTo>
                    <a:cubicBezTo>
                      <a:pt x="238" y="5780"/>
                      <a:pt x="179" y="5679"/>
                      <a:pt x="119" y="5579"/>
                    </a:cubicBezTo>
                    <a:cubicBezTo>
                      <a:pt x="89" y="5493"/>
                      <a:pt x="60" y="5408"/>
                      <a:pt x="30" y="5322"/>
                    </a:cubicBezTo>
                    <a:cubicBezTo>
                      <a:pt x="20" y="5208"/>
                      <a:pt x="10" y="5093"/>
                      <a:pt x="0" y="4979"/>
                    </a:cubicBezTo>
                    <a:lnTo>
                      <a:pt x="0" y="4979"/>
                    </a:lnTo>
                    <a:cubicBezTo>
                      <a:pt x="10" y="4879"/>
                      <a:pt x="20" y="4778"/>
                      <a:pt x="30" y="4678"/>
                    </a:cubicBezTo>
                    <a:cubicBezTo>
                      <a:pt x="60" y="4578"/>
                      <a:pt x="89" y="4478"/>
                      <a:pt x="119" y="4378"/>
                    </a:cubicBezTo>
                    <a:lnTo>
                      <a:pt x="298" y="4120"/>
                    </a:lnTo>
                    <a:lnTo>
                      <a:pt x="536" y="3906"/>
                    </a:lnTo>
                    <a:lnTo>
                      <a:pt x="5089" y="215"/>
                    </a:lnTo>
                    <a:lnTo>
                      <a:pt x="5089" y="215"/>
                    </a:lnTo>
                    <a:lnTo>
                      <a:pt x="5357" y="86"/>
                    </a:lnTo>
                    <a:cubicBezTo>
                      <a:pt x="5397" y="72"/>
                      <a:pt x="5436" y="57"/>
                      <a:pt x="5476" y="43"/>
                    </a:cubicBezTo>
                    <a:lnTo>
                      <a:pt x="5625" y="0"/>
                    </a:lnTo>
                    <a:lnTo>
                      <a:pt x="5625" y="0"/>
                    </a:lnTo>
                    <a:lnTo>
                      <a:pt x="5774" y="43"/>
                    </a:lnTo>
                    <a:lnTo>
                      <a:pt x="5923" y="86"/>
                    </a:lnTo>
                    <a:lnTo>
                      <a:pt x="6042" y="215"/>
                    </a:lnTo>
                    <a:cubicBezTo>
                      <a:pt x="6082" y="272"/>
                      <a:pt x="6121" y="329"/>
                      <a:pt x="6161" y="386"/>
                    </a:cubicBezTo>
                    <a:cubicBezTo>
                      <a:pt x="6201" y="443"/>
                      <a:pt x="6240" y="501"/>
                      <a:pt x="6280" y="558"/>
                    </a:cubicBezTo>
                    <a:cubicBezTo>
                      <a:pt x="6310" y="644"/>
                      <a:pt x="6339" y="729"/>
                      <a:pt x="6369" y="815"/>
                    </a:cubicBezTo>
                    <a:cubicBezTo>
                      <a:pt x="6379" y="915"/>
                      <a:pt x="6389" y="1016"/>
                      <a:pt x="6399" y="1116"/>
                    </a:cubicBezTo>
                    <a:cubicBezTo>
                      <a:pt x="6409" y="1245"/>
                      <a:pt x="6419" y="1373"/>
                      <a:pt x="6429" y="1502"/>
                    </a:cubicBezTo>
                    <a:lnTo>
                      <a:pt x="6429" y="2532"/>
                    </a:lnTo>
                    <a:lnTo>
                      <a:pt x="6429" y="7468"/>
                    </a:lnTo>
                    <a:lnTo>
                      <a:pt x="6429" y="8498"/>
                    </a:lnTo>
                    <a:lnTo>
                      <a:pt x="6429" y="8498"/>
                    </a:lnTo>
                    <a:cubicBezTo>
                      <a:pt x="6419" y="8612"/>
                      <a:pt x="6409" y="8727"/>
                      <a:pt x="6399" y="8841"/>
                    </a:cubicBezTo>
                    <a:lnTo>
                      <a:pt x="6369" y="9099"/>
                    </a:lnTo>
                    <a:cubicBezTo>
                      <a:pt x="6349" y="9185"/>
                      <a:pt x="6330" y="9270"/>
                      <a:pt x="6310" y="9356"/>
                    </a:cubicBezTo>
                    <a:lnTo>
                      <a:pt x="6190" y="9571"/>
                    </a:lnTo>
                    <a:cubicBezTo>
                      <a:pt x="6150" y="9628"/>
                      <a:pt x="6111" y="9685"/>
                      <a:pt x="6071" y="9742"/>
                    </a:cubicBezTo>
                    <a:lnTo>
                      <a:pt x="5952" y="9871"/>
                    </a:lnTo>
                    <a:lnTo>
                      <a:pt x="5774" y="9957"/>
                    </a:lnTo>
                    <a:lnTo>
                      <a:pt x="5625" y="10000"/>
                    </a:lnTo>
                    <a:lnTo>
                      <a:pt x="5625" y="1000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" name="Group 2"/>
            <p:cNvGrpSpPr/>
            <p:nvPr/>
          </p:nvGrpSpPr>
          <p:grpSpPr>
            <a:xfrm>
              <a:off x="543429" y="2203224"/>
              <a:ext cx="1979007" cy="1373260"/>
              <a:chOff x="882633" y="2203224"/>
              <a:chExt cx="1862111" cy="1292144"/>
            </a:xfrm>
          </p:grpSpPr>
          <p:sp>
            <p:nvSpPr>
              <p:cNvPr id="4" name="Round Diagonal Corner Rectangle 3"/>
              <p:cNvSpPr/>
              <p:nvPr/>
            </p:nvSpPr>
            <p:spPr>
              <a:xfrm flipH="1">
                <a:off x="882633" y="2203224"/>
                <a:ext cx="1862111" cy="1292144"/>
              </a:xfrm>
              <a:prstGeom prst="round2DiagRect">
                <a:avLst>
                  <a:gd name="adj1" fmla="val 1050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/>
                <a:r>
                  <a:rPr lang="en-US" sz="1700" dirty="0" smtClean="0"/>
                  <a:t>Legal, Privacy, Logistics</a:t>
                </a:r>
                <a:endParaRPr lang="en-US" sz="1700" dirty="0"/>
              </a:p>
            </p:txBody>
          </p:sp>
          <p:pic>
            <p:nvPicPr>
              <p:cNvPr id="26" name="Picture 2" descr="C:\Users\feilenl\Desktop\Icons\MIsc_Icons\Legal-compliance_and_marketing\Legal-compliance_and_marketing_RGB\Legal-compliance_and_marketing_RGB_white_NT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6439" y="2914650"/>
                <a:ext cx="454499" cy="369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6"/>
            <p:cNvGrpSpPr/>
            <p:nvPr/>
          </p:nvGrpSpPr>
          <p:grpSpPr>
            <a:xfrm>
              <a:off x="3339836" y="2203224"/>
              <a:ext cx="1979007" cy="1373260"/>
              <a:chOff x="3291288" y="2203224"/>
              <a:chExt cx="1862111" cy="1292144"/>
            </a:xfrm>
          </p:grpSpPr>
          <p:sp>
            <p:nvSpPr>
              <p:cNvPr id="5" name="Round Diagonal Corner Rectangle 4"/>
              <p:cNvSpPr/>
              <p:nvPr/>
            </p:nvSpPr>
            <p:spPr>
              <a:xfrm flipH="1">
                <a:off x="3291288" y="2203224"/>
                <a:ext cx="1862111" cy="1292144"/>
              </a:xfrm>
              <a:prstGeom prst="round2DiagRect">
                <a:avLst>
                  <a:gd name="adj1" fmla="val 1050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700" dirty="0" smtClean="0"/>
                  <a:t>Input Validation</a:t>
                </a:r>
                <a:endParaRPr lang="en-US" sz="1700" dirty="0"/>
              </a:p>
            </p:txBody>
          </p:sp>
          <p:pic>
            <p:nvPicPr>
              <p:cNvPr id="27" name="Picture 3" descr="C:\Users\feilenl\Desktop\Icons\Web-Communications_Icons\Compliment\Compliment_RGB\Compliment_RGB_white_NT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0023" y="2806444"/>
                <a:ext cx="404641" cy="488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8"/>
            <p:cNvGrpSpPr/>
            <p:nvPr/>
          </p:nvGrpSpPr>
          <p:grpSpPr>
            <a:xfrm>
              <a:off x="6136243" y="2203224"/>
              <a:ext cx="1979007" cy="1373260"/>
              <a:chOff x="5715925" y="2203224"/>
              <a:chExt cx="1862111" cy="1292144"/>
            </a:xfrm>
          </p:grpSpPr>
          <p:sp>
            <p:nvSpPr>
              <p:cNvPr id="6" name="Round Diagonal Corner Rectangle 5"/>
              <p:cNvSpPr/>
              <p:nvPr/>
            </p:nvSpPr>
            <p:spPr>
              <a:xfrm flipH="1">
                <a:off x="5715925" y="2203224"/>
                <a:ext cx="1862111" cy="1292144"/>
              </a:xfrm>
              <a:prstGeom prst="round2DiagRect">
                <a:avLst>
                  <a:gd name="adj1" fmla="val 1050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700" dirty="0" smtClean="0"/>
                  <a:t>Storage Cost        vs. Data Requirements</a:t>
                </a:r>
                <a:endParaRPr lang="en-US" sz="1700" dirty="0"/>
              </a:p>
            </p:txBody>
          </p:sp>
          <p:pic>
            <p:nvPicPr>
              <p:cNvPr id="28" name="Picture 4" descr="C:\Users\feilenl\Desktop\Icons\Business_Icons\Cost_management\Cost_management_RGB\Cost_management_RGB_white_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5376" y="3029972"/>
                <a:ext cx="383209" cy="3878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72961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488680" cy="430887"/>
          </a:xfrm>
        </p:spPr>
        <p:txBody>
          <a:bodyPr/>
          <a:lstStyle/>
          <a:p>
            <a:r>
              <a:rPr lang="en-US" dirty="0" smtClean="0"/>
              <a:t>Enterprise Security: Point products</a:t>
            </a:r>
            <a:endParaRPr lang="en-US" dirty="0"/>
          </a:p>
        </p:txBody>
      </p:sp>
      <p:pic>
        <p:nvPicPr>
          <p:cNvPr id="4" name="Picture 3" descr="ID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738" y="959524"/>
            <a:ext cx="3827086" cy="2421355"/>
          </a:xfrm>
          <a:prstGeom prst="rect">
            <a:avLst/>
          </a:prstGeom>
        </p:spPr>
      </p:pic>
      <p:pic>
        <p:nvPicPr>
          <p:cNvPr id="6" name="Picture 5" descr="idsaler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56" y="3523012"/>
            <a:ext cx="7620661" cy="79254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5307943" y="2154434"/>
            <a:ext cx="1550894" cy="1299882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8" charset="0"/>
              <a:ea typeface="ＭＳ Ｐゴシック" pitchFamily="28" charset="-128"/>
              <a:cs typeface="ＭＳ Ｐゴシック" pitchFamily="2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488680" cy="430887"/>
          </a:xfrm>
        </p:spPr>
        <p:txBody>
          <a:bodyPr/>
          <a:lstStyle/>
          <a:p>
            <a:r>
              <a:rPr lang="en-US" dirty="0" smtClean="0"/>
              <a:t>Scalable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Work with human analysts, not replace them</a:t>
            </a:r>
          </a:p>
          <a:p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Things that we took for granted are not true any more</a:t>
            </a:r>
          </a:p>
          <a:p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488680" cy="43088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Infer human </a:t>
            </a:r>
            <a:r>
              <a:rPr lang="en-US" dirty="0">
                <a:solidFill>
                  <a:schemeClr val="tx1"/>
                </a:solidFill>
              </a:rPr>
              <a:t>intent from machine logs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7499" y="1517829"/>
            <a:ext cx="71209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 definition of bad exists – rely on heuristics</a:t>
            </a:r>
          </a:p>
          <a:p>
            <a:endParaRPr lang="en-US" dirty="0" smtClean="0"/>
          </a:p>
          <a:p>
            <a:r>
              <a:rPr lang="en-US" dirty="0" smtClean="0"/>
              <a:t>Automation is hard</a:t>
            </a:r>
          </a:p>
          <a:p>
            <a:endParaRPr lang="en-US" dirty="0" smtClean="0"/>
          </a:p>
          <a:p>
            <a:r>
              <a:rPr lang="en-US" dirty="0" smtClean="0"/>
              <a:t>History is not a good indicator of future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488680" cy="430887"/>
          </a:xfrm>
        </p:spPr>
        <p:txBody>
          <a:bodyPr/>
          <a:lstStyle/>
          <a:p>
            <a:r>
              <a:rPr lang="en-US" dirty="0" smtClean="0"/>
              <a:t>Algorithms must learn and evolve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b="0" dirty="0" smtClean="0">
              <a:solidFill>
                <a:schemeClr val="tx1"/>
              </a:solidFill>
            </a:endParaRPr>
          </a:p>
          <a:p>
            <a:pPr algn="ctr"/>
            <a:endParaRPr lang="en-US" b="0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1774" y="1375646"/>
            <a:ext cx="56765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Adversaries adapt</a:t>
            </a:r>
          </a:p>
          <a:p>
            <a:endParaRPr lang="en-US" dirty="0" smtClean="0"/>
          </a:p>
          <a:p>
            <a:r>
              <a:rPr lang="en-US" dirty="0" smtClean="0"/>
              <a:t>Networks and systems change and fail</a:t>
            </a:r>
          </a:p>
          <a:p>
            <a:endParaRPr lang="en-US" dirty="0" smtClean="0"/>
          </a:p>
          <a:p>
            <a:r>
              <a:rPr lang="en-US" dirty="0" smtClean="0"/>
              <a:t>People behave unpredictably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488680" cy="430887"/>
          </a:xfrm>
        </p:spPr>
        <p:txBody>
          <a:bodyPr/>
          <a:lstStyle/>
          <a:p>
            <a:r>
              <a:rPr lang="en-US" dirty="0" smtClean="0"/>
              <a:t>Beware of false positives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314" y="1185652"/>
            <a:ext cx="4268797" cy="1025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Benign events outnumber malicious events</a:t>
            </a:r>
          </a:p>
          <a:p>
            <a:pPr marL="0" defTabSz="430213">
              <a:spcAft>
                <a:spcPts val="400"/>
              </a:spcAft>
              <a:buSzPct val="100000"/>
            </a:pPr>
            <a:endParaRPr lang="en-US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endParaRPr lang="en-US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pic>
        <p:nvPicPr>
          <p:cNvPr id="12290" name="Picture 2" descr="C:\Users\feilenl\Desktop\Icons\MIsc_Icons\Legal-compliance_and_marketing\Legal-compliance_and_marketing_RGB\Legal-compliance_and_marketing_RGB_blue_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228" y="1530075"/>
            <a:ext cx="3430421" cy="279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46019" y="338564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dirty="0" smtClean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rPr>
              <a:t>Accuracy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9582" y="3404697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dirty="0" smtClean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rPr>
              <a:t>Scalability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488680" cy="430887"/>
          </a:xfrm>
        </p:spPr>
        <p:txBody>
          <a:bodyPr/>
          <a:lstStyle/>
          <a:p>
            <a:r>
              <a:rPr lang="en-US" dirty="0" smtClean="0"/>
              <a:t>More data = More spurious correlations</a:t>
            </a:r>
            <a:endParaRPr lang="en-US" dirty="0"/>
          </a:p>
        </p:txBody>
      </p:sp>
      <p:pic>
        <p:nvPicPr>
          <p:cNvPr id="4" name="Picture 3" descr="Chocolate and Nobel Priz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859" y="1136376"/>
            <a:ext cx="3839718" cy="31063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0620" y="4442862"/>
            <a:ext cx="5530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8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Chocolate Consumption, Cognitive Function, and Nobel Laureates, Franz H. </a:t>
            </a:r>
            <a:r>
              <a:rPr lang="en-US" sz="800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Messerli</a:t>
            </a:r>
            <a:r>
              <a:rPr lang="en-US" sz="8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, New England Journal of Medicine, Oct 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488680" cy="430887"/>
          </a:xfrm>
        </p:spPr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Data minimization </a:t>
            </a:r>
            <a:r>
              <a:rPr lang="en-US" b="0" dirty="0" err="1" smtClean="0">
                <a:solidFill>
                  <a:schemeClr val="tx1"/>
                </a:solidFill>
              </a:rPr>
              <a:t>vs</a:t>
            </a:r>
            <a:r>
              <a:rPr lang="en-US" b="0" dirty="0" smtClean="0">
                <a:solidFill>
                  <a:schemeClr val="tx1"/>
                </a:solidFill>
              </a:rPr>
              <a:t> Serendipity</a:t>
            </a:r>
          </a:p>
          <a:p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Privacy-utility trade off</a:t>
            </a:r>
          </a:p>
          <a:p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Malicious domain  detection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618829" y="1696224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</a:t>
            </a:r>
            <a:r>
              <a:rPr lang="en-US" dirty="0" smtClean="0">
                <a:solidFill>
                  <a:schemeClr val="tx2"/>
                </a:solidFill>
              </a:rPr>
              <a:t>Hosts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23460" y="971065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tx2"/>
                </a:solidFill>
              </a:rPr>
              <a:t>Domains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7" name="Straight Connector 26"/>
          <p:cNvCxnSpPr>
            <a:stCxn id="58" idx="3"/>
          </p:cNvCxnSpPr>
          <p:nvPr/>
        </p:nvCxnSpPr>
        <p:spPr>
          <a:xfrm flipV="1">
            <a:off x="3293834" y="1701454"/>
            <a:ext cx="1864906" cy="62048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8" idx="3"/>
          </p:cNvCxnSpPr>
          <p:nvPr/>
        </p:nvCxnSpPr>
        <p:spPr>
          <a:xfrm>
            <a:off x="3293834" y="2321938"/>
            <a:ext cx="1866430" cy="206175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9" idx="3"/>
          </p:cNvCxnSpPr>
          <p:nvPr/>
        </p:nvCxnSpPr>
        <p:spPr>
          <a:xfrm flipV="1">
            <a:off x="3315610" y="2394874"/>
            <a:ext cx="1844654" cy="58186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9" idx="3"/>
          </p:cNvCxnSpPr>
          <p:nvPr/>
        </p:nvCxnSpPr>
        <p:spPr>
          <a:xfrm>
            <a:off x="3315610" y="2976738"/>
            <a:ext cx="1844654" cy="10393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60" idx="3"/>
          </p:cNvCxnSpPr>
          <p:nvPr/>
        </p:nvCxnSpPr>
        <p:spPr>
          <a:xfrm>
            <a:off x="3325658" y="3690146"/>
            <a:ext cx="1834606" cy="3822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352800" y="1701454"/>
            <a:ext cx="1805940" cy="197138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314" name="Picture 2" descr="C:\Users\feilenl\Desktop\Icons\Business_Icons\Laptop\Laptop_RGB\Laptop_RGB_blue_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67" y="2136083"/>
            <a:ext cx="451806" cy="34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feilenl\Desktop\Icons\Common_Icons\Mobile\Mobile_RGB\Mobile_RGB_blue_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865" y="2687148"/>
            <a:ext cx="345810" cy="5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:\Users\feilenl\Desktop\Icons\Business_Icons\Server\Server_RGB\Server_RGB_blue_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932" y="3404735"/>
            <a:ext cx="319676" cy="53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 descr="C:\Users\feilenl\Desktop\Icons\Common_Icons\Web-Internet\Web-Internet_RGB\Web-Internet_RGB_blue_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082" y="3478635"/>
            <a:ext cx="525796" cy="52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C:\Users\feilenl\Desktop\Icons\Common_Icons\Web-Internet\Web-Internet_RGB\Web-Internet_RGB_gray_NT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082" y="2782476"/>
            <a:ext cx="525796" cy="52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Users\feilenl\Desktop\Icons\Common_Icons\Web-Internet\Web-Internet_RGB\Web-Internet_RGB_gray_NT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082" y="1390158"/>
            <a:ext cx="525796" cy="52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feilenl\Desktop\Icons\Common_Icons\Web-Internet\Web-Internet_RGB\Web-Internet_RGB_gray_NT.png"/>
          <p:cNvPicPr>
            <a:picLocks noChangeAspect="1" noChangeArrowheads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082" y="2086317"/>
            <a:ext cx="525796" cy="52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feilenl\Desktop\Icons\Common_Icons\Web-Internet\Web-Internet_RGB\Web-Internet_RGB_gray_NT.png"/>
          <p:cNvPicPr>
            <a:picLocks noChangeAspect="1" noChangeArrowheads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082" y="4174794"/>
            <a:ext cx="525796" cy="52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891002" y="3576680"/>
            <a:ext cx="1267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nytimes.com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11861" y="3478227"/>
            <a:ext cx="144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16.199.144.23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30114" y="2159225"/>
            <a:ext cx="865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httpz.ru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04490" y="2886159"/>
            <a:ext cx="1297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unknown.net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Estimating marginal probability of being malicious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73793" y="162339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</a:t>
            </a:r>
            <a:r>
              <a:rPr lang="en-US" dirty="0" smtClean="0">
                <a:solidFill>
                  <a:schemeClr val="tx2"/>
                </a:solidFill>
              </a:rPr>
              <a:t>Hosts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78424" y="898237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tx2"/>
                </a:solidFill>
              </a:rPr>
              <a:t>Domains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048798" y="1628626"/>
            <a:ext cx="1864906" cy="62048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48798" y="2249110"/>
            <a:ext cx="1866430" cy="206175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070574" y="2322046"/>
            <a:ext cx="1844654" cy="58186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70574" y="2903910"/>
            <a:ext cx="1844654" cy="10393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80622" y="3617318"/>
            <a:ext cx="1834606" cy="3822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107764" y="1628626"/>
            <a:ext cx="1805940" cy="197138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314" name="Picture 2" descr="C:\Users\feilenl\Desktop\Icons\Business_Icons\Laptop\Laptop_RGB\Laptop_RGB_blue_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1" y="2063255"/>
            <a:ext cx="451806" cy="34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feilenl\Desktop\Icons\Common_Icons\Mobile\Mobile_RGB\Mobile_RGB_blue_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9" y="2614320"/>
            <a:ext cx="345810" cy="5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:\Users\feilenl\Desktop\Icons\Business_Icons\Server\Server_RGB\Server_RGB_blue_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96" y="3331907"/>
            <a:ext cx="319676" cy="53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 descr="C:\Users\feilenl\Desktop\Icons\Common_Icons\Web-Internet\Web-Internet_RGB\Web-Internet_RGB_blue_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046" y="3405807"/>
            <a:ext cx="525796" cy="52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C:\Users\feilenl\Desktop\Icons\Common_Icons\Web-Internet\Web-Internet_RGB\Web-Internet_RGB_gray_NT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046" y="2709648"/>
            <a:ext cx="525796" cy="52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Users\feilenl\Desktop\Icons\Common_Icons\Web-Internet\Web-Internet_RGB\Web-Internet_RGB_gray_NT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046" y="1317330"/>
            <a:ext cx="525796" cy="52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feilenl\Desktop\Icons\Common_Icons\Web-Internet\Web-Internet_RGB\Web-Internet_RGB_gray_NT.png"/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046" y="2013489"/>
            <a:ext cx="525796" cy="52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feilenl\Desktop\Icons\Common_Icons\Web-Internet\Web-Internet_RGB\Web-Internet_RGB_gray_NT.png"/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046" y="4101966"/>
            <a:ext cx="525796" cy="52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645966" y="3503852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0.01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85078" y="2086397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0.99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59454" y="2813331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??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06658" y="139587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??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45770" y="4218648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??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4499219" y="2136775"/>
          <a:ext cx="44926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6" name="Equation" r:id="rId8" imgW="2641320" imgH="634680" progId="Equation.3">
                  <p:embed/>
                </p:oleObj>
              </mc:Choice>
              <mc:Fallback>
                <p:oleObj name="Equation" r:id="rId8" imgW="2641320" imgH="6346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219" y="2136775"/>
                        <a:ext cx="4492625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/>
          <p:cNvSpPr/>
          <p:nvPr/>
        </p:nvSpPr>
        <p:spPr>
          <a:xfrm>
            <a:off x="4415586" y="2117558"/>
            <a:ext cx="4632158" cy="1251284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Belief propagation algorithm </a:t>
            </a:r>
            <a:r>
              <a:rPr lang="en-US" sz="2000" dirty="0" smtClean="0"/>
              <a:t>[P82, YFW01]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smtClean="0">
                <a:solidFill>
                  <a:schemeClr val="tx1"/>
                </a:solidFill>
              </a:rPr>
              <a:t>Marginal probability estimation in graphs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NP-complete</a:t>
            </a: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b="0" dirty="0" smtClean="0">
                <a:solidFill>
                  <a:schemeClr val="tx1"/>
                </a:solidFill>
              </a:rPr>
              <a:t>Belief propagation  is fast and approximate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Iterative message passing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839282" y="1329221"/>
            <a:ext cx="1864906" cy="62048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39282" y="1949705"/>
            <a:ext cx="1866430" cy="206175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861058" y="2022641"/>
            <a:ext cx="1844654" cy="58186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61058" y="2604505"/>
            <a:ext cx="1844654" cy="10393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1106" y="3317913"/>
            <a:ext cx="1834606" cy="3822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898248" y="1329221"/>
            <a:ext cx="1805940" cy="197138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feilenl\Desktop\Icons\Business_Icons\Laptop\Laptop_RGB\Laptop_RGB_blue_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315" y="1763850"/>
            <a:ext cx="451806" cy="34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feilenl\Desktop\Icons\Common_Icons\Mobile\Mobile_RGB\Mobile_RGB_blue_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313" y="2314915"/>
            <a:ext cx="345810" cy="5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feilenl\Desktop\Icons\Business_Icons\Server\Server_RGB\Server_RGB_blue_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80" y="3032502"/>
            <a:ext cx="319676" cy="53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feilenl\Desktop\Icons\Common_Icons\Web-Internet\Web-Internet_RGB\Web-Internet_RGB_blue_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30" y="3106402"/>
            <a:ext cx="525796" cy="52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:\Users\feilenl\Desktop\Icons\Common_Icons\Web-Internet\Web-Internet_RGB\Web-Internet_RGB_gray_NT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30" y="2410243"/>
            <a:ext cx="525796" cy="52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feilenl\Desktop\Icons\Common_Icons\Web-Internet\Web-Internet_RGB\Web-Internet_RGB_gray_NT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30" y="1017925"/>
            <a:ext cx="525796" cy="52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feilenl\Desktop\Icons\Common_Icons\Web-Internet\Web-Internet_RGB\Web-Internet_RGB_gray_NT.png"/>
          <p:cNvPicPr>
            <a:picLocks noChangeAspect="1" noChangeArrowheads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30" y="1714084"/>
            <a:ext cx="525796" cy="52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C:\Users\feilenl\Desktop\Icons\Common_Icons\Web-Internet\Web-Internet_RGB\Web-Internet_RGB_gray_NT.png"/>
          <p:cNvPicPr>
            <a:picLocks noChangeAspect="1" noChangeArrowheads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30" y="3802561"/>
            <a:ext cx="525796" cy="52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/>
          <p:cNvCxnSpPr/>
          <p:nvPr/>
        </p:nvCxnSpPr>
        <p:spPr>
          <a:xfrm flipV="1">
            <a:off x="5866726" y="1658867"/>
            <a:ext cx="445062" cy="169933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04290" y="2014917"/>
            <a:ext cx="275129" cy="28322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184379" y="1228641"/>
            <a:ext cx="445062" cy="169933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483784" y="3648160"/>
            <a:ext cx="275129" cy="283221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891002" y="2678464"/>
            <a:ext cx="469338" cy="3236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49115" y="2766127"/>
            <a:ext cx="469338" cy="32368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036658" y="2937409"/>
            <a:ext cx="307498" cy="32368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451415" y="1406666"/>
            <a:ext cx="307498" cy="323681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971922" y="3414839"/>
            <a:ext cx="477430" cy="809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265299" y="3437766"/>
            <a:ext cx="477430" cy="8092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866726" y="2403334"/>
            <a:ext cx="331773" cy="113289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330036" y="1940740"/>
            <a:ext cx="331773" cy="113289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pic>
        <p:nvPicPr>
          <p:cNvPr id="5" name="Content Placeholder 4" descr="alg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6084" y="1543050"/>
            <a:ext cx="8951716" cy="16603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488680" cy="861774"/>
          </a:xfrm>
        </p:spPr>
        <p:txBody>
          <a:bodyPr/>
          <a:lstStyle/>
          <a:p>
            <a:r>
              <a:rPr lang="en-US" dirty="0" smtClean="0"/>
              <a:t>Security information and event </a:t>
            </a:r>
            <a:r>
              <a:rPr lang="en-US" dirty="0"/>
              <a:t>m</a:t>
            </a:r>
            <a:r>
              <a:rPr lang="en-US" dirty="0" smtClean="0"/>
              <a:t>anagement systems (SIEM)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57658" y="1802477"/>
            <a:ext cx="7624341" cy="1972331"/>
            <a:chOff x="757658" y="2175469"/>
            <a:chExt cx="7624341" cy="1972331"/>
          </a:xfrm>
        </p:grpSpPr>
        <p:grpSp>
          <p:nvGrpSpPr>
            <p:cNvPr id="5" name="Group 5"/>
            <p:cNvGrpSpPr/>
            <p:nvPr/>
          </p:nvGrpSpPr>
          <p:grpSpPr>
            <a:xfrm>
              <a:off x="761669" y="2175469"/>
              <a:ext cx="3545636" cy="785219"/>
              <a:chOff x="761669" y="2175475"/>
              <a:chExt cx="3376509" cy="389278"/>
            </a:xfrm>
          </p:grpSpPr>
          <p:pic>
            <p:nvPicPr>
              <p:cNvPr id="18" name="Picture 3" descr="idsalerts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1669" y="2175475"/>
                <a:ext cx="3376509" cy="351157"/>
              </a:xfrm>
              <a:prstGeom prst="rect">
                <a:avLst/>
              </a:prstGeom>
            </p:spPr>
          </p:pic>
          <p:sp>
            <p:nvSpPr>
              <p:cNvPr id="19" name="TextBox 4"/>
              <p:cNvSpPr txBox="1"/>
              <p:nvPr/>
            </p:nvSpPr>
            <p:spPr>
              <a:xfrm>
                <a:off x="2072873" y="2213813"/>
                <a:ext cx="871959" cy="350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defTabSz="430213">
                  <a:spcAft>
                    <a:spcPts val="400"/>
                  </a:spcAft>
                  <a:buSzPct val="100000"/>
                </a:pPr>
                <a:r>
                  <a:rPr lang="en-US" sz="4000" b="1" dirty="0" smtClean="0">
                    <a:solidFill>
                      <a:schemeClr val="accent1"/>
                    </a:solidFill>
                    <a:latin typeface="HP Simplified" pitchFamily="34" charset="0"/>
                    <a:cs typeface="HP Simplified" pitchFamily="34" charset="0"/>
                  </a:rPr>
                  <a:t>IDS</a:t>
                </a:r>
              </a:p>
            </p:txBody>
          </p:sp>
        </p:grpSp>
        <p:grpSp>
          <p:nvGrpSpPr>
            <p:cNvPr id="6" name="Group 15"/>
            <p:cNvGrpSpPr/>
            <p:nvPr/>
          </p:nvGrpSpPr>
          <p:grpSpPr>
            <a:xfrm>
              <a:off x="4824332" y="2183492"/>
              <a:ext cx="3545635" cy="737083"/>
              <a:chOff x="761669" y="2175475"/>
              <a:chExt cx="3376509" cy="365414"/>
            </a:xfrm>
          </p:grpSpPr>
          <p:pic>
            <p:nvPicPr>
              <p:cNvPr id="16" name="Picture 15" descr="idsalerts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1669" y="2175475"/>
                <a:ext cx="3376509" cy="351157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1671840" y="2189950"/>
                <a:ext cx="2127386" cy="350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defTabSz="430213">
                  <a:spcAft>
                    <a:spcPts val="400"/>
                  </a:spcAft>
                  <a:buSzPct val="100000"/>
                </a:pPr>
                <a:r>
                  <a:rPr lang="en-US" sz="4000" b="1" dirty="0" err="1" smtClean="0">
                    <a:solidFill>
                      <a:schemeClr val="accent1"/>
                    </a:solidFill>
                    <a:latin typeface="HP Simplified" pitchFamily="34" charset="0"/>
                    <a:cs typeface="HP Simplified" pitchFamily="34" charset="0"/>
                  </a:rPr>
                  <a:t>AntiVirus</a:t>
                </a:r>
                <a:endParaRPr lang="en-US" sz="4000" b="1" dirty="0" smtClean="0">
                  <a:solidFill>
                    <a:schemeClr val="accent1"/>
                  </a:solidFill>
                  <a:latin typeface="HP Simplified" pitchFamily="34" charset="0"/>
                  <a:cs typeface="HP Simplified" pitchFamily="34" charset="0"/>
                </a:endParaRPr>
              </a:p>
            </p:txBody>
          </p:sp>
        </p:grpSp>
        <p:grpSp>
          <p:nvGrpSpPr>
            <p:cNvPr id="7" name="Group 18"/>
            <p:cNvGrpSpPr/>
            <p:nvPr/>
          </p:nvGrpSpPr>
          <p:grpSpPr>
            <a:xfrm>
              <a:off x="757658" y="3362585"/>
              <a:ext cx="3545636" cy="785215"/>
              <a:chOff x="761669" y="2175475"/>
              <a:chExt cx="3376509" cy="389276"/>
            </a:xfrm>
          </p:grpSpPr>
          <p:pic>
            <p:nvPicPr>
              <p:cNvPr id="14" name="Picture 13" descr="idsalerts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1669" y="2175475"/>
                <a:ext cx="3376509" cy="351157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1923918" y="2213811"/>
                <a:ext cx="1384938" cy="350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defTabSz="430213">
                  <a:spcAft>
                    <a:spcPts val="400"/>
                  </a:spcAft>
                  <a:buSzPct val="100000"/>
                </a:pPr>
                <a:r>
                  <a:rPr lang="en-US" sz="4000" b="1" dirty="0" smtClean="0">
                    <a:solidFill>
                      <a:schemeClr val="accent1"/>
                    </a:solidFill>
                    <a:latin typeface="HP Simplified" pitchFamily="34" charset="0"/>
                    <a:cs typeface="HP Simplified" pitchFamily="34" charset="0"/>
                  </a:rPr>
                  <a:t>Proxy</a:t>
                </a:r>
              </a:p>
            </p:txBody>
          </p:sp>
        </p:grpSp>
        <p:grpSp>
          <p:nvGrpSpPr>
            <p:cNvPr id="8" name="Group 21"/>
            <p:cNvGrpSpPr/>
            <p:nvPr/>
          </p:nvGrpSpPr>
          <p:grpSpPr>
            <a:xfrm>
              <a:off x="761669" y="2175469"/>
              <a:ext cx="3545636" cy="785213"/>
              <a:chOff x="761669" y="2175475"/>
              <a:chExt cx="3376509" cy="389275"/>
            </a:xfrm>
          </p:grpSpPr>
          <p:pic>
            <p:nvPicPr>
              <p:cNvPr id="12" name="Picture 11" descr="idsalerts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1669" y="2175475"/>
                <a:ext cx="3376509" cy="351157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2141621" y="2213811"/>
                <a:ext cx="871959" cy="350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defTabSz="430213">
                  <a:spcAft>
                    <a:spcPts val="400"/>
                  </a:spcAft>
                  <a:buSzPct val="100000"/>
                </a:pPr>
                <a:r>
                  <a:rPr lang="en-US" sz="4000" b="1" dirty="0" smtClean="0">
                    <a:solidFill>
                      <a:schemeClr val="accent1"/>
                    </a:solidFill>
                    <a:latin typeface="HP Simplified" pitchFamily="34" charset="0"/>
                    <a:cs typeface="HP Simplified" pitchFamily="34" charset="0"/>
                  </a:rPr>
                  <a:t>IDS</a:t>
                </a:r>
              </a:p>
            </p:txBody>
          </p:sp>
        </p:grpSp>
        <p:grpSp>
          <p:nvGrpSpPr>
            <p:cNvPr id="9" name="Group 24"/>
            <p:cNvGrpSpPr/>
            <p:nvPr/>
          </p:nvGrpSpPr>
          <p:grpSpPr>
            <a:xfrm>
              <a:off x="4836363" y="3362584"/>
              <a:ext cx="3545636" cy="785215"/>
              <a:chOff x="761669" y="2175475"/>
              <a:chExt cx="3376509" cy="389276"/>
            </a:xfrm>
          </p:grpSpPr>
          <p:pic>
            <p:nvPicPr>
              <p:cNvPr id="10" name="Picture 9" descr="idsalerts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1669" y="2175475"/>
                <a:ext cx="3376509" cy="351157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832253" y="2213811"/>
                <a:ext cx="1863355" cy="350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defTabSz="430213">
                  <a:spcAft>
                    <a:spcPts val="400"/>
                  </a:spcAft>
                  <a:buSzPct val="100000"/>
                </a:pPr>
                <a:r>
                  <a:rPr lang="en-US" sz="4000" b="1" dirty="0" smtClean="0">
                    <a:solidFill>
                      <a:schemeClr val="accent1"/>
                    </a:solidFill>
                    <a:latin typeface="HP Simplified" pitchFamily="34" charset="0"/>
                    <a:cs typeface="HP Simplified" pitchFamily="34" charset="0"/>
                  </a:rPr>
                  <a:t>Firewall</a:t>
                </a:r>
              </a:p>
            </p:txBody>
          </p:sp>
        </p:grpSp>
      </p:grpSp>
      <p:pic>
        <p:nvPicPr>
          <p:cNvPr id="36865" name="Picture 1" descr="image0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57" y="1445029"/>
            <a:ext cx="4478708" cy="30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687180" y="2539537"/>
            <a:ext cx="3182731" cy="882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2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Unified UI</a:t>
            </a:r>
          </a:p>
          <a:p>
            <a:pPr marL="0" defTabSz="430213">
              <a:spcAft>
                <a:spcPts val="400"/>
              </a:spcAft>
              <a:buSzPct val="100000"/>
            </a:pPr>
            <a:r>
              <a:rPr lang="en-US" sz="2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False positive reduction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35465"/>
            <a:ext cx="8228160" cy="797124"/>
          </a:xfrm>
          <a:ln/>
        </p:spPr>
        <p:txBody>
          <a:bodyPr tIns="28084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smtClean="0"/>
              <a:t>Message passing</a:t>
            </a:r>
            <a:endParaRPr lang="en-US" b="1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203247"/>
            <a:ext cx="8228160" cy="3394797"/>
          </a:xfrm>
          <a:ln/>
        </p:spPr>
        <p:txBody>
          <a:bodyPr/>
          <a:lstStyle/>
          <a:p>
            <a:pPr marL="385926" indent="-290884">
              <a:buSzPct val="45000"/>
              <a:tabLst>
                <a:tab pos="385926" algn="l"/>
                <a:tab pos="488168" algn="l"/>
                <a:tab pos="902894" algn="l"/>
                <a:tab pos="1317620" algn="l"/>
                <a:tab pos="1732346" algn="l"/>
                <a:tab pos="2147072" algn="l"/>
                <a:tab pos="2561798" algn="l"/>
                <a:tab pos="2976524" algn="l"/>
                <a:tab pos="3391250" algn="l"/>
                <a:tab pos="3805977" algn="l"/>
                <a:tab pos="4220703" algn="l"/>
                <a:tab pos="4635429" algn="l"/>
                <a:tab pos="5050155" algn="l"/>
                <a:tab pos="5464881" algn="l"/>
                <a:tab pos="5879607" algn="l"/>
                <a:tab pos="6294333" algn="l"/>
                <a:tab pos="6709059" algn="l"/>
                <a:tab pos="7123786" algn="l"/>
                <a:tab pos="7538512" algn="l"/>
                <a:tab pos="7953238" algn="l"/>
                <a:tab pos="8367964" algn="l"/>
              </a:tabLst>
            </a:pPr>
            <a:endParaRPr lang="en-US" sz="2200" dirty="0"/>
          </a:p>
          <a:p>
            <a:pPr marL="385926" indent="-290884" algn="ctr">
              <a:buSzPct val="45000"/>
              <a:tabLst>
                <a:tab pos="385926" algn="l"/>
                <a:tab pos="488168" algn="l"/>
                <a:tab pos="902894" algn="l"/>
                <a:tab pos="1317620" algn="l"/>
                <a:tab pos="1732346" algn="l"/>
                <a:tab pos="2147072" algn="l"/>
                <a:tab pos="2561798" algn="l"/>
                <a:tab pos="2976524" algn="l"/>
                <a:tab pos="3391250" algn="l"/>
                <a:tab pos="3805977" algn="l"/>
                <a:tab pos="4220703" algn="l"/>
                <a:tab pos="4635429" algn="l"/>
                <a:tab pos="5050155" algn="l"/>
                <a:tab pos="5464881" algn="l"/>
                <a:tab pos="5879607" algn="l"/>
                <a:tab pos="6294333" algn="l"/>
                <a:tab pos="6709059" algn="l"/>
                <a:tab pos="7123786" algn="l"/>
                <a:tab pos="7538512" algn="l"/>
                <a:tab pos="7953238" algn="l"/>
                <a:tab pos="8367964" algn="l"/>
              </a:tabLst>
            </a:pPr>
            <a:endParaRPr lang="en-US" sz="2200" b="1" dirty="0" smtClean="0"/>
          </a:p>
          <a:p>
            <a:pPr marL="385926" indent="-290884" algn="ctr">
              <a:buSzPct val="45000"/>
              <a:tabLst>
                <a:tab pos="385926" algn="l"/>
                <a:tab pos="488168" algn="l"/>
                <a:tab pos="902894" algn="l"/>
                <a:tab pos="1317620" algn="l"/>
                <a:tab pos="1732346" algn="l"/>
                <a:tab pos="2147072" algn="l"/>
                <a:tab pos="2561798" algn="l"/>
                <a:tab pos="2976524" algn="l"/>
                <a:tab pos="3391250" algn="l"/>
                <a:tab pos="3805977" algn="l"/>
                <a:tab pos="4220703" algn="l"/>
                <a:tab pos="4635429" algn="l"/>
                <a:tab pos="5050155" algn="l"/>
                <a:tab pos="5464881" algn="l"/>
                <a:tab pos="5879607" algn="l"/>
                <a:tab pos="6294333" algn="l"/>
                <a:tab pos="6709059" algn="l"/>
                <a:tab pos="7123786" algn="l"/>
                <a:tab pos="7538512" algn="l"/>
                <a:tab pos="7953238" algn="l"/>
                <a:tab pos="8367964" algn="l"/>
              </a:tabLst>
            </a:pPr>
            <a:r>
              <a:rPr lang="en-US" sz="2200" b="0" dirty="0" smtClean="0">
                <a:solidFill>
                  <a:schemeClr val="tx1"/>
                </a:solidFill>
              </a:rPr>
              <a:t>Message(</a:t>
            </a:r>
            <a:r>
              <a:rPr lang="en-US" sz="2200" b="0" dirty="0" err="1" smtClean="0">
                <a:solidFill>
                  <a:schemeClr val="tx1"/>
                </a:solidFill>
              </a:rPr>
              <a:t>i</a:t>
            </a:r>
            <a:r>
              <a:rPr lang="en-US" sz="2200" b="0" dirty="0" smtClean="0">
                <a:solidFill>
                  <a:schemeClr val="tx1"/>
                </a:solidFill>
              </a:rPr>
              <a:t> </a:t>
            </a:r>
            <a:r>
              <a:rPr lang="en-US" sz="2200" b="0" dirty="0">
                <a:solidFill>
                  <a:schemeClr val="tx1"/>
                </a:solidFill>
              </a:rPr>
              <a:t>→ j) ∝ </a:t>
            </a:r>
            <a:r>
              <a:rPr lang="en-US" sz="2200" b="0" dirty="0" smtClean="0">
                <a:solidFill>
                  <a:schemeClr val="tx1"/>
                </a:solidFill>
              </a:rPr>
              <a:t>(prior</a:t>
            </a:r>
            <a:r>
              <a:rPr lang="en-US" sz="2200" b="0" dirty="0">
                <a:solidFill>
                  <a:schemeClr val="tx1"/>
                </a:solidFill>
              </a:rPr>
              <a:t>, </a:t>
            </a:r>
            <a:r>
              <a:rPr lang="en-US" sz="2200" b="0" dirty="0" smtClean="0">
                <a:solidFill>
                  <a:schemeClr val="tx1"/>
                </a:solidFill>
              </a:rPr>
              <a:t>edge potential</a:t>
            </a:r>
            <a:r>
              <a:rPr lang="en-US" sz="2200" b="0" dirty="0">
                <a:solidFill>
                  <a:schemeClr val="tx1"/>
                </a:solidFill>
              </a:rPr>
              <a:t>, </a:t>
            </a:r>
            <a:r>
              <a:rPr lang="en-US" sz="2200" b="0" dirty="0" smtClean="0">
                <a:solidFill>
                  <a:schemeClr val="tx1"/>
                </a:solidFill>
              </a:rPr>
              <a:t>incoming messages</a:t>
            </a:r>
            <a:r>
              <a:rPr lang="en-US" sz="2200" b="0" dirty="0">
                <a:solidFill>
                  <a:schemeClr val="tx1"/>
                </a:solidFill>
              </a:rPr>
              <a:t>)</a:t>
            </a:r>
          </a:p>
          <a:p>
            <a:pPr marL="385926" indent="-290884">
              <a:buSzPct val="45000"/>
              <a:tabLst>
                <a:tab pos="385926" algn="l"/>
                <a:tab pos="488168" algn="l"/>
                <a:tab pos="902894" algn="l"/>
                <a:tab pos="1317620" algn="l"/>
                <a:tab pos="1732346" algn="l"/>
                <a:tab pos="2147072" algn="l"/>
                <a:tab pos="2561798" algn="l"/>
                <a:tab pos="2976524" algn="l"/>
                <a:tab pos="3391250" algn="l"/>
                <a:tab pos="3805977" algn="l"/>
                <a:tab pos="4220703" algn="l"/>
                <a:tab pos="4635429" algn="l"/>
                <a:tab pos="5050155" algn="l"/>
                <a:tab pos="5464881" algn="l"/>
                <a:tab pos="5879607" algn="l"/>
                <a:tab pos="6294333" algn="l"/>
                <a:tab pos="6709059" algn="l"/>
                <a:tab pos="7123786" algn="l"/>
                <a:tab pos="7538512" algn="l"/>
                <a:tab pos="7953238" algn="l"/>
                <a:tab pos="8367964" algn="l"/>
              </a:tabLst>
            </a:pPr>
            <a:endParaRPr lang="en-US" sz="2200" dirty="0"/>
          </a:p>
          <a:p>
            <a:pPr marL="385926" indent="-290884">
              <a:buSzPct val="45000"/>
              <a:tabLst>
                <a:tab pos="385926" algn="l"/>
                <a:tab pos="488168" algn="l"/>
                <a:tab pos="902894" algn="l"/>
                <a:tab pos="1317620" algn="l"/>
                <a:tab pos="1732346" algn="l"/>
                <a:tab pos="2147072" algn="l"/>
                <a:tab pos="2561798" algn="l"/>
                <a:tab pos="2976524" algn="l"/>
                <a:tab pos="3391250" algn="l"/>
                <a:tab pos="3805977" algn="l"/>
                <a:tab pos="4220703" algn="l"/>
                <a:tab pos="4635429" algn="l"/>
                <a:tab pos="5050155" algn="l"/>
                <a:tab pos="5464881" algn="l"/>
                <a:tab pos="5879607" algn="l"/>
                <a:tab pos="6294333" algn="l"/>
                <a:tab pos="6709059" algn="l"/>
                <a:tab pos="7123786" algn="l"/>
                <a:tab pos="7538512" algn="l"/>
                <a:tab pos="7953238" algn="l"/>
                <a:tab pos="8367964" algn="l"/>
              </a:tabLst>
            </a:pPr>
            <a:endParaRPr lang="en-US" sz="2200" dirty="0"/>
          </a:p>
          <a:p>
            <a:pPr marL="385926" indent="-290884">
              <a:buSzPct val="45000"/>
              <a:tabLst>
                <a:tab pos="385926" algn="l"/>
                <a:tab pos="488168" algn="l"/>
                <a:tab pos="902894" algn="l"/>
                <a:tab pos="1317620" algn="l"/>
                <a:tab pos="1732346" algn="l"/>
                <a:tab pos="2147072" algn="l"/>
                <a:tab pos="2561798" algn="l"/>
                <a:tab pos="2976524" algn="l"/>
                <a:tab pos="3391250" algn="l"/>
                <a:tab pos="3805977" algn="l"/>
                <a:tab pos="4220703" algn="l"/>
                <a:tab pos="4635429" algn="l"/>
                <a:tab pos="5050155" algn="l"/>
                <a:tab pos="5464881" algn="l"/>
                <a:tab pos="5879607" algn="l"/>
                <a:tab pos="6294333" algn="l"/>
                <a:tab pos="6709059" algn="l"/>
                <a:tab pos="7123786" algn="l"/>
                <a:tab pos="7538512" algn="l"/>
                <a:tab pos="7953238" algn="l"/>
                <a:tab pos="8367964" algn="l"/>
              </a:tabLst>
            </a:pPr>
            <a:endParaRPr lang="en-US" sz="2200" dirty="0"/>
          </a:p>
          <a:p>
            <a:pPr marL="385926" indent="-290884">
              <a:buSzPct val="45000"/>
              <a:tabLst>
                <a:tab pos="385926" algn="l"/>
                <a:tab pos="488168" algn="l"/>
                <a:tab pos="902894" algn="l"/>
                <a:tab pos="1317620" algn="l"/>
                <a:tab pos="1732346" algn="l"/>
                <a:tab pos="2147072" algn="l"/>
                <a:tab pos="2561798" algn="l"/>
                <a:tab pos="2976524" algn="l"/>
                <a:tab pos="3391250" algn="l"/>
                <a:tab pos="3805977" algn="l"/>
                <a:tab pos="4220703" algn="l"/>
                <a:tab pos="4635429" algn="l"/>
                <a:tab pos="5050155" algn="l"/>
                <a:tab pos="5464881" algn="l"/>
                <a:tab pos="5879607" algn="l"/>
                <a:tab pos="6294333" algn="l"/>
                <a:tab pos="6709059" algn="l"/>
                <a:tab pos="7123786" algn="l"/>
                <a:tab pos="7538512" algn="l"/>
                <a:tab pos="7953238" algn="l"/>
                <a:tab pos="8367964" algn="l"/>
              </a:tabLst>
            </a:pPr>
            <a:endParaRPr lang="en-US" sz="2200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6040" y="960121"/>
            <a:ext cx="2480533" cy="6298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150120" y="3929203"/>
            <a:ext cx="1117440" cy="2343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smtClean="0">
                <a:ea typeface="DejaVu Sans" charset="0"/>
                <a:cs typeface="DejaVu Sans" charset="0"/>
              </a:rPr>
              <a:t>Prior</a:t>
            </a:r>
            <a:endParaRPr lang="en-US" dirty="0">
              <a:ea typeface="DejaVu Sans" charset="0"/>
              <a:cs typeface="DejaVu Sans" charset="0"/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115532" y="3936482"/>
            <a:ext cx="1486080" cy="2343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>
                <a:ea typeface="DejaVu Sans" charset="0"/>
                <a:cs typeface="DejaVu Sans" charset="0"/>
              </a:rPr>
              <a:t>Edge potential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659680" y="3940633"/>
            <a:ext cx="2004480" cy="2343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>
                <a:ea typeface="DejaVu Sans" charset="0"/>
                <a:cs typeface="DejaVu Sans" charset="0"/>
              </a:rPr>
              <a:t>Incoming messages</a:t>
            </a: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V="1">
            <a:off x="3717239" y="3525256"/>
            <a:ext cx="12549" cy="39142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flipV="1">
            <a:off x="6635520" y="3525253"/>
            <a:ext cx="5912" cy="428129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V="1">
            <a:off x="4788566" y="3573378"/>
            <a:ext cx="12033" cy="409079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831836" y="2621221"/>
          <a:ext cx="5408450" cy="855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9" name="Equation" r:id="rId5" imgW="2247840" imgH="355320" progId="Equation.3">
                  <p:embed/>
                </p:oleObj>
              </mc:Choice>
              <mc:Fallback>
                <p:oleObj name="Equation" r:id="rId5" imgW="2247840" imgH="355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836" y="2621221"/>
                        <a:ext cx="5408450" cy="8559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35465"/>
            <a:ext cx="8226720" cy="796044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b="1" dirty="0"/>
              <a:t>Belief </a:t>
            </a:r>
            <a:r>
              <a:rPr lang="en-US" dirty="0" smtClean="0"/>
              <a:t>computation</a:t>
            </a:r>
            <a:endParaRPr lang="en-US" b="1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203247"/>
            <a:ext cx="8226720" cy="3393716"/>
          </a:xfrm>
          <a:ln/>
        </p:spPr>
        <p:txBody>
          <a:bodyPr/>
          <a:lstStyle/>
          <a:p>
            <a:pPr marL="385926" indent="-290884" algn="ctr">
              <a:tabLst>
                <a:tab pos="385926" algn="l"/>
                <a:tab pos="488168" algn="l"/>
                <a:tab pos="902894" algn="l"/>
                <a:tab pos="1317620" algn="l"/>
                <a:tab pos="1732346" algn="l"/>
                <a:tab pos="2147072" algn="l"/>
                <a:tab pos="2561798" algn="l"/>
                <a:tab pos="2976524" algn="l"/>
                <a:tab pos="3391250" algn="l"/>
                <a:tab pos="3805977" algn="l"/>
                <a:tab pos="4220703" algn="l"/>
                <a:tab pos="4635429" algn="l"/>
                <a:tab pos="5050155" algn="l"/>
                <a:tab pos="5464881" algn="l"/>
                <a:tab pos="5879607" algn="l"/>
                <a:tab pos="6294333" algn="l"/>
                <a:tab pos="6709059" algn="l"/>
                <a:tab pos="7123786" algn="l"/>
                <a:tab pos="7538512" algn="l"/>
                <a:tab pos="7953238" algn="l"/>
                <a:tab pos="8367964" algn="l"/>
              </a:tabLst>
            </a:pPr>
            <a:endParaRPr lang="en-US" sz="2200" dirty="0" smtClean="0"/>
          </a:p>
          <a:p>
            <a:pPr marL="385926" indent="-290884" algn="ctr">
              <a:tabLst>
                <a:tab pos="385926" algn="l"/>
                <a:tab pos="488168" algn="l"/>
                <a:tab pos="902894" algn="l"/>
                <a:tab pos="1317620" algn="l"/>
                <a:tab pos="1732346" algn="l"/>
                <a:tab pos="2147072" algn="l"/>
                <a:tab pos="2561798" algn="l"/>
                <a:tab pos="2976524" algn="l"/>
                <a:tab pos="3391250" algn="l"/>
                <a:tab pos="3805977" algn="l"/>
                <a:tab pos="4220703" algn="l"/>
                <a:tab pos="4635429" algn="l"/>
                <a:tab pos="5050155" algn="l"/>
                <a:tab pos="5464881" algn="l"/>
                <a:tab pos="5879607" algn="l"/>
                <a:tab pos="6294333" algn="l"/>
                <a:tab pos="6709059" algn="l"/>
                <a:tab pos="7123786" algn="l"/>
                <a:tab pos="7538512" algn="l"/>
                <a:tab pos="7953238" algn="l"/>
                <a:tab pos="8367964" algn="l"/>
              </a:tabLst>
            </a:pPr>
            <a:r>
              <a:rPr lang="en-US" sz="2200" b="0" dirty="0" smtClean="0">
                <a:solidFill>
                  <a:schemeClr val="tx1"/>
                </a:solidFill>
              </a:rPr>
              <a:t>Belief(</a:t>
            </a:r>
            <a:r>
              <a:rPr lang="en-US" sz="2200" b="0" dirty="0" err="1" smtClean="0">
                <a:solidFill>
                  <a:schemeClr val="tx1"/>
                </a:solidFill>
              </a:rPr>
              <a:t>i</a:t>
            </a:r>
            <a:r>
              <a:rPr lang="en-US" sz="2200" b="0" dirty="0">
                <a:solidFill>
                  <a:schemeClr val="tx1"/>
                </a:solidFill>
              </a:rPr>
              <a:t>)  ∝  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sz="2200" b="0" dirty="0" smtClean="0">
                <a:solidFill>
                  <a:schemeClr val="tx1"/>
                </a:solidFill>
              </a:rPr>
              <a:t>(</a:t>
            </a:r>
            <a:r>
              <a:rPr lang="en-US" sz="2200" b="0" dirty="0">
                <a:solidFill>
                  <a:schemeClr val="tx1"/>
                </a:solidFill>
              </a:rPr>
              <a:t>prior, </a:t>
            </a:r>
            <a:r>
              <a:rPr lang="en-US" sz="2200" b="0" dirty="0" smtClean="0">
                <a:solidFill>
                  <a:schemeClr val="tx1"/>
                </a:solidFill>
              </a:rPr>
              <a:t>incoming messages</a:t>
            </a:r>
            <a:r>
              <a:rPr lang="en-US" sz="22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077322" y="3902188"/>
            <a:ext cx="1117440" cy="2343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smtClean="0">
                <a:ea typeface="DejaVu Sans" charset="0"/>
                <a:cs typeface="DejaVu Sans" charset="0"/>
              </a:rPr>
              <a:t>Prior</a:t>
            </a:r>
            <a:endParaRPr lang="en-US" dirty="0">
              <a:ea typeface="DejaVu Sans" charset="0"/>
              <a:cs typeface="DejaVu Sans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505784" y="3909852"/>
            <a:ext cx="2690039" cy="24344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>
                <a:ea typeface="DejaVu Sans" charset="0"/>
                <a:cs typeface="DejaVu Sans" charset="0"/>
              </a:rPr>
              <a:t>Normalization constant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722800" y="3912418"/>
            <a:ext cx="2004480" cy="2343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>
                <a:ea typeface="DejaVu Sans" charset="0"/>
                <a:cs typeface="DejaVu Sans" charset="0"/>
              </a:rPr>
              <a:t>Incoming messages</a:t>
            </a:r>
          </a:p>
        </p:txBody>
      </p:sp>
      <p:cxnSp>
        <p:nvCxnSpPr>
          <p:cNvPr id="11" name="Straight Arrow Connector 10"/>
          <p:cNvCxnSpPr>
            <a:stCxn id="13316" idx="0"/>
          </p:cNvCxnSpPr>
          <p:nvPr/>
        </p:nvCxnSpPr>
        <p:spPr>
          <a:xfrm flipH="1" flipV="1">
            <a:off x="4596063" y="3284621"/>
            <a:ext cx="39979" cy="61756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268453" y="3356814"/>
            <a:ext cx="456587" cy="5917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2659791" y="2199903"/>
          <a:ext cx="3837275" cy="867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3" name="Equation" r:id="rId4" imgW="1574640" imgH="355320" progId="Equation.3">
                  <p:embed/>
                </p:oleObj>
              </mc:Choice>
              <mc:Fallback>
                <p:oleObj name="Equation" r:id="rId4" imgW="1574640" imgH="355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791" y="2199903"/>
                        <a:ext cx="3837275" cy="8679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>
            <a:stCxn id="13317" idx="0"/>
          </p:cNvCxnSpPr>
          <p:nvPr/>
        </p:nvCxnSpPr>
        <p:spPr>
          <a:xfrm flipV="1">
            <a:off x="2850804" y="3200398"/>
            <a:ext cx="734617" cy="70945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Proxy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Logs from a large enterprise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98 HTTP proxy servers, 7 months of data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1 day’s logs : 1.29 billion events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2.80M nodes and 27.8M edges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Priors from ground truth (1.45% nodes)                                           Edge potential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21.6K known bad domains: 0.99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19.7K known good domains: 0.01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Unknown hosts and domains: 0.5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4924929" y="3140251"/>
          <a:ext cx="3533274" cy="1143399"/>
        </p:xfrm>
        <a:graphic>
          <a:graphicData uri="http://schemas.openxmlformats.org/drawingml/2006/table">
            <a:tbl>
              <a:tblPr/>
              <a:tblGrid>
                <a:gridCol w="1177390"/>
                <a:gridCol w="1178494"/>
                <a:gridCol w="1177390"/>
              </a:tblGrid>
              <a:tr h="42107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81638" marR="81638" marT="51902" marB="318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ejaVu Sans" charset="0"/>
                          <a:cs typeface="DejaVu Sans" charset="0"/>
                        </a:rPr>
                        <a:t>Benign</a:t>
                      </a:r>
                    </a:p>
                  </a:txBody>
                  <a:tcPr marL="81638" marR="81638" marT="42644" marB="318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ejaVu Sans" charset="0"/>
                          <a:cs typeface="DejaVu Sans" charset="0"/>
                        </a:rPr>
                        <a:t>Malicious</a:t>
                      </a:r>
                    </a:p>
                  </a:txBody>
                  <a:tcPr marL="81638" marR="81638" marT="42644" marB="318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51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ejaVu Sans" charset="0"/>
                          <a:cs typeface="DejaVu Sans" charset="0"/>
                        </a:rPr>
                        <a:t>Benign</a:t>
                      </a:r>
                    </a:p>
                  </a:txBody>
                  <a:tcPr marL="81638" marR="81638" marT="42644" marB="318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ejaVu Sans" charset="0"/>
                          <a:cs typeface="DejaVu Sans" charset="0"/>
                        </a:rPr>
                        <a:t>0.51</a:t>
                      </a:r>
                    </a:p>
                  </a:txBody>
                  <a:tcPr marL="81638" marR="81638" marT="42644" marB="318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ejaVu Sans" charset="0"/>
                          <a:cs typeface="DejaVu Sans" charset="0"/>
                        </a:rPr>
                        <a:t>0.49</a:t>
                      </a:r>
                    </a:p>
                  </a:txBody>
                  <a:tcPr marL="81638" marR="81638" marT="42644" marB="318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07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ejaVu Sans" charset="0"/>
                          <a:cs typeface="DejaVu Sans" charset="0"/>
                        </a:rPr>
                        <a:t>Malicious</a:t>
                      </a:r>
                    </a:p>
                  </a:txBody>
                  <a:tcPr marL="81638" marR="81638" marT="42644" marB="318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ejaVu Sans" charset="0"/>
                          <a:cs typeface="DejaVu Sans" charset="0"/>
                        </a:rPr>
                        <a:t>0.49</a:t>
                      </a:r>
                    </a:p>
                  </a:txBody>
                  <a:tcPr marL="81638" marR="81638" marT="42644" marB="318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ejaVu Sans" charset="0"/>
                          <a:cs typeface="DejaVu Sans" charset="0"/>
                        </a:rPr>
                        <a:t>0.51</a:t>
                      </a:r>
                    </a:p>
                  </a:txBody>
                  <a:tcPr marL="81638" marR="81638" marT="42644" marB="318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detection ROC plot</a:t>
            </a:r>
            <a:endParaRPr lang="en-US" dirty="0"/>
          </a:p>
        </p:txBody>
      </p:sp>
      <p:pic>
        <p:nvPicPr>
          <p:cNvPr id="3" name="Picture 2" descr="Fo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880515"/>
            <a:ext cx="48768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plots for seven days’ data</a:t>
            </a:r>
            <a:endParaRPr lang="en-US" dirty="0"/>
          </a:p>
        </p:txBody>
      </p:sp>
      <p:pic>
        <p:nvPicPr>
          <p:cNvPr id="3" name="Picture 2" descr="Day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815142"/>
            <a:ext cx="48768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514600" y="1022632"/>
            <a:ext cx="2209800" cy="285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solidFill>
                  <a:srgbClr val="C00000"/>
                </a:solidFill>
                <a:cs typeface="Arial" pitchFamily="34" charset="0"/>
              </a:rPr>
              <a:t>Prioritized Alerts</a:t>
            </a:r>
            <a:endParaRPr lang="en-US" sz="2200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838201" y="3771900"/>
            <a:ext cx="7437571" cy="400050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04" y="208613"/>
            <a:ext cx="8229600" cy="69588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Beehive </a:t>
            </a:r>
            <a:r>
              <a:rPr lang="en-US" sz="2000" dirty="0" smtClean="0">
                <a:latin typeface="+mn-lt"/>
              </a:rPr>
              <a:t>[Yen et al., ACSAC13]</a:t>
            </a:r>
            <a:endParaRPr lang="en-US" sz="2000" dirty="0">
              <a:latin typeface="+mn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19201" y="3416873"/>
            <a:ext cx="1846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cs typeface="Arial" pitchFamily="34" charset="0"/>
              </a:rPr>
              <a:t>Normalization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219200" y="2743200"/>
            <a:ext cx="6629400" cy="685800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 Box 3"/>
          <p:cNvSpPr txBox="1">
            <a:spLocks noChangeArrowheads="1"/>
          </p:cNvSpPr>
          <p:nvPr/>
        </p:nvSpPr>
        <p:spPr bwMode="auto">
          <a:xfrm>
            <a:off x="1371600" y="2800351"/>
            <a:ext cx="1482948" cy="553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cs typeface="Arial" pitchFamily="34" charset="0"/>
              </a:rPr>
              <a:t>Destination-based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3276600" y="1959790"/>
            <a:ext cx="2480950" cy="400050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Clustering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4" name="Up Arrow 63"/>
          <p:cNvSpPr/>
          <p:nvPr/>
        </p:nvSpPr>
        <p:spPr>
          <a:xfrm>
            <a:off x="4371305" y="1599370"/>
            <a:ext cx="245869" cy="336144"/>
          </a:xfrm>
          <a:prstGeom prst="upArrow">
            <a:avLst/>
          </a:prstGeom>
          <a:solidFill>
            <a:schemeClr val="tx2">
              <a:lumMod val="75000"/>
            </a:schemeClr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Up Arrow 64"/>
          <p:cNvSpPr/>
          <p:nvPr/>
        </p:nvSpPr>
        <p:spPr>
          <a:xfrm>
            <a:off x="4381205" y="2374688"/>
            <a:ext cx="245869" cy="336144"/>
          </a:xfrm>
          <a:prstGeom prst="upArrow">
            <a:avLst/>
          </a:prstGeom>
          <a:solidFill>
            <a:schemeClr val="tx2">
              <a:lumMod val="75000"/>
            </a:schemeClr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Up Arrow 65"/>
          <p:cNvSpPr/>
          <p:nvPr/>
        </p:nvSpPr>
        <p:spPr>
          <a:xfrm>
            <a:off x="4391105" y="3435756"/>
            <a:ext cx="245869" cy="336144"/>
          </a:xfrm>
          <a:prstGeom prst="upArrow">
            <a:avLst/>
          </a:prstGeom>
          <a:solidFill>
            <a:schemeClr val="tx2">
              <a:lumMod val="75000"/>
            </a:schemeClr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960572" y="3829050"/>
            <a:ext cx="2743200" cy="28575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Device </a:t>
            </a:r>
            <a:r>
              <a:rPr lang="en-US" sz="2000" dirty="0" smtClean="0">
                <a:cs typeface="Arial" pitchFamily="34" charset="0"/>
              </a:rPr>
              <a:t>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imezone</a:t>
            </a:r>
            <a:r>
              <a:rPr lang="en-US" sz="2000" dirty="0">
                <a:cs typeface="Arial" pitchFamily="34" charset="0"/>
              </a:rPr>
              <a:t> Config</a:t>
            </a:r>
            <a:r>
              <a:rPr lang="en-US" sz="2000" dirty="0" smtClean="0">
                <a:cs typeface="Arial" pitchFamily="34" charset="0"/>
              </a:rPr>
              <a:t>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en-US" sz="2000" dirty="0" smtClean="0"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en-US" sz="2000" dirty="0">
              <a:cs typeface="Arial" pitchFamily="34" charset="0"/>
            </a:endParaRP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3779972" y="3834288"/>
            <a:ext cx="1981200" cy="280513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IP-Host Mapping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en-US" sz="2000" dirty="0" smtClean="0"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5" name="Flowchart: Magnetic Disk 24"/>
          <p:cNvSpPr/>
          <p:nvPr/>
        </p:nvSpPr>
        <p:spPr>
          <a:xfrm>
            <a:off x="3810000" y="4229100"/>
            <a:ext cx="1371600" cy="800100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4114801" y="4572001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cs typeface="Arial" pitchFamily="34" charset="0"/>
              </a:rPr>
              <a:t>SIEM</a:t>
            </a:r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1219200" y="2374905"/>
            <a:ext cx="2668196" cy="263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solidFill>
                  <a:srgbClr val="C00000"/>
                </a:solidFill>
                <a:cs typeface="Arial" pitchFamily="34" charset="0"/>
              </a:rPr>
              <a:t>Feature extraction</a:t>
            </a:r>
            <a:endParaRPr kumimoji="0" lang="en-US" sz="2200" i="0" u="none" strike="noStrike" cap="none" normalizeH="0" dirty="0" smtClean="0">
              <a:ln>
                <a:noFill/>
              </a:ln>
              <a:solidFill>
                <a:srgbClr val="C00000"/>
              </a:solidFill>
              <a:effectLst/>
              <a:cs typeface="Arial" pitchFamily="34" charset="0"/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2971800" y="2800351"/>
            <a:ext cx="1482948" cy="553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cs typeface="Arial" pitchFamily="34" charset="0"/>
              </a:rPr>
              <a:t>Host-   based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4572000" y="2800351"/>
            <a:ext cx="1482948" cy="553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cs typeface="Arial" pitchFamily="34" charset="0"/>
              </a:rPr>
              <a:t>Policy- based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6213252" y="2800351"/>
            <a:ext cx="1482948" cy="553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cs typeface="Arial" pitchFamily="34" charset="0"/>
              </a:rPr>
              <a:t>Traffic-based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30722" name="Picture 2" descr="EMC staff membe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686812"/>
            <a:ext cx="1648132" cy="1028700"/>
          </a:xfrm>
          <a:prstGeom prst="rect">
            <a:avLst/>
          </a:prstGeom>
          <a:noFill/>
        </p:spPr>
      </p:pic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913572" y="3829050"/>
            <a:ext cx="2286000" cy="280513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Host-User Mapping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4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488680" cy="430887"/>
          </a:xfrm>
        </p:spPr>
        <p:txBody>
          <a:bodyPr/>
          <a:lstStyle/>
          <a:p>
            <a:r>
              <a:rPr lang="en-US" dirty="0" smtClean="0"/>
              <a:t>Parting thoughts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A significant Industry problem </a:t>
            </a:r>
          </a:p>
          <a:p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Could benefit from academia</a:t>
            </a:r>
          </a:p>
          <a:p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Engineering and algorithmic challenges</a:t>
            </a:r>
          </a:p>
          <a:p>
            <a:endParaRPr lang="en-US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" y="306584"/>
            <a:ext cx="6858000" cy="1206484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manadhata@hp.com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black">
          <a:xfrm>
            <a:off x="360203" y="1769894"/>
            <a:ext cx="6858000" cy="120648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j-ea"/>
              <a:cs typeface="HP Simplifi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314" y="2201034"/>
            <a:ext cx="7083157" cy="636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b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Acknowledgements: Jorge Alzati, Sandeep Bhatt, Stuart Haber, William Horne, </a:t>
            </a:r>
          </a:p>
          <a:p>
            <a:pPr marL="0" defTabSz="430213">
              <a:spcAft>
                <a:spcPts val="400"/>
              </a:spcAft>
              <a:buSzPct val="100000"/>
            </a:pPr>
            <a:r>
              <a:rPr lang="en-US" sz="1600" b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Doron Keller, Prasad Rao, and Loai  Zomlot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488680" cy="430887"/>
          </a:xfrm>
        </p:spPr>
        <p:txBody>
          <a:bodyPr/>
          <a:lstStyle/>
          <a:p>
            <a:r>
              <a:rPr lang="en-US" dirty="0"/>
              <a:t>SIEM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 descr="Pictur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76" y="803478"/>
            <a:ext cx="6937248" cy="373075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1062396" y="912974"/>
            <a:ext cx="2465731" cy="3416268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8" charset="0"/>
              <a:ea typeface="ＭＳ Ｐゴシック" pitchFamily="28" charset="-128"/>
              <a:cs typeface="ＭＳ Ｐゴシック" pitchFamily="28" charset="-128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155578" y="1336458"/>
            <a:ext cx="1757083" cy="1434353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8" charset="0"/>
              <a:ea typeface="ＭＳ Ｐゴシック" pitchFamily="28" charset="-128"/>
              <a:cs typeface="ＭＳ Ｐゴシック" pitchFamily="28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18966" y="2872590"/>
            <a:ext cx="1757083" cy="1434353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8" charset="0"/>
              <a:ea typeface="ＭＳ Ｐゴシック" pitchFamily="28" charset="-128"/>
              <a:cs typeface="ＭＳ Ｐゴシック" pitchFamily="2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488680" cy="430887"/>
          </a:xfrm>
        </p:spPr>
        <p:txBody>
          <a:bodyPr/>
          <a:lstStyle/>
          <a:p>
            <a:r>
              <a:rPr lang="en-US" dirty="0" smtClean="0"/>
              <a:t>Management platform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20034" y="1982548"/>
            <a:ext cx="2136298" cy="130281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Generation</a:t>
            </a:r>
          </a:p>
          <a:p>
            <a:pPr algn="ctr"/>
            <a:r>
              <a:rPr lang="en-US" dirty="0" smtClean="0"/>
              <a:t>Rule Matching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9441" y="3382472"/>
            <a:ext cx="1521379" cy="636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600" dirty="0" smtClean="0"/>
              <a:t>Few hours’ data</a:t>
            </a:r>
          </a:p>
          <a:p>
            <a:pPr marL="0" defTabSz="430213">
              <a:spcAft>
                <a:spcPts val="400"/>
              </a:spcAft>
              <a:buSzPct val="100000"/>
            </a:pPr>
            <a:endParaRPr 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71982" y="2644733"/>
            <a:ext cx="1521303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9019" y="2298138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~10K </a:t>
            </a:r>
            <a:r>
              <a:rPr lang="en-US" sz="1600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eps</a:t>
            </a:r>
            <a:endParaRPr 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60179" y="2642930"/>
            <a:ext cx="1521303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27216" y="2304881"/>
            <a:ext cx="809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  Alerts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64363" y="959188"/>
            <a:ext cx="649409" cy="636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600" dirty="0" smtClean="0"/>
              <a:t>Rules</a:t>
            </a:r>
          </a:p>
          <a:p>
            <a:pPr marL="0" defTabSz="430213">
              <a:spcAft>
                <a:spcPts val="400"/>
              </a:spcAft>
              <a:buSzPct val="100000"/>
            </a:pPr>
            <a:endParaRPr 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580091" y="1273323"/>
            <a:ext cx="455" cy="59593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488680" cy="430887"/>
          </a:xfrm>
        </p:spPr>
        <p:txBody>
          <a:bodyPr/>
          <a:lstStyle/>
          <a:p>
            <a:r>
              <a:rPr lang="en-US" dirty="0" smtClean="0"/>
              <a:t>Security operations center (SOC)</a:t>
            </a:r>
            <a:endParaRPr lang="en-US" dirty="0"/>
          </a:p>
        </p:txBody>
      </p:sp>
      <p:sp>
        <p:nvSpPr>
          <p:cNvPr id="6" name="Chevron 5"/>
          <p:cNvSpPr/>
          <p:nvPr/>
        </p:nvSpPr>
        <p:spPr>
          <a:xfrm>
            <a:off x="427837" y="1026478"/>
            <a:ext cx="3741489" cy="3347208"/>
          </a:xfrm>
          <a:prstGeom prst="chevron">
            <a:avLst>
              <a:gd name="adj" fmla="val 11404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3925" y="3934959"/>
            <a:ext cx="129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30213">
              <a:spcAft>
                <a:spcPts val="400"/>
              </a:spcAft>
              <a:buSzPct val="100000"/>
            </a:pPr>
            <a:r>
              <a:rPr lang="en-US" dirty="0" smtClean="0">
                <a:solidFill>
                  <a:sysClr val="windowText" lastClr="000000"/>
                </a:solidFill>
                <a:latin typeface="HP Simplified" pitchFamily="34" charset="0"/>
                <a:cs typeface="HP Simplified" pitchFamily="34" charset="0"/>
              </a:rPr>
              <a:t>Commodity attacks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50429" y="540421"/>
            <a:ext cx="104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30213">
              <a:spcAft>
                <a:spcPts val="400"/>
              </a:spcAft>
              <a:buSzPct val="100000"/>
            </a:pPr>
            <a:r>
              <a:rPr lang="en-US" dirty="0" smtClean="0">
                <a:solidFill>
                  <a:sysClr val="windowText" lastClr="000000"/>
                </a:solidFill>
                <a:latin typeface="HP Simplified" pitchFamily="34" charset="0"/>
                <a:cs typeface="HP Simplified" pitchFamily="34" charset="0"/>
              </a:rPr>
              <a:t>Targeted attacks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01952" y="405299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2000" dirty="0" smtClean="0">
                <a:solidFill>
                  <a:sysClr val="windowText" lastClr="000000"/>
                </a:solidFill>
                <a:latin typeface="HP Simplified" pitchFamily="34" charset="0"/>
                <a:cs typeface="HP Simplified" pitchFamily="34" charset="0"/>
              </a:rPr>
              <a:t>$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04640" y="792624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30213">
              <a:spcAft>
                <a:spcPts val="400"/>
              </a:spcAft>
              <a:buSzPct val="100000"/>
            </a:pPr>
            <a:r>
              <a:rPr lang="en-US" sz="2000" dirty="0" smtClean="0">
                <a:solidFill>
                  <a:sysClr val="windowText" lastClr="000000"/>
                </a:solidFill>
                <a:latin typeface="HP Simplified" pitchFamily="34" charset="0"/>
                <a:cs typeface="HP Simplified" pitchFamily="34" charset="0"/>
              </a:rPr>
              <a:t>$$$$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57845" y="3565751"/>
            <a:ext cx="852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430213">
              <a:buSzPct val="100000"/>
            </a:pPr>
            <a:r>
              <a:rPr lang="en-US" sz="1400" b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Tier 1 SA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03158" y="1419726"/>
            <a:ext cx="602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2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IDS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03158" y="2498566"/>
            <a:ext cx="1177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2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Firewall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03158" y="3533273"/>
            <a:ext cx="9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2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Proxy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357845" y="2578985"/>
            <a:ext cx="852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430213">
              <a:buSzPct val="100000"/>
            </a:pPr>
            <a:r>
              <a:rPr lang="en-US" sz="1400" b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Tier </a:t>
            </a:r>
            <a:r>
              <a:rPr lang="en-US" sz="1400" b="1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2</a:t>
            </a:r>
            <a:r>
              <a:rPr lang="en-US" sz="1400" b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57845" y="1619089"/>
            <a:ext cx="852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430213">
              <a:buSzPct val="100000"/>
            </a:pPr>
            <a:r>
              <a:rPr lang="en-US" sz="1400" b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Tier 3 SA</a:t>
            </a:r>
          </a:p>
        </p:txBody>
      </p:sp>
      <p:sp>
        <p:nvSpPr>
          <p:cNvPr id="25" name="Freeform 112"/>
          <p:cNvSpPr>
            <a:spLocks noChangeAspect="1"/>
          </p:cNvSpPr>
          <p:nvPr/>
        </p:nvSpPr>
        <p:spPr bwMode="auto">
          <a:xfrm rot="10800000">
            <a:off x="3056617" y="2316023"/>
            <a:ext cx="819924" cy="884406"/>
          </a:xfrm>
          <a:custGeom>
            <a:avLst/>
            <a:gdLst>
              <a:gd name="connsiteX0" fmla="*/ 5625 w 10000"/>
              <a:gd name="connsiteY0" fmla="*/ 10000 h 10000"/>
              <a:gd name="connsiteX1" fmla="*/ 5625 w 10000"/>
              <a:gd name="connsiteY1" fmla="*/ 10000 h 10000"/>
              <a:gd name="connsiteX2" fmla="*/ 5476 w 10000"/>
              <a:gd name="connsiteY2" fmla="*/ 9957 h 10000"/>
              <a:gd name="connsiteX3" fmla="*/ 5357 w 10000"/>
              <a:gd name="connsiteY3" fmla="*/ 9914 h 10000"/>
              <a:gd name="connsiteX4" fmla="*/ 5089 w 10000"/>
              <a:gd name="connsiteY4" fmla="*/ 9785 h 10000"/>
              <a:gd name="connsiteX5" fmla="*/ 536 w 10000"/>
              <a:gd name="connsiteY5" fmla="*/ 6094 h 10000"/>
              <a:gd name="connsiteX6" fmla="*/ 536 w 10000"/>
              <a:gd name="connsiteY6" fmla="*/ 6094 h 10000"/>
              <a:gd name="connsiteX7" fmla="*/ 298 w 10000"/>
              <a:gd name="connsiteY7" fmla="*/ 5880 h 10000"/>
              <a:gd name="connsiteX8" fmla="*/ 119 w 10000"/>
              <a:gd name="connsiteY8" fmla="*/ 5579 h 10000"/>
              <a:gd name="connsiteX9" fmla="*/ 30 w 10000"/>
              <a:gd name="connsiteY9" fmla="*/ 5322 h 10000"/>
              <a:gd name="connsiteX10" fmla="*/ 0 w 10000"/>
              <a:gd name="connsiteY10" fmla="*/ 4979 h 10000"/>
              <a:gd name="connsiteX11" fmla="*/ 0 w 10000"/>
              <a:gd name="connsiteY11" fmla="*/ 4979 h 10000"/>
              <a:gd name="connsiteX12" fmla="*/ 30 w 10000"/>
              <a:gd name="connsiteY12" fmla="*/ 4678 h 10000"/>
              <a:gd name="connsiteX13" fmla="*/ 119 w 10000"/>
              <a:gd name="connsiteY13" fmla="*/ 4378 h 10000"/>
              <a:gd name="connsiteX14" fmla="*/ 298 w 10000"/>
              <a:gd name="connsiteY14" fmla="*/ 4120 h 10000"/>
              <a:gd name="connsiteX15" fmla="*/ 536 w 10000"/>
              <a:gd name="connsiteY15" fmla="*/ 3906 h 10000"/>
              <a:gd name="connsiteX16" fmla="*/ 5089 w 10000"/>
              <a:gd name="connsiteY16" fmla="*/ 215 h 10000"/>
              <a:gd name="connsiteX17" fmla="*/ 5089 w 10000"/>
              <a:gd name="connsiteY17" fmla="*/ 215 h 10000"/>
              <a:gd name="connsiteX18" fmla="*/ 5357 w 10000"/>
              <a:gd name="connsiteY18" fmla="*/ 86 h 10000"/>
              <a:gd name="connsiteX19" fmla="*/ 5476 w 10000"/>
              <a:gd name="connsiteY19" fmla="*/ 43 h 10000"/>
              <a:gd name="connsiteX20" fmla="*/ 5625 w 10000"/>
              <a:gd name="connsiteY20" fmla="*/ 0 h 10000"/>
              <a:gd name="connsiteX21" fmla="*/ 5625 w 10000"/>
              <a:gd name="connsiteY21" fmla="*/ 0 h 10000"/>
              <a:gd name="connsiteX22" fmla="*/ 5774 w 10000"/>
              <a:gd name="connsiteY22" fmla="*/ 43 h 10000"/>
              <a:gd name="connsiteX23" fmla="*/ 5923 w 10000"/>
              <a:gd name="connsiteY23" fmla="*/ 86 h 10000"/>
              <a:gd name="connsiteX24" fmla="*/ 6042 w 10000"/>
              <a:gd name="connsiteY24" fmla="*/ 215 h 10000"/>
              <a:gd name="connsiteX25" fmla="*/ 6161 w 10000"/>
              <a:gd name="connsiteY25" fmla="*/ 386 h 10000"/>
              <a:gd name="connsiteX26" fmla="*/ 6280 w 10000"/>
              <a:gd name="connsiteY26" fmla="*/ 558 h 10000"/>
              <a:gd name="connsiteX27" fmla="*/ 6369 w 10000"/>
              <a:gd name="connsiteY27" fmla="*/ 815 h 10000"/>
              <a:gd name="connsiteX28" fmla="*/ 6399 w 10000"/>
              <a:gd name="connsiteY28" fmla="*/ 1116 h 10000"/>
              <a:gd name="connsiteX29" fmla="*/ 6429 w 10000"/>
              <a:gd name="connsiteY29" fmla="*/ 1502 h 10000"/>
              <a:gd name="connsiteX30" fmla="*/ 6429 w 10000"/>
              <a:gd name="connsiteY30" fmla="*/ 2532 h 10000"/>
              <a:gd name="connsiteX31" fmla="*/ 9762 w 10000"/>
              <a:gd name="connsiteY31" fmla="*/ 2532 h 10000"/>
              <a:gd name="connsiteX32" fmla="*/ 10000 w 10000"/>
              <a:gd name="connsiteY32" fmla="*/ 2876 h 10000"/>
              <a:gd name="connsiteX33" fmla="*/ 10000 w 10000"/>
              <a:gd name="connsiteY33" fmla="*/ 7124 h 10000"/>
              <a:gd name="connsiteX34" fmla="*/ 10000 w 10000"/>
              <a:gd name="connsiteY34" fmla="*/ 7468 h 10000"/>
              <a:gd name="connsiteX35" fmla="*/ 9762 w 10000"/>
              <a:gd name="connsiteY35" fmla="*/ 7468 h 10000"/>
              <a:gd name="connsiteX36" fmla="*/ 6429 w 10000"/>
              <a:gd name="connsiteY36" fmla="*/ 7468 h 10000"/>
              <a:gd name="connsiteX37" fmla="*/ 6429 w 10000"/>
              <a:gd name="connsiteY37" fmla="*/ 8498 h 10000"/>
              <a:gd name="connsiteX38" fmla="*/ 6429 w 10000"/>
              <a:gd name="connsiteY38" fmla="*/ 8498 h 10000"/>
              <a:gd name="connsiteX39" fmla="*/ 6399 w 10000"/>
              <a:gd name="connsiteY39" fmla="*/ 8841 h 10000"/>
              <a:gd name="connsiteX40" fmla="*/ 6369 w 10000"/>
              <a:gd name="connsiteY40" fmla="*/ 9099 h 10000"/>
              <a:gd name="connsiteX41" fmla="*/ 6310 w 10000"/>
              <a:gd name="connsiteY41" fmla="*/ 9356 h 10000"/>
              <a:gd name="connsiteX42" fmla="*/ 6190 w 10000"/>
              <a:gd name="connsiteY42" fmla="*/ 9571 h 10000"/>
              <a:gd name="connsiteX43" fmla="*/ 6071 w 10000"/>
              <a:gd name="connsiteY43" fmla="*/ 9742 h 10000"/>
              <a:gd name="connsiteX44" fmla="*/ 5952 w 10000"/>
              <a:gd name="connsiteY44" fmla="*/ 9871 h 10000"/>
              <a:gd name="connsiteX45" fmla="*/ 5774 w 10000"/>
              <a:gd name="connsiteY45" fmla="*/ 9957 h 10000"/>
              <a:gd name="connsiteX46" fmla="*/ 5625 w 10000"/>
              <a:gd name="connsiteY46" fmla="*/ 10000 h 10000"/>
              <a:gd name="connsiteX47" fmla="*/ 5625 w 10000"/>
              <a:gd name="connsiteY47" fmla="*/ 10000 h 10000"/>
              <a:gd name="connsiteX0" fmla="*/ 5625 w 10000"/>
              <a:gd name="connsiteY0" fmla="*/ 10000 h 10000"/>
              <a:gd name="connsiteX1" fmla="*/ 5625 w 10000"/>
              <a:gd name="connsiteY1" fmla="*/ 10000 h 10000"/>
              <a:gd name="connsiteX2" fmla="*/ 5476 w 10000"/>
              <a:gd name="connsiteY2" fmla="*/ 9957 h 10000"/>
              <a:gd name="connsiteX3" fmla="*/ 5357 w 10000"/>
              <a:gd name="connsiteY3" fmla="*/ 9914 h 10000"/>
              <a:gd name="connsiteX4" fmla="*/ 5089 w 10000"/>
              <a:gd name="connsiteY4" fmla="*/ 9785 h 10000"/>
              <a:gd name="connsiteX5" fmla="*/ 536 w 10000"/>
              <a:gd name="connsiteY5" fmla="*/ 6094 h 10000"/>
              <a:gd name="connsiteX6" fmla="*/ 536 w 10000"/>
              <a:gd name="connsiteY6" fmla="*/ 6094 h 10000"/>
              <a:gd name="connsiteX7" fmla="*/ 298 w 10000"/>
              <a:gd name="connsiteY7" fmla="*/ 5880 h 10000"/>
              <a:gd name="connsiteX8" fmla="*/ 119 w 10000"/>
              <a:gd name="connsiteY8" fmla="*/ 5579 h 10000"/>
              <a:gd name="connsiteX9" fmla="*/ 30 w 10000"/>
              <a:gd name="connsiteY9" fmla="*/ 5322 h 10000"/>
              <a:gd name="connsiteX10" fmla="*/ 0 w 10000"/>
              <a:gd name="connsiteY10" fmla="*/ 4979 h 10000"/>
              <a:gd name="connsiteX11" fmla="*/ 0 w 10000"/>
              <a:gd name="connsiteY11" fmla="*/ 4979 h 10000"/>
              <a:gd name="connsiteX12" fmla="*/ 30 w 10000"/>
              <a:gd name="connsiteY12" fmla="*/ 4678 h 10000"/>
              <a:gd name="connsiteX13" fmla="*/ 119 w 10000"/>
              <a:gd name="connsiteY13" fmla="*/ 4378 h 10000"/>
              <a:gd name="connsiteX14" fmla="*/ 298 w 10000"/>
              <a:gd name="connsiteY14" fmla="*/ 4120 h 10000"/>
              <a:gd name="connsiteX15" fmla="*/ 536 w 10000"/>
              <a:gd name="connsiteY15" fmla="*/ 3906 h 10000"/>
              <a:gd name="connsiteX16" fmla="*/ 5089 w 10000"/>
              <a:gd name="connsiteY16" fmla="*/ 215 h 10000"/>
              <a:gd name="connsiteX17" fmla="*/ 5089 w 10000"/>
              <a:gd name="connsiteY17" fmla="*/ 215 h 10000"/>
              <a:gd name="connsiteX18" fmla="*/ 5357 w 10000"/>
              <a:gd name="connsiteY18" fmla="*/ 86 h 10000"/>
              <a:gd name="connsiteX19" fmla="*/ 5476 w 10000"/>
              <a:gd name="connsiteY19" fmla="*/ 43 h 10000"/>
              <a:gd name="connsiteX20" fmla="*/ 5625 w 10000"/>
              <a:gd name="connsiteY20" fmla="*/ 0 h 10000"/>
              <a:gd name="connsiteX21" fmla="*/ 5625 w 10000"/>
              <a:gd name="connsiteY21" fmla="*/ 0 h 10000"/>
              <a:gd name="connsiteX22" fmla="*/ 5774 w 10000"/>
              <a:gd name="connsiteY22" fmla="*/ 43 h 10000"/>
              <a:gd name="connsiteX23" fmla="*/ 5923 w 10000"/>
              <a:gd name="connsiteY23" fmla="*/ 86 h 10000"/>
              <a:gd name="connsiteX24" fmla="*/ 6042 w 10000"/>
              <a:gd name="connsiteY24" fmla="*/ 215 h 10000"/>
              <a:gd name="connsiteX25" fmla="*/ 6161 w 10000"/>
              <a:gd name="connsiteY25" fmla="*/ 386 h 10000"/>
              <a:gd name="connsiteX26" fmla="*/ 6280 w 10000"/>
              <a:gd name="connsiteY26" fmla="*/ 558 h 10000"/>
              <a:gd name="connsiteX27" fmla="*/ 6369 w 10000"/>
              <a:gd name="connsiteY27" fmla="*/ 815 h 10000"/>
              <a:gd name="connsiteX28" fmla="*/ 6399 w 10000"/>
              <a:gd name="connsiteY28" fmla="*/ 1116 h 10000"/>
              <a:gd name="connsiteX29" fmla="*/ 6429 w 10000"/>
              <a:gd name="connsiteY29" fmla="*/ 1502 h 10000"/>
              <a:gd name="connsiteX30" fmla="*/ 6429 w 10000"/>
              <a:gd name="connsiteY30" fmla="*/ 2532 h 10000"/>
              <a:gd name="connsiteX31" fmla="*/ 10000 w 10000"/>
              <a:gd name="connsiteY31" fmla="*/ 2876 h 10000"/>
              <a:gd name="connsiteX32" fmla="*/ 10000 w 10000"/>
              <a:gd name="connsiteY32" fmla="*/ 7124 h 10000"/>
              <a:gd name="connsiteX33" fmla="*/ 10000 w 10000"/>
              <a:gd name="connsiteY33" fmla="*/ 7468 h 10000"/>
              <a:gd name="connsiteX34" fmla="*/ 9762 w 10000"/>
              <a:gd name="connsiteY34" fmla="*/ 7468 h 10000"/>
              <a:gd name="connsiteX35" fmla="*/ 6429 w 10000"/>
              <a:gd name="connsiteY35" fmla="*/ 7468 h 10000"/>
              <a:gd name="connsiteX36" fmla="*/ 6429 w 10000"/>
              <a:gd name="connsiteY36" fmla="*/ 8498 h 10000"/>
              <a:gd name="connsiteX37" fmla="*/ 6429 w 10000"/>
              <a:gd name="connsiteY37" fmla="*/ 8498 h 10000"/>
              <a:gd name="connsiteX38" fmla="*/ 6399 w 10000"/>
              <a:gd name="connsiteY38" fmla="*/ 8841 h 10000"/>
              <a:gd name="connsiteX39" fmla="*/ 6369 w 10000"/>
              <a:gd name="connsiteY39" fmla="*/ 9099 h 10000"/>
              <a:gd name="connsiteX40" fmla="*/ 6310 w 10000"/>
              <a:gd name="connsiteY40" fmla="*/ 9356 h 10000"/>
              <a:gd name="connsiteX41" fmla="*/ 6190 w 10000"/>
              <a:gd name="connsiteY41" fmla="*/ 9571 h 10000"/>
              <a:gd name="connsiteX42" fmla="*/ 6071 w 10000"/>
              <a:gd name="connsiteY42" fmla="*/ 9742 h 10000"/>
              <a:gd name="connsiteX43" fmla="*/ 5952 w 10000"/>
              <a:gd name="connsiteY43" fmla="*/ 9871 h 10000"/>
              <a:gd name="connsiteX44" fmla="*/ 5774 w 10000"/>
              <a:gd name="connsiteY44" fmla="*/ 9957 h 10000"/>
              <a:gd name="connsiteX45" fmla="*/ 5625 w 10000"/>
              <a:gd name="connsiteY45" fmla="*/ 10000 h 10000"/>
              <a:gd name="connsiteX46" fmla="*/ 5625 w 10000"/>
              <a:gd name="connsiteY46" fmla="*/ 10000 h 10000"/>
              <a:gd name="connsiteX0" fmla="*/ 5625 w 10000"/>
              <a:gd name="connsiteY0" fmla="*/ 10000 h 10000"/>
              <a:gd name="connsiteX1" fmla="*/ 5625 w 10000"/>
              <a:gd name="connsiteY1" fmla="*/ 10000 h 10000"/>
              <a:gd name="connsiteX2" fmla="*/ 5476 w 10000"/>
              <a:gd name="connsiteY2" fmla="*/ 9957 h 10000"/>
              <a:gd name="connsiteX3" fmla="*/ 5357 w 10000"/>
              <a:gd name="connsiteY3" fmla="*/ 9914 h 10000"/>
              <a:gd name="connsiteX4" fmla="*/ 5089 w 10000"/>
              <a:gd name="connsiteY4" fmla="*/ 9785 h 10000"/>
              <a:gd name="connsiteX5" fmla="*/ 536 w 10000"/>
              <a:gd name="connsiteY5" fmla="*/ 6094 h 10000"/>
              <a:gd name="connsiteX6" fmla="*/ 536 w 10000"/>
              <a:gd name="connsiteY6" fmla="*/ 6094 h 10000"/>
              <a:gd name="connsiteX7" fmla="*/ 298 w 10000"/>
              <a:gd name="connsiteY7" fmla="*/ 5880 h 10000"/>
              <a:gd name="connsiteX8" fmla="*/ 119 w 10000"/>
              <a:gd name="connsiteY8" fmla="*/ 5579 h 10000"/>
              <a:gd name="connsiteX9" fmla="*/ 30 w 10000"/>
              <a:gd name="connsiteY9" fmla="*/ 5322 h 10000"/>
              <a:gd name="connsiteX10" fmla="*/ 0 w 10000"/>
              <a:gd name="connsiteY10" fmla="*/ 4979 h 10000"/>
              <a:gd name="connsiteX11" fmla="*/ 0 w 10000"/>
              <a:gd name="connsiteY11" fmla="*/ 4979 h 10000"/>
              <a:gd name="connsiteX12" fmla="*/ 30 w 10000"/>
              <a:gd name="connsiteY12" fmla="*/ 4678 h 10000"/>
              <a:gd name="connsiteX13" fmla="*/ 119 w 10000"/>
              <a:gd name="connsiteY13" fmla="*/ 4378 h 10000"/>
              <a:gd name="connsiteX14" fmla="*/ 298 w 10000"/>
              <a:gd name="connsiteY14" fmla="*/ 4120 h 10000"/>
              <a:gd name="connsiteX15" fmla="*/ 536 w 10000"/>
              <a:gd name="connsiteY15" fmla="*/ 3906 h 10000"/>
              <a:gd name="connsiteX16" fmla="*/ 5089 w 10000"/>
              <a:gd name="connsiteY16" fmla="*/ 215 h 10000"/>
              <a:gd name="connsiteX17" fmla="*/ 5089 w 10000"/>
              <a:gd name="connsiteY17" fmla="*/ 215 h 10000"/>
              <a:gd name="connsiteX18" fmla="*/ 5357 w 10000"/>
              <a:gd name="connsiteY18" fmla="*/ 86 h 10000"/>
              <a:gd name="connsiteX19" fmla="*/ 5476 w 10000"/>
              <a:gd name="connsiteY19" fmla="*/ 43 h 10000"/>
              <a:gd name="connsiteX20" fmla="*/ 5625 w 10000"/>
              <a:gd name="connsiteY20" fmla="*/ 0 h 10000"/>
              <a:gd name="connsiteX21" fmla="*/ 5625 w 10000"/>
              <a:gd name="connsiteY21" fmla="*/ 0 h 10000"/>
              <a:gd name="connsiteX22" fmla="*/ 5774 w 10000"/>
              <a:gd name="connsiteY22" fmla="*/ 43 h 10000"/>
              <a:gd name="connsiteX23" fmla="*/ 5923 w 10000"/>
              <a:gd name="connsiteY23" fmla="*/ 86 h 10000"/>
              <a:gd name="connsiteX24" fmla="*/ 6042 w 10000"/>
              <a:gd name="connsiteY24" fmla="*/ 215 h 10000"/>
              <a:gd name="connsiteX25" fmla="*/ 6161 w 10000"/>
              <a:gd name="connsiteY25" fmla="*/ 386 h 10000"/>
              <a:gd name="connsiteX26" fmla="*/ 6280 w 10000"/>
              <a:gd name="connsiteY26" fmla="*/ 558 h 10000"/>
              <a:gd name="connsiteX27" fmla="*/ 6369 w 10000"/>
              <a:gd name="connsiteY27" fmla="*/ 815 h 10000"/>
              <a:gd name="connsiteX28" fmla="*/ 6399 w 10000"/>
              <a:gd name="connsiteY28" fmla="*/ 1116 h 10000"/>
              <a:gd name="connsiteX29" fmla="*/ 6429 w 10000"/>
              <a:gd name="connsiteY29" fmla="*/ 1502 h 10000"/>
              <a:gd name="connsiteX30" fmla="*/ 6429 w 10000"/>
              <a:gd name="connsiteY30" fmla="*/ 2532 h 10000"/>
              <a:gd name="connsiteX31" fmla="*/ 10000 w 10000"/>
              <a:gd name="connsiteY31" fmla="*/ 7124 h 10000"/>
              <a:gd name="connsiteX32" fmla="*/ 10000 w 10000"/>
              <a:gd name="connsiteY32" fmla="*/ 7468 h 10000"/>
              <a:gd name="connsiteX33" fmla="*/ 9762 w 10000"/>
              <a:gd name="connsiteY33" fmla="*/ 7468 h 10000"/>
              <a:gd name="connsiteX34" fmla="*/ 6429 w 10000"/>
              <a:gd name="connsiteY34" fmla="*/ 7468 h 10000"/>
              <a:gd name="connsiteX35" fmla="*/ 6429 w 10000"/>
              <a:gd name="connsiteY35" fmla="*/ 8498 h 10000"/>
              <a:gd name="connsiteX36" fmla="*/ 6429 w 10000"/>
              <a:gd name="connsiteY36" fmla="*/ 8498 h 10000"/>
              <a:gd name="connsiteX37" fmla="*/ 6399 w 10000"/>
              <a:gd name="connsiteY37" fmla="*/ 8841 h 10000"/>
              <a:gd name="connsiteX38" fmla="*/ 6369 w 10000"/>
              <a:gd name="connsiteY38" fmla="*/ 9099 h 10000"/>
              <a:gd name="connsiteX39" fmla="*/ 6310 w 10000"/>
              <a:gd name="connsiteY39" fmla="*/ 9356 h 10000"/>
              <a:gd name="connsiteX40" fmla="*/ 6190 w 10000"/>
              <a:gd name="connsiteY40" fmla="*/ 9571 h 10000"/>
              <a:gd name="connsiteX41" fmla="*/ 6071 w 10000"/>
              <a:gd name="connsiteY41" fmla="*/ 9742 h 10000"/>
              <a:gd name="connsiteX42" fmla="*/ 5952 w 10000"/>
              <a:gd name="connsiteY42" fmla="*/ 9871 h 10000"/>
              <a:gd name="connsiteX43" fmla="*/ 5774 w 10000"/>
              <a:gd name="connsiteY43" fmla="*/ 9957 h 10000"/>
              <a:gd name="connsiteX44" fmla="*/ 5625 w 10000"/>
              <a:gd name="connsiteY44" fmla="*/ 10000 h 10000"/>
              <a:gd name="connsiteX45" fmla="*/ 5625 w 10000"/>
              <a:gd name="connsiteY45" fmla="*/ 10000 h 10000"/>
              <a:gd name="connsiteX0" fmla="*/ 5625 w 10000"/>
              <a:gd name="connsiteY0" fmla="*/ 10000 h 10000"/>
              <a:gd name="connsiteX1" fmla="*/ 5625 w 10000"/>
              <a:gd name="connsiteY1" fmla="*/ 10000 h 10000"/>
              <a:gd name="connsiteX2" fmla="*/ 5476 w 10000"/>
              <a:gd name="connsiteY2" fmla="*/ 9957 h 10000"/>
              <a:gd name="connsiteX3" fmla="*/ 5357 w 10000"/>
              <a:gd name="connsiteY3" fmla="*/ 9914 h 10000"/>
              <a:gd name="connsiteX4" fmla="*/ 5089 w 10000"/>
              <a:gd name="connsiteY4" fmla="*/ 9785 h 10000"/>
              <a:gd name="connsiteX5" fmla="*/ 536 w 10000"/>
              <a:gd name="connsiteY5" fmla="*/ 6094 h 10000"/>
              <a:gd name="connsiteX6" fmla="*/ 536 w 10000"/>
              <a:gd name="connsiteY6" fmla="*/ 6094 h 10000"/>
              <a:gd name="connsiteX7" fmla="*/ 298 w 10000"/>
              <a:gd name="connsiteY7" fmla="*/ 5880 h 10000"/>
              <a:gd name="connsiteX8" fmla="*/ 119 w 10000"/>
              <a:gd name="connsiteY8" fmla="*/ 5579 h 10000"/>
              <a:gd name="connsiteX9" fmla="*/ 30 w 10000"/>
              <a:gd name="connsiteY9" fmla="*/ 5322 h 10000"/>
              <a:gd name="connsiteX10" fmla="*/ 0 w 10000"/>
              <a:gd name="connsiteY10" fmla="*/ 4979 h 10000"/>
              <a:gd name="connsiteX11" fmla="*/ 0 w 10000"/>
              <a:gd name="connsiteY11" fmla="*/ 4979 h 10000"/>
              <a:gd name="connsiteX12" fmla="*/ 30 w 10000"/>
              <a:gd name="connsiteY12" fmla="*/ 4678 h 10000"/>
              <a:gd name="connsiteX13" fmla="*/ 119 w 10000"/>
              <a:gd name="connsiteY13" fmla="*/ 4378 h 10000"/>
              <a:gd name="connsiteX14" fmla="*/ 298 w 10000"/>
              <a:gd name="connsiteY14" fmla="*/ 4120 h 10000"/>
              <a:gd name="connsiteX15" fmla="*/ 536 w 10000"/>
              <a:gd name="connsiteY15" fmla="*/ 3906 h 10000"/>
              <a:gd name="connsiteX16" fmla="*/ 5089 w 10000"/>
              <a:gd name="connsiteY16" fmla="*/ 215 h 10000"/>
              <a:gd name="connsiteX17" fmla="*/ 5089 w 10000"/>
              <a:gd name="connsiteY17" fmla="*/ 215 h 10000"/>
              <a:gd name="connsiteX18" fmla="*/ 5357 w 10000"/>
              <a:gd name="connsiteY18" fmla="*/ 86 h 10000"/>
              <a:gd name="connsiteX19" fmla="*/ 5476 w 10000"/>
              <a:gd name="connsiteY19" fmla="*/ 43 h 10000"/>
              <a:gd name="connsiteX20" fmla="*/ 5625 w 10000"/>
              <a:gd name="connsiteY20" fmla="*/ 0 h 10000"/>
              <a:gd name="connsiteX21" fmla="*/ 5625 w 10000"/>
              <a:gd name="connsiteY21" fmla="*/ 0 h 10000"/>
              <a:gd name="connsiteX22" fmla="*/ 5774 w 10000"/>
              <a:gd name="connsiteY22" fmla="*/ 43 h 10000"/>
              <a:gd name="connsiteX23" fmla="*/ 5923 w 10000"/>
              <a:gd name="connsiteY23" fmla="*/ 86 h 10000"/>
              <a:gd name="connsiteX24" fmla="*/ 6042 w 10000"/>
              <a:gd name="connsiteY24" fmla="*/ 215 h 10000"/>
              <a:gd name="connsiteX25" fmla="*/ 6161 w 10000"/>
              <a:gd name="connsiteY25" fmla="*/ 386 h 10000"/>
              <a:gd name="connsiteX26" fmla="*/ 6280 w 10000"/>
              <a:gd name="connsiteY26" fmla="*/ 558 h 10000"/>
              <a:gd name="connsiteX27" fmla="*/ 6369 w 10000"/>
              <a:gd name="connsiteY27" fmla="*/ 815 h 10000"/>
              <a:gd name="connsiteX28" fmla="*/ 6399 w 10000"/>
              <a:gd name="connsiteY28" fmla="*/ 1116 h 10000"/>
              <a:gd name="connsiteX29" fmla="*/ 6429 w 10000"/>
              <a:gd name="connsiteY29" fmla="*/ 1502 h 10000"/>
              <a:gd name="connsiteX30" fmla="*/ 6429 w 10000"/>
              <a:gd name="connsiteY30" fmla="*/ 2532 h 10000"/>
              <a:gd name="connsiteX31" fmla="*/ 10000 w 10000"/>
              <a:gd name="connsiteY31" fmla="*/ 7124 h 10000"/>
              <a:gd name="connsiteX32" fmla="*/ 10000 w 10000"/>
              <a:gd name="connsiteY32" fmla="*/ 7468 h 10000"/>
              <a:gd name="connsiteX33" fmla="*/ 6429 w 10000"/>
              <a:gd name="connsiteY33" fmla="*/ 7468 h 10000"/>
              <a:gd name="connsiteX34" fmla="*/ 6429 w 10000"/>
              <a:gd name="connsiteY34" fmla="*/ 8498 h 10000"/>
              <a:gd name="connsiteX35" fmla="*/ 6429 w 10000"/>
              <a:gd name="connsiteY35" fmla="*/ 8498 h 10000"/>
              <a:gd name="connsiteX36" fmla="*/ 6399 w 10000"/>
              <a:gd name="connsiteY36" fmla="*/ 8841 h 10000"/>
              <a:gd name="connsiteX37" fmla="*/ 6369 w 10000"/>
              <a:gd name="connsiteY37" fmla="*/ 9099 h 10000"/>
              <a:gd name="connsiteX38" fmla="*/ 6310 w 10000"/>
              <a:gd name="connsiteY38" fmla="*/ 9356 h 10000"/>
              <a:gd name="connsiteX39" fmla="*/ 6190 w 10000"/>
              <a:gd name="connsiteY39" fmla="*/ 9571 h 10000"/>
              <a:gd name="connsiteX40" fmla="*/ 6071 w 10000"/>
              <a:gd name="connsiteY40" fmla="*/ 9742 h 10000"/>
              <a:gd name="connsiteX41" fmla="*/ 5952 w 10000"/>
              <a:gd name="connsiteY41" fmla="*/ 9871 h 10000"/>
              <a:gd name="connsiteX42" fmla="*/ 5774 w 10000"/>
              <a:gd name="connsiteY42" fmla="*/ 9957 h 10000"/>
              <a:gd name="connsiteX43" fmla="*/ 5625 w 10000"/>
              <a:gd name="connsiteY43" fmla="*/ 10000 h 10000"/>
              <a:gd name="connsiteX44" fmla="*/ 5625 w 10000"/>
              <a:gd name="connsiteY44" fmla="*/ 10000 h 10000"/>
              <a:gd name="connsiteX0" fmla="*/ 5625 w 10000"/>
              <a:gd name="connsiteY0" fmla="*/ 10000 h 10000"/>
              <a:gd name="connsiteX1" fmla="*/ 5625 w 10000"/>
              <a:gd name="connsiteY1" fmla="*/ 10000 h 10000"/>
              <a:gd name="connsiteX2" fmla="*/ 5476 w 10000"/>
              <a:gd name="connsiteY2" fmla="*/ 9957 h 10000"/>
              <a:gd name="connsiteX3" fmla="*/ 5357 w 10000"/>
              <a:gd name="connsiteY3" fmla="*/ 9914 h 10000"/>
              <a:gd name="connsiteX4" fmla="*/ 5089 w 10000"/>
              <a:gd name="connsiteY4" fmla="*/ 9785 h 10000"/>
              <a:gd name="connsiteX5" fmla="*/ 536 w 10000"/>
              <a:gd name="connsiteY5" fmla="*/ 6094 h 10000"/>
              <a:gd name="connsiteX6" fmla="*/ 536 w 10000"/>
              <a:gd name="connsiteY6" fmla="*/ 6094 h 10000"/>
              <a:gd name="connsiteX7" fmla="*/ 298 w 10000"/>
              <a:gd name="connsiteY7" fmla="*/ 5880 h 10000"/>
              <a:gd name="connsiteX8" fmla="*/ 119 w 10000"/>
              <a:gd name="connsiteY8" fmla="*/ 5579 h 10000"/>
              <a:gd name="connsiteX9" fmla="*/ 30 w 10000"/>
              <a:gd name="connsiteY9" fmla="*/ 5322 h 10000"/>
              <a:gd name="connsiteX10" fmla="*/ 0 w 10000"/>
              <a:gd name="connsiteY10" fmla="*/ 4979 h 10000"/>
              <a:gd name="connsiteX11" fmla="*/ 0 w 10000"/>
              <a:gd name="connsiteY11" fmla="*/ 4979 h 10000"/>
              <a:gd name="connsiteX12" fmla="*/ 30 w 10000"/>
              <a:gd name="connsiteY12" fmla="*/ 4678 h 10000"/>
              <a:gd name="connsiteX13" fmla="*/ 119 w 10000"/>
              <a:gd name="connsiteY13" fmla="*/ 4378 h 10000"/>
              <a:gd name="connsiteX14" fmla="*/ 298 w 10000"/>
              <a:gd name="connsiteY14" fmla="*/ 4120 h 10000"/>
              <a:gd name="connsiteX15" fmla="*/ 536 w 10000"/>
              <a:gd name="connsiteY15" fmla="*/ 3906 h 10000"/>
              <a:gd name="connsiteX16" fmla="*/ 5089 w 10000"/>
              <a:gd name="connsiteY16" fmla="*/ 215 h 10000"/>
              <a:gd name="connsiteX17" fmla="*/ 5089 w 10000"/>
              <a:gd name="connsiteY17" fmla="*/ 215 h 10000"/>
              <a:gd name="connsiteX18" fmla="*/ 5357 w 10000"/>
              <a:gd name="connsiteY18" fmla="*/ 86 h 10000"/>
              <a:gd name="connsiteX19" fmla="*/ 5476 w 10000"/>
              <a:gd name="connsiteY19" fmla="*/ 43 h 10000"/>
              <a:gd name="connsiteX20" fmla="*/ 5625 w 10000"/>
              <a:gd name="connsiteY20" fmla="*/ 0 h 10000"/>
              <a:gd name="connsiteX21" fmla="*/ 5625 w 10000"/>
              <a:gd name="connsiteY21" fmla="*/ 0 h 10000"/>
              <a:gd name="connsiteX22" fmla="*/ 5774 w 10000"/>
              <a:gd name="connsiteY22" fmla="*/ 43 h 10000"/>
              <a:gd name="connsiteX23" fmla="*/ 5923 w 10000"/>
              <a:gd name="connsiteY23" fmla="*/ 86 h 10000"/>
              <a:gd name="connsiteX24" fmla="*/ 6042 w 10000"/>
              <a:gd name="connsiteY24" fmla="*/ 215 h 10000"/>
              <a:gd name="connsiteX25" fmla="*/ 6161 w 10000"/>
              <a:gd name="connsiteY25" fmla="*/ 386 h 10000"/>
              <a:gd name="connsiteX26" fmla="*/ 6280 w 10000"/>
              <a:gd name="connsiteY26" fmla="*/ 558 h 10000"/>
              <a:gd name="connsiteX27" fmla="*/ 6369 w 10000"/>
              <a:gd name="connsiteY27" fmla="*/ 815 h 10000"/>
              <a:gd name="connsiteX28" fmla="*/ 6399 w 10000"/>
              <a:gd name="connsiteY28" fmla="*/ 1116 h 10000"/>
              <a:gd name="connsiteX29" fmla="*/ 6429 w 10000"/>
              <a:gd name="connsiteY29" fmla="*/ 1502 h 10000"/>
              <a:gd name="connsiteX30" fmla="*/ 6429 w 10000"/>
              <a:gd name="connsiteY30" fmla="*/ 2532 h 10000"/>
              <a:gd name="connsiteX31" fmla="*/ 10000 w 10000"/>
              <a:gd name="connsiteY31" fmla="*/ 7124 h 10000"/>
              <a:gd name="connsiteX32" fmla="*/ 6429 w 10000"/>
              <a:gd name="connsiteY32" fmla="*/ 7468 h 10000"/>
              <a:gd name="connsiteX33" fmla="*/ 6429 w 10000"/>
              <a:gd name="connsiteY33" fmla="*/ 8498 h 10000"/>
              <a:gd name="connsiteX34" fmla="*/ 6429 w 10000"/>
              <a:gd name="connsiteY34" fmla="*/ 8498 h 10000"/>
              <a:gd name="connsiteX35" fmla="*/ 6399 w 10000"/>
              <a:gd name="connsiteY35" fmla="*/ 8841 h 10000"/>
              <a:gd name="connsiteX36" fmla="*/ 6369 w 10000"/>
              <a:gd name="connsiteY36" fmla="*/ 9099 h 10000"/>
              <a:gd name="connsiteX37" fmla="*/ 6310 w 10000"/>
              <a:gd name="connsiteY37" fmla="*/ 9356 h 10000"/>
              <a:gd name="connsiteX38" fmla="*/ 6190 w 10000"/>
              <a:gd name="connsiteY38" fmla="*/ 9571 h 10000"/>
              <a:gd name="connsiteX39" fmla="*/ 6071 w 10000"/>
              <a:gd name="connsiteY39" fmla="*/ 9742 h 10000"/>
              <a:gd name="connsiteX40" fmla="*/ 5952 w 10000"/>
              <a:gd name="connsiteY40" fmla="*/ 9871 h 10000"/>
              <a:gd name="connsiteX41" fmla="*/ 5774 w 10000"/>
              <a:gd name="connsiteY41" fmla="*/ 9957 h 10000"/>
              <a:gd name="connsiteX42" fmla="*/ 5625 w 10000"/>
              <a:gd name="connsiteY42" fmla="*/ 10000 h 10000"/>
              <a:gd name="connsiteX43" fmla="*/ 5625 w 10000"/>
              <a:gd name="connsiteY43" fmla="*/ 10000 h 10000"/>
              <a:gd name="connsiteX0" fmla="*/ 5625 w 6429"/>
              <a:gd name="connsiteY0" fmla="*/ 10000 h 10000"/>
              <a:gd name="connsiteX1" fmla="*/ 5625 w 6429"/>
              <a:gd name="connsiteY1" fmla="*/ 10000 h 10000"/>
              <a:gd name="connsiteX2" fmla="*/ 5476 w 6429"/>
              <a:gd name="connsiteY2" fmla="*/ 9957 h 10000"/>
              <a:gd name="connsiteX3" fmla="*/ 5357 w 6429"/>
              <a:gd name="connsiteY3" fmla="*/ 9914 h 10000"/>
              <a:gd name="connsiteX4" fmla="*/ 5089 w 6429"/>
              <a:gd name="connsiteY4" fmla="*/ 9785 h 10000"/>
              <a:gd name="connsiteX5" fmla="*/ 536 w 6429"/>
              <a:gd name="connsiteY5" fmla="*/ 6094 h 10000"/>
              <a:gd name="connsiteX6" fmla="*/ 536 w 6429"/>
              <a:gd name="connsiteY6" fmla="*/ 6094 h 10000"/>
              <a:gd name="connsiteX7" fmla="*/ 298 w 6429"/>
              <a:gd name="connsiteY7" fmla="*/ 5880 h 10000"/>
              <a:gd name="connsiteX8" fmla="*/ 119 w 6429"/>
              <a:gd name="connsiteY8" fmla="*/ 5579 h 10000"/>
              <a:gd name="connsiteX9" fmla="*/ 30 w 6429"/>
              <a:gd name="connsiteY9" fmla="*/ 5322 h 10000"/>
              <a:gd name="connsiteX10" fmla="*/ 0 w 6429"/>
              <a:gd name="connsiteY10" fmla="*/ 4979 h 10000"/>
              <a:gd name="connsiteX11" fmla="*/ 0 w 6429"/>
              <a:gd name="connsiteY11" fmla="*/ 4979 h 10000"/>
              <a:gd name="connsiteX12" fmla="*/ 30 w 6429"/>
              <a:gd name="connsiteY12" fmla="*/ 4678 h 10000"/>
              <a:gd name="connsiteX13" fmla="*/ 119 w 6429"/>
              <a:gd name="connsiteY13" fmla="*/ 4378 h 10000"/>
              <a:gd name="connsiteX14" fmla="*/ 298 w 6429"/>
              <a:gd name="connsiteY14" fmla="*/ 4120 h 10000"/>
              <a:gd name="connsiteX15" fmla="*/ 536 w 6429"/>
              <a:gd name="connsiteY15" fmla="*/ 3906 h 10000"/>
              <a:gd name="connsiteX16" fmla="*/ 5089 w 6429"/>
              <a:gd name="connsiteY16" fmla="*/ 215 h 10000"/>
              <a:gd name="connsiteX17" fmla="*/ 5089 w 6429"/>
              <a:gd name="connsiteY17" fmla="*/ 215 h 10000"/>
              <a:gd name="connsiteX18" fmla="*/ 5357 w 6429"/>
              <a:gd name="connsiteY18" fmla="*/ 86 h 10000"/>
              <a:gd name="connsiteX19" fmla="*/ 5476 w 6429"/>
              <a:gd name="connsiteY19" fmla="*/ 43 h 10000"/>
              <a:gd name="connsiteX20" fmla="*/ 5625 w 6429"/>
              <a:gd name="connsiteY20" fmla="*/ 0 h 10000"/>
              <a:gd name="connsiteX21" fmla="*/ 5625 w 6429"/>
              <a:gd name="connsiteY21" fmla="*/ 0 h 10000"/>
              <a:gd name="connsiteX22" fmla="*/ 5774 w 6429"/>
              <a:gd name="connsiteY22" fmla="*/ 43 h 10000"/>
              <a:gd name="connsiteX23" fmla="*/ 5923 w 6429"/>
              <a:gd name="connsiteY23" fmla="*/ 86 h 10000"/>
              <a:gd name="connsiteX24" fmla="*/ 6042 w 6429"/>
              <a:gd name="connsiteY24" fmla="*/ 215 h 10000"/>
              <a:gd name="connsiteX25" fmla="*/ 6161 w 6429"/>
              <a:gd name="connsiteY25" fmla="*/ 386 h 10000"/>
              <a:gd name="connsiteX26" fmla="*/ 6280 w 6429"/>
              <a:gd name="connsiteY26" fmla="*/ 558 h 10000"/>
              <a:gd name="connsiteX27" fmla="*/ 6369 w 6429"/>
              <a:gd name="connsiteY27" fmla="*/ 815 h 10000"/>
              <a:gd name="connsiteX28" fmla="*/ 6399 w 6429"/>
              <a:gd name="connsiteY28" fmla="*/ 1116 h 10000"/>
              <a:gd name="connsiteX29" fmla="*/ 6429 w 6429"/>
              <a:gd name="connsiteY29" fmla="*/ 1502 h 10000"/>
              <a:gd name="connsiteX30" fmla="*/ 6429 w 6429"/>
              <a:gd name="connsiteY30" fmla="*/ 2532 h 10000"/>
              <a:gd name="connsiteX31" fmla="*/ 6429 w 6429"/>
              <a:gd name="connsiteY31" fmla="*/ 7468 h 10000"/>
              <a:gd name="connsiteX32" fmla="*/ 6429 w 6429"/>
              <a:gd name="connsiteY32" fmla="*/ 8498 h 10000"/>
              <a:gd name="connsiteX33" fmla="*/ 6429 w 6429"/>
              <a:gd name="connsiteY33" fmla="*/ 8498 h 10000"/>
              <a:gd name="connsiteX34" fmla="*/ 6399 w 6429"/>
              <a:gd name="connsiteY34" fmla="*/ 8841 h 10000"/>
              <a:gd name="connsiteX35" fmla="*/ 6369 w 6429"/>
              <a:gd name="connsiteY35" fmla="*/ 9099 h 10000"/>
              <a:gd name="connsiteX36" fmla="*/ 6310 w 6429"/>
              <a:gd name="connsiteY36" fmla="*/ 9356 h 10000"/>
              <a:gd name="connsiteX37" fmla="*/ 6190 w 6429"/>
              <a:gd name="connsiteY37" fmla="*/ 9571 h 10000"/>
              <a:gd name="connsiteX38" fmla="*/ 6071 w 6429"/>
              <a:gd name="connsiteY38" fmla="*/ 9742 h 10000"/>
              <a:gd name="connsiteX39" fmla="*/ 5952 w 6429"/>
              <a:gd name="connsiteY39" fmla="*/ 9871 h 10000"/>
              <a:gd name="connsiteX40" fmla="*/ 5774 w 6429"/>
              <a:gd name="connsiteY40" fmla="*/ 9957 h 10000"/>
              <a:gd name="connsiteX41" fmla="*/ 5625 w 6429"/>
              <a:gd name="connsiteY41" fmla="*/ 10000 h 10000"/>
              <a:gd name="connsiteX42" fmla="*/ 5625 w 6429"/>
              <a:gd name="connsiteY4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429" h="10000">
                <a:moveTo>
                  <a:pt x="5625" y="10000"/>
                </a:moveTo>
                <a:lnTo>
                  <a:pt x="5625" y="10000"/>
                </a:lnTo>
                <a:lnTo>
                  <a:pt x="5476" y="9957"/>
                </a:lnTo>
                <a:cubicBezTo>
                  <a:pt x="5436" y="9943"/>
                  <a:pt x="5397" y="9928"/>
                  <a:pt x="5357" y="9914"/>
                </a:cubicBezTo>
                <a:lnTo>
                  <a:pt x="5089" y="9785"/>
                </a:lnTo>
                <a:lnTo>
                  <a:pt x="536" y="6094"/>
                </a:lnTo>
                <a:lnTo>
                  <a:pt x="536" y="6094"/>
                </a:lnTo>
                <a:lnTo>
                  <a:pt x="298" y="5880"/>
                </a:lnTo>
                <a:cubicBezTo>
                  <a:pt x="238" y="5780"/>
                  <a:pt x="179" y="5679"/>
                  <a:pt x="119" y="5579"/>
                </a:cubicBezTo>
                <a:cubicBezTo>
                  <a:pt x="89" y="5493"/>
                  <a:pt x="60" y="5408"/>
                  <a:pt x="30" y="5322"/>
                </a:cubicBezTo>
                <a:cubicBezTo>
                  <a:pt x="20" y="5208"/>
                  <a:pt x="10" y="5093"/>
                  <a:pt x="0" y="4979"/>
                </a:cubicBezTo>
                <a:lnTo>
                  <a:pt x="0" y="4979"/>
                </a:lnTo>
                <a:cubicBezTo>
                  <a:pt x="10" y="4879"/>
                  <a:pt x="20" y="4778"/>
                  <a:pt x="30" y="4678"/>
                </a:cubicBezTo>
                <a:cubicBezTo>
                  <a:pt x="60" y="4578"/>
                  <a:pt x="89" y="4478"/>
                  <a:pt x="119" y="4378"/>
                </a:cubicBezTo>
                <a:lnTo>
                  <a:pt x="298" y="4120"/>
                </a:lnTo>
                <a:lnTo>
                  <a:pt x="536" y="3906"/>
                </a:lnTo>
                <a:lnTo>
                  <a:pt x="5089" y="215"/>
                </a:lnTo>
                <a:lnTo>
                  <a:pt x="5089" y="215"/>
                </a:lnTo>
                <a:lnTo>
                  <a:pt x="5357" y="86"/>
                </a:lnTo>
                <a:cubicBezTo>
                  <a:pt x="5397" y="72"/>
                  <a:pt x="5436" y="57"/>
                  <a:pt x="5476" y="43"/>
                </a:cubicBezTo>
                <a:lnTo>
                  <a:pt x="5625" y="0"/>
                </a:lnTo>
                <a:lnTo>
                  <a:pt x="5625" y="0"/>
                </a:lnTo>
                <a:lnTo>
                  <a:pt x="5774" y="43"/>
                </a:lnTo>
                <a:lnTo>
                  <a:pt x="5923" y="86"/>
                </a:lnTo>
                <a:lnTo>
                  <a:pt x="6042" y="215"/>
                </a:lnTo>
                <a:cubicBezTo>
                  <a:pt x="6082" y="272"/>
                  <a:pt x="6121" y="329"/>
                  <a:pt x="6161" y="386"/>
                </a:cubicBezTo>
                <a:cubicBezTo>
                  <a:pt x="6201" y="443"/>
                  <a:pt x="6240" y="501"/>
                  <a:pt x="6280" y="558"/>
                </a:cubicBezTo>
                <a:cubicBezTo>
                  <a:pt x="6310" y="644"/>
                  <a:pt x="6339" y="729"/>
                  <a:pt x="6369" y="815"/>
                </a:cubicBezTo>
                <a:cubicBezTo>
                  <a:pt x="6379" y="915"/>
                  <a:pt x="6389" y="1016"/>
                  <a:pt x="6399" y="1116"/>
                </a:cubicBezTo>
                <a:cubicBezTo>
                  <a:pt x="6409" y="1245"/>
                  <a:pt x="6419" y="1373"/>
                  <a:pt x="6429" y="1502"/>
                </a:cubicBezTo>
                <a:lnTo>
                  <a:pt x="6429" y="2532"/>
                </a:lnTo>
                <a:lnTo>
                  <a:pt x="6429" y="7468"/>
                </a:lnTo>
                <a:lnTo>
                  <a:pt x="6429" y="8498"/>
                </a:lnTo>
                <a:lnTo>
                  <a:pt x="6429" y="8498"/>
                </a:lnTo>
                <a:cubicBezTo>
                  <a:pt x="6419" y="8612"/>
                  <a:pt x="6409" y="8727"/>
                  <a:pt x="6399" y="8841"/>
                </a:cubicBezTo>
                <a:lnTo>
                  <a:pt x="6369" y="9099"/>
                </a:lnTo>
                <a:cubicBezTo>
                  <a:pt x="6349" y="9185"/>
                  <a:pt x="6330" y="9270"/>
                  <a:pt x="6310" y="9356"/>
                </a:cubicBezTo>
                <a:lnTo>
                  <a:pt x="6190" y="9571"/>
                </a:lnTo>
                <a:cubicBezTo>
                  <a:pt x="6150" y="9628"/>
                  <a:pt x="6111" y="9685"/>
                  <a:pt x="6071" y="9742"/>
                </a:cubicBezTo>
                <a:lnTo>
                  <a:pt x="5952" y="9871"/>
                </a:lnTo>
                <a:lnTo>
                  <a:pt x="5774" y="9957"/>
                </a:lnTo>
                <a:lnTo>
                  <a:pt x="5625" y="10000"/>
                </a:lnTo>
                <a:lnTo>
                  <a:pt x="5625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 rot="10800000">
            <a:off x="4460343" y="1347569"/>
            <a:ext cx="227176" cy="2615963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spcAft>
                <a:spcPts val="400"/>
              </a:spcAft>
              <a:buSzPct val="100000"/>
            </a:pPr>
            <a:r>
              <a:rPr lang="en-US" sz="2000" dirty="0" smtClean="0"/>
              <a:t>Escalation</a:t>
            </a:r>
            <a:endParaRPr lang="en-US" sz="2000" dirty="0"/>
          </a:p>
        </p:txBody>
      </p:sp>
      <p:sp>
        <p:nvSpPr>
          <p:cNvPr id="32" name="Down Arrow 31"/>
          <p:cNvSpPr/>
          <p:nvPr/>
        </p:nvSpPr>
        <p:spPr>
          <a:xfrm rot="10800000">
            <a:off x="6860117" y="1297792"/>
            <a:ext cx="227176" cy="2615963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spcAft>
                <a:spcPts val="400"/>
              </a:spcAft>
              <a:buSzPct val="100000"/>
            </a:pPr>
            <a:r>
              <a:rPr lang="en-GB" sz="2000" dirty="0" smtClean="0"/>
              <a:t>Severity of Attack</a:t>
            </a:r>
            <a:endParaRPr lang="en-US" sz="2000" dirty="0"/>
          </a:p>
        </p:txBody>
      </p:sp>
      <p:sp>
        <p:nvSpPr>
          <p:cNvPr id="33" name="Freeform 112"/>
          <p:cNvSpPr>
            <a:spLocks/>
          </p:cNvSpPr>
          <p:nvPr/>
        </p:nvSpPr>
        <p:spPr bwMode="auto">
          <a:xfrm rot="19800000">
            <a:off x="6771691" y="1251433"/>
            <a:ext cx="335086" cy="361436"/>
          </a:xfrm>
          <a:custGeom>
            <a:avLst/>
            <a:gdLst>
              <a:gd name="connsiteX0" fmla="*/ 5625 w 10000"/>
              <a:gd name="connsiteY0" fmla="*/ 10000 h 10000"/>
              <a:gd name="connsiteX1" fmla="*/ 5625 w 10000"/>
              <a:gd name="connsiteY1" fmla="*/ 10000 h 10000"/>
              <a:gd name="connsiteX2" fmla="*/ 5476 w 10000"/>
              <a:gd name="connsiteY2" fmla="*/ 9957 h 10000"/>
              <a:gd name="connsiteX3" fmla="*/ 5357 w 10000"/>
              <a:gd name="connsiteY3" fmla="*/ 9914 h 10000"/>
              <a:gd name="connsiteX4" fmla="*/ 5089 w 10000"/>
              <a:gd name="connsiteY4" fmla="*/ 9785 h 10000"/>
              <a:gd name="connsiteX5" fmla="*/ 536 w 10000"/>
              <a:gd name="connsiteY5" fmla="*/ 6094 h 10000"/>
              <a:gd name="connsiteX6" fmla="*/ 536 w 10000"/>
              <a:gd name="connsiteY6" fmla="*/ 6094 h 10000"/>
              <a:gd name="connsiteX7" fmla="*/ 298 w 10000"/>
              <a:gd name="connsiteY7" fmla="*/ 5880 h 10000"/>
              <a:gd name="connsiteX8" fmla="*/ 119 w 10000"/>
              <a:gd name="connsiteY8" fmla="*/ 5579 h 10000"/>
              <a:gd name="connsiteX9" fmla="*/ 30 w 10000"/>
              <a:gd name="connsiteY9" fmla="*/ 5322 h 10000"/>
              <a:gd name="connsiteX10" fmla="*/ 0 w 10000"/>
              <a:gd name="connsiteY10" fmla="*/ 4979 h 10000"/>
              <a:gd name="connsiteX11" fmla="*/ 0 w 10000"/>
              <a:gd name="connsiteY11" fmla="*/ 4979 h 10000"/>
              <a:gd name="connsiteX12" fmla="*/ 30 w 10000"/>
              <a:gd name="connsiteY12" fmla="*/ 4678 h 10000"/>
              <a:gd name="connsiteX13" fmla="*/ 119 w 10000"/>
              <a:gd name="connsiteY13" fmla="*/ 4378 h 10000"/>
              <a:gd name="connsiteX14" fmla="*/ 298 w 10000"/>
              <a:gd name="connsiteY14" fmla="*/ 4120 h 10000"/>
              <a:gd name="connsiteX15" fmla="*/ 536 w 10000"/>
              <a:gd name="connsiteY15" fmla="*/ 3906 h 10000"/>
              <a:gd name="connsiteX16" fmla="*/ 5089 w 10000"/>
              <a:gd name="connsiteY16" fmla="*/ 215 h 10000"/>
              <a:gd name="connsiteX17" fmla="*/ 5089 w 10000"/>
              <a:gd name="connsiteY17" fmla="*/ 215 h 10000"/>
              <a:gd name="connsiteX18" fmla="*/ 5357 w 10000"/>
              <a:gd name="connsiteY18" fmla="*/ 86 h 10000"/>
              <a:gd name="connsiteX19" fmla="*/ 5476 w 10000"/>
              <a:gd name="connsiteY19" fmla="*/ 43 h 10000"/>
              <a:gd name="connsiteX20" fmla="*/ 5625 w 10000"/>
              <a:gd name="connsiteY20" fmla="*/ 0 h 10000"/>
              <a:gd name="connsiteX21" fmla="*/ 5625 w 10000"/>
              <a:gd name="connsiteY21" fmla="*/ 0 h 10000"/>
              <a:gd name="connsiteX22" fmla="*/ 5774 w 10000"/>
              <a:gd name="connsiteY22" fmla="*/ 43 h 10000"/>
              <a:gd name="connsiteX23" fmla="*/ 5923 w 10000"/>
              <a:gd name="connsiteY23" fmla="*/ 86 h 10000"/>
              <a:gd name="connsiteX24" fmla="*/ 6042 w 10000"/>
              <a:gd name="connsiteY24" fmla="*/ 215 h 10000"/>
              <a:gd name="connsiteX25" fmla="*/ 6161 w 10000"/>
              <a:gd name="connsiteY25" fmla="*/ 386 h 10000"/>
              <a:gd name="connsiteX26" fmla="*/ 6280 w 10000"/>
              <a:gd name="connsiteY26" fmla="*/ 558 h 10000"/>
              <a:gd name="connsiteX27" fmla="*/ 6369 w 10000"/>
              <a:gd name="connsiteY27" fmla="*/ 815 h 10000"/>
              <a:gd name="connsiteX28" fmla="*/ 6399 w 10000"/>
              <a:gd name="connsiteY28" fmla="*/ 1116 h 10000"/>
              <a:gd name="connsiteX29" fmla="*/ 6429 w 10000"/>
              <a:gd name="connsiteY29" fmla="*/ 1502 h 10000"/>
              <a:gd name="connsiteX30" fmla="*/ 6429 w 10000"/>
              <a:gd name="connsiteY30" fmla="*/ 2532 h 10000"/>
              <a:gd name="connsiteX31" fmla="*/ 9762 w 10000"/>
              <a:gd name="connsiteY31" fmla="*/ 2532 h 10000"/>
              <a:gd name="connsiteX32" fmla="*/ 10000 w 10000"/>
              <a:gd name="connsiteY32" fmla="*/ 2876 h 10000"/>
              <a:gd name="connsiteX33" fmla="*/ 10000 w 10000"/>
              <a:gd name="connsiteY33" fmla="*/ 7124 h 10000"/>
              <a:gd name="connsiteX34" fmla="*/ 10000 w 10000"/>
              <a:gd name="connsiteY34" fmla="*/ 7468 h 10000"/>
              <a:gd name="connsiteX35" fmla="*/ 9762 w 10000"/>
              <a:gd name="connsiteY35" fmla="*/ 7468 h 10000"/>
              <a:gd name="connsiteX36" fmla="*/ 6429 w 10000"/>
              <a:gd name="connsiteY36" fmla="*/ 7468 h 10000"/>
              <a:gd name="connsiteX37" fmla="*/ 6429 w 10000"/>
              <a:gd name="connsiteY37" fmla="*/ 8498 h 10000"/>
              <a:gd name="connsiteX38" fmla="*/ 6429 w 10000"/>
              <a:gd name="connsiteY38" fmla="*/ 8498 h 10000"/>
              <a:gd name="connsiteX39" fmla="*/ 6399 w 10000"/>
              <a:gd name="connsiteY39" fmla="*/ 8841 h 10000"/>
              <a:gd name="connsiteX40" fmla="*/ 6369 w 10000"/>
              <a:gd name="connsiteY40" fmla="*/ 9099 h 10000"/>
              <a:gd name="connsiteX41" fmla="*/ 6310 w 10000"/>
              <a:gd name="connsiteY41" fmla="*/ 9356 h 10000"/>
              <a:gd name="connsiteX42" fmla="*/ 6190 w 10000"/>
              <a:gd name="connsiteY42" fmla="*/ 9571 h 10000"/>
              <a:gd name="connsiteX43" fmla="*/ 6071 w 10000"/>
              <a:gd name="connsiteY43" fmla="*/ 9742 h 10000"/>
              <a:gd name="connsiteX44" fmla="*/ 5952 w 10000"/>
              <a:gd name="connsiteY44" fmla="*/ 9871 h 10000"/>
              <a:gd name="connsiteX45" fmla="*/ 5774 w 10000"/>
              <a:gd name="connsiteY45" fmla="*/ 9957 h 10000"/>
              <a:gd name="connsiteX46" fmla="*/ 5625 w 10000"/>
              <a:gd name="connsiteY46" fmla="*/ 10000 h 10000"/>
              <a:gd name="connsiteX47" fmla="*/ 5625 w 10000"/>
              <a:gd name="connsiteY47" fmla="*/ 10000 h 10000"/>
              <a:gd name="connsiteX0" fmla="*/ 5625 w 10000"/>
              <a:gd name="connsiteY0" fmla="*/ 10000 h 10000"/>
              <a:gd name="connsiteX1" fmla="*/ 5625 w 10000"/>
              <a:gd name="connsiteY1" fmla="*/ 10000 h 10000"/>
              <a:gd name="connsiteX2" fmla="*/ 5476 w 10000"/>
              <a:gd name="connsiteY2" fmla="*/ 9957 h 10000"/>
              <a:gd name="connsiteX3" fmla="*/ 5357 w 10000"/>
              <a:gd name="connsiteY3" fmla="*/ 9914 h 10000"/>
              <a:gd name="connsiteX4" fmla="*/ 5089 w 10000"/>
              <a:gd name="connsiteY4" fmla="*/ 9785 h 10000"/>
              <a:gd name="connsiteX5" fmla="*/ 536 w 10000"/>
              <a:gd name="connsiteY5" fmla="*/ 6094 h 10000"/>
              <a:gd name="connsiteX6" fmla="*/ 536 w 10000"/>
              <a:gd name="connsiteY6" fmla="*/ 6094 h 10000"/>
              <a:gd name="connsiteX7" fmla="*/ 298 w 10000"/>
              <a:gd name="connsiteY7" fmla="*/ 5880 h 10000"/>
              <a:gd name="connsiteX8" fmla="*/ 119 w 10000"/>
              <a:gd name="connsiteY8" fmla="*/ 5579 h 10000"/>
              <a:gd name="connsiteX9" fmla="*/ 30 w 10000"/>
              <a:gd name="connsiteY9" fmla="*/ 5322 h 10000"/>
              <a:gd name="connsiteX10" fmla="*/ 0 w 10000"/>
              <a:gd name="connsiteY10" fmla="*/ 4979 h 10000"/>
              <a:gd name="connsiteX11" fmla="*/ 0 w 10000"/>
              <a:gd name="connsiteY11" fmla="*/ 4979 h 10000"/>
              <a:gd name="connsiteX12" fmla="*/ 30 w 10000"/>
              <a:gd name="connsiteY12" fmla="*/ 4678 h 10000"/>
              <a:gd name="connsiteX13" fmla="*/ 119 w 10000"/>
              <a:gd name="connsiteY13" fmla="*/ 4378 h 10000"/>
              <a:gd name="connsiteX14" fmla="*/ 298 w 10000"/>
              <a:gd name="connsiteY14" fmla="*/ 4120 h 10000"/>
              <a:gd name="connsiteX15" fmla="*/ 536 w 10000"/>
              <a:gd name="connsiteY15" fmla="*/ 3906 h 10000"/>
              <a:gd name="connsiteX16" fmla="*/ 5089 w 10000"/>
              <a:gd name="connsiteY16" fmla="*/ 215 h 10000"/>
              <a:gd name="connsiteX17" fmla="*/ 5089 w 10000"/>
              <a:gd name="connsiteY17" fmla="*/ 215 h 10000"/>
              <a:gd name="connsiteX18" fmla="*/ 5357 w 10000"/>
              <a:gd name="connsiteY18" fmla="*/ 86 h 10000"/>
              <a:gd name="connsiteX19" fmla="*/ 5476 w 10000"/>
              <a:gd name="connsiteY19" fmla="*/ 43 h 10000"/>
              <a:gd name="connsiteX20" fmla="*/ 5625 w 10000"/>
              <a:gd name="connsiteY20" fmla="*/ 0 h 10000"/>
              <a:gd name="connsiteX21" fmla="*/ 5625 w 10000"/>
              <a:gd name="connsiteY21" fmla="*/ 0 h 10000"/>
              <a:gd name="connsiteX22" fmla="*/ 5774 w 10000"/>
              <a:gd name="connsiteY22" fmla="*/ 43 h 10000"/>
              <a:gd name="connsiteX23" fmla="*/ 5923 w 10000"/>
              <a:gd name="connsiteY23" fmla="*/ 86 h 10000"/>
              <a:gd name="connsiteX24" fmla="*/ 6042 w 10000"/>
              <a:gd name="connsiteY24" fmla="*/ 215 h 10000"/>
              <a:gd name="connsiteX25" fmla="*/ 6161 w 10000"/>
              <a:gd name="connsiteY25" fmla="*/ 386 h 10000"/>
              <a:gd name="connsiteX26" fmla="*/ 6280 w 10000"/>
              <a:gd name="connsiteY26" fmla="*/ 558 h 10000"/>
              <a:gd name="connsiteX27" fmla="*/ 6369 w 10000"/>
              <a:gd name="connsiteY27" fmla="*/ 815 h 10000"/>
              <a:gd name="connsiteX28" fmla="*/ 6399 w 10000"/>
              <a:gd name="connsiteY28" fmla="*/ 1116 h 10000"/>
              <a:gd name="connsiteX29" fmla="*/ 6429 w 10000"/>
              <a:gd name="connsiteY29" fmla="*/ 1502 h 10000"/>
              <a:gd name="connsiteX30" fmla="*/ 6429 w 10000"/>
              <a:gd name="connsiteY30" fmla="*/ 2532 h 10000"/>
              <a:gd name="connsiteX31" fmla="*/ 10000 w 10000"/>
              <a:gd name="connsiteY31" fmla="*/ 2876 h 10000"/>
              <a:gd name="connsiteX32" fmla="*/ 10000 w 10000"/>
              <a:gd name="connsiteY32" fmla="*/ 7124 h 10000"/>
              <a:gd name="connsiteX33" fmla="*/ 10000 w 10000"/>
              <a:gd name="connsiteY33" fmla="*/ 7468 h 10000"/>
              <a:gd name="connsiteX34" fmla="*/ 9762 w 10000"/>
              <a:gd name="connsiteY34" fmla="*/ 7468 h 10000"/>
              <a:gd name="connsiteX35" fmla="*/ 6429 w 10000"/>
              <a:gd name="connsiteY35" fmla="*/ 7468 h 10000"/>
              <a:gd name="connsiteX36" fmla="*/ 6429 w 10000"/>
              <a:gd name="connsiteY36" fmla="*/ 8498 h 10000"/>
              <a:gd name="connsiteX37" fmla="*/ 6429 w 10000"/>
              <a:gd name="connsiteY37" fmla="*/ 8498 h 10000"/>
              <a:gd name="connsiteX38" fmla="*/ 6399 w 10000"/>
              <a:gd name="connsiteY38" fmla="*/ 8841 h 10000"/>
              <a:gd name="connsiteX39" fmla="*/ 6369 w 10000"/>
              <a:gd name="connsiteY39" fmla="*/ 9099 h 10000"/>
              <a:gd name="connsiteX40" fmla="*/ 6310 w 10000"/>
              <a:gd name="connsiteY40" fmla="*/ 9356 h 10000"/>
              <a:gd name="connsiteX41" fmla="*/ 6190 w 10000"/>
              <a:gd name="connsiteY41" fmla="*/ 9571 h 10000"/>
              <a:gd name="connsiteX42" fmla="*/ 6071 w 10000"/>
              <a:gd name="connsiteY42" fmla="*/ 9742 h 10000"/>
              <a:gd name="connsiteX43" fmla="*/ 5952 w 10000"/>
              <a:gd name="connsiteY43" fmla="*/ 9871 h 10000"/>
              <a:gd name="connsiteX44" fmla="*/ 5774 w 10000"/>
              <a:gd name="connsiteY44" fmla="*/ 9957 h 10000"/>
              <a:gd name="connsiteX45" fmla="*/ 5625 w 10000"/>
              <a:gd name="connsiteY45" fmla="*/ 10000 h 10000"/>
              <a:gd name="connsiteX46" fmla="*/ 5625 w 10000"/>
              <a:gd name="connsiteY46" fmla="*/ 10000 h 10000"/>
              <a:gd name="connsiteX0" fmla="*/ 5625 w 10000"/>
              <a:gd name="connsiteY0" fmla="*/ 10000 h 10000"/>
              <a:gd name="connsiteX1" fmla="*/ 5625 w 10000"/>
              <a:gd name="connsiteY1" fmla="*/ 10000 h 10000"/>
              <a:gd name="connsiteX2" fmla="*/ 5476 w 10000"/>
              <a:gd name="connsiteY2" fmla="*/ 9957 h 10000"/>
              <a:gd name="connsiteX3" fmla="*/ 5357 w 10000"/>
              <a:gd name="connsiteY3" fmla="*/ 9914 h 10000"/>
              <a:gd name="connsiteX4" fmla="*/ 5089 w 10000"/>
              <a:gd name="connsiteY4" fmla="*/ 9785 h 10000"/>
              <a:gd name="connsiteX5" fmla="*/ 536 w 10000"/>
              <a:gd name="connsiteY5" fmla="*/ 6094 h 10000"/>
              <a:gd name="connsiteX6" fmla="*/ 536 w 10000"/>
              <a:gd name="connsiteY6" fmla="*/ 6094 h 10000"/>
              <a:gd name="connsiteX7" fmla="*/ 298 w 10000"/>
              <a:gd name="connsiteY7" fmla="*/ 5880 h 10000"/>
              <a:gd name="connsiteX8" fmla="*/ 119 w 10000"/>
              <a:gd name="connsiteY8" fmla="*/ 5579 h 10000"/>
              <a:gd name="connsiteX9" fmla="*/ 30 w 10000"/>
              <a:gd name="connsiteY9" fmla="*/ 5322 h 10000"/>
              <a:gd name="connsiteX10" fmla="*/ 0 w 10000"/>
              <a:gd name="connsiteY10" fmla="*/ 4979 h 10000"/>
              <a:gd name="connsiteX11" fmla="*/ 0 w 10000"/>
              <a:gd name="connsiteY11" fmla="*/ 4979 h 10000"/>
              <a:gd name="connsiteX12" fmla="*/ 30 w 10000"/>
              <a:gd name="connsiteY12" fmla="*/ 4678 h 10000"/>
              <a:gd name="connsiteX13" fmla="*/ 119 w 10000"/>
              <a:gd name="connsiteY13" fmla="*/ 4378 h 10000"/>
              <a:gd name="connsiteX14" fmla="*/ 298 w 10000"/>
              <a:gd name="connsiteY14" fmla="*/ 4120 h 10000"/>
              <a:gd name="connsiteX15" fmla="*/ 536 w 10000"/>
              <a:gd name="connsiteY15" fmla="*/ 3906 h 10000"/>
              <a:gd name="connsiteX16" fmla="*/ 5089 w 10000"/>
              <a:gd name="connsiteY16" fmla="*/ 215 h 10000"/>
              <a:gd name="connsiteX17" fmla="*/ 5089 w 10000"/>
              <a:gd name="connsiteY17" fmla="*/ 215 h 10000"/>
              <a:gd name="connsiteX18" fmla="*/ 5357 w 10000"/>
              <a:gd name="connsiteY18" fmla="*/ 86 h 10000"/>
              <a:gd name="connsiteX19" fmla="*/ 5476 w 10000"/>
              <a:gd name="connsiteY19" fmla="*/ 43 h 10000"/>
              <a:gd name="connsiteX20" fmla="*/ 5625 w 10000"/>
              <a:gd name="connsiteY20" fmla="*/ 0 h 10000"/>
              <a:gd name="connsiteX21" fmla="*/ 5625 w 10000"/>
              <a:gd name="connsiteY21" fmla="*/ 0 h 10000"/>
              <a:gd name="connsiteX22" fmla="*/ 5774 w 10000"/>
              <a:gd name="connsiteY22" fmla="*/ 43 h 10000"/>
              <a:gd name="connsiteX23" fmla="*/ 5923 w 10000"/>
              <a:gd name="connsiteY23" fmla="*/ 86 h 10000"/>
              <a:gd name="connsiteX24" fmla="*/ 6042 w 10000"/>
              <a:gd name="connsiteY24" fmla="*/ 215 h 10000"/>
              <a:gd name="connsiteX25" fmla="*/ 6161 w 10000"/>
              <a:gd name="connsiteY25" fmla="*/ 386 h 10000"/>
              <a:gd name="connsiteX26" fmla="*/ 6280 w 10000"/>
              <a:gd name="connsiteY26" fmla="*/ 558 h 10000"/>
              <a:gd name="connsiteX27" fmla="*/ 6369 w 10000"/>
              <a:gd name="connsiteY27" fmla="*/ 815 h 10000"/>
              <a:gd name="connsiteX28" fmla="*/ 6399 w 10000"/>
              <a:gd name="connsiteY28" fmla="*/ 1116 h 10000"/>
              <a:gd name="connsiteX29" fmla="*/ 6429 w 10000"/>
              <a:gd name="connsiteY29" fmla="*/ 1502 h 10000"/>
              <a:gd name="connsiteX30" fmla="*/ 6429 w 10000"/>
              <a:gd name="connsiteY30" fmla="*/ 2532 h 10000"/>
              <a:gd name="connsiteX31" fmla="*/ 10000 w 10000"/>
              <a:gd name="connsiteY31" fmla="*/ 7124 h 10000"/>
              <a:gd name="connsiteX32" fmla="*/ 10000 w 10000"/>
              <a:gd name="connsiteY32" fmla="*/ 7468 h 10000"/>
              <a:gd name="connsiteX33" fmla="*/ 9762 w 10000"/>
              <a:gd name="connsiteY33" fmla="*/ 7468 h 10000"/>
              <a:gd name="connsiteX34" fmla="*/ 6429 w 10000"/>
              <a:gd name="connsiteY34" fmla="*/ 7468 h 10000"/>
              <a:gd name="connsiteX35" fmla="*/ 6429 w 10000"/>
              <a:gd name="connsiteY35" fmla="*/ 8498 h 10000"/>
              <a:gd name="connsiteX36" fmla="*/ 6429 w 10000"/>
              <a:gd name="connsiteY36" fmla="*/ 8498 h 10000"/>
              <a:gd name="connsiteX37" fmla="*/ 6399 w 10000"/>
              <a:gd name="connsiteY37" fmla="*/ 8841 h 10000"/>
              <a:gd name="connsiteX38" fmla="*/ 6369 w 10000"/>
              <a:gd name="connsiteY38" fmla="*/ 9099 h 10000"/>
              <a:gd name="connsiteX39" fmla="*/ 6310 w 10000"/>
              <a:gd name="connsiteY39" fmla="*/ 9356 h 10000"/>
              <a:gd name="connsiteX40" fmla="*/ 6190 w 10000"/>
              <a:gd name="connsiteY40" fmla="*/ 9571 h 10000"/>
              <a:gd name="connsiteX41" fmla="*/ 6071 w 10000"/>
              <a:gd name="connsiteY41" fmla="*/ 9742 h 10000"/>
              <a:gd name="connsiteX42" fmla="*/ 5952 w 10000"/>
              <a:gd name="connsiteY42" fmla="*/ 9871 h 10000"/>
              <a:gd name="connsiteX43" fmla="*/ 5774 w 10000"/>
              <a:gd name="connsiteY43" fmla="*/ 9957 h 10000"/>
              <a:gd name="connsiteX44" fmla="*/ 5625 w 10000"/>
              <a:gd name="connsiteY44" fmla="*/ 10000 h 10000"/>
              <a:gd name="connsiteX45" fmla="*/ 5625 w 10000"/>
              <a:gd name="connsiteY45" fmla="*/ 10000 h 10000"/>
              <a:gd name="connsiteX0" fmla="*/ 5625 w 10000"/>
              <a:gd name="connsiteY0" fmla="*/ 10000 h 10000"/>
              <a:gd name="connsiteX1" fmla="*/ 5625 w 10000"/>
              <a:gd name="connsiteY1" fmla="*/ 10000 h 10000"/>
              <a:gd name="connsiteX2" fmla="*/ 5476 w 10000"/>
              <a:gd name="connsiteY2" fmla="*/ 9957 h 10000"/>
              <a:gd name="connsiteX3" fmla="*/ 5357 w 10000"/>
              <a:gd name="connsiteY3" fmla="*/ 9914 h 10000"/>
              <a:gd name="connsiteX4" fmla="*/ 5089 w 10000"/>
              <a:gd name="connsiteY4" fmla="*/ 9785 h 10000"/>
              <a:gd name="connsiteX5" fmla="*/ 536 w 10000"/>
              <a:gd name="connsiteY5" fmla="*/ 6094 h 10000"/>
              <a:gd name="connsiteX6" fmla="*/ 536 w 10000"/>
              <a:gd name="connsiteY6" fmla="*/ 6094 h 10000"/>
              <a:gd name="connsiteX7" fmla="*/ 298 w 10000"/>
              <a:gd name="connsiteY7" fmla="*/ 5880 h 10000"/>
              <a:gd name="connsiteX8" fmla="*/ 119 w 10000"/>
              <a:gd name="connsiteY8" fmla="*/ 5579 h 10000"/>
              <a:gd name="connsiteX9" fmla="*/ 30 w 10000"/>
              <a:gd name="connsiteY9" fmla="*/ 5322 h 10000"/>
              <a:gd name="connsiteX10" fmla="*/ 0 w 10000"/>
              <a:gd name="connsiteY10" fmla="*/ 4979 h 10000"/>
              <a:gd name="connsiteX11" fmla="*/ 0 w 10000"/>
              <a:gd name="connsiteY11" fmla="*/ 4979 h 10000"/>
              <a:gd name="connsiteX12" fmla="*/ 30 w 10000"/>
              <a:gd name="connsiteY12" fmla="*/ 4678 h 10000"/>
              <a:gd name="connsiteX13" fmla="*/ 119 w 10000"/>
              <a:gd name="connsiteY13" fmla="*/ 4378 h 10000"/>
              <a:gd name="connsiteX14" fmla="*/ 298 w 10000"/>
              <a:gd name="connsiteY14" fmla="*/ 4120 h 10000"/>
              <a:gd name="connsiteX15" fmla="*/ 536 w 10000"/>
              <a:gd name="connsiteY15" fmla="*/ 3906 h 10000"/>
              <a:gd name="connsiteX16" fmla="*/ 5089 w 10000"/>
              <a:gd name="connsiteY16" fmla="*/ 215 h 10000"/>
              <a:gd name="connsiteX17" fmla="*/ 5089 w 10000"/>
              <a:gd name="connsiteY17" fmla="*/ 215 h 10000"/>
              <a:gd name="connsiteX18" fmla="*/ 5357 w 10000"/>
              <a:gd name="connsiteY18" fmla="*/ 86 h 10000"/>
              <a:gd name="connsiteX19" fmla="*/ 5476 w 10000"/>
              <a:gd name="connsiteY19" fmla="*/ 43 h 10000"/>
              <a:gd name="connsiteX20" fmla="*/ 5625 w 10000"/>
              <a:gd name="connsiteY20" fmla="*/ 0 h 10000"/>
              <a:gd name="connsiteX21" fmla="*/ 5625 w 10000"/>
              <a:gd name="connsiteY21" fmla="*/ 0 h 10000"/>
              <a:gd name="connsiteX22" fmla="*/ 5774 w 10000"/>
              <a:gd name="connsiteY22" fmla="*/ 43 h 10000"/>
              <a:gd name="connsiteX23" fmla="*/ 5923 w 10000"/>
              <a:gd name="connsiteY23" fmla="*/ 86 h 10000"/>
              <a:gd name="connsiteX24" fmla="*/ 6042 w 10000"/>
              <a:gd name="connsiteY24" fmla="*/ 215 h 10000"/>
              <a:gd name="connsiteX25" fmla="*/ 6161 w 10000"/>
              <a:gd name="connsiteY25" fmla="*/ 386 h 10000"/>
              <a:gd name="connsiteX26" fmla="*/ 6280 w 10000"/>
              <a:gd name="connsiteY26" fmla="*/ 558 h 10000"/>
              <a:gd name="connsiteX27" fmla="*/ 6369 w 10000"/>
              <a:gd name="connsiteY27" fmla="*/ 815 h 10000"/>
              <a:gd name="connsiteX28" fmla="*/ 6399 w 10000"/>
              <a:gd name="connsiteY28" fmla="*/ 1116 h 10000"/>
              <a:gd name="connsiteX29" fmla="*/ 6429 w 10000"/>
              <a:gd name="connsiteY29" fmla="*/ 1502 h 10000"/>
              <a:gd name="connsiteX30" fmla="*/ 6429 w 10000"/>
              <a:gd name="connsiteY30" fmla="*/ 2532 h 10000"/>
              <a:gd name="connsiteX31" fmla="*/ 10000 w 10000"/>
              <a:gd name="connsiteY31" fmla="*/ 7124 h 10000"/>
              <a:gd name="connsiteX32" fmla="*/ 10000 w 10000"/>
              <a:gd name="connsiteY32" fmla="*/ 7468 h 10000"/>
              <a:gd name="connsiteX33" fmla="*/ 6429 w 10000"/>
              <a:gd name="connsiteY33" fmla="*/ 7468 h 10000"/>
              <a:gd name="connsiteX34" fmla="*/ 6429 w 10000"/>
              <a:gd name="connsiteY34" fmla="*/ 8498 h 10000"/>
              <a:gd name="connsiteX35" fmla="*/ 6429 w 10000"/>
              <a:gd name="connsiteY35" fmla="*/ 8498 h 10000"/>
              <a:gd name="connsiteX36" fmla="*/ 6399 w 10000"/>
              <a:gd name="connsiteY36" fmla="*/ 8841 h 10000"/>
              <a:gd name="connsiteX37" fmla="*/ 6369 w 10000"/>
              <a:gd name="connsiteY37" fmla="*/ 9099 h 10000"/>
              <a:gd name="connsiteX38" fmla="*/ 6310 w 10000"/>
              <a:gd name="connsiteY38" fmla="*/ 9356 h 10000"/>
              <a:gd name="connsiteX39" fmla="*/ 6190 w 10000"/>
              <a:gd name="connsiteY39" fmla="*/ 9571 h 10000"/>
              <a:gd name="connsiteX40" fmla="*/ 6071 w 10000"/>
              <a:gd name="connsiteY40" fmla="*/ 9742 h 10000"/>
              <a:gd name="connsiteX41" fmla="*/ 5952 w 10000"/>
              <a:gd name="connsiteY41" fmla="*/ 9871 h 10000"/>
              <a:gd name="connsiteX42" fmla="*/ 5774 w 10000"/>
              <a:gd name="connsiteY42" fmla="*/ 9957 h 10000"/>
              <a:gd name="connsiteX43" fmla="*/ 5625 w 10000"/>
              <a:gd name="connsiteY43" fmla="*/ 10000 h 10000"/>
              <a:gd name="connsiteX44" fmla="*/ 5625 w 10000"/>
              <a:gd name="connsiteY44" fmla="*/ 10000 h 10000"/>
              <a:gd name="connsiteX0" fmla="*/ 5625 w 10000"/>
              <a:gd name="connsiteY0" fmla="*/ 10000 h 10000"/>
              <a:gd name="connsiteX1" fmla="*/ 5625 w 10000"/>
              <a:gd name="connsiteY1" fmla="*/ 10000 h 10000"/>
              <a:gd name="connsiteX2" fmla="*/ 5476 w 10000"/>
              <a:gd name="connsiteY2" fmla="*/ 9957 h 10000"/>
              <a:gd name="connsiteX3" fmla="*/ 5357 w 10000"/>
              <a:gd name="connsiteY3" fmla="*/ 9914 h 10000"/>
              <a:gd name="connsiteX4" fmla="*/ 5089 w 10000"/>
              <a:gd name="connsiteY4" fmla="*/ 9785 h 10000"/>
              <a:gd name="connsiteX5" fmla="*/ 536 w 10000"/>
              <a:gd name="connsiteY5" fmla="*/ 6094 h 10000"/>
              <a:gd name="connsiteX6" fmla="*/ 536 w 10000"/>
              <a:gd name="connsiteY6" fmla="*/ 6094 h 10000"/>
              <a:gd name="connsiteX7" fmla="*/ 298 w 10000"/>
              <a:gd name="connsiteY7" fmla="*/ 5880 h 10000"/>
              <a:gd name="connsiteX8" fmla="*/ 119 w 10000"/>
              <a:gd name="connsiteY8" fmla="*/ 5579 h 10000"/>
              <a:gd name="connsiteX9" fmla="*/ 30 w 10000"/>
              <a:gd name="connsiteY9" fmla="*/ 5322 h 10000"/>
              <a:gd name="connsiteX10" fmla="*/ 0 w 10000"/>
              <a:gd name="connsiteY10" fmla="*/ 4979 h 10000"/>
              <a:gd name="connsiteX11" fmla="*/ 0 w 10000"/>
              <a:gd name="connsiteY11" fmla="*/ 4979 h 10000"/>
              <a:gd name="connsiteX12" fmla="*/ 30 w 10000"/>
              <a:gd name="connsiteY12" fmla="*/ 4678 h 10000"/>
              <a:gd name="connsiteX13" fmla="*/ 119 w 10000"/>
              <a:gd name="connsiteY13" fmla="*/ 4378 h 10000"/>
              <a:gd name="connsiteX14" fmla="*/ 298 w 10000"/>
              <a:gd name="connsiteY14" fmla="*/ 4120 h 10000"/>
              <a:gd name="connsiteX15" fmla="*/ 536 w 10000"/>
              <a:gd name="connsiteY15" fmla="*/ 3906 h 10000"/>
              <a:gd name="connsiteX16" fmla="*/ 5089 w 10000"/>
              <a:gd name="connsiteY16" fmla="*/ 215 h 10000"/>
              <a:gd name="connsiteX17" fmla="*/ 5089 w 10000"/>
              <a:gd name="connsiteY17" fmla="*/ 215 h 10000"/>
              <a:gd name="connsiteX18" fmla="*/ 5357 w 10000"/>
              <a:gd name="connsiteY18" fmla="*/ 86 h 10000"/>
              <a:gd name="connsiteX19" fmla="*/ 5476 w 10000"/>
              <a:gd name="connsiteY19" fmla="*/ 43 h 10000"/>
              <a:gd name="connsiteX20" fmla="*/ 5625 w 10000"/>
              <a:gd name="connsiteY20" fmla="*/ 0 h 10000"/>
              <a:gd name="connsiteX21" fmla="*/ 5625 w 10000"/>
              <a:gd name="connsiteY21" fmla="*/ 0 h 10000"/>
              <a:gd name="connsiteX22" fmla="*/ 5774 w 10000"/>
              <a:gd name="connsiteY22" fmla="*/ 43 h 10000"/>
              <a:gd name="connsiteX23" fmla="*/ 5923 w 10000"/>
              <a:gd name="connsiteY23" fmla="*/ 86 h 10000"/>
              <a:gd name="connsiteX24" fmla="*/ 6042 w 10000"/>
              <a:gd name="connsiteY24" fmla="*/ 215 h 10000"/>
              <a:gd name="connsiteX25" fmla="*/ 6161 w 10000"/>
              <a:gd name="connsiteY25" fmla="*/ 386 h 10000"/>
              <a:gd name="connsiteX26" fmla="*/ 6280 w 10000"/>
              <a:gd name="connsiteY26" fmla="*/ 558 h 10000"/>
              <a:gd name="connsiteX27" fmla="*/ 6369 w 10000"/>
              <a:gd name="connsiteY27" fmla="*/ 815 h 10000"/>
              <a:gd name="connsiteX28" fmla="*/ 6399 w 10000"/>
              <a:gd name="connsiteY28" fmla="*/ 1116 h 10000"/>
              <a:gd name="connsiteX29" fmla="*/ 6429 w 10000"/>
              <a:gd name="connsiteY29" fmla="*/ 1502 h 10000"/>
              <a:gd name="connsiteX30" fmla="*/ 6429 w 10000"/>
              <a:gd name="connsiteY30" fmla="*/ 2532 h 10000"/>
              <a:gd name="connsiteX31" fmla="*/ 10000 w 10000"/>
              <a:gd name="connsiteY31" fmla="*/ 7124 h 10000"/>
              <a:gd name="connsiteX32" fmla="*/ 6429 w 10000"/>
              <a:gd name="connsiteY32" fmla="*/ 7468 h 10000"/>
              <a:gd name="connsiteX33" fmla="*/ 6429 w 10000"/>
              <a:gd name="connsiteY33" fmla="*/ 8498 h 10000"/>
              <a:gd name="connsiteX34" fmla="*/ 6429 w 10000"/>
              <a:gd name="connsiteY34" fmla="*/ 8498 h 10000"/>
              <a:gd name="connsiteX35" fmla="*/ 6399 w 10000"/>
              <a:gd name="connsiteY35" fmla="*/ 8841 h 10000"/>
              <a:gd name="connsiteX36" fmla="*/ 6369 w 10000"/>
              <a:gd name="connsiteY36" fmla="*/ 9099 h 10000"/>
              <a:gd name="connsiteX37" fmla="*/ 6310 w 10000"/>
              <a:gd name="connsiteY37" fmla="*/ 9356 h 10000"/>
              <a:gd name="connsiteX38" fmla="*/ 6190 w 10000"/>
              <a:gd name="connsiteY38" fmla="*/ 9571 h 10000"/>
              <a:gd name="connsiteX39" fmla="*/ 6071 w 10000"/>
              <a:gd name="connsiteY39" fmla="*/ 9742 h 10000"/>
              <a:gd name="connsiteX40" fmla="*/ 5952 w 10000"/>
              <a:gd name="connsiteY40" fmla="*/ 9871 h 10000"/>
              <a:gd name="connsiteX41" fmla="*/ 5774 w 10000"/>
              <a:gd name="connsiteY41" fmla="*/ 9957 h 10000"/>
              <a:gd name="connsiteX42" fmla="*/ 5625 w 10000"/>
              <a:gd name="connsiteY42" fmla="*/ 10000 h 10000"/>
              <a:gd name="connsiteX43" fmla="*/ 5625 w 10000"/>
              <a:gd name="connsiteY43" fmla="*/ 10000 h 10000"/>
              <a:gd name="connsiteX0" fmla="*/ 5625 w 6429"/>
              <a:gd name="connsiteY0" fmla="*/ 10000 h 10000"/>
              <a:gd name="connsiteX1" fmla="*/ 5625 w 6429"/>
              <a:gd name="connsiteY1" fmla="*/ 10000 h 10000"/>
              <a:gd name="connsiteX2" fmla="*/ 5476 w 6429"/>
              <a:gd name="connsiteY2" fmla="*/ 9957 h 10000"/>
              <a:gd name="connsiteX3" fmla="*/ 5357 w 6429"/>
              <a:gd name="connsiteY3" fmla="*/ 9914 h 10000"/>
              <a:gd name="connsiteX4" fmla="*/ 5089 w 6429"/>
              <a:gd name="connsiteY4" fmla="*/ 9785 h 10000"/>
              <a:gd name="connsiteX5" fmla="*/ 536 w 6429"/>
              <a:gd name="connsiteY5" fmla="*/ 6094 h 10000"/>
              <a:gd name="connsiteX6" fmla="*/ 536 w 6429"/>
              <a:gd name="connsiteY6" fmla="*/ 6094 h 10000"/>
              <a:gd name="connsiteX7" fmla="*/ 298 w 6429"/>
              <a:gd name="connsiteY7" fmla="*/ 5880 h 10000"/>
              <a:gd name="connsiteX8" fmla="*/ 119 w 6429"/>
              <a:gd name="connsiteY8" fmla="*/ 5579 h 10000"/>
              <a:gd name="connsiteX9" fmla="*/ 30 w 6429"/>
              <a:gd name="connsiteY9" fmla="*/ 5322 h 10000"/>
              <a:gd name="connsiteX10" fmla="*/ 0 w 6429"/>
              <a:gd name="connsiteY10" fmla="*/ 4979 h 10000"/>
              <a:gd name="connsiteX11" fmla="*/ 0 w 6429"/>
              <a:gd name="connsiteY11" fmla="*/ 4979 h 10000"/>
              <a:gd name="connsiteX12" fmla="*/ 30 w 6429"/>
              <a:gd name="connsiteY12" fmla="*/ 4678 h 10000"/>
              <a:gd name="connsiteX13" fmla="*/ 119 w 6429"/>
              <a:gd name="connsiteY13" fmla="*/ 4378 h 10000"/>
              <a:gd name="connsiteX14" fmla="*/ 298 w 6429"/>
              <a:gd name="connsiteY14" fmla="*/ 4120 h 10000"/>
              <a:gd name="connsiteX15" fmla="*/ 536 w 6429"/>
              <a:gd name="connsiteY15" fmla="*/ 3906 h 10000"/>
              <a:gd name="connsiteX16" fmla="*/ 5089 w 6429"/>
              <a:gd name="connsiteY16" fmla="*/ 215 h 10000"/>
              <a:gd name="connsiteX17" fmla="*/ 5089 w 6429"/>
              <a:gd name="connsiteY17" fmla="*/ 215 h 10000"/>
              <a:gd name="connsiteX18" fmla="*/ 5357 w 6429"/>
              <a:gd name="connsiteY18" fmla="*/ 86 h 10000"/>
              <a:gd name="connsiteX19" fmla="*/ 5476 w 6429"/>
              <a:gd name="connsiteY19" fmla="*/ 43 h 10000"/>
              <a:gd name="connsiteX20" fmla="*/ 5625 w 6429"/>
              <a:gd name="connsiteY20" fmla="*/ 0 h 10000"/>
              <a:gd name="connsiteX21" fmla="*/ 5625 w 6429"/>
              <a:gd name="connsiteY21" fmla="*/ 0 h 10000"/>
              <a:gd name="connsiteX22" fmla="*/ 5774 w 6429"/>
              <a:gd name="connsiteY22" fmla="*/ 43 h 10000"/>
              <a:gd name="connsiteX23" fmla="*/ 5923 w 6429"/>
              <a:gd name="connsiteY23" fmla="*/ 86 h 10000"/>
              <a:gd name="connsiteX24" fmla="*/ 6042 w 6429"/>
              <a:gd name="connsiteY24" fmla="*/ 215 h 10000"/>
              <a:gd name="connsiteX25" fmla="*/ 6161 w 6429"/>
              <a:gd name="connsiteY25" fmla="*/ 386 h 10000"/>
              <a:gd name="connsiteX26" fmla="*/ 6280 w 6429"/>
              <a:gd name="connsiteY26" fmla="*/ 558 h 10000"/>
              <a:gd name="connsiteX27" fmla="*/ 6369 w 6429"/>
              <a:gd name="connsiteY27" fmla="*/ 815 h 10000"/>
              <a:gd name="connsiteX28" fmla="*/ 6399 w 6429"/>
              <a:gd name="connsiteY28" fmla="*/ 1116 h 10000"/>
              <a:gd name="connsiteX29" fmla="*/ 6429 w 6429"/>
              <a:gd name="connsiteY29" fmla="*/ 1502 h 10000"/>
              <a:gd name="connsiteX30" fmla="*/ 6429 w 6429"/>
              <a:gd name="connsiteY30" fmla="*/ 2532 h 10000"/>
              <a:gd name="connsiteX31" fmla="*/ 6429 w 6429"/>
              <a:gd name="connsiteY31" fmla="*/ 7468 h 10000"/>
              <a:gd name="connsiteX32" fmla="*/ 6429 w 6429"/>
              <a:gd name="connsiteY32" fmla="*/ 8498 h 10000"/>
              <a:gd name="connsiteX33" fmla="*/ 6429 w 6429"/>
              <a:gd name="connsiteY33" fmla="*/ 8498 h 10000"/>
              <a:gd name="connsiteX34" fmla="*/ 6399 w 6429"/>
              <a:gd name="connsiteY34" fmla="*/ 8841 h 10000"/>
              <a:gd name="connsiteX35" fmla="*/ 6369 w 6429"/>
              <a:gd name="connsiteY35" fmla="*/ 9099 h 10000"/>
              <a:gd name="connsiteX36" fmla="*/ 6310 w 6429"/>
              <a:gd name="connsiteY36" fmla="*/ 9356 h 10000"/>
              <a:gd name="connsiteX37" fmla="*/ 6190 w 6429"/>
              <a:gd name="connsiteY37" fmla="*/ 9571 h 10000"/>
              <a:gd name="connsiteX38" fmla="*/ 6071 w 6429"/>
              <a:gd name="connsiteY38" fmla="*/ 9742 h 10000"/>
              <a:gd name="connsiteX39" fmla="*/ 5952 w 6429"/>
              <a:gd name="connsiteY39" fmla="*/ 9871 h 10000"/>
              <a:gd name="connsiteX40" fmla="*/ 5774 w 6429"/>
              <a:gd name="connsiteY40" fmla="*/ 9957 h 10000"/>
              <a:gd name="connsiteX41" fmla="*/ 5625 w 6429"/>
              <a:gd name="connsiteY41" fmla="*/ 10000 h 10000"/>
              <a:gd name="connsiteX42" fmla="*/ 5625 w 6429"/>
              <a:gd name="connsiteY4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429" h="10000">
                <a:moveTo>
                  <a:pt x="5625" y="10000"/>
                </a:moveTo>
                <a:lnTo>
                  <a:pt x="5625" y="10000"/>
                </a:lnTo>
                <a:lnTo>
                  <a:pt x="5476" y="9957"/>
                </a:lnTo>
                <a:cubicBezTo>
                  <a:pt x="5436" y="9943"/>
                  <a:pt x="5397" y="9928"/>
                  <a:pt x="5357" y="9914"/>
                </a:cubicBezTo>
                <a:lnTo>
                  <a:pt x="5089" y="9785"/>
                </a:lnTo>
                <a:lnTo>
                  <a:pt x="536" y="6094"/>
                </a:lnTo>
                <a:lnTo>
                  <a:pt x="536" y="6094"/>
                </a:lnTo>
                <a:lnTo>
                  <a:pt x="298" y="5880"/>
                </a:lnTo>
                <a:cubicBezTo>
                  <a:pt x="238" y="5780"/>
                  <a:pt x="179" y="5679"/>
                  <a:pt x="119" y="5579"/>
                </a:cubicBezTo>
                <a:cubicBezTo>
                  <a:pt x="89" y="5493"/>
                  <a:pt x="60" y="5408"/>
                  <a:pt x="30" y="5322"/>
                </a:cubicBezTo>
                <a:cubicBezTo>
                  <a:pt x="20" y="5208"/>
                  <a:pt x="10" y="5093"/>
                  <a:pt x="0" y="4979"/>
                </a:cubicBezTo>
                <a:lnTo>
                  <a:pt x="0" y="4979"/>
                </a:lnTo>
                <a:cubicBezTo>
                  <a:pt x="10" y="4879"/>
                  <a:pt x="20" y="4778"/>
                  <a:pt x="30" y="4678"/>
                </a:cubicBezTo>
                <a:cubicBezTo>
                  <a:pt x="60" y="4578"/>
                  <a:pt x="89" y="4478"/>
                  <a:pt x="119" y="4378"/>
                </a:cubicBezTo>
                <a:lnTo>
                  <a:pt x="298" y="4120"/>
                </a:lnTo>
                <a:lnTo>
                  <a:pt x="536" y="3906"/>
                </a:lnTo>
                <a:lnTo>
                  <a:pt x="5089" y="215"/>
                </a:lnTo>
                <a:lnTo>
                  <a:pt x="5089" y="215"/>
                </a:lnTo>
                <a:lnTo>
                  <a:pt x="5357" y="86"/>
                </a:lnTo>
                <a:cubicBezTo>
                  <a:pt x="5397" y="72"/>
                  <a:pt x="5436" y="57"/>
                  <a:pt x="5476" y="43"/>
                </a:cubicBezTo>
                <a:lnTo>
                  <a:pt x="5625" y="0"/>
                </a:lnTo>
                <a:lnTo>
                  <a:pt x="5625" y="0"/>
                </a:lnTo>
                <a:lnTo>
                  <a:pt x="5774" y="43"/>
                </a:lnTo>
                <a:lnTo>
                  <a:pt x="5923" y="86"/>
                </a:lnTo>
                <a:lnTo>
                  <a:pt x="6042" y="215"/>
                </a:lnTo>
                <a:cubicBezTo>
                  <a:pt x="6082" y="272"/>
                  <a:pt x="6121" y="329"/>
                  <a:pt x="6161" y="386"/>
                </a:cubicBezTo>
                <a:cubicBezTo>
                  <a:pt x="6201" y="443"/>
                  <a:pt x="6240" y="501"/>
                  <a:pt x="6280" y="558"/>
                </a:cubicBezTo>
                <a:cubicBezTo>
                  <a:pt x="6310" y="644"/>
                  <a:pt x="6339" y="729"/>
                  <a:pt x="6369" y="815"/>
                </a:cubicBezTo>
                <a:cubicBezTo>
                  <a:pt x="6379" y="915"/>
                  <a:pt x="6389" y="1016"/>
                  <a:pt x="6399" y="1116"/>
                </a:cubicBezTo>
                <a:cubicBezTo>
                  <a:pt x="6409" y="1245"/>
                  <a:pt x="6419" y="1373"/>
                  <a:pt x="6429" y="1502"/>
                </a:cubicBezTo>
                <a:lnTo>
                  <a:pt x="6429" y="2532"/>
                </a:lnTo>
                <a:lnTo>
                  <a:pt x="6429" y="7468"/>
                </a:lnTo>
                <a:lnTo>
                  <a:pt x="6429" y="8498"/>
                </a:lnTo>
                <a:lnTo>
                  <a:pt x="6429" y="8498"/>
                </a:lnTo>
                <a:cubicBezTo>
                  <a:pt x="6419" y="8612"/>
                  <a:pt x="6409" y="8727"/>
                  <a:pt x="6399" y="8841"/>
                </a:cubicBezTo>
                <a:lnTo>
                  <a:pt x="6369" y="9099"/>
                </a:lnTo>
                <a:cubicBezTo>
                  <a:pt x="6349" y="9185"/>
                  <a:pt x="6330" y="9270"/>
                  <a:pt x="6310" y="9356"/>
                </a:cubicBezTo>
                <a:lnTo>
                  <a:pt x="6190" y="9571"/>
                </a:lnTo>
                <a:cubicBezTo>
                  <a:pt x="6150" y="9628"/>
                  <a:pt x="6111" y="9685"/>
                  <a:pt x="6071" y="9742"/>
                </a:cubicBezTo>
                <a:lnTo>
                  <a:pt x="5952" y="9871"/>
                </a:lnTo>
                <a:lnTo>
                  <a:pt x="5774" y="9957"/>
                </a:lnTo>
                <a:lnTo>
                  <a:pt x="5625" y="10000"/>
                </a:lnTo>
                <a:lnTo>
                  <a:pt x="5625" y="10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lt1"/>
              </a:solidFill>
            </a:endParaRPr>
          </a:p>
        </p:txBody>
      </p:sp>
      <p:sp>
        <p:nvSpPr>
          <p:cNvPr id="38" name="Down Arrow 37"/>
          <p:cNvSpPr/>
          <p:nvPr/>
        </p:nvSpPr>
        <p:spPr>
          <a:xfrm rot="10800000">
            <a:off x="7959103" y="1298653"/>
            <a:ext cx="227176" cy="2615963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spcAft>
                <a:spcPts val="400"/>
              </a:spcAft>
              <a:buSzPct val="100000"/>
            </a:pPr>
            <a:r>
              <a:rPr lang="en-GB" sz="2000" dirty="0" smtClean="0"/>
              <a:t>Time and cost</a:t>
            </a:r>
            <a:endParaRPr lang="en-US" sz="2000" dirty="0"/>
          </a:p>
        </p:txBody>
      </p:sp>
      <p:sp>
        <p:nvSpPr>
          <p:cNvPr id="39" name="Freeform 112"/>
          <p:cNvSpPr>
            <a:spLocks/>
          </p:cNvSpPr>
          <p:nvPr/>
        </p:nvSpPr>
        <p:spPr bwMode="auto">
          <a:xfrm rot="19800000">
            <a:off x="7870677" y="1252294"/>
            <a:ext cx="335086" cy="361436"/>
          </a:xfrm>
          <a:custGeom>
            <a:avLst/>
            <a:gdLst>
              <a:gd name="connsiteX0" fmla="*/ 5625 w 10000"/>
              <a:gd name="connsiteY0" fmla="*/ 10000 h 10000"/>
              <a:gd name="connsiteX1" fmla="*/ 5625 w 10000"/>
              <a:gd name="connsiteY1" fmla="*/ 10000 h 10000"/>
              <a:gd name="connsiteX2" fmla="*/ 5476 w 10000"/>
              <a:gd name="connsiteY2" fmla="*/ 9957 h 10000"/>
              <a:gd name="connsiteX3" fmla="*/ 5357 w 10000"/>
              <a:gd name="connsiteY3" fmla="*/ 9914 h 10000"/>
              <a:gd name="connsiteX4" fmla="*/ 5089 w 10000"/>
              <a:gd name="connsiteY4" fmla="*/ 9785 h 10000"/>
              <a:gd name="connsiteX5" fmla="*/ 536 w 10000"/>
              <a:gd name="connsiteY5" fmla="*/ 6094 h 10000"/>
              <a:gd name="connsiteX6" fmla="*/ 536 w 10000"/>
              <a:gd name="connsiteY6" fmla="*/ 6094 h 10000"/>
              <a:gd name="connsiteX7" fmla="*/ 298 w 10000"/>
              <a:gd name="connsiteY7" fmla="*/ 5880 h 10000"/>
              <a:gd name="connsiteX8" fmla="*/ 119 w 10000"/>
              <a:gd name="connsiteY8" fmla="*/ 5579 h 10000"/>
              <a:gd name="connsiteX9" fmla="*/ 30 w 10000"/>
              <a:gd name="connsiteY9" fmla="*/ 5322 h 10000"/>
              <a:gd name="connsiteX10" fmla="*/ 0 w 10000"/>
              <a:gd name="connsiteY10" fmla="*/ 4979 h 10000"/>
              <a:gd name="connsiteX11" fmla="*/ 0 w 10000"/>
              <a:gd name="connsiteY11" fmla="*/ 4979 h 10000"/>
              <a:gd name="connsiteX12" fmla="*/ 30 w 10000"/>
              <a:gd name="connsiteY12" fmla="*/ 4678 h 10000"/>
              <a:gd name="connsiteX13" fmla="*/ 119 w 10000"/>
              <a:gd name="connsiteY13" fmla="*/ 4378 h 10000"/>
              <a:gd name="connsiteX14" fmla="*/ 298 w 10000"/>
              <a:gd name="connsiteY14" fmla="*/ 4120 h 10000"/>
              <a:gd name="connsiteX15" fmla="*/ 536 w 10000"/>
              <a:gd name="connsiteY15" fmla="*/ 3906 h 10000"/>
              <a:gd name="connsiteX16" fmla="*/ 5089 w 10000"/>
              <a:gd name="connsiteY16" fmla="*/ 215 h 10000"/>
              <a:gd name="connsiteX17" fmla="*/ 5089 w 10000"/>
              <a:gd name="connsiteY17" fmla="*/ 215 h 10000"/>
              <a:gd name="connsiteX18" fmla="*/ 5357 w 10000"/>
              <a:gd name="connsiteY18" fmla="*/ 86 h 10000"/>
              <a:gd name="connsiteX19" fmla="*/ 5476 w 10000"/>
              <a:gd name="connsiteY19" fmla="*/ 43 h 10000"/>
              <a:gd name="connsiteX20" fmla="*/ 5625 w 10000"/>
              <a:gd name="connsiteY20" fmla="*/ 0 h 10000"/>
              <a:gd name="connsiteX21" fmla="*/ 5625 w 10000"/>
              <a:gd name="connsiteY21" fmla="*/ 0 h 10000"/>
              <a:gd name="connsiteX22" fmla="*/ 5774 w 10000"/>
              <a:gd name="connsiteY22" fmla="*/ 43 h 10000"/>
              <a:gd name="connsiteX23" fmla="*/ 5923 w 10000"/>
              <a:gd name="connsiteY23" fmla="*/ 86 h 10000"/>
              <a:gd name="connsiteX24" fmla="*/ 6042 w 10000"/>
              <a:gd name="connsiteY24" fmla="*/ 215 h 10000"/>
              <a:gd name="connsiteX25" fmla="*/ 6161 w 10000"/>
              <a:gd name="connsiteY25" fmla="*/ 386 h 10000"/>
              <a:gd name="connsiteX26" fmla="*/ 6280 w 10000"/>
              <a:gd name="connsiteY26" fmla="*/ 558 h 10000"/>
              <a:gd name="connsiteX27" fmla="*/ 6369 w 10000"/>
              <a:gd name="connsiteY27" fmla="*/ 815 h 10000"/>
              <a:gd name="connsiteX28" fmla="*/ 6399 w 10000"/>
              <a:gd name="connsiteY28" fmla="*/ 1116 h 10000"/>
              <a:gd name="connsiteX29" fmla="*/ 6429 w 10000"/>
              <a:gd name="connsiteY29" fmla="*/ 1502 h 10000"/>
              <a:gd name="connsiteX30" fmla="*/ 6429 w 10000"/>
              <a:gd name="connsiteY30" fmla="*/ 2532 h 10000"/>
              <a:gd name="connsiteX31" fmla="*/ 9762 w 10000"/>
              <a:gd name="connsiteY31" fmla="*/ 2532 h 10000"/>
              <a:gd name="connsiteX32" fmla="*/ 10000 w 10000"/>
              <a:gd name="connsiteY32" fmla="*/ 2876 h 10000"/>
              <a:gd name="connsiteX33" fmla="*/ 10000 w 10000"/>
              <a:gd name="connsiteY33" fmla="*/ 7124 h 10000"/>
              <a:gd name="connsiteX34" fmla="*/ 10000 w 10000"/>
              <a:gd name="connsiteY34" fmla="*/ 7468 h 10000"/>
              <a:gd name="connsiteX35" fmla="*/ 9762 w 10000"/>
              <a:gd name="connsiteY35" fmla="*/ 7468 h 10000"/>
              <a:gd name="connsiteX36" fmla="*/ 6429 w 10000"/>
              <a:gd name="connsiteY36" fmla="*/ 7468 h 10000"/>
              <a:gd name="connsiteX37" fmla="*/ 6429 w 10000"/>
              <a:gd name="connsiteY37" fmla="*/ 8498 h 10000"/>
              <a:gd name="connsiteX38" fmla="*/ 6429 w 10000"/>
              <a:gd name="connsiteY38" fmla="*/ 8498 h 10000"/>
              <a:gd name="connsiteX39" fmla="*/ 6399 w 10000"/>
              <a:gd name="connsiteY39" fmla="*/ 8841 h 10000"/>
              <a:gd name="connsiteX40" fmla="*/ 6369 w 10000"/>
              <a:gd name="connsiteY40" fmla="*/ 9099 h 10000"/>
              <a:gd name="connsiteX41" fmla="*/ 6310 w 10000"/>
              <a:gd name="connsiteY41" fmla="*/ 9356 h 10000"/>
              <a:gd name="connsiteX42" fmla="*/ 6190 w 10000"/>
              <a:gd name="connsiteY42" fmla="*/ 9571 h 10000"/>
              <a:gd name="connsiteX43" fmla="*/ 6071 w 10000"/>
              <a:gd name="connsiteY43" fmla="*/ 9742 h 10000"/>
              <a:gd name="connsiteX44" fmla="*/ 5952 w 10000"/>
              <a:gd name="connsiteY44" fmla="*/ 9871 h 10000"/>
              <a:gd name="connsiteX45" fmla="*/ 5774 w 10000"/>
              <a:gd name="connsiteY45" fmla="*/ 9957 h 10000"/>
              <a:gd name="connsiteX46" fmla="*/ 5625 w 10000"/>
              <a:gd name="connsiteY46" fmla="*/ 10000 h 10000"/>
              <a:gd name="connsiteX47" fmla="*/ 5625 w 10000"/>
              <a:gd name="connsiteY47" fmla="*/ 10000 h 10000"/>
              <a:gd name="connsiteX0" fmla="*/ 5625 w 10000"/>
              <a:gd name="connsiteY0" fmla="*/ 10000 h 10000"/>
              <a:gd name="connsiteX1" fmla="*/ 5625 w 10000"/>
              <a:gd name="connsiteY1" fmla="*/ 10000 h 10000"/>
              <a:gd name="connsiteX2" fmla="*/ 5476 w 10000"/>
              <a:gd name="connsiteY2" fmla="*/ 9957 h 10000"/>
              <a:gd name="connsiteX3" fmla="*/ 5357 w 10000"/>
              <a:gd name="connsiteY3" fmla="*/ 9914 h 10000"/>
              <a:gd name="connsiteX4" fmla="*/ 5089 w 10000"/>
              <a:gd name="connsiteY4" fmla="*/ 9785 h 10000"/>
              <a:gd name="connsiteX5" fmla="*/ 536 w 10000"/>
              <a:gd name="connsiteY5" fmla="*/ 6094 h 10000"/>
              <a:gd name="connsiteX6" fmla="*/ 536 w 10000"/>
              <a:gd name="connsiteY6" fmla="*/ 6094 h 10000"/>
              <a:gd name="connsiteX7" fmla="*/ 298 w 10000"/>
              <a:gd name="connsiteY7" fmla="*/ 5880 h 10000"/>
              <a:gd name="connsiteX8" fmla="*/ 119 w 10000"/>
              <a:gd name="connsiteY8" fmla="*/ 5579 h 10000"/>
              <a:gd name="connsiteX9" fmla="*/ 30 w 10000"/>
              <a:gd name="connsiteY9" fmla="*/ 5322 h 10000"/>
              <a:gd name="connsiteX10" fmla="*/ 0 w 10000"/>
              <a:gd name="connsiteY10" fmla="*/ 4979 h 10000"/>
              <a:gd name="connsiteX11" fmla="*/ 0 w 10000"/>
              <a:gd name="connsiteY11" fmla="*/ 4979 h 10000"/>
              <a:gd name="connsiteX12" fmla="*/ 30 w 10000"/>
              <a:gd name="connsiteY12" fmla="*/ 4678 h 10000"/>
              <a:gd name="connsiteX13" fmla="*/ 119 w 10000"/>
              <a:gd name="connsiteY13" fmla="*/ 4378 h 10000"/>
              <a:gd name="connsiteX14" fmla="*/ 298 w 10000"/>
              <a:gd name="connsiteY14" fmla="*/ 4120 h 10000"/>
              <a:gd name="connsiteX15" fmla="*/ 536 w 10000"/>
              <a:gd name="connsiteY15" fmla="*/ 3906 h 10000"/>
              <a:gd name="connsiteX16" fmla="*/ 5089 w 10000"/>
              <a:gd name="connsiteY16" fmla="*/ 215 h 10000"/>
              <a:gd name="connsiteX17" fmla="*/ 5089 w 10000"/>
              <a:gd name="connsiteY17" fmla="*/ 215 h 10000"/>
              <a:gd name="connsiteX18" fmla="*/ 5357 w 10000"/>
              <a:gd name="connsiteY18" fmla="*/ 86 h 10000"/>
              <a:gd name="connsiteX19" fmla="*/ 5476 w 10000"/>
              <a:gd name="connsiteY19" fmla="*/ 43 h 10000"/>
              <a:gd name="connsiteX20" fmla="*/ 5625 w 10000"/>
              <a:gd name="connsiteY20" fmla="*/ 0 h 10000"/>
              <a:gd name="connsiteX21" fmla="*/ 5625 w 10000"/>
              <a:gd name="connsiteY21" fmla="*/ 0 h 10000"/>
              <a:gd name="connsiteX22" fmla="*/ 5774 w 10000"/>
              <a:gd name="connsiteY22" fmla="*/ 43 h 10000"/>
              <a:gd name="connsiteX23" fmla="*/ 5923 w 10000"/>
              <a:gd name="connsiteY23" fmla="*/ 86 h 10000"/>
              <a:gd name="connsiteX24" fmla="*/ 6042 w 10000"/>
              <a:gd name="connsiteY24" fmla="*/ 215 h 10000"/>
              <a:gd name="connsiteX25" fmla="*/ 6161 w 10000"/>
              <a:gd name="connsiteY25" fmla="*/ 386 h 10000"/>
              <a:gd name="connsiteX26" fmla="*/ 6280 w 10000"/>
              <a:gd name="connsiteY26" fmla="*/ 558 h 10000"/>
              <a:gd name="connsiteX27" fmla="*/ 6369 w 10000"/>
              <a:gd name="connsiteY27" fmla="*/ 815 h 10000"/>
              <a:gd name="connsiteX28" fmla="*/ 6399 w 10000"/>
              <a:gd name="connsiteY28" fmla="*/ 1116 h 10000"/>
              <a:gd name="connsiteX29" fmla="*/ 6429 w 10000"/>
              <a:gd name="connsiteY29" fmla="*/ 1502 h 10000"/>
              <a:gd name="connsiteX30" fmla="*/ 6429 w 10000"/>
              <a:gd name="connsiteY30" fmla="*/ 2532 h 10000"/>
              <a:gd name="connsiteX31" fmla="*/ 10000 w 10000"/>
              <a:gd name="connsiteY31" fmla="*/ 2876 h 10000"/>
              <a:gd name="connsiteX32" fmla="*/ 10000 w 10000"/>
              <a:gd name="connsiteY32" fmla="*/ 7124 h 10000"/>
              <a:gd name="connsiteX33" fmla="*/ 10000 w 10000"/>
              <a:gd name="connsiteY33" fmla="*/ 7468 h 10000"/>
              <a:gd name="connsiteX34" fmla="*/ 9762 w 10000"/>
              <a:gd name="connsiteY34" fmla="*/ 7468 h 10000"/>
              <a:gd name="connsiteX35" fmla="*/ 6429 w 10000"/>
              <a:gd name="connsiteY35" fmla="*/ 7468 h 10000"/>
              <a:gd name="connsiteX36" fmla="*/ 6429 w 10000"/>
              <a:gd name="connsiteY36" fmla="*/ 8498 h 10000"/>
              <a:gd name="connsiteX37" fmla="*/ 6429 w 10000"/>
              <a:gd name="connsiteY37" fmla="*/ 8498 h 10000"/>
              <a:gd name="connsiteX38" fmla="*/ 6399 w 10000"/>
              <a:gd name="connsiteY38" fmla="*/ 8841 h 10000"/>
              <a:gd name="connsiteX39" fmla="*/ 6369 w 10000"/>
              <a:gd name="connsiteY39" fmla="*/ 9099 h 10000"/>
              <a:gd name="connsiteX40" fmla="*/ 6310 w 10000"/>
              <a:gd name="connsiteY40" fmla="*/ 9356 h 10000"/>
              <a:gd name="connsiteX41" fmla="*/ 6190 w 10000"/>
              <a:gd name="connsiteY41" fmla="*/ 9571 h 10000"/>
              <a:gd name="connsiteX42" fmla="*/ 6071 w 10000"/>
              <a:gd name="connsiteY42" fmla="*/ 9742 h 10000"/>
              <a:gd name="connsiteX43" fmla="*/ 5952 w 10000"/>
              <a:gd name="connsiteY43" fmla="*/ 9871 h 10000"/>
              <a:gd name="connsiteX44" fmla="*/ 5774 w 10000"/>
              <a:gd name="connsiteY44" fmla="*/ 9957 h 10000"/>
              <a:gd name="connsiteX45" fmla="*/ 5625 w 10000"/>
              <a:gd name="connsiteY45" fmla="*/ 10000 h 10000"/>
              <a:gd name="connsiteX46" fmla="*/ 5625 w 10000"/>
              <a:gd name="connsiteY46" fmla="*/ 10000 h 10000"/>
              <a:gd name="connsiteX0" fmla="*/ 5625 w 10000"/>
              <a:gd name="connsiteY0" fmla="*/ 10000 h 10000"/>
              <a:gd name="connsiteX1" fmla="*/ 5625 w 10000"/>
              <a:gd name="connsiteY1" fmla="*/ 10000 h 10000"/>
              <a:gd name="connsiteX2" fmla="*/ 5476 w 10000"/>
              <a:gd name="connsiteY2" fmla="*/ 9957 h 10000"/>
              <a:gd name="connsiteX3" fmla="*/ 5357 w 10000"/>
              <a:gd name="connsiteY3" fmla="*/ 9914 h 10000"/>
              <a:gd name="connsiteX4" fmla="*/ 5089 w 10000"/>
              <a:gd name="connsiteY4" fmla="*/ 9785 h 10000"/>
              <a:gd name="connsiteX5" fmla="*/ 536 w 10000"/>
              <a:gd name="connsiteY5" fmla="*/ 6094 h 10000"/>
              <a:gd name="connsiteX6" fmla="*/ 536 w 10000"/>
              <a:gd name="connsiteY6" fmla="*/ 6094 h 10000"/>
              <a:gd name="connsiteX7" fmla="*/ 298 w 10000"/>
              <a:gd name="connsiteY7" fmla="*/ 5880 h 10000"/>
              <a:gd name="connsiteX8" fmla="*/ 119 w 10000"/>
              <a:gd name="connsiteY8" fmla="*/ 5579 h 10000"/>
              <a:gd name="connsiteX9" fmla="*/ 30 w 10000"/>
              <a:gd name="connsiteY9" fmla="*/ 5322 h 10000"/>
              <a:gd name="connsiteX10" fmla="*/ 0 w 10000"/>
              <a:gd name="connsiteY10" fmla="*/ 4979 h 10000"/>
              <a:gd name="connsiteX11" fmla="*/ 0 w 10000"/>
              <a:gd name="connsiteY11" fmla="*/ 4979 h 10000"/>
              <a:gd name="connsiteX12" fmla="*/ 30 w 10000"/>
              <a:gd name="connsiteY12" fmla="*/ 4678 h 10000"/>
              <a:gd name="connsiteX13" fmla="*/ 119 w 10000"/>
              <a:gd name="connsiteY13" fmla="*/ 4378 h 10000"/>
              <a:gd name="connsiteX14" fmla="*/ 298 w 10000"/>
              <a:gd name="connsiteY14" fmla="*/ 4120 h 10000"/>
              <a:gd name="connsiteX15" fmla="*/ 536 w 10000"/>
              <a:gd name="connsiteY15" fmla="*/ 3906 h 10000"/>
              <a:gd name="connsiteX16" fmla="*/ 5089 w 10000"/>
              <a:gd name="connsiteY16" fmla="*/ 215 h 10000"/>
              <a:gd name="connsiteX17" fmla="*/ 5089 w 10000"/>
              <a:gd name="connsiteY17" fmla="*/ 215 h 10000"/>
              <a:gd name="connsiteX18" fmla="*/ 5357 w 10000"/>
              <a:gd name="connsiteY18" fmla="*/ 86 h 10000"/>
              <a:gd name="connsiteX19" fmla="*/ 5476 w 10000"/>
              <a:gd name="connsiteY19" fmla="*/ 43 h 10000"/>
              <a:gd name="connsiteX20" fmla="*/ 5625 w 10000"/>
              <a:gd name="connsiteY20" fmla="*/ 0 h 10000"/>
              <a:gd name="connsiteX21" fmla="*/ 5625 w 10000"/>
              <a:gd name="connsiteY21" fmla="*/ 0 h 10000"/>
              <a:gd name="connsiteX22" fmla="*/ 5774 w 10000"/>
              <a:gd name="connsiteY22" fmla="*/ 43 h 10000"/>
              <a:gd name="connsiteX23" fmla="*/ 5923 w 10000"/>
              <a:gd name="connsiteY23" fmla="*/ 86 h 10000"/>
              <a:gd name="connsiteX24" fmla="*/ 6042 w 10000"/>
              <a:gd name="connsiteY24" fmla="*/ 215 h 10000"/>
              <a:gd name="connsiteX25" fmla="*/ 6161 w 10000"/>
              <a:gd name="connsiteY25" fmla="*/ 386 h 10000"/>
              <a:gd name="connsiteX26" fmla="*/ 6280 w 10000"/>
              <a:gd name="connsiteY26" fmla="*/ 558 h 10000"/>
              <a:gd name="connsiteX27" fmla="*/ 6369 w 10000"/>
              <a:gd name="connsiteY27" fmla="*/ 815 h 10000"/>
              <a:gd name="connsiteX28" fmla="*/ 6399 w 10000"/>
              <a:gd name="connsiteY28" fmla="*/ 1116 h 10000"/>
              <a:gd name="connsiteX29" fmla="*/ 6429 w 10000"/>
              <a:gd name="connsiteY29" fmla="*/ 1502 h 10000"/>
              <a:gd name="connsiteX30" fmla="*/ 6429 w 10000"/>
              <a:gd name="connsiteY30" fmla="*/ 2532 h 10000"/>
              <a:gd name="connsiteX31" fmla="*/ 10000 w 10000"/>
              <a:gd name="connsiteY31" fmla="*/ 7124 h 10000"/>
              <a:gd name="connsiteX32" fmla="*/ 10000 w 10000"/>
              <a:gd name="connsiteY32" fmla="*/ 7468 h 10000"/>
              <a:gd name="connsiteX33" fmla="*/ 9762 w 10000"/>
              <a:gd name="connsiteY33" fmla="*/ 7468 h 10000"/>
              <a:gd name="connsiteX34" fmla="*/ 6429 w 10000"/>
              <a:gd name="connsiteY34" fmla="*/ 7468 h 10000"/>
              <a:gd name="connsiteX35" fmla="*/ 6429 w 10000"/>
              <a:gd name="connsiteY35" fmla="*/ 8498 h 10000"/>
              <a:gd name="connsiteX36" fmla="*/ 6429 w 10000"/>
              <a:gd name="connsiteY36" fmla="*/ 8498 h 10000"/>
              <a:gd name="connsiteX37" fmla="*/ 6399 w 10000"/>
              <a:gd name="connsiteY37" fmla="*/ 8841 h 10000"/>
              <a:gd name="connsiteX38" fmla="*/ 6369 w 10000"/>
              <a:gd name="connsiteY38" fmla="*/ 9099 h 10000"/>
              <a:gd name="connsiteX39" fmla="*/ 6310 w 10000"/>
              <a:gd name="connsiteY39" fmla="*/ 9356 h 10000"/>
              <a:gd name="connsiteX40" fmla="*/ 6190 w 10000"/>
              <a:gd name="connsiteY40" fmla="*/ 9571 h 10000"/>
              <a:gd name="connsiteX41" fmla="*/ 6071 w 10000"/>
              <a:gd name="connsiteY41" fmla="*/ 9742 h 10000"/>
              <a:gd name="connsiteX42" fmla="*/ 5952 w 10000"/>
              <a:gd name="connsiteY42" fmla="*/ 9871 h 10000"/>
              <a:gd name="connsiteX43" fmla="*/ 5774 w 10000"/>
              <a:gd name="connsiteY43" fmla="*/ 9957 h 10000"/>
              <a:gd name="connsiteX44" fmla="*/ 5625 w 10000"/>
              <a:gd name="connsiteY44" fmla="*/ 10000 h 10000"/>
              <a:gd name="connsiteX45" fmla="*/ 5625 w 10000"/>
              <a:gd name="connsiteY45" fmla="*/ 10000 h 10000"/>
              <a:gd name="connsiteX0" fmla="*/ 5625 w 10000"/>
              <a:gd name="connsiteY0" fmla="*/ 10000 h 10000"/>
              <a:gd name="connsiteX1" fmla="*/ 5625 w 10000"/>
              <a:gd name="connsiteY1" fmla="*/ 10000 h 10000"/>
              <a:gd name="connsiteX2" fmla="*/ 5476 w 10000"/>
              <a:gd name="connsiteY2" fmla="*/ 9957 h 10000"/>
              <a:gd name="connsiteX3" fmla="*/ 5357 w 10000"/>
              <a:gd name="connsiteY3" fmla="*/ 9914 h 10000"/>
              <a:gd name="connsiteX4" fmla="*/ 5089 w 10000"/>
              <a:gd name="connsiteY4" fmla="*/ 9785 h 10000"/>
              <a:gd name="connsiteX5" fmla="*/ 536 w 10000"/>
              <a:gd name="connsiteY5" fmla="*/ 6094 h 10000"/>
              <a:gd name="connsiteX6" fmla="*/ 536 w 10000"/>
              <a:gd name="connsiteY6" fmla="*/ 6094 h 10000"/>
              <a:gd name="connsiteX7" fmla="*/ 298 w 10000"/>
              <a:gd name="connsiteY7" fmla="*/ 5880 h 10000"/>
              <a:gd name="connsiteX8" fmla="*/ 119 w 10000"/>
              <a:gd name="connsiteY8" fmla="*/ 5579 h 10000"/>
              <a:gd name="connsiteX9" fmla="*/ 30 w 10000"/>
              <a:gd name="connsiteY9" fmla="*/ 5322 h 10000"/>
              <a:gd name="connsiteX10" fmla="*/ 0 w 10000"/>
              <a:gd name="connsiteY10" fmla="*/ 4979 h 10000"/>
              <a:gd name="connsiteX11" fmla="*/ 0 w 10000"/>
              <a:gd name="connsiteY11" fmla="*/ 4979 h 10000"/>
              <a:gd name="connsiteX12" fmla="*/ 30 w 10000"/>
              <a:gd name="connsiteY12" fmla="*/ 4678 h 10000"/>
              <a:gd name="connsiteX13" fmla="*/ 119 w 10000"/>
              <a:gd name="connsiteY13" fmla="*/ 4378 h 10000"/>
              <a:gd name="connsiteX14" fmla="*/ 298 w 10000"/>
              <a:gd name="connsiteY14" fmla="*/ 4120 h 10000"/>
              <a:gd name="connsiteX15" fmla="*/ 536 w 10000"/>
              <a:gd name="connsiteY15" fmla="*/ 3906 h 10000"/>
              <a:gd name="connsiteX16" fmla="*/ 5089 w 10000"/>
              <a:gd name="connsiteY16" fmla="*/ 215 h 10000"/>
              <a:gd name="connsiteX17" fmla="*/ 5089 w 10000"/>
              <a:gd name="connsiteY17" fmla="*/ 215 h 10000"/>
              <a:gd name="connsiteX18" fmla="*/ 5357 w 10000"/>
              <a:gd name="connsiteY18" fmla="*/ 86 h 10000"/>
              <a:gd name="connsiteX19" fmla="*/ 5476 w 10000"/>
              <a:gd name="connsiteY19" fmla="*/ 43 h 10000"/>
              <a:gd name="connsiteX20" fmla="*/ 5625 w 10000"/>
              <a:gd name="connsiteY20" fmla="*/ 0 h 10000"/>
              <a:gd name="connsiteX21" fmla="*/ 5625 w 10000"/>
              <a:gd name="connsiteY21" fmla="*/ 0 h 10000"/>
              <a:gd name="connsiteX22" fmla="*/ 5774 w 10000"/>
              <a:gd name="connsiteY22" fmla="*/ 43 h 10000"/>
              <a:gd name="connsiteX23" fmla="*/ 5923 w 10000"/>
              <a:gd name="connsiteY23" fmla="*/ 86 h 10000"/>
              <a:gd name="connsiteX24" fmla="*/ 6042 w 10000"/>
              <a:gd name="connsiteY24" fmla="*/ 215 h 10000"/>
              <a:gd name="connsiteX25" fmla="*/ 6161 w 10000"/>
              <a:gd name="connsiteY25" fmla="*/ 386 h 10000"/>
              <a:gd name="connsiteX26" fmla="*/ 6280 w 10000"/>
              <a:gd name="connsiteY26" fmla="*/ 558 h 10000"/>
              <a:gd name="connsiteX27" fmla="*/ 6369 w 10000"/>
              <a:gd name="connsiteY27" fmla="*/ 815 h 10000"/>
              <a:gd name="connsiteX28" fmla="*/ 6399 w 10000"/>
              <a:gd name="connsiteY28" fmla="*/ 1116 h 10000"/>
              <a:gd name="connsiteX29" fmla="*/ 6429 w 10000"/>
              <a:gd name="connsiteY29" fmla="*/ 1502 h 10000"/>
              <a:gd name="connsiteX30" fmla="*/ 6429 w 10000"/>
              <a:gd name="connsiteY30" fmla="*/ 2532 h 10000"/>
              <a:gd name="connsiteX31" fmla="*/ 10000 w 10000"/>
              <a:gd name="connsiteY31" fmla="*/ 7124 h 10000"/>
              <a:gd name="connsiteX32" fmla="*/ 10000 w 10000"/>
              <a:gd name="connsiteY32" fmla="*/ 7468 h 10000"/>
              <a:gd name="connsiteX33" fmla="*/ 6429 w 10000"/>
              <a:gd name="connsiteY33" fmla="*/ 7468 h 10000"/>
              <a:gd name="connsiteX34" fmla="*/ 6429 w 10000"/>
              <a:gd name="connsiteY34" fmla="*/ 8498 h 10000"/>
              <a:gd name="connsiteX35" fmla="*/ 6429 w 10000"/>
              <a:gd name="connsiteY35" fmla="*/ 8498 h 10000"/>
              <a:gd name="connsiteX36" fmla="*/ 6399 w 10000"/>
              <a:gd name="connsiteY36" fmla="*/ 8841 h 10000"/>
              <a:gd name="connsiteX37" fmla="*/ 6369 w 10000"/>
              <a:gd name="connsiteY37" fmla="*/ 9099 h 10000"/>
              <a:gd name="connsiteX38" fmla="*/ 6310 w 10000"/>
              <a:gd name="connsiteY38" fmla="*/ 9356 h 10000"/>
              <a:gd name="connsiteX39" fmla="*/ 6190 w 10000"/>
              <a:gd name="connsiteY39" fmla="*/ 9571 h 10000"/>
              <a:gd name="connsiteX40" fmla="*/ 6071 w 10000"/>
              <a:gd name="connsiteY40" fmla="*/ 9742 h 10000"/>
              <a:gd name="connsiteX41" fmla="*/ 5952 w 10000"/>
              <a:gd name="connsiteY41" fmla="*/ 9871 h 10000"/>
              <a:gd name="connsiteX42" fmla="*/ 5774 w 10000"/>
              <a:gd name="connsiteY42" fmla="*/ 9957 h 10000"/>
              <a:gd name="connsiteX43" fmla="*/ 5625 w 10000"/>
              <a:gd name="connsiteY43" fmla="*/ 10000 h 10000"/>
              <a:gd name="connsiteX44" fmla="*/ 5625 w 10000"/>
              <a:gd name="connsiteY44" fmla="*/ 10000 h 10000"/>
              <a:gd name="connsiteX0" fmla="*/ 5625 w 10000"/>
              <a:gd name="connsiteY0" fmla="*/ 10000 h 10000"/>
              <a:gd name="connsiteX1" fmla="*/ 5625 w 10000"/>
              <a:gd name="connsiteY1" fmla="*/ 10000 h 10000"/>
              <a:gd name="connsiteX2" fmla="*/ 5476 w 10000"/>
              <a:gd name="connsiteY2" fmla="*/ 9957 h 10000"/>
              <a:gd name="connsiteX3" fmla="*/ 5357 w 10000"/>
              <a:gd name="connsiteY3" fmla="*/ 9914 h 10000"/>
              <a:gd name="connsiteX4" fmla="*/ 5089 w 10000"/>
              <a:gd name="connsiteY4" fmla="*/ 9785 h 10000"/>
              <a:gd name="connsiteX5" fmla="*/ 536 w 10000"/>
              <a:gd name="connsiteY5" fmla="*/ 6094 h 10000"/>
              <a:gd name="connsiteX6" fmla="*/ 536 w 10000"/>
              <a:gd name="connsiteY6" fmla="*/ 6094 h 10000"/>
              <a:gd name="connsiteX7" fmla="*/ 298 w 10000"/>
              <a:gd name="connsiteY7" fmla="*/ 5880 h 10000"/>
              <a:gd name="connsiteX8" fmla="*/ 119 w 10000"/>
              <a:gd name="connsiteY8" fmla="*/ 5579 h 10000"/>
              <a:gd name="connsiteX9" fmla="*/ 30 w 10000"/>
              <a:gd name="connsiteY9" fmla="*/ 5322 h 10000"/>
              <a:gd name="connsiteX10" fmla="*/ 0 w 10000"/>
              <a:gd name="connsiteY10" fmla="*/ 4979 h 10000"/>
              <a:gd name="connsiteX11" fmla="*/ 0 w 10000"/>
              <a:gd name="connsiteY11" fmla="*/ 4979 h 10000"/>
              <a:gd name="connsiteX12" fmla="*/ 30 w 10000"/>
              <a:gd name="connsiteY12" fmla="*/ 4678 h 10000"/>
              <a:gd name="connsiteX13" fmla="*/ 119 w 10000"/>
              <a:gd name="connsiteY13" fmla="*/ 4378 h 10000"/>
              <a:gd name="connsiteX14" fmla="*/ 298 w 10000"/>
              <a:gd name="connsiteY14" fmla="*/ 4120 h 10000"/>
              <a:gd name="connsiteX15" fmla="*/ 536 w 10000"/>
              <a:gd name="connsiteY15" fmla="*/ 3906 h 10000"/>
              <a:gd name="connsiteX16" fmla="*/ 5089 w 10000"/>
              <a:gd name="connsiteY16" fmla="*/ 215 h 10000"/>
              <a:gd name="connsiteX17" fmla="*/ 5089 w 10000"/>
              <a:gd name="connsiteY17" fmla="*/ 215 h 10000"/>
              <a:gd name="connsiteX18" fmla="*/ 5357 w 10000"/>
              <a:gd name="connsiteY18" fmla="*/ 86 h 10000"/>
              <a:gd name="connsiteX19" fmla="*/ 5476 w 10000"/>
              <a:gd name="connsiteY19" fmla="*/ 43 h 10000"/>
              <a:gd name="connsiteX20" fmla="*/ 5625 w 10000"/>
              <a:gd name="connsiteY20" fmla="*/ 0 h 10000"/>
              <a:gd name="connsiteX21" fmla="*/ 5625 w 10000"/>
              <a:gd name="connsiteY21" fmla="*/ 0 h 10000"/>
              <a:gd name="connsiteX22" fmla="*/ 5774 w 10000"/>
              <a:gd name="connsiteY22" fmla="*/ 43 h 10000"/>
              <a:gd name="connsiteX23" fmla="*/ 5923 w 10000"/>
              <a:gd name="connsiteY23" fmla="*/ 86 h 10000"/>
              <a:gd name="connsiteX24" fmla="*/ 6042 w 10000"/>
              <a:gd name="connsiteY24" fmla="*/ 215 h 10000"/>
              <a:gd name="connsiteX25" fmla="*/ 6161 w 10000"/>
              <a:gd name="connsiteY25" fmla="*/ 386 h 10000"/>
              <a:gd name="connsiteX26" fmla="*/ 6280 w 10000"/>
              <a:gd name="connsiteY26" fmla="*/ 558 h 10000"/>
              <a:gd name="connsiteX27" fmla="*/ 6369 w 10000"/>
              <a:gd name="connsiteY27" fmla="*/ 815 h 10000"/>
              <a:gd name="connsiteX28" fmla="*/ 6399 w 10000"/>
              <a:gd name="connsiteY28" fmla="*/ 1116 h 10000"/>
              <a:gd name="connsiteX29" fmla="*/ 6429 w 10000"/>
              <a:gd name="connsiteY29" fmla="*/ 1502 h 10000"/>
              <a:gd name="connsiteX30" fmla="*/ 6429 w 10000"/>
              <a:gd name="connsiteY30" fmla="*/ 2532 h 10000"/>
              <a:gd name="connsiteX31" fmla="*/ 10000 w 10000"/>
              <a:gd name="connsiteY31" fmla="*/ 7124 h 10000"/>
              <a:gd name="connsiteX32" fmla="*/ 6429 w 10000"/>
              <a:gd name="connsiteY32" fmla="*/ 7468 h 10000"/>
              <a:gd name="connsiteX33" fmla="*/ 6429 w 10000"/>
              <a:gd name="connsiteY33" fmla="*/ 8498 h 10000"/>
              <a:gd name="connsiteX34" fmla="*/ 6429 w 10000"/>
              <a:gd name="connsiteY34" fmla="*/ 8498 h 10000"/>
              <a:gd name="connsiteX35" fmla="*/ 6399 w 10000"/>
              <a:gd name="connsiteY35" fmla="*/ 8841 h 10000"/>
              <a:gd name="connsiteX36" fmla="*/ 6369 w 10000"/>
              <a:gd name="connsiteY36" fmla="*/ 9099 h 10000"/>
              <a:gd name="connsiteX37" fmla="*/ 6310 w 10000"/>
              <a:gd name="connsiteY37" fmla="*/ 9356 h 10000"/>
              <a:gd name="connsiteX38" fmla="*/ 6190 w 10000"/>
              <a:gd name="connsiteY38" fmla="*/ 9571 h 10000"/>
              <a:gd name="connsiteX39" fmla="*/ 6071 w 10000"/>
              <a:gd name="connsiteY39" fmla="*/ 9742 h 10000"/>
              <a:gd name="connsiteX40" fmla="*/ 5952 w 10000"/>
              <a:gd name="connsiteY40" fmla="*/ 9871 h 10000"/>
              <a:gd name="connsiteX41" fmla="*/ 5774 w 10000"/>
              <a:gd name="connsiteY41" fmla="*/ 9957 h 10000"/>
              <a:gd name="connsiteX42" fmla="*/ 5625 w 10000"/>
              <a:gd name="connsiteY42" fmla="*/ 10000 h 10000"/>
              <a:gd name="connsiteX43" fmla="*/ 5625 w 10000"/>
              <a:gd name="connsiteY43" fmla="*/ 10000 h 10000"/>
              <a:gd name="connsiteX0" fmla="*/ 5625 w 6429"/>
              <a:gd name="connsiteY0" fmla="*/ 10000 h 10000"/>
              <a:gd name="connsiteX1" fmla="*/ 5625 w 6429"/>
              <a:gd name="connsiteY1" fmla="*/ 10000 h 10000"/>
              <a:gd name="connsiteX2" fmla="*/ 5476 w 6429"/>
              <a:gd name="connsiteY2" fmla="*/ 9957 h 10000"/>
              <a:gd name="connsiteX3" fmla="*/ 5357 w 6429"/>
              <a:gd name="connsiteY3" fmla="*/ 9914 h 10000"/>
              <a:gd name="connsiteX4" fmla="*/ 5089 w 6429"/>
              <a:gd name="connsiteY4" fmla="*/ 9785 h 10000"/>
              <a:gd name="connsiteX5" fmla="*/ 536 w 6429"/>
              <a:gd name="connsiteY5" fmla="*/ 6094 h 10000"/>
              <a:gd name="connsiteX6" fmla="*/ 536 w 6429"/>
              <a:gd name="connsiteY6" fmla="*/ 6094 h 10000"/>
              <a:gd name="connsiteX7" fmla="*/ 298 w 6429"/>
              <a:gd name="connsiteY7" fmla="*/ 5880 h 10000"/>
              <a:gd name="connsiteX8" fmla="*/ 119 w 6429"/>
              <a:gd name="connsiteY8" fmla="*/ 5579 h 10000"/>
              <a:gd name="connsiteX9" fmla="*/ 30 w 6429"/>
              <a:gd name="connsiteY9" fmla="*/ 5322 h 10000"/>
              <a:gd name="connsiteX10" fmla="*/ 0 w 6429"/>
              <a:gd name="connsiteY10" fmla="*/ 4979 h 10000"/>
              <a:gd name="connsiteX11" fmla="*/ 0 w 6429"/>
              <a:gd name="connsiteY11" fmla="*/ 4979 h 10000"/>
              <a:gd name="connsiteX12" fmla="*/ 30 w 6429"/>
              <a:gd name="connsiteY12" fmla="*/ 4678 h 10000"/>
              <a:gd name="connsiteX13" fmla="*/ 119 w 6429"/>
              <a:gd name="connsiteY13" fmla="*/ 4378 h 10000"/>
              <a:gd name="connsiteX14" fmla="*/ 298 w 6429"/>
              <a:gd name="connsiteY14" fmla="*/ 4120 h 10000"/>
              <a:gd name="connsiteX15" fmla="*/ 536 w 6429"/>
              <a:gd name="connsiteY15" fmla="*/ 3906 h 10000"/>
              <a:gd name="connsiteX16" fmla="*/ 5089 w 6429"/>
              <a:gd name="connsiteY16" fmla="*/ 215 h 10000"/>
              <a:gd name="connsiteX17" fmla="*/ 5089 w 6429"/>
              <a:gd name="connsiteY17" fmla="*/ 215 h 10000"/>
              <a:gd name="connsiteX18" fmla="*/ 5357 w 6429"/>
              <a:gd name="connsiteY18" fmla="*/ 86 h 10000"/>
              <a:gd name="connsiteX19" fmla="*/ 5476 w 6429"/>
              <a:gd name="connsiteY19" fmla="*/ 43 h 10000"/>
              <a:gd name="connsiteX20" fmla="*/ 5625 w 6429"/>
              <a:gd name="connsiteY20" fmla="*/ 0 h 10000"/>
              <a:gd name="connsiteX21" fmla="*/ 5625 w 6429"/>
              <a:gd name="connsiteY21" fmla="*/ 0 h 10000"/>
              <a:gd name="connsiteX22" fmla="*/ 5774 w 6429"/>
              <a:gd name="connsiteY22" fmla="*/ 43 h 10000"/>
              <a:gd name="connsiteX23" fmla="*/ 5923 w 6429"/>
              <a:gd name="connsiteY23" fmla="*/ 86 h 10000"/>
              <a:gd name="connsiteX24" fmla="*/ 6042 w 6429"/>
              <a:gd name="connsiteY24" fmla="*/ 215 h 10000"/>
              <a:gd name="connsiteX25" fmla="*/ 6161 w 6429"/>
              <a:gd name="connsiteY25" fmla="*/ 386 h 10000"/>
              <a:gd name="connsiteX26" fmla="*/ 6280 w 6429"/>
              <a:gd name="connsiteY26" fmla="*/ 558 h 10000"/>
              <a:gd name="connsiteX27" fmla="*/ 6369 w 6429"/>
              <a:gd name="connsiteY27" fmla="*/ 815 h 10000"/>
              <a:gd name="connsiteX28" fmla="*/ 6399 w 6429"/>
              <a:gd name="connsiteY28" fmla="*/ 1116 h 10000"/>
              <a:gd name="connsiteX29" fmla="*/ 6429 w 6429"/>
              <a:gd name="connsiteY29" fmla="*/ 1502 h 10000"/>
              <a:gd name="connsiteX30" fmla="*/ 6429 w 6429"/>
              <a:gd name="connsiteY30" fmla="*/ 2532 h 10000"/>
              <a:gd name="connsiteX31" fmla="*/ 6429 w 6429"/>
              <a:gd name="connsiteY31" fmla="*/ 7468 h 10000"/>
              <a:gd name="connsiteX32" fmla="*/ 6429 w 6429"/>
              <a:gd name="connsiteY32" fmla="*/ 8498 h 10000"/>
              <a:gd name="connsiteX33" fmla="*/ 6429 w 6429"/>
              <a:gd name="connsiteY33" fmla="*/ 8498 h 10000"/>
              <a:gd name="connsiteX34" fmla="*/ 6399 w 6429"/>
              <a:gd name="connsiteY34" fmla="*/ 8841 h 10000"/>
              <a:gd name="connsiteX35" fmla="*/ 6369 w 6429"/>
              <a:gd name="connsiteY35" fmla="*/ 9099 h 10000"/>
              <a:gd name="connsiteX36" fmla="*/ 6310 w 6429"/>
              <a:gd name="connsiteY36" fmla="*/ 9356 h 10000"/>
              <a:gd name="connsiteX37" fmla="*/ 6190 w 6429"/>
              <a:gd name="connsiteY37" fmla="*/ 9571 h 10000"/>
              <a:gd name="connsiteX38" fmla="*/ 6071 w 6429"/>
              <a:gd name="connsiteY38" fmla="*/ 9742 h 10000"/>
              <a:gd name="connsiteX39" fmla="*/ 5952 w 6429"/>
              <a:gd name="connsiteY39" fmla="*/ 9871 h 10000"/>
              <a:gd name="connsiteX40" fmla="*/ 5774 w 6429"/>
              <a:gd name="connsiteY40" fmla="*/ 9957 h 10000"/>
              <a:gd name="connsiteX41" fmla="*/ 5625 w 6429"/>
              <a:gd name="connsiteY41" fmla="*/ 10000 h 10000"/>
              <a:gd name="connsiteX42" fmla="*/ 5625 w 6429"/>
              <a:gd name="connsiteY4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429" h="10000">
                <a:moveTo>
                  <a:pt x="5625" y="10000"/>
                </a:moveTo>
                <a:lnTo>
                  <a:pt x="5625" y="10000"/>
                </a:lnTo>
                <a:lnTo>
                  <a:pt x="5476" y="9957"/>
                </a:lnTo>
                <a:cubicBezTo>
                  <a:pt x="5436" y="9943"/>
                  <a:pt x="5397" y="9928"/>
                  <a:pt x="5357" y="9914"/>
                </a:cubicBezTo>
                <a:lnTo>
                  <a:pt x="5089" y="9785"/>
                </a:lnTo>
                <a:lnTo>
                  <a:pt x="536" y="6094"/>
                </a:lnTo>
                <a:lnTo>
                  <a:pt x="536" y="6094"/>
                </a:lnTo>
                <a:lnTo>
                  <a:pt x="298" y="5880"/>
                </a:lnTo>
                <a:cubicBezTo>
                  <a:pt x="238" y="5780"/>
                  <a:pt x="179" y="5679"/>
                  <a:pt x="119" y="5579"/>
                </a:cubicBezTo>
                <a:cubicBezTo>
                  <a:pt x="89" y="5493"/>
                  <a:pt x="60" y="5408"/>
                  <a:pt x="30" y="5322"/>
                </a:cubicBezTo>
                <a:cubicBezTo>
                  <a:pt x="20" y="5208"/>
                  <a:pt x="10" y="5093"/>
                  <a:pt x="0" y="4979"/>
                </a:cubicBezTo>
                <a:lnTo>
                  <a:pt x="0" y="4979"/>
                </a:lnTo>
                <a:cubicBezTo>
                  <a:pt x="10" y="4879"/>
                  <a:pt x="20" y="4778"/>
                  <a:pt x="30" y="4678"/>
                </a:cubicBezTo>
                <a:cubicBezTo>
                  <a:pt x="60" y="4578"/>
                  <a:pt x="89" y="4478"/>
                  <a:pt x="119" y="4378"/>
                </a:cubicBezTo>
                <a:lnTo>
                  <a:pt x="298" y="4120"/>
                </a:lnTo>
                <a:lnTo>
                  <a:pt x="536" y="3906"/>
                </a:lnTo>
                <a:lnTo>
                  <a:pt x="5089" y="215"/>
                </a:lnTo>
                <a:lnTo>
                  <a:pt x="5089" y="215"/>
                </a:lnTo>
                <a:lnTo>
                  <a:pt x="5357" y="86"/>
                </a:lnTo>
                <a:cubicBezTo>
                  <a:pt x="5397" y="72"/>
                  <a:pt x="5436" y="57"/>
                  <a:pt x="5476" y="43"/>
                </a:cubicBezTo>
                <a:lnTo>
                  <a:pt x="5625" y="0"/>
                </a:lnTo>
                <a:lnTo>
                  <a:pt x="5625" y="0"/>
                </a:lnTo>
                <a:lnTo>
                  <a:pt x="5774" y="43"/>
                </a:lnTo>
                <a:lnTo>
                  <a:pt x="5923" y="86"/>
                </a:lnTo>
                <a:lnTo>
                  <a:pt x="6042" y="215"/>
                </a:lnTo>
                <a:cubicBezTo>
                  <a:pt x="6082" y="272"/>
                  <a:pt x="6121" y="329"/>
                  <a:pt x="6161" y="386"/>
                </a:cubicBezTo>
                <a:cubicBezTo>
                  <a:pt x="6201" y="443"/>
                  <a:pt x="6240" y="501"/>
                  <a:pt x="6280" y="558"/>
                </a:cubicBezTo>
                <a:cubicBezTo>
                  <a:pt x="6310" y="644"/>
                  <a:pt x="6339" y="729"/>
                  <a:pt x="6369" y="815"/>
                </a:cubicBezTo>
                <a:cubicBezTo>
                  <a:pt x="6379" y="915"/>
                  <a:pt x="6389" y="1016"/>
                  <a:pt x="6399" y="1116"/>
                </a:cubicBezTo>
                <a:cubicBezTo>
                  <a:pt x="6409" y="1245"/>
                  <a:pt x="6419" y="1373"/>
                  <a:pt x="6429" y="1502"/>
                </a:cubicBezTo>
                <a:lnTo>
                  <a:pt x="6429" y="2532"/>
                </a:lnTo>
                <a:lnTo>
                  <a:pt x="6429" y="7468"/>
                </a:lnTo>
                <a:lnTo>
                  <a:pt x="6429" y="8498"/>
                </a:lnTo>
                <a:lnTo>
                  <a:pt x="6429" y="8498"/>
                </a:lnTo>
                <a:cubicBezTo>
                  <a:pt x="6419" y="8612"/>
                  <a:pt x="6409" y="8727"/>
                  <a:pt x="6399" y="8841"/>
                </a:cubicBezTo>
                <a:lnTo>
                  <a:pt x="6369" y="9099"/>
                </a:lnTo>
                <a:cubicBezTo>
                  <a:pt x="6349" y="9185"/>
                  <a:pt x="6330" y="9270"/>
                  <a:pt x="6310" y="9356"/>
                </a:cubicBezTo>
                <a:lnTo>
                  <a:pt x="6190" y="9571"/>
                </a:lnTo>
                <a:cubicBezTo>
                  <a:pt x="6150" y="9628"/>
                  <a:pt x="6111" y="9685"/>
                  <a:pt x="6071" y="9742"/>
                </a:cubicBezTo>
                <a:lnTo>
                  <a:pt x="5952" y="9871"/>
                </a:lnTo>
                <a:lnTo>
                  <a:pt x="5774" y="9957"/>
                </a:lnTo>
                <a:lnTo>
                  <a:pt x="5625" y="10000"/>
                </a:lnTo>
                <a:lnTo>
                  <a:pt x="5625" y="10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lt1"/>
              </a:solidFill>
            </a:endParaRPr>
          </a:p>
        </p:txBody>
      </p:sp>
      <p:pic>
        <p:nvPicPr>
          <p:cNvPr id="8194" name="Picture 2" descr="C:\Users\feilenl\Desktop\Icons\Common_Icons\People_(half-person)\People_(half-person)_RGB\People_(half-person)_RGB_blue_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666" y="1520978"/>
            <a:ext cx="452641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feilenl\Desktop\Icons\Common_Icons\People_(half-person)\People_(half-person)_RGB\People_(half-person)_RGB_blue_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666" y="2470598"/>
            <a:ext cx="452641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Down Arrow 43"/>
          <p:cNvSpPr/>
          <p:nvPr/>
        </p:nvSpPr>
        <p:spPr>
          <a:xfrm rot="16200000">
            <a:off x="2824061" y="2360417"/>
            <a:ext cx="278849" cy="82156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spcAft>
                <a:spcPts val="400"/>
              </a:spcAft>
              <a:buSzPct val="100000"/>
            </a:pPr>
            <a:endParaRPr lang="en-US" sz="1400" dirty="0"/>
          </a:p>
        </p:txBody>
      </p:sp>
      <p:pic>
        <p:nvPicPr>
          <p:cNvPr id="41" name="Picture 2" descr="C:\Users\feilenl\Desktop\Icons\Common_Icons\People_(half-person)\People_(half-person)_RGB\People_(half-person)_RGB_blue_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666" y="3420218"/>
            <a:ext cx="452641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317557" y="2579796"/>
            <a:ext cx="14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    </a:t>
            </a:r>
            <a:r>
              <a:rPr lang="en-US" dirty="0" smtClean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rPr>
              <a:t>SIEM Alerts</a:t>
            </a:r>
          </a:p>
        </p:txBody>
      </p:sp>
      <p:sp>
        <p:nvSpPr>
          <p:cNvPr id="43" name="Freeform 112"/>
          <p:cNvSpPr>
            <a:spLocks/>
          </p:cNvSpPr>
          <p:nvPr/>
        </p:nvSpPr>
        <p:spPr bwMode="auto">
          <a:xfrm rot="19800000">
            <a:off x="4368286" y="1220544"/>
            <a:ext cx="335086" cy="361436"/>
          </a:xfrm>
          <a:custGeom>
            <a:avLst/>
            <a:gdLst>
              <a:gd name="connsiteX0" fmla="*/ 5625 w 10000"/>
              <a:gd name="connsiteY0" fmla="*/ 10000 h 10000"/>
              <a:gd name="connsiteX1" fmla="*/ 5625 w 10000"/>
              <a:gd name="connsiteY1" fmla="*/ 10000 h 10000"/>
              <a:gd name="connsiteX2" fmla="*/ 5476 w 10000"/>
              <a:gd name="connsiteY2" fmla="*/ 9957 h 10000"/>
              <a:gd name="connsiteX3" fmla="*/ 5357 w 10000"/>
              <a:gd name="connsiteY3" fmla="*/ 9914 h 10000"/>
              <a:gd name="connsiteX4" fmla="*/ 5089 w 10000"/>
              <a:gd name="connsiteY4" fmla="*/ 9785 h 10000"/>
              <a:gd name="connsiteX5" fmla="*/ 536 w 10000"/>
              <a:gd name="connsiteY5" fmla="*/ 6094 h 10000"/>
              <a:gd name="connsiteX6" fmla="*/ 536 w 10000"/>
              <a:gd name="connsiteY6" fmla="*/ 6094 h 10000"/>
              <a:gd name="connsiteX7" fmla="*/ 298 w 10000"/>
              <a:gd name="connsiteY7" fmla="*/ 5880 h 10000"/>
              <a:gd name="connsiteX8" fmla="*/ 119 w 10000"/>
              <a:gd name="connsiteY8" fmla="*/ 5579 h 10000"/>
              <a:gd name="connsiteX9" fmla="*/ 30 w 10000"/>
              <a:gd name="connsiteY9" fmla="*/ 5322 h 10000"/>
              <a:gd name="connsiteX10" fmla="*/ 0 w 10000"/>
              <a:gd name="connsiteY10" fmla="*/ 4979 h 10000"/>
              <a:gd name="connsiteX11" fmla="*/ 0 w 10000"/>
              <a:gd name="connsiteY11" fmla="*/ 4979 h 10000"/>
              <a:gd name="connsiteX12" fmla="*/ 30 w 10000"/>
              <a:gd name="connsiteY12" fmla="*/ 4678 h 10000"/>
              <a:gd name="connsiteX13" fmla="*/ 119 w 10000"/>
              <a:gd name="connsiteY13" fmla="*/ 4378 h 10000"/>
              <a:gd name="connsiteX14" fmla="*/ 298 w 10000"/>
              <a:gd name="connsiteY14" fmla="*/ 4120 h 10000"/>
              <a:gd name="connsiteX15" fmla="*/ 536 w 10000"/>
              <a:gd name="connsiteY15" fmla="*/ 3906 h 10000"/>
              <a:gd name="connsiteX16" fmla="*/ 5089 w 10000"/>
              <a:gd name="connsiteY16" fmla="*/ 215 h 10000"/>
              <a:gd name="connsiteX17" fmla="*/ 5089 w 10000"/>
              <a:gd name="connsiteY17" fmla="*/ 215 h 10000"/>
              <a:gd name="connsiteX18" fmla="*/ 5357 w 10000"/>
              <a:gd name="connsiteY18" fmla="*/ 86 h 10000"/>
              <a:gd name="connsiteX19" fmla="*/ 5476 w 10000"/>
              <a:gd name="connsiteY19" fmla="*/ 43 h 10000"/>
              <a:gd name="connsiteX20" fmla="*/ 5625 w 10000"/>
              <a:gd name="connsiteY20" fmla="*/ 0 h 10000"/>
              <a:gd name="connsiteX21" fmla="*/ 5625 w 10000"/>
              <a:gd name="connsiteY21" fmla="*/ 0 h 10000"/>
              <a:gd name="connsiteX22" fmla="*/ 5774 w 10000"/>
              <a:gd name="connsiteY22" fmla="*/ 43 h 10000"/>
              <a:gd name="connsiteX23" fmla="*/ 5923 w 10000"/>
              <a:gd name="connsiteY23" fmla="*/ 86 h 10000"/>
              <a:gd name="connsiteX24" fmla="*/ 6042 w 10000"/>
              <a:gd name="connsiteY24" fmla="*/ 215 h 10000"/>
              <a:gd name="connsiteX25" fmla="*/ 6161 w 10000"/>
              <a:gd name="connsiteY25" fmla="*/ 386 h 10000"/>
              <a:gd name="connsiteX26" fmla="*/ 6280 w 10000"/>
              <a:gd name="connsiteY26" fmla="*/ 558 h 10000"/>
              <a:gd name="connsiteX27" fmla="*/ 6369 w 10000"/>
              <a:gd name="connsiteY27" fmla="*/ 815 h 10000"/>
              <a:gd name="connsiteX28" fmla="*/ 6399 w 10000"/>
              <a:gd name="connsiteY28" fmla="*/ 1116 h 10000"/>
              <a:gd name="connsiteX29" fmla="*/ 6429 w 10000"/>
              <a:gd name="connsiteY29" fmla="*/ 1502 h 10000"/>
              <a:gd name="connsiteX30" fmla="*/ 6429 w 10000"/>
              <a:gd name="connsiteY30" fmla="*/ 2532 h 10000"/>
              <a:gd name="connsiteX31" fmla="*/ 9762 w 10000"/>
              <a:gd name="connsiteY31" fmla="*/ 2532 h 10000"/>
              <a:gd name="connsiteX32" fmla="*/ 10000 w 10000"/>
              <a:gd name="connsiteY32" fmla="*/ 2876 h 10000"/>
              <a:gd name="connsiteX33" fmla="*/ 10000 w 10000"/>
              <a:gd name="connsiteY33" fmla="*/ 7124 h 10000"/>
              <a:gd name="connsiteX34" fmla="*/ 10000 w 10000"/>
              <a:gd name="connsiteY34" fmla="*/ 7468 h 10000"/>
              <a:gd name="connsiteX35" fmla="*/ 9762 w 10000"/>
              <a:gd name="connsiteY35" fmla="*/ 7468 h 10000"/>
              <a:gd name="connsiteX36" fmla="*/ 6429 w 10000"/>
              <a:gd name="connsiteY36" fmla="*/ 7468 h 10000"/>
              <a:gd name="connsiteX37" fmla="*/ 6429 w 10000"/>
              <a:gd name="connsiteY37" fmla="*/ 8498 h 10000"/>
              <a:gd name="connsiteX38" fmla="*/ 6429 w 10000"/>
              <a:gd name="connsiteY38" fmla="*/ 8498 h 10000"/>
              <a:gd name="connsiteX39" fmla="*/ 6399 w 10000"/>
              <a:gd name="connsiteY39" fmla="*/ 8841 h 10000"/>
              <a:gd name="connsiteX40" fmla="*/ 6369 w 10000"/>
              <a:gd name="connsiteY40" fmla="*/ 9099 h 10000"/>
              <a:gd name="connsiteX41" fmla="*/ 6310 w 10000"/>
              <a:gd name="connsiteY41" fmla="*/ 9356 h 10000"/>
              <a:gd name="connsiteX42" fmla="*/ 6190 w 10000"/>
              <a:gd name="connsiteY42" fmla="*/ 9571 h 10000"/>
              <a:gd name="connsiteX43" fmla="*/ 6071 w 10000"/>
              <a:gd name="connsiteY43" fmla="*/ 9742 h 10000"/>
              <a:gd name="connsiteX44" fmla="*/ 5952 w 10000"/>
              <a:gd name="connsiteY44" fmla="*/ 9871 h 10000"/>
              <a:gd name="connsiteX45" fmla="*/ 5774 w 10000"/>
              <a:gd name="connsiteY45" fmla="*/ 9957 h 10000"/>
              <a:gd name="connsiteX46" fmla="*/ 5625 w 10000"/>
              <a:gd name="connsiteY46" fmla="*/ 10000 h 10000"/>
              <a:gd name="connsiteX47" fmla="*/ 5625 w 10000"/>
              <a:gd name="connsiteY47" fmla="*/ 10000 h 10000"/>
              <a:gd name="connsiteX0" fmla="*/ 5625 w 10000"/>
              <a:gd name="connsiteY0" fmla="*/ 10000 h 10000"/>
              <a:gd name="connsiteX1" fmla="*/ 5625 w 10000"/>
              <a:gd name="connsiteY1" fmla="*/ 10000 h 10000"/>
              <a:gd name="connsiteX2" fmla="*/ 5476 w 10000"/>
              <a:gd name="connsiteY2" fmla="*/ 9957 h 10000"/>
              <a:gd name="connsiteX3" fmla="*/ 5357 w 10000"/>
              <a:gd name="connsiteY3" fmla="*/ 9914 h 10000"/>
              <a:gd name="connsiteX4" fmla="*/ 5089 w 10000"/>
              <a:gd name="connsiteY4" fmla="*/ 9785 h 10000"/>
              <a:gd name="connsiteX5" fmla="*/ 536 w 10000"/>
              <a:gd name="connsiteY5" fmla="*/ 6094 h 10000"/>
              <a:gd name="connsiteX6" fmla="*/ 536 w 10000"/>
              <a:gd name="connsiteY6" fmla="*/ 6094 h 10000"/>
              <a:gd name="connsiteX7" fmla="*/ 298 w 10000"/>
              <a:gd name="connsiteY7" fmla="*/ 5880 h 10000"/>
              <a:gd name="connsiteX8" fmla="*/ 119 w 10000"/>
              <a:gd name="connsiteY8" fmla="*/ 5579 h 10000"/>
              <a:gd name="connsiteX9" fmla="*/ 30 w 10000"/>
              <a:gd name="connsiteY9" fmla="*/ 5322 h 10000"/>
              <a:gd name="connsiteX10" fmla="*/ 0 w 10000"/>
              <a:gd name="connsiteY10" fmla="*/ 4979 h 10000"/>
              <a:gd name="connsiteX11" fmla="*/ 0 w 10000"/>
              <a:gd name="connsiteY11" fmla="*/ 4979 h 10000"/>
              <a:gd name="connsiteX12" fmla="*/ 30 w 10000"/>
              <a:gd name="connsiteY12" fmla="*/ 4678 h 10000"/>
              <a:gd name="connsiteX13" fmla="*/ 119 w 10000"/>
              <a:gd name="connsiteY13" fmla="*/ 4378 h 10000"/>
              <a:gd name="connsiteX14" fmla="*/ 298 w 10000"/>
              <a:gd name="connsiteY14" fmla="*/ 4120 h 10000"/>
              <a:gd name="connsiteX15" fmla="*/ 536 w 10000"/>
              <a:gd name="connsiteY15" fmla="*/ 3906 h 10000"/>
              <a:gd name="connsiteX16" fmla="*/ 5089 w 10000"/>
              <a:gd name="connsiteY16" fmla="*/ 215 h 10000"/>
              <a:gd name="connsiteX17" fmla="*/ 5089 w 10000"/>
              <a:gd name="connsiteY17" fmla="*/ 215 h 10000"/>
              <a:gd name="connsiteX18" fmla="*/ 5357 w 10000"/>
              <a:gd name="connsiteY18" fmla="*/ 86 h 10000"/>
              <a:gd name="connsiteX19" fmla="*/ 5476 w 10000"/>
              <a:gd name="connsiteY19" fmla="*/ 43 h 10000"/>
              <a:gd name="connsiteX20" fmla="*/ 5625 w 10000"/>
              <a:gd name="connsiteY20" fmla="*/ 0 h 10000"/>
              <a:gd name="connsiteX21" fmla="*/ 5625 w 10000"/>
              <a:gd name="connsiteY21" fmla="*/ 0 h 10000"/>
              <a:gd name="connsiteX22" fmla="*/ 5774 w 10000"/>
              <a:gd name="connsiteY22" fmla="*/ 43 h 10000"/>
              <a:gd name="connsiteX23" fmla="*/ 5923 w 10000"/>
              <a:gd name="connsiteY23" fmla="*/ 86 h 10000"/>
              <a:gd name="connsiteX24" fmla="*/ 6042 w 10000"/>
              <a:gd name="connsiteY24" fmla="*/ 215 h 10000"/>
              <a:gd name="connsiteX25" fmla="*/ 6161 w 10000"/>
              <a:gd name="connsiteY25" fmla="*/ 386 h 10000"/>
              <a:gd name="connsiteX26" fmla="*/ 6280 w 10000"/>
              <a:gd name="connsiteY26" fmla="*/ 558 h 10000"/>
              <a:gd name="connsiteX27" fmla="*/ 6369 w 10000"/>
              <a:gd name="connsiteY27" fmla="*/ 815 h 10000"/>
              <a:gd name="connsiteX28" fmla="*/ 6399 w 10000"/>
              <a:gd name="connsiteY28" fmla="*/ 1116 h 10000"/>
              <a:gd name="connsiteX29" fmla="*/ 6429 w 10000"/>
              <a:gd name="connsiteY29" fmla="*/ 1502 h 10000"/>
              <a:gd name="connsiteX30" fmla="*/ 6429 w 10000"/>
              <a:gd name="connsiteY30" fmla="*/ 2532 h 10000"/>
              <a:gd name="connsiteX31" fmla="*/ 10000 w 10000"/>
              <a:gd name="connsiteY31" fmla="*/ 2876 h 10000"/>
              <a:gd name="connsiteX32" fmla="*/ 10000 w 10000"/>
              <a:gd name="connsiteY32" fmla="*/ 7124 h 10000"/>
              <a:gd name="connsiteX33" fmla="*/ 10000 w 10000"/>
              <a:gd name="connsiteY33" fmla="*/ 7468 h 10000"/>
              <a:gd name="connsiteX34" fmla="*/ 9762 w 10000"/>
              <a:gd name="connsiteY34" fmla="*/ 7468 h 10000"/>
              <a:gd name="connsiteX35" fmla="*/ 6429 w 10000"/>
              <a:gd name="connsiteY35" fmla="*/ 7468 h 10000"/>
              <a:gd name="connsiteX36" fmla="*/ 6429 w 10000"/>
              <a:gd name="connsiteY36" fmla="*/ 8498 h 10000"/>
              <a:gd name="connsiteX37" fmla="*/ 6429 w 10000"/>
              <a:gd name="connsiteY37" fmla="*/ 8498 h 10000"/>
              <a:gd name="connsiteX38" fmla="*/ 6399 w 10000"/>
              <a:gd name="connsiteY38" fmla="*/ 8841 h 10000"/>
              <a:gd name="connsiteX39" fmla="*/ 6369 w 10000"/>
              <a:gd name="connsiteY39" fmla="*/ 9099 h 10000"/>
              <a:gd name="connsiteX40" fmla="*/ 6310 w 10000"/>
              <a:gd name="connsiteY40" fmla="*/ 9356 h 10000"/>
              <a:gd name="connsiteX41" fmla="*/ 6190 w 10000"/>
              <a:gd name="connsiteY41" fmla="*/ 9571 h 10000"/>
              <a:gd name="connsiteX42" fmla="*/ 6071 w 10000"/>
              <a:gd name="connsiteY42" fmla="*/ 9742 h 10000"/>
              <a:gd name="connsiteX43" fmla="*/ 5952 w 10000"/>
              <a:gd name="connsiteY43" fmla="*/ 9871 h 10000"/>
              <a:gd name="connsiteX44" fmla="*/ 5774 w 10000"/>
              <a:gd name="connsiteY44" fmla="*/ 9957 h 10000"/>
              <a:gd name="connsiteX45" fmla="*/ 5625 w 10000"/>
              <a:gd name="connsiteY45" fmla="*/ 10000 h 10000"/>
              <a:gd name="connsiteX46" fmla="*/ 5625 w 10000"/>
              <a:gd name="connsiteY46" fmla="*/ 10000 h 10000"/>
              <a:gd name="connsiteX0" fmla="*/ 5625 w 10000"/>
              <a:gd name="connsiteY0" fmla="*/ 10000 h 10000"/>
              <a:gd name="connsiteX1" fmla="*/ 5625 w 10000"/>
              <a:gd name="connsiteY1" fmla="*/ 10000 h 10000"/>
              <a:gd name="connsiteX2" fmla="*/ 5476 w 10000"/>
              <a:gd name="connsiteY2" fmla="*/ 9957 h 10000"/>
              <a:gd name="connsiteX3" fmla="*/ 5357 w 10000"/>
              <a:gd name="connsiteY3" fmla="*/ 9914 h 10000"/>
              <a:gd name="connsiteX4" fmla="*/ 5089 w 10000"/>
              <a:gd name="connsiteY4" fmla="*/ 9785 h 10000"/>
              <a:gd name="connsiteX5" fmla="*/ 536 w 10000"/>
              <a:gd name="connsiteY5" fmla="*/ 6094 h 10000"/>
              <a:gd name="connsiteX6" fmla="*/ 536 w 10000"/>
              <a:gd name="connsiteY6" fmla="*/ 6094 h 10000"/>
              <a:gd name="connsiteX7" fmla="*/ 298 w 10000"/>
              <a:gd name="connsiteY7" fmla="*/ 5880 h 10000"/>
              <a:gd name="connsiteX8" fmla="*/ 119 w 10000"/>
              <a:gd name="connsiteY8" fmla="*/ 5579 h 10000"/>
              <a:gd name="connsiteX9" fmla="*/ 30 w 10000"/>
              <a:gd name="connsiteY9" fmla="*/ 5322 h 10000"/>
              <a:gd name="connsiteX10" fmla="*/ 0 w 10000"/>
              <a:gd name="connsiteY10" fmla="*/ 4979 h 10000"/>
              <a:gd name="connsiteX11" fmla="*/ 0 w 10000"/>
              <a:gd name="connsiteY11" fmla="*/ 4979 h 10000"/>
              <a:gd name="connsiteX12" fmla="*/ 30 w 10000"/>
              <a:gd name="connsiteY12" fmla="*/ 4678 h 10000"/>
              <a:gd name="connsiteX13" fmla="*/ 119 w 10000"/>
              <a:gd name="connsiteY13" fmla="*/ 4378 h 10000"/>
              <a:gd name="connsiteX14" fmla="*/ 298 w 10000"/>
              <a:gd name="connsiteY14" fmla="*/ 4120 h 10000"/>
              <a:gd name="connsiteX15" fmla="*/ 536 w 10000"/>
              <a:gd name="connsiteY15" fmla="*/ 3906 h 10000"/>
              <a:gd name="connsiteX16" fmla="*/ 5089 w 10000"/>
              <a:gd name="connsiteY16" fmla="*/ 215 h 10000"/>
              <a:gd name="connsiteX17" fmla="*/ 5089 w 10000"/>
              <a:gd name="connsiteY17" fmla="*/ 215 h 10000"/>
              <a:gd name="connsiteX18" fmla="*/ 5357 w 10000"/>
              <a:gd name="connsiteY18" fmla="*/ 86 h 10000"/>
              <a:gd name="connsiteX19" fmla="*/ 5476 w 10000"/>
              <a:gd name="connsiteY19" fmla="*/ 43 h 10000"/>
              <a:gd name="connsiteX20" fmla="*/ 5625 w 10000"/>
              <a:gd name="connsiteY20" fmla="*/ 0 h 10000"/>
              <a:gd name="connsiteX21" fmla="*/ 5625 w 10000"/>
              <a:gd name="connsiteY21" fmla="*/ 0 h 10000"/>
              <a:gd name="connsiteX22" fmla="*/ 5774 w 10000"/>
              <a:gd name="connsiteY22" fmla="*/ 43 h 10000"/>
              <a:gd name="connsiteX23" fmla="*/ 5923 w 10000"/>
              <a:gd name="connsiteY23" fmla="*/ 86 h 10000"/>
              <a:gd name="connsiteX24" fmla="*/ 6042 w 10000"/>
              <a:gd name="connsiteY24" fmla="*/ 215 h 10000"/>
              <a:gd name="connsiteX25" fmla="*/ 6161 w 10000"/>
              <a:gd name="connsiteY25" fmla="*/ 386 h 10000"/>
              <a:gd name="connsiteX26" fmla="*/ 6280 w 10000"/>
              <a:gd name="connsiteY26" fmla="*/ 558 h 10000"/>
              <a:gd name="connsiteX27" fmla="*/ 6369 w 10000"/>
              <a:gd name="connsiteY27" fmla="*/ 815 h 10000"/>
              <a:gd name="connsiteX28" fmla="*/ 6399 w 10000"/>
              <a:gd name="connsiteY28" fmla="*/ 1116 h 10000"/>
              <a:gd name="connsiteX29" fmla="*/ 6429 w 10000"/>
              <a:gd name="connsiteY29" fmla="*/ 1502 h 10000"/>
              <a:gd name="connsiteX30" fmla="*/ 6429 w 10000"/>
              <a:gd name="connsiteY30" fmla="*/ 2532 h 10000"/>
              <a:gd name="connsiteX31" fmla="*/ 10000 w 10000"/>
              <a:gd name="connsiteY31" fmla="*/ 7124 h 10000"/>
              <a:gd name="connsiteX32" fmla="*/ 10000 w 10000"/>
              <a:gd name="connsiteY32" fmla="*/ 7468 h 10000"/>
              <a:gd name="connsiteX33" fmla="*/ 9762 w 10000"/>
              <a:gd name="connsiteY33" fmla="*/ 7468 h 10000"/>
              <a:gd name="connsiteX34" fmla="*/ 6429 w 10000"/>
              <a:gd name="connsiteY34" fmla="*/ 7468 h 10000"/>
              <a:gd name="connsiteX35" fmla="*/ 6429 w 10000"/>
              <a:gd name="connsiteY35" fmla="*/ 8498 h 10000"/>
              <a:gd name="connsiteX36" fmla="*/ 6429 w 10000"/>
              <a:gd name="connsiteY36" fmla="*/ 8498 h 10000"/>
              <a:gd name="connsiteX37" fmla="*/ 6399 w 10000"/>
              <a:gd name="connsiteY37" fmla="*/ 8841 h 10000"/>
              <a:gd name="connsiteX38" fmla="*/ 6369 w 10000"/>
              <a:gd name="connsiteY38" fmla="*/ 9099 h 10000"/>
              <a:gd name="connsiteX39" fmla="*/ 6310 w 10000"/>
              <a:gd name="connsiteY39" fmla="*/ 9356 h 10000"/>
              <a:gd name="connsiteX40" fmla="*/ 6190 w 10000"/>
              <a:gd name="connsiteY40" fmla="*/ 9571 h 10000"/>
              <a:gd name="connsiteX41" fmla="*/ 6071 w 10000"/>
              <a:gd name="connsiteY41" fmla="*/ 9742 h 10000"/>
              <a:gd name="connsiteX42" fmla="*/ 5952 w 10000"/>
              <a:gd name="connsiteY42" fmla="*/ 9871 h 10000"/>
              <a:gd name="connsiteX43" fmla="*/ 5774 w 10000"/>
              <a:gd name="connsiteY43" fmla="*/ 9957 h 10000"/>
              <a:gd name="connsiteX44" fmla="*/ 5625 w 10000"/>
              <a:gd name="connsiteY44" fmla="*/ 10000 h 10000"/>
              <a:gd name="connsiteX45" fmla="*/ 5625 w 10000"/>
              <a:gd name="connsiteY45" fmla="*/ 10000 h 10000"/>
              <a:gd name="connsiteX0" fmla="*/ 5625 w 10000"/>
              <a:gd name="connsiteY0" fmla="*/ 10000 h 10000"/>
              <a:gd name="connsiteX1" fmla="*/ 5625 w 10000"/>
              <a:gd name="connsiteY1" fmla="*/ 10000 h 10000"/>
              <a:gd name="connsiteX2" fmla="*/ 5476 w 10000"/>
              <a:gd name="connsiteY2" fmla="*/ 9957 h 10000"/>
              <a:gd name="connsiteX3" fmla="*/ 5357 w 10000"/>
              <a:gd name="connsiteY3" fmla="*/ 9914 h 10000"/>
              <a:gd name="connsiteX4" fmla="*/ 5089 w 10000"/>
              <a:gd name="connsiteY4" fmla="*/ 9785 h 10000"/>
              <a:gd name="connsiteX5" fmla="*/ 536 w 10000"/>
              <a:gd name="connsiteY5" fmla="*/ 6094 h 10000"/>
              <a:gd name="connsiteX6" fmla="*/ 536 w 10000"/>
              <a:gd name="connsiteY6" fmla="*/ 6094 h 10000"/>
              <a:gd name="connsiteX7" fmla="*/ 298 w 10000"/>
              <a:gd name="connsiteY7" fmla="*/ 5880 h 10000"/>
              <a:gd name="connsiteX8" fmla="*/ 119 w 10000"/>
              <a:gd name="connsiteY8" fmla="*/ 5579 h 10000"/>
              <a:gd name="connsiteX9" fmla="*/ 30 w 10000"/>
              <a:gd name="connsiteY9" fmla="*/ 5322 h 10000"/>
              <a:gd name="connsiteX10" fmla="*/ 0 w 10000"/>
              <a:gd name="connsiteY10" fmla="*/ 4979 h 10000"/>
              <a:gd name="connsiteX11" fmla="*/ 0 w 10000"/>
              <a:gd name="connsiteY11" fmla="*/ 4979 h 10000"/>
              <a:gd name="connsiteX12" fmla="*/ 30 w 10000"/>
              <a:gd name="connsiteY12" fmla="*/ 4678 h 10000"/>
              <a:gd name="connsiteX13" fmla="*/ 119 w 10000"/>
              <a:gd name="connsiteY13" fmla="*/ 4378 h 10000"/>
              <a:gd name="connsiteX14" fmla="*/ 298 w 10000"/>
              <a:gd name="connsiteY14" fmla="*/ 4120 h 10000"/>
              <a:gd name="connsiteX15" fmla="*/ 536 w 10000"/>
              <a:gd name="connsiteY15" fmla="*/ 3906 h 10000"/>
              <a:gd name="connsiteX16" fmla="*/ 5089 w 10000"/>
              <a:gd name="connsiteY16" fmla="*/ 215 h 10000"/>
              <a:gd name="connsiteX17" fmla="*/ 5089 w 10000"/>
              <a:gd name="connsiteY17" fmla="*/ 215 h 10000"/>
              <a:gd name="connsiteX18" fmla="*/ 5357 w 10000"/>
              <a:gd name="connsiteY18" fmla="*/ 86 h 10000"/>
              <a:gd name="connsiteX19" fmla="*/ 5476 w 10000"/>
              <a:gd name="connsiteY19" fmla="*/ 43 h 10000"/>
              <a:gd name="connsiteX20" fmla="*/ 5625 w 10000"/>
              <a:gd name="connsiteY20" fmla="*/ 0 h 10000"/>
              <a:gd name="connsiteX21" fmla="*/ 5625 w 10000"/>
              <a:gd name="connsiteY21" fmla="*/ 0 h 10000"/>
              <a:gd name="connsiteX22" fmla="*/ 5774 w 10000"/>
              <a:gd name="connsiteY22" fmla="*/ 43 h 10000"/>
              <a:gd name="connsiteX23" fmla="*/ 5923 w 10000"/>
              <a:gd name="connsiteY23" fmla="*/ 86 h 10000"/>
              <a:gd name="connsiteX24" fmla="*/ 6042 w 10000"/>
              <a:gd name="connsiteY24" fmla="*/ 215 h 10000"/>
              <a:gd name="connsiteX25" fmla="*/ 6161 w 10000"/>
              <a:gd name="connsiteY25" fmla="*/ 386 h 10000"/>
              <a:gd name="connsiteX26" fmla="*/ 6280 w 10000"/>
              <a:gd name="connsiteY26" fmla="*/ 558 h 10000"/>
              <a:gd name="connsiteX27" fmla="*/ 6369 w 10000"/>
              <a:gd name="connsiteY27" fmla="*/ 815 h 10000"/>
              <a:gd name="connsiteX28" fmla="*/ 6399 w 10000"/>
              <a:gd name="connsiteY28" fmla="*/ 1116 h 10000"/>
              <a:gd name="connsiteX29" fmla="*/ 6429 w 10000"/>
              <a:gd name="connsiteY29" fmla="*/ 1502 h 10000"/>
              <a:gd name="connsiteX30" fmla="*/ 6429 w 10000"/>
              <a:gd name="connsiteY30" fmla="*/ 2532 h 10000"/>
              <a:gd name="connsiteX31" fmla="*/ 10000 w 10000"/>
              <a:gd name="connsiteY31" fmla="*/ 7124 h 10000"/>
              <a:gd name="connsiteX32" fmla="*/ 10000 w 10000"/>
              <a:gd name="connsiteY32" fmla="*/ 7468 h 10000"/>
              <a:gd name="connsiteX33" fmla="*/ 6429 w 10000"/>
              <a:gd name="connsiteY33" fmla="*/ 7468 h 10000"/>
              <a:gd name="connsiteX34" fmla="*/ 6429 w 10000"/>
              <a:gd name="connsiteY34" fmla="*/ 8498 h 10000"/>
              <a:gd name="connsiteX35" fmla="*/ 6429 w 10000"/>
              <a:gd name="connsiteY35" fmla="*/ 8498 h 10000"/>
              <a:gd name="connsiteX36" fmla="*/ 6399 w 10000"/>
              <a:gd name="connsiteY36" fmla="*/ 8841 h 10000"/>
              <a:gd name="connsiteX37" fmla="*/ 6369 w 10000"/>
              <a:gd name="connsiteY37" fmla="*/ 9099 h 10000"/>
              <a:gd name="connsiteX38" fmla="*/ 6310 w 10000"/>
              <a:gd name="connsiteY38" fmla="*/ 9356 h 10000"/>
              <a:gd name="connsiteX39" fmla="*/ 6190 w 10000"/>
              <a:gd name="connsiteY39" fmla="*/ 9571 h 10000"/>
              <a:gd name="connsiteX40" fmla="*/ 6071 w 10000"/>
              <a:gd name="connsiteY40" fmla="*/ 9742 h 10000"/>
              <a:gd name="connsiteX41" fmla="*/ 5952 w 10000"/>
              <a:gd name="connsiteY41" fmla="*/ 9871 h 10000"/>
              <a:gd name="connsiteX42" fmla="*/ 5774 w 10000"/>
              <a:gd name="connsiteY42" fmla="*/ 9957 h 10000"/>
              <a:gd name="connsiteX43" fmla="*/ 5625 w 10000"/>
              <a:gd name="connsiteY43" fmla="*/ 10000 h 10000"/>
              <a:gd name="connsiteX44" fmla="*/ 5625 w 10000"/>
              <a:gd name="connsiteY44" fmla="*/ 10000 h 10000"/>
              <a:gd name="connsiteX0" fmla="*/ 5625 w 10000"/>
              <a:gd name="connsiteY0" fmla="*/ 10000 h 10000"/>
              <a:gd name="connsiteX1" fmla="*/ 5625 w 10000"/>
              <a:gd name="connsiteY1" fmla="*/ 10000 h 10000"/>
              <a:gd name="connsiteX2" fmla="*/ 5476 w 10000"/>
              <a:gd name="connsiteY2" fmla="*/ 9957 h 10000"/>
              <a:gd name="connsiteX3" fmla="*/ 5357 w 10000"/>
              <a:gd name="connsiteY3" fmla="*/ 9914 h 10000"/>
              <a:gd name="connsiteX4" fmla="*/ 5089 w 10000"/>
              <a:gd name="connsiteY4" fmla="*/ 9785 h 10000"/>
              <a:gd name="connsiteX5" fmla="*/ 536 w 10000"/>
              <a:gd name="connsiteY5" fmla="*/ 6094 h 10000"/>
              <a:gd name="connsiteX6" fmla="*/ 536 w 10000"/>
              <a:gd name="connsiteY6" fmla="*/ 6094 h 10000"/>
              <a:gd name="connsiteX7" fmla="*/ 298 w 10000"/>
              <a:gd name="connsiteY7" fmla="*/ 5880 h 10000"/>
              <a:gd name="connsiteX8" fmla="*/ 119 w 10000"/>
              <a:gd name="connsiteY8" fmla="*/ 5579 h 10000"/>
              <a:gd name="connsiteX9" fmla="*/ 30 w 10000"/>
              <a:gd name="connsiteY9" fmla="*/ 5322 h 10000"/>
              <a:gd name="connsiteX10" fmla="*/ 0 w 10000"/>
              <a:gd name="connsiteY10" fmla="*/ 4979 h 10000"/>
              <a:gd name="connsiteX11" fmla="*/ 0 w 10000"/>
              <a:gd name="connsiteY11" fmla="*/ 4979 h 10000"/>
              <a:gd name="connsiteX12" fmla="*/ 30 w 10000"/>
              <a:gd name="connsiteY12" fmla="*/ 4678 h 10000"/>
              <a:gd name="connsiteX13" fmla="*/ 119 w 10000"/>
              <a:gd name="connsiteY13" fmla="*/ 4378 h 10000"/>
              <a:gd name="connsiteX14" fmla="*/ 298 w 10000"/>
              <a:gd name="connsiteY14" fmla="*/ 4120 h 10000"/>
              <a:gd name="connsiteX15" fmla="*/ 536 w 10000"/>
              <a:gd name="connsiteY15" fmla="*/ 3906 h 10000"/>
              <a:gd name="connsiteX16" fmla="*/ 5089 w 10000"/>
              <a:gd name="connsiteY16" fmla="*/ 215 h 10000"/>
              <a:gd name="connsiteX17" fmla="*/ 5089 w 10000"/>
              <a:gd name="connsiteY17" fmla="*/ 215 h 10000"/>
              <a:gd name="connsiteX18" fmla="*/ 5357 w 10000"/>
              <a:gd name="connsiteY18" fmla="*/ 86 h 10000"/>
              <a:gd name="connsiteX19" fmla="*/ 5476 w 10000"/>
              <a:gd name="connsiteY19" fmla="*/ 43 h 10000"/>
              <a:gd name="connsiteX20" fmla="*/ 5625 w 10000"/>
              <a:gd name="connsiteY20" fmla="*/ 0 h 10000"/>
              <a:gd name="connsiteX21" fmla="*/ 5625 w 10000"/>
              <a:gd name="connsiteY21" fmla="*/ 0 h 10000"/>
              <a:gd name="connsiteX22" fmla="*/ 5774 w 10000"/>
              <a:gd name="connsiteY22" fmla="*/ 43 h 10000"/>
              <a:gd name="connsiteX23" fmla="*/ 5923 w 10000"/>
              <a:gd name="connsiteY23" fmla="*/ 86 h 10000"/>
              <a:gd name="connsiteX24" fmla="*/ 6042 w 10000"/>
              <a:gd name="connsiteY24" fmla="*/ 215 h 10000"/>
              <a:gd name="connsiteX25" fmla="*/ 6161 w 10000"/>
              <a:gd name="connsiteY25" fmla="*/ 386 h 10000"/>
              <a:gd name="connsiteX26" fmla="*/ 6280 w 10000"/>
              <a:gd name="connsiteY26" fmla="*/ 558 h 10000"/>
              <a:gd name="connsiteX27" fmla="*/ 6369 w 10000"/>
              <a:gd name="connsiteY27" fmla="*/ 815 h 10000"/>
              <a:gd name="connsiteX28" fmla="*/ 6399 w 10000"/>
              <a:gd name="connsiteY28" fmla="*/ 1116 h 10000"/>
              <a:gd name="connsiteX29" fmla="*/ 6429 w 10000"/>
              <a:gd name="connsiteY29" fmla="*/ 1502 h 10000"/>
              <a:gd name="connsiteX30" fmla="*/ 6429 w 10000"/>
              <a:gd name="connsiteY30" fmla="*/ 2532 h 10000"/>
              <a:gd name="connsiteX31" fmla="*/ 10000 w 10000"/>
              <a:gd name="connsiteY31" fmla="*/ 7124 h 10000"/>
              <a:gd name="connsiteX32" fmla="*/ 6429 w 10000"/>
              <a:gd name="connsiteY32" fmla="*/ 7468 h 10000"/>
              <a:gd name="connsiteX33" fmla="*/ 6429 w 10000"/>
              <a:gd name="connsiteY33" fmla="*/ 8498 h 10000"/>
              <a:gd name="connsiteX34" fmla="*/ 6429 w 10000"/>
              <a:gd name="connsiteY34" fmla="*/ 8498 h 10000"/>
              <a:gd name="connsiteX35" fmla="*/ 6399 w 10000"/>
              <a:gd name="connsiteY35" fmla="*/ 8841 h 10000"/>
              <a:gd name="connsiteX36" fmla="*/ 6369 w 10000"/>
              <a:gd name="connsiteY36" fmla="*/ 9099 h 10000"/>
              <a:gd name="connsiteX37" fmla="*/ 6310 w 10000"/>
              <a:gd name="connsiteY37" fmla="*/ 9356 h 10000"/>
              <a:gd name="connsiteX38" fmla="*/ 6190 w 10000"/>
              <a:gd name="connsiteY38" fmla="*/ 9571 h 10000"/>
              <a:gd name="connsiteX39" fmla="*/ 6071 w 10000"/>
              <a:gd name="connsiteY39" fmla="*/ 9742 h 10000"/>
              <a:gd name="connsiteX40" fmla="*/ 5952 w 10000"/>
              <a:gd name="connsiteY40" fmla="*/ 9871 h 10000"/>
              <a:gd name="connsiteX41" fmla="*/ 5774 w 10000"/>
              <a:gd name="connsiteY41" fmla="*/ 9957 h 10000"/>
              <a:gd name="connsiteX42" fmla="*/ 5625 w 10000"/>
              <a:gd name="connsiteY42" fmla="*/ 10000 h 10000"/>
              <a:gd name="connsiteX43" fmla="*/ 5625 w 10000"/>
              <a:gd name="connsiteY43" fmla="*/ 10000 h 10000"/>
              <a:gd name="connsiteX0" fmla="*/ 5625 w 6429"/>
              <a:gd name="connsiteY0" fmla="*/ 10000 h 10000"/>
              <a:gd name="connsiteX1" fmla="*/ 5625 w 6429"/>
              <a:gd name="connsiteY1" fmla="*/ 10000 h 10000"/>
              <a:gd name="connsiteX2" fmla="*/ 5476 w 6429"/>
              <a:gd name="connsiteY2" fmla="*/ 9957 h 10000"/>
              <a:gd name="connsiteX3" fmla="*/ 5357 w 6429"/>
              <a:gd name="connsiteY3" fmla="*/ 9914 h 10000"/>
              <a:gd name="connsiteX4" fmla="*/ 5089 w 6429"/>
              <a:gd name="connsiteY4" fmla="*/ 9785 h 10000"/>
              <a:gd name="connsiteX5" fmla="*/ 536 w 6429"/>
              <a:gd name="connsiteY5" fmla="*/ 6094 h 10000"/>
              <a:gd name="connsiteX6" fmla="*/ 536 w 6429"/>
              <a:gd name="connsiteY6" fmla="*/ 6094 h 10000"/>
              <a:gd name="connsiteX7" fmla="*/ 298 w 6429"/>
              <a:gd name="connsiteY7" fmla="*/ 5880 h 10000"/>
              <a:gd name="connsiteX8" fmla="*/ 119 w 6429"/>
              <a:gd name="connsiteY8" fmla="*/ 5579 h 10000"/>
              <a:gd name="connsiteX9" fmla="*/ 30 w 6429"/>
              <a:gd name="connsiteY9" fmla="*/ 5322 h 10000"/>
              <a:gd name="connsiteX10" fmla="*/ 0 w 6429"/>
              <a:gd name="connsiteY10" fmla="*/ 4979 h 10000"/>
              <a:gd name="connsiteX11" fmla="*/ 0 w 6429"/>
              <a:gd name="connsiteY11" fmla="*/ 4979 h 10000"/>
              <a:gd name="connsiteX12" fmla="*/ 30 w 6429"/>
              <a:gd name="connsiteY12" fmla="*/ 4678 h 10000"/>
              <a:gd name="connsiteX13" fmla="*/ 119 w 6429"/>
              <a:gd name="connsiteY13" fmla="*/ 4378 h 10000"/>
              <a:gd name="connsiteX14" fmla="*/ 298 w 6429"/>
              <a:gd name="connsiteY14" fmla="*/ 4120 h 10000"/>
              <a:gd name="connsiteX15" fmla="*/ 536 w 6429"/>
              <a:gd name="connsiteY15" fmla="*/ 3906 h 10000"/>
              <a:gd name="connsiteX16" fmla="*/ 5089 w 6429"/>
              <a:gd name="connsiteY16" fmla="*/ 215 h 10000"/>
              <a:gd name="connsiteX17" fmla="*/ 5089 w 6429"/>
              <a:gd name="connsiteY17" fmla="*/ 215 h 10000"/>
              <a:gd name="connsiteX18" fmla="*/ 5357 w 6429"/>
              <a:gd name="connsiteY18" fmla="*/ 86 h 10000"/>
              <a:gd name="connsiteX19" fmla="*/ 5476 w 6429"/>
              <a:gd name="connsiteY19" fmla="*/ 43 h 10000"/>
              <a:gd name="connsiteX20" fmla="*/ 5625 w 6429"/>
              <a:gd name="connsiteY20" fmla="*/ 0 h 10000"/>
              <a:gd name="connsiteX21" fmla="*/ 5625 w 6429"/>
              <a:gd name="connsiteY21" fmla="*/ 0 h 10000"/>
              <a:gd name="connsiteX22" fmla="*/ 5774 w 6429"/>
              <a:gd name="connsiteY22" fmla="*/ 43 h 10000"/>
              <a:gd name="connsiteX23" fmla="*/ 5923 w 6429"/>
              <a:gd name="connsiteY23" fmla="*/ 86 h 10000"/>
              <a:gd name="connsiteX24" fmla="*/ 6042 w 6429"/>
              <a:gd name="connsiteY24" fmla="*/ 215 h 10000"/>
              <a:gd name="connsiteX25" fmla="*/ 6161 w 6429"/>
              <a:gd name="connsiteY25" fmla="*/ 386 h 10000"/>
              <a:gd name="connsiteX26" fmla="*/ 6280 w 6429"/>
              <a:gd name="connsiteY26" fmla="*/ 558 h 10000"/>
              <a:gd name="connsiteX27" fmla="*/ 6369 w 6429"/>
              <a:gd name="connsiteY27" fmla="*/ 815 h 10000"/>
              <a:gd name="connsiteX28" fmla="*/ 6399 w 6429"/>
              <a:gd name="connsiteY28" fmla="*/ 1116 h 10000"/>
              <a:gd name="connsiteX29" fmla="*/ 6429 w 6429"/>
              <a:gd name="connsiteY29" fmla="*/ 1502 h 10000"/>
              <a:gd name="connsiteX30" fmla="*/ 6429 w 6429"/>
              <a:gd name="connsiteY30" fmla="*/ 2532 h 10000"/>
              <a:gd name="connsiteX31" fmla="*/ 6429 w 6429"/>
              <a:gd name="connsiteY31" fmla="*/ 7468 h 10000"/>
              <a:gd name="connsiteX32" fmla="*/ 6429 w 6429"/>
              <a:gd name="connsiteY32" fmla="*/ 8498 h 10000"/>
              <a:gd name="connsiteX33" fmla="*/ 6429 w 6429"/>
              <a:gd name="connsiteY33" fmla="*/ 8498 h 10000"/>
              <a:gd name="connsiteX34" fmla="*/ 6399 w 6429"/>
              <a:gd name="connsiteY34" fmla="*/ 8841 h 10000"/>
              <a:gd name="connsiteX35" fmla="*/ 6369 w 6429"/>
              <a:gd name="connsiteY35" fmla="*/ 9099 h 10000"/>
              <a:gd name="connsiteX36" fmla="*/ 6310 w 6429"/>
              <a:gd name="connsiteY36" fmla="*/ 9356 h 10000"/>
              <a:gd name="connsiteX37" fmla="*/ 6190 w 6429"/>
              <a:gd name="connsiteY37" fmla="*/ 9571 h 10000"/>
              <a:gd name="connsiteX38" fmla="*/ 6071 w 6429"/>
              <a:gd name="connsiteY38" fmla="*/ 9742 h 10000"/>
              <a:gd name="connsiteX39" fmla="*/ 5952 w 6429"/>
              <a:gd name="connsiteY39" fmla="*/ 9871 h 10000"/>
              <a:gd name="connsiteX40" fmla="*/ 5774 w 6429"/>
              <a:gd name="connsiteY40" fmla="*/ 9957 h 10000"/>
              <a:gd name="connsiteX41" fmla="*/ 5625 w 6429"/>
              <a:gd name="connsiteY41" fmla="*/ 10000 h 10000"/>
              <a:gd name="connsiteX42" fmla="*/ 5625 w 6429"/>
              <a:gd name="connsiteY4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429" h="10000">
                <a:moveTo>
                  <a:pt x="5625" y="10000"/>
                </a:moveTo>
                <a:lnTo>
                  <a:pt x="5625" y="10000"/>
                </a:lnTo>
                <a:lnTo>
                  <a:pt x="5476" y="9957"/>
                </a:lnTo>
                <a:cubicBezTo>
                  <a:pt x="5436" y="9943"/>
                  <a:pt x="5397" y="9928"/>
                  <a:pt x="5357" y="9914"/>
                </a:cubicBezTo>
                <a:lnTo>
                  <a:pt x="5089" y="9785"/>
                </a:lnTo>
                <a:lnTo>
                  <a:pt x="536" y="6094"/>
                </a:lnTo>
                <a:lnTo>
                  <a:pt x="536" y="6094"/>
                </a:lnTo>
                <a:lnTo>
                  <a:pt x="298" y="5880"/>
                </a:lnTo>
                <a:cubicBezTo>
                  <a:pt x="238" y="5780"/>
                  <a:pt x="179" y="5679"/>
                  <a:pt x="119" y="5579"/>
                </a:cubicBezTo>
                <a:cubicBezTo>
                  <a:pt x="89" y="5493"/>
                  <a:pt x="60" y="5408"/>
                  <a:pt x="30" y="5322"/>
                </a:cubicBezTo>
                <a:cubicBezTo>
                  <a:pt x="20" y="5208"/>
                  <a:pt x="10" y="5093"/>
                  <a:pt x="0" y="4979"/>
                </a:cubicBezTo>
                <a:lnTo>
                  <a:pt x="0" y="4979"/>
                </a:lnTo>
                <a:cubicBezTo>
                  <a:pt x="10" y="4879"/>
                  <a:pt x="20" y="4778"/>
                  <a:pt x="30" y="4678"/>
                </a:cubicBezTo>
                <a:cubicBezTo>
                  <a:pt x="60" y="4578"/>
                  <a:pt x="89" y="4478"/>
                  <a:pt x="119" y="4378"/>
                </a:cubicBezTo>
                <a:lnTo>
                  <a:pt x="298" y="4120"/>
                </a:lnTo>
                <a:lnTo>
                  <a:pt x="536" y="3906"/>
                </a:lnTo>
                <a:lnTo>
                  <a:pt x="5089" y="215"/>
                </a:lnTo>
                <a:lnTo>
                  <a:pt x="5089" y="215"/>
                </a:lnTo>
                <a:lnTo>
                  <a:pt x="5357" y="86"/>
                </a:lnTo>
                <a:cubicBezTo>
                  <a:pt x="5397" y="72"/>
                  <a:pt x="5436" y="57"/>
                  <a:pt x="5476" y="43"/>
                </a:cubicBezTo>
                <a:lnTo>
                  <a:pt x="5625" y="0"/>
                </a:lnTo>
                <a:lnTo>
                  <a:pt x="5625" y="0"/>
                </a:lnTo>
                <a:lnTo>
                  <a:pt x="5774" y="43"/>
                </a:lnTo>
                <a:lnTo>
                  <a:pt x="5923" y="86"/>
                </a:lnTo>
                <a:lnTo>
                  <a:pt x="6042" y="215"/>
                </a:lnTo>
                <a:cubicBezTo>
                  <a:pt x="6082" y="272"/>
                  <a:pt x="6121" y="329"/>
                  <a:pt x="6161" y="386"/>
                </a:cubicBezTo>
                <a:cubicBezTo>
                  <a:pt x="6201" y="443"/>
                  <a:pt x="6240" y="501"/>
                  <a:pt x="6280" y="558"/>
                </a:cubicBezTo>
                <a:cubicBezTo>
                  <a:pt x="6310" y="644"/>
                  <a:pt x="6339" y="729"/>
                  <a:pt x="6369" y="815"/>
                </a:cubicBezTo>
                <a:cubicBezTo>
                  <a:pt x="6379" y="915"/>
                  <a:pt x="6389" y="1016"/>
                  <a:pt x="6399" y="1116"/>
                </a:cubicBezTo>
                <a:cubicBezTo>
                  <a:pt x="6409" y="1245"/>
                  <a:pt x="6419" y="1373"/>
                  <a:pt x="6429" y="1502"/>
                </a:cubicBezTo>
                <a:lnTo>
                  <a:pt x="6429" y="2532"/>
                </a:lnTo>
                <a:lnTo>
                  <a:pt x="6429" y="7468"/>
                </a:lnTo>
                <a:lnTo>
                  <a:pt x="6429" y="8498"/>
                </a:lnTo>
                <a:lnTo>
                  <a:pt x="6429" y="8498"/>
                </a:lnTo>
                <a:cubicBezTo>
                  <a:pt x="6419" y="8612"/>
                  <a:pt x="6409" y="8727"/>
                  <a:pt x="6399" y="8841"/>
                </a:cubicBezTo>
                <a:lnTo>
                  <a:pt x="6369" y="9099"/>
                </a:lnTo>
                <a:cubicBezTo>
                  <a:pt x="6349" y="9185"/>
                  <a:pt x="6330" y="9270"/>
                  <a:pt x="6310" y="9356"/>
                </a:cubicBezTo>
                <a:lnTo>
                  <a:pt x="6190" y="9571"/>
                </a:lnTo>
                <a:cubicBezTo>
                  <a:pt x="6150" y="9628"/>
                  <a:pt x="6111" y="9685"/>
                  <a:pt x="6071" y="9742"/>
                </a:cubicBezTo>
                <a:lnTo>
                  <a:pt x="5952" y="9871"/>
                </a:lnTo>
                <a:lnTo>
                  <a:pt x="5774" y="9957"/>
                </a:lnTo>
                <a:lnTo>
                  <a:pt x="5625" y="10000"/>
                </a:lnTo>
                <a:lnTo>
                  <a:pt x="5625" y="10000"/>
                </a:lnTo>
                <a:close/>
              </a:path>
            </a:pathLst>
          </a:custGeom>
          <a:solidFill>
            <a:srgbClr val="0096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9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488680" cy="430887"/>
          </a:xfrm>
        </p:spPr>
        <p:txBody>
          <a:bodyPr/>
          <a:lstStyle/>
          <a:p>
            <a:r>
              <a:rPr lang="en-US" dirty="0" smtClean="0"/>
              <a:t>An HP SOC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/>
                </a:solidFill>
              </a:rPr>
              <a:t>Hundreds of connector servers</a:t>
            </a:r>
          </a:p>
          <a:p>
            <a:endParaRPr lang="en-US" b="0" dirty="0" smtClean="0">
              <a:solidFill>
                <a:schemeClr val="tx2"/>
              </a:solidFill>
            </a:endParaRPr>
          </a:p>
          <a:p>
            <a:endParaRPr lang="en-US" b="0" dirty="0" smtClean="0">
              <a:solidFill>
                <a:schemeClr val="tx2"/>
              </a:solidFill>
            </a:endParaRPr>
          </a:p>
          <a:p>
            <a:r>
              <a:rPr lang="en-US" b="0" dirty="0" smtClean="0">
                <a:solidFill>
                  <a:schemeClr val="tx2"/>
                </a:solidFill>
              </a:rPr>
              <a:t>A few hundred forensic DBs</a:t>
            </a:r>
          </a:p>
          <a:p>
            <a:endParaRPr lang="en-US" b="0" dirty="0" smtClean="0">
              <a:solidFill>
                <a:schemeClr val="tx2"/>
              </a:solidFill>
            </a:endParaRPr>
          </a:p>
          <a:p>
            <a:endParaRPr lang="en-US" b="0" dirty="0" smtClean="0">
              <a:solidFill>
                <a:schemeClr val="tx2"/>
              </a:solidFill>
            </a:endParaRPr>
          </a:p>
          <a:p>
            <a:r>
              <a:rPr lang="en-US" b="0" dirty="0" smtClean="0">
                <a:solidFill>
                  <a:schemeClr val="tx2"/>
                </a:solidFill>
              </a:rPr>
              <a:t>Multiple management platforms</a:t>
            </a:r>
            <a:endParaRPr lang="en-US" b="0" dirty="0">
              <a:solidFill>
                <a:schemeClr val="tx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83335" y="1536880"/>
            <a:ext cx="4417746" cy="271289"/>
            <a:chOff x="3867151" y="2321808"/>
            <a:chExt cx="4417746" cy="271289"/>
          </a:xfrm>
        </p:grpSpPr>
        <p:pic>
          <p:nvPicPr>
            <p:cNvPr id="4" name="Picture 3" descr="cb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7151" y="2339341"/>
              <a:ext cx="769586" cy="253756"/>
            </a:xfrm>
            <a:prstGeom prst="rect">
              <a:avLst/>
            </a:prstGeom>
          </p:spPr>
        </p:pic>
        <p:pic>
          <p:nvPicPr>
            <p:cNvPr id="5" name="Picture 4" descr="cb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2111" y="2329901"/>
              <a:ext cx="769586" cy="253756"/>
            </a:xfrm>
            <a:prstGeom prst="rect">
              <a:avLst/>
            </a:prstGeom>
          </p:spPr>
        </p:pic>
        <p:pic>
          <p:nvPicPr>
            <p:cNvPr id="6" name="Picture 5" descr="cb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02695" y="2329900"/>
              <a:ext cx="769586" cy="253756"/>
            </a:xfrm>
            <a:prstGeom prst="rect">
              <a:avLst/>
            </a:prstGeom>
          </p:spPr>
        </p:pic>
        <p:pic>
          <p:nvPicPr>
            <p:cNvPr id="7" name="Picture 6" descr="cb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6635" y="2321808"/>
              <a:ext cx="769586" cy="253756"/>
            </a:xfrm>
            <a:prstGeom prst="rect">
              <a:avLst/>
            </a:prstGeom>
          </p:spPr>
        </p:pic>
        <p:pic>
          <p:nvPicPr>
            <p:cNvPr id="8" name="Picture 7" descr="cb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5311" y="2321808"/>
              <a:ext cx="769586" cy="253756"/>
            </a:xfrm>
            <a:prstGeom prst="rect">
              <a:avLst/>
            </a:prstGeom>
          </p:spPr>
        </p:pic>
      </p:grpSp>
      <p:pic>
        <p:nvPicPr>
          <p:cNvPr id="10" name="Picture 9" descr="d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324" y="2293621"/>
            <a:ext cx="957254" cy="615238"/>
          </a:xfrm>
          <a:prstGeom prst="rect">
            <a:avLst/>
          </a:prstGeom>
        </p:spPr>
      </p:pic>
      <p:pic>
        <p:nvPicPr>
          <p:cNvPr id="11" name="Picture 10" descr="d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149" y="2300364"/>
            <a:ext cx="957254" cy="615238"/>
          </a:xfrm>
          <a:prstGeom prst="rect">
            <a:avLst/>
          </a:prstGeom>
        </p:spPr>
      </p:pic>
      <p:pic>
        <p:nvPicPr>
          <p:cNvPr id="12" name="Picture 11" descr="d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954" y="2292273"/>
            <a:ext cx="957254" cy="615238"/>
          </a:xfrm>
          <a:prstGeom prst="rect">
            <a:avLst/>
          </a:prstGeom>
        </p:spPr>
      </p:pic>
      <p:pic>
        <p:nvPicPr>
          <p:cNvPr id="13" name="Picture 12" descr="platfor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879" y="3184048"/>
            <a:ext cx="785275" cy="797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488680" cy="430887"/>
          </a:xfrm>
        </p:spPr>
        <p:txBody>
          <a:bodyPr/>
          <a:lstStyle/>
          <a:p>
            <a:r>
              <a:rPr lang="en-US" dirty="0" smtClean="0"/>
              <a:t>The reality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31200" y="965824"/>
            <a:ext cx="8488950" cy="2884013"/>
          </a:xfrm>
        </p:spPr>
        <p:txBody>
          <a:bodyPr/>
          <a:lstStyle/>
          <a:p>
            <a:pPr algn="ctr"/>
            <a:endParaRPr lang="en-US" b="0" dirty="0" smtClean="0"/>
          </a:p>
          <a:p>
            <a:pPr algn="ctr"/>
            <a:endParaRPr lang="en-US" b="0" dirty="0" smtClean="0"/>
          </a:p>
          <a:p>
            <a:pPr algn="ctr"/>
            <a:r>
              <a:rPr lang="en-US" sz="6000" b="0" dirty="0" smtClean="0">
                <a:solidFill>
                  <a:schemeClr val="tx1"/>
                </a:solidFill>
              </a:rPr>
              <a:t>3 </a:t>
            </a:r>
            <a:r>
              <a:rPr lang="en-US" sz="6000" b="0" dirty="0" smtClean="0">
                <a:solidFill>
                  <a:schemeClr val="tx1"/>
                </a:solidFill>
              </a:rPr>
              <a:t>000 000 000 </a:t>
            </a:r>
            <a:r>
              <a:rPr lang="en-US" sz="2400" b="0" dirty="0" smtClean="0">
                <a:solidFill>
                  <a:schemeClr val="tx1"/>
                </a:solidFill>
              </a:rPr>
              <a:t>events/day</a:t>
            </a:r>
          </a:p>
          <a:p>
            <a:pPr algn="ctr"/>
            <a:r>
              <a:rPr lang="en-US" sz="5400" b="0" dirty="0" smtClean="0">
                <a:solidFill>
                  <a:schemeClr val="tx1"/>
                </a:solidFill>
              </a:rPr>
              <a:t>20 </a:t>
            </a:r>
            <a:r>
              <a:rPr lang="en-US" sz="2400" b="0" dirty="0" smtClean="0">
                <a:solidFill>
                  <a:schemeClr val="tx1"/>
                </a:solidFill>
              </a:rPr>
              <a:t>analysts</a:t>
            </a:r>
          </a:p>
          <a:p>
            <a:pPr algn="ctr"/>
            <a:endParaRPr lang="en-US" sz="6600" b="0" dirty="0" smtClean="0">
              <a:solidFill>
                <a:schemeClr val="tx1"/>
              </a:solidFill>
            </a:endParaRPr>
          </a:p>
          <a:p>
            <a:pPr algn="ctr"/>
            <a:endParaRPr lang="en-US" sz="16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488680" cy="430887"/>
          </a:xfrm>
        </p:spPr>
        <p:txBody>
          <a:bodyPr/>
          <a:lstStyle/>
          <a:p>
            <a:r>
              <a:rPr lang="en-US" dirty="0" smtClean="0"/>
              <a:t>Operational 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Implementing rules – balancing FPs and FNs</a:t>
            </a:r>
          </a:p>
          <a:p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Lack of context</a:t>
            </a:r>
          </a:p>
          <a:p>
            <a:endParaRPr lang="en-US" b="0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HP_PPT_Standard_16x9</Template>
  <TotalTime>10549</TotalTime>
  <Words>632</Words>
  <Application>Microsoft Office PowerPoint</Application>
  <PresentationFormat>On-screen Show (16:9)</PresentationFormat>
  <Paragraphs>234</Paragraphs>
  <Slides>37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ＭＳ Ｐゴシック</vt:lpstr>
      <vt:lpstr>Lucida Grande</vt:lpstr>
      <vt:lpstr>Futura Bk</vt:lpstr>
      <vt:lpstr>Times New Roman</vt:lpstr>
      <vt:lpstr>HP Simplified</vt:lpstr>
      <vt:lpstr>DejaVu Sans</vt:lpstr>
      <vt:lpstr>HP_PPT_Standard_16x9</vt:lpstr>
      <vt:lpstr>Equation</vt:lpstr>
      <vt:lpstr> Security Event Management:  Challenges and Opportunities</vt:lpstr>
      <vt:lpstr>Enterprise Security: Point products</vt:lpstr>
      <vt:lpstr>Security information and event management systems (SIEM)</vt:lpstr>
      <vt:lpstr>SIEM architecture</vt:lpstr>
      <vt:lpstr>Management platform</vt:lpstr>
      <vt:lpstr>Security operations center (SOC)</vt:lpstr>
      <vt:lpstr>An HP SOC</vt:lpstr>
      <vt:lpstr>The reality</vt:lpstr>
      <vt:lpstr>Operational challenges</vt:lpstr>
      <vt:lpstr>Challenge: Drinking from a firehose</vt:lpstr>
      <vt:lpstr>Challenge: Getting value out of data</vt:lpstr>
      <vt:lpstr>Why enterprises collect  security data</vt:lpstr>
      <vt:lpstr>Research opportunity</vt:lpstr>
      <vt:lpstr>Research opportunity</vt:lpstr>
      <vt:lpstr>Data-driven security products</vt:lpstr>
      <vt:lpstr>Anti-malware evolution</vt:lpstr>
      <vt:lpstr>On-Premises analysis</vt:lpstr>
      <vt:lpstr>Research opportunity</vt:lpstr>
      <vt:lpstr>Data collection and storage</vt:lpstr>
      <vt:lpstr>Scalable analysis</vt:lpstr>
      <vt:lpstr>Infer human intent from machine logs</vt:lpstr>
      <vt:lpstr>Algorithms must learn and evolve</vt:lpstr>
      <vt:lpstr>Beware of false positives</vt:lpstr>
      <vt:lpstr>More data = More spurious correlations</vt:lpstr>
      <vt:lpstr>Privacy</vt:lpstr>
      <vt:lpstr>Malicious domain  detection</vt:lpstr>
      <vt:lpstr>Estimating marginal probability of being malicious</vt:lpstr>
      <vt:lpstr>Belief propagation algorithm [P82, YFW01]</vt:lpstr>
      <vt:lpstr>Our approach</vt:lpstr>
      <vt:lpstr>Message passing</vt:lpstr>
      <vt:lpstr>Belief computation</vt:lpstr>
      <vt:lpstr>HTTP Proxy logs</vt:lpstr>
      <vt:lpstr>Domain detection ROC plot</vt:lpstr>
      <vt:lpstr>ROC plots for seven days’ data</vt:lpstr>
      <vt:lpstr>Beehive [Yen et al., ACSAC13]</vt:lpstr>
      <vt:lpstr>Parting thoughts</vt:lpstr>
      <vt:lpstr>Thank you</vt:lpstr>
    </vt:vector>
  </TitlesOfParts>
  <Company>HP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BDS</dc:title>
  <dc:creator>Pratyusa K Manadhata</dc:creator>
  <cp:lastModifiedBy>Manadhata, Pratyusa K</cp:lastModifiedBy>
  <cp:revision>904</cp:revision>
  <cp:lastPrinted>2012-04-13T15:38:33Z</cp:lastPrinted>
  <dcterms:created xsi:type="dcterms:W3CDTF">2012-04-24T08:11:35Z</dcterms:created>
  <dcterms:modified xsi:type="dcterms:W3CDTF">2017-01-30T22:22:20Z</dcterms:modified>
</cp:coreProperties>
</file>