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1"/>
  </p:sldMasterIdLst>
  <p:notesMasterIdLst>
    <p:notesMasterId r:id="rId25"/>
  </p:notesMasterIdLst>
  <p:handoutMasterIdLst>
    <p:handoutMasterId r:id="rId26"/>
  </p:handoutMasterIdLst>
  <p:sldIdLst>
    <p:sldId id="302" r:id="rId2"/>
    <p:sldId id="306" r:id="rId3"/>
    <p:sldId id="358" r:id="rId4"/>
    <p:sldId id="307" r:id="rId5"/>
    <p:sldId id="352" r:id="rId6"/>
    <p:sldId id="308" r:id="rId7"/>
    <p:sldId id="353" r:id="rId8"/>
    <p:sldId id="309" r:id="rId9"/>
    <p:sldId id="310" r:id="rId10"/>
    <p:sldId id="354" r:id="rId11"/>
    <p:sldId id="355" r:id="rId12"/>
    <p:sldId id="311" r:id="rId13"/>
    <p:sldId id="312" r:id="rId14"/>
    <p:sldId id="356" r:id="rId15"/>
    <p:sldId id="313" r:id="rId16"/>
    <p:sldId id="357" r:id="rId17"/>
    <p:sldId id="314" r:id="rId18"/>
    <p:sldId id="315" r:id="rId19"/>
    <p:sldId id="316" r:id="rId20"/>
    <p:sldId id="317" r:id="rId21"/>
    <p:sldId id="320" r:id="rId22"/>
    <p:sldId id="319" r:id="rId23"/>
    <p:sldId id="350" r:id="rId24"/>
  </p:sldIdLst>
  <p:sldSz cx="9144000" cy="6858000" type="screen4x3"/>
  <p:notesSz cx="6858000" cy="9144000"/>
  <p:custDataLst>
    <p:tags r:id="rId27"/>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096" algn="ctr" rtl="0" fontAlgn="base">
      <a:spcBef>
        <a:spcPct val="0"/>
      </a:spcBef>
      <a:spcAft>
        <a:spcPct val="0"/>
      </a:spcAft>
      <a:defRPr sz="2400" kern="1200">
        <a:solidFill>
          <a:schemeClr val="tx1"/>
        </a:solidFill>
        <a:latin typeface="Arial" charset="0"/>
        <a:ea typeface="+mn-ea"/>
        <a:cs typeface="+mn-cs"/>
      </a:defRPr>
    </a:lvl2pPr>
    <a:lvl3pPr marL="914192" algn="ctr" rtl="0" fontAlgn="base">
      <a:spcBef>
        <a:spcPct val="0"/>
      </a:spcBef>
      <a:spcAft>
        <a:spcPct val="0"/>
      </a:spcAft>
      <a:defRPr sz="2400" kern="1200">
        <a:solidFill>
          <a:schemeClr val="tx1"/>
        </a:solidFill>
        <a:latin typeface="Arial" charset="0"/>
        <a:ea typeface="+mn-ea"/>
        <a:cs typeface="+mn-cs"/>
      </a:defRPr>
    </a:lvl3pPr>
    <a:lvl4pPr marL="1371288" algn="ctr" rtl="0" fontAlgn="base">
      <a:spcBef>
        <a:spcPct val="0"/>
      </a:spcBef>
      <a:spcAft>
        <a:spcPct val="0"/>
      </a:spcAft>
      <a:defRPr sz="2400" kern="1200">
        <a:solidFill>
          <a:schemeClr val="tx1"/>
        </a:solidFill>
        <a:latin typeface="Arial" charset="0"/>
        <a:ea typeface="+mn-ea"/>
        <a:cs typeface="+mn-cs"/>
      </a:defRPr>
    </a:lvl4pPr>
    <a:lvl5pPr marL="1828385" algn="ctr" rtl="0" fontAlgn="base">
      <a:spcBef>
        <a:spcPct val="0"/>
      </a:spcBef>
      <a:spcAft>
        <a:spcPct val="0"/>
      </a:spcAft>
      <a:defRPr sz="2400" kern="1200">
        <a:solidFill>
          <a:schemeClr val="tx1"/>
        </a:solidFill>
        <a:latin typeface="Arial" charset="0"/>
        <a:ea typeface="+mn-ea"/>
        <a:cs typeface="+mn-cs"/>
      </a:defRPr>
    </a:lvl5pPr>
    <a:lvl6pPr marL="2285480" algn="l" defTabSz="914192" rtl="0" eaLnBrk="1" latinLnBrk="0" hangingPunct="1">
      <a:defRPr sz="2400" kern="1200">
        <a:solidFill>
          <a:schemeClr val="tx1"/>
        </a:solidFill>
        <a:latin typeface="Arial" charset="0"/>
        <a:ea typeface="+mn-ea"/>
        <a:cs typeface="+mn-cs"/>
      </a:defRPr>
    </a:lvl6pPr>
    <a:lvl7pPr marL="2742577" algn="l" defTabSz="914192" rtl="0" eaLnBrk="1" latinLnBrk="0" hangingPunct="1">
      <a:defRPr sz="2400" kern="1200">
        <a:solidFill>
          <a:schemeClr val="tx1"/>
        </a:solidFill>
        <a:latin typeface="Arial" charset="0"/>
        <a:ea typeface="+mn-ea"/>
        <a:cs typeface="+mn-cs"/>
      </a:defRPr>
    </a:lvl7pPr>
    <a:lvl8pPr marL="3199673" algn="l" defTabSz="914192" rtl="0" eaLnBrk="1" latinLnBrk="0" hangingPunct="1">
      <a:defRPr sz="2400" kern="1200">
        <a:solidFill>
          <a:schemeClr val="tx1"/>
        </a:solidFill>
        <a:latin typeface="Arial" charset="0"/>
        <a:ea typeface="+mn-ea"/>
        <a:cs typeface="+mn-cs"/>
      </a:defRPr>
    </a:lvl8pPr>
    <a:lvl9pPr marL="3656769" algn="l" defTabSz="914192"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72833802-FEF1-4C79-8D5D-14CF1EAF98D9}">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5" autoAdjust="0"/>
    <p:restoredTop sz="87177" autoAdjust="0"/>
  </p:normalViewPr>
  <p:slideViewPr>
    <p:cSldViewPr>
      <p:cViewPr varScale="1">
        <p:scale>
          <a:sx n="78" d="100"/>
          <a:sy n="78" d="100"/>
        </p:scale>
        <p:origin x="-1666" y="-62"/>
      </p:cViewPr>
      <p:guideLst>
        <p:guide orient="horz" pos="2159"/>
        <p:guide orient="horz" pos="3888"/>
        <p:guide orient="horz" pos="192"/>
        <p:guide orient="horz" pos="768"/>
        <p:guide pos="2882"/>
        <p:guide pos="240"/>
        <p:guide pos="552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65" d="100"/>
          <a:sy n="65" d="100"/>
        </p:scale>
        <p:origin x="-2630" y="-82"/>
      </p:cViewPr>
      <p:guideLst>
        <p:guide orient="horz" pos="2880"/>
        <p:guide orient="horz" pos="179"/>
        <p:guide pos="2160"/>
        <p:guide pos="204"/>
        <p:guide pos="411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latin typeface="+mn-l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8ED21EF-1646-431D-87E1-4372984CC9F4}" type="datetimeFigureOut">
              <a:rPr lang="en-US">
                <a:latin typeface="+mn-lt"/>
              </a:rPr>
              <a:pPr>
                <a:defRPr/>
              </a:pPr>
              <a:t>7/27/2011</a:t>
            </a:fld>
            <a:endParaRPr lang="en-US" dirty="0">
              <a:latin typeface="+mn-l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latin typeface="+mn-l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F812EFC-5DA8-4918-AF48-019594BE3609}" type="slidenum">
              <a:rPr lang="en-US">
                <a:latin typeface="+mn-lt"/>
              </a:rPr>
              <a:pPr>
                <a:defRPr/>
              </a:pPr>
              <a:t>‹#›</a:t>
            </a:fld>
            <a:endParaRPr lang="en-US" dirty="0">
              <a:latin typeface="+mn-lt"/>
            </a:endParaRPr>
          </a:p>
        </p:txBody>
      </p:sp>
    </p:spTree>
    <p:extLst>
      <p:ext uri="{BB962C8B-B14F-4D97-AF65-F5344CB8AC3E}">
        <p14:creationId xmlns:p14="http://schemas.microsoft.com/office/powerpoint/2010/main" xmlns="" val="1256343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9080" y="8534400"/>
            <a:ext cx="1206500" cy="31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245" name="Rectangle 5"/>
          <p:cNvSpPr>
            <a:spLocks noGrp="1" noChangeArrowheads="1"/>
          </p:cNvSpPr>
          <p:nvPr>
            <p:ph type="body" sz="quarter" idx="3"/>
          </p:nvPr>
        </p:nvSpPr>
        <p:spPr bwMode="auto">
          <a:xfrm>
            <a:off x="323851" y="3200401"/>
            <a:ext cx="6210299" cy="523108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0246" name="Rectangle 6"/>
          <p:cNvSpPr>
            <a:spLocks noGrp="1" noChangeArrowheads="1"/>
          </p:cNvSpPr>
          <p:nvPr>
            <p:ph type="ftr" sz="quarter" idx="4"/>
          </p:nvPr>
        </p:nvSpPr>
        <p:spPr bwMode="auto">
          <a:xfrm>
            <a:off x="1001110" y="8590782"/>
            <a:ext cx="3535264" cy="2743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endParaRPr lang="en-US" dirty="0"/>
          </a:p>
        </p:txBody>
      </p:sp>
      <p:sp>
        <p:nvSpPr>
          <p:cNvPr id="10247" name="Rectangle 7"/>
          <p:cNvSpPr>
            <a:spLocks noGrp="1" noChangeArrowheads="1"/>
          </p:cNvSpPr>
          <p:nvPr>
            <p:ph type="sldNum" sz="quarter" idx="5"/>
          </p:nvPr>
        </p:nvSpPr>
        <p:spPr bwMode="auto">
          <a:xfrm>
            <a:off x="323850" y="8590782"/>
            <a:ext cx="527488" cy="269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fld id="{CEA96130-80FE-450A-9D6E-2375B464A403}" type="slidenum">
              <a:rPr lang="en-US" smtClean="0"/>
              <a:pPr>
                <a:defRPr/>
              </a:pPr>
              <a:t>‹#›</a:t>
            </a:fld>
            <a:endParaRPr lang="en-US" dirty="0"/>
          </a:p>
        </p:txBody>
      </p:sp>
      <p:sp>
        <p:nvSpPr>
          <p:cNvPr id="8" name="Slide Image Placeholder 7"/>
          <p:cNvSpPr>
            <a:spLocks noGrp="1" noRot="1" noChangeAspect="1"/>
          </p:cNvSpPr>
          <p:nvPr>
            <p:ph type="sldImg" idx="2"/>
          </p:nvPr>
        </p:nvSpPr>
        <p:spPr>
          <a:xfrm>
            <a:off x="1558415" y="284163"/>
            <a:ext cx="3741171" cy="2805878"/>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xmlns="" val="305087679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20000"/>
      </a:spcBef>
      <a:spcAft>
        <a:spcPct val="20000"/>
      </a:spcAft>
      <a:defRPr sz="1200" kern="1200">
        <a:solidFill>
          <a:schemeClr val="tx1"/>
        </a:solidFill>
        <a:latin typeface="+mn-lt"/>
        <a:ea typeface="+mn-ea"/>
        <a:cs typeface="+mn-cs"/>
      </a:defRPr>
    </a:lvl1pPr>
    <a:lvl2pPr marL="457096" algn="l" rtl="0" eaLnBrk="0" fontAlgn="base" hangingPunct="0">
      <a:lnSpc>
        <a:spcPct val="90000"/>
      </a:lnSpc>
      <a:spcBef>
        <a:spcPct val="20000"/>
      </a:spcBef>
      <a:spcAft>
        <a:spcPct val="20000"/>
      </a:spcAft>
      <a:defRPr sz="1200" kern="1200">
        <a:solidFill>
          <a:schemeClr val="tx1"/>
        </a:solidFill>
        <a:latin typeface="+mn-lt"/>
        <a:ea typeface="+mn-ea"/>
        <a:cs typeface="+mn-cs"/>
      </a:defRPr>
    </a:lvl2pPr>
    <a:lvl3pPr marL="914192" algn="l" rtl="0" eaLnBrk="0" fontAlgn="base" hangingPunct="0">
      <a:lnSpc>
        <a:spcPct val="90000"/>
      </a:lnSpc>
      <a:spcBef>
        <a:spcPct val="20000"/>
      </a:spcBef>
      <a:spcAft>
        <a:spcPct val="20000"/>
      </a:spcAft>
      <a:defRPr sz="1200" kern="1200">
        <a:solidFill>
          <a:schemeClr val="tx1"/>
        </a:solidFill>
        <a:latin typeface="+mn-lt"/>
        <a:ea typeface="+mn-ea"/>
        <a:cs typeface="+mn-cs"/>
      </a:defRPr>
    </a:lvl3pPr>
    <a:lvl4pPr marL="1371288" algn="l" rtl="0" eaLnBrk="0" fontAlgn="base" hangingPunct="0">
      <a:lnSpc>
        <a:spcPct val="90000"/>
      </a:lnSpc>
      <a:spcBef>
        <a:spcPct val="20000"/>
      </a:spcBef>
      <a:spcAft>
        <a:spcPct val="20000"/>
      </a:spcAft>
      <a:defRPr sz="1200" kern="1200">
        <a:solidFill>
          <a:schemeClr val="tx1"/>
        </a:solidFill>
        <a:latin typeface="+mn-lt"/>
        <a:ea typeface="+mn-ea"/>
        <a:cs typeface="+mn-cs"/>
      </a:defRPr>
    </a:lvl4pPr>
    <a:lvl5pPr marL="1828385" algn="l" rtl="0" eaLnBrk="0" fontAlgn="base" hangingPunct="0">
      <a:lnSpc>
        <a:spcPct val="90000"/>
      </a:lnSpc>
      <a:spcBef>
        <a:spcPct val="20000"/>
      </a:spcBef>
      <a:spcAft>
        <a:spcPct val="20000"/>
      </a:spcAft>
      <a:defRPr sz="1200" kern="1200">
        <a:solidFill>
          <a:schemeClr val="tx1"/>
        </a:solidFill>
        <a:latin typeface="+mn-lt"/>
        <a:ea typeface="+mn-ea"/>
        <a:cs typeface="+mn-cs"/>
      </a:defRPr>
    </a:lvl5pPr>
    <a:lvl6pPr marL="2285480" algn="l" defTabSz="914192" rtl="0" eaLnBrk="1" latinLnBrk="0" hangingPunct="1">
      <a:defRPr sz="1200" kern="1200">
        <a:solidFill>
          <a:schemeClr val="tx1"/>
        </a:solidFill>
        <a:latin typeface="+mn-lt"/>
        <a:ea typeface="+mn-ea"/>
        <a:cs typeface="+mn-cs"/>
      </a:defRPr>
    </a:lvl6pPr>
    <a:lvl7pPr marL="2742577" algn="l" defTabSz="914192" rtl="0" eaLnBrk="1" latinLnBrk="0" hangingPunct="1">
      <a:defRPr sz="1200" kern="1200">
        <a:solidFill>
          <a:schemeClr val="tx1"/>
        </a:solidFill>
        <a:latin typeface="+mn-lt"/>
        <a:ea typeface="+mn-ea"/>
        <a:cs typeface="+mn-cs"/>
      </a:defRPr>
    </a:lvl7pPr>
    <a:lvl8pPr marL="3199673" algn="l" defTabSz="914192" rtl="0" eaLnBrk="1" latinLnBrk="0" hangingPunct="1">
      <a:defRPr sz="1200" kern="1200">
        <a:solidFill>
          <a:schemeClr val="tx1"/>
        </a:solidFill>
        <a:latin typeface="+mn-lt"/>
        <a:ea typeface="+mn-ea"/>
        <a:cs typeface="+mn-cs"/>
      </a:defRPr>
    </a:lvl8pPr>
    <a:lvl9pPr marL="3656769" algn="l" defTabSz="91419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Left most value</a:t>
            </a:r>
          </a:p>
          <a:p>
            <a:endParaRPr lang="en-US" dirty="0" smtClean="0"/>
          </a:p>
          <a:p>
            <a:r>
              <a:rPr lang="en-US" dirty="0" smtClean="0"/>
              <a:t>X axis is the amount we adjust.  The rightmost value </a:t>
            </a:r>
            <a:r>
              <a:rPr lang="en-US" dirty="0" err="1" smtClean="0"/>
              <a:t>isa</a:t>
            </a:r>
            <a:r>
              <a:rPr lang="en-US" dirty="0" smtClean="0"/>
              <a:t> 10% adjustment whereas the leftmost is a 90% adjustment.</a:t>
            </a:r>
          </a:p>
          <a:p>
            <a:endParaRPr lang="en-US" dirty="0" smtClean="0"/>
          </a:p>
          <a:p>
            <a:r>
              <a:rPr lang="en-US" dirty="0" smtClean="0"/>
              <a:t>We</a:t>
            </a:r>
            <a:r>
              <a:rPr lang="en-US" baseline="0" dirty="0" smtClean="0"/>
              <a:t> note that </a:t>
            </a:r>
          </a:p>
          <a:p>
            <a:r>
              <a:rPr lang="en-US" baseline="0" dirty="0" smtClean="0"/>
              <a:t>A small adjustment keeps 10 times increase of FP in Public and NE</a:t>
            </a:r>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0.5%</a:t>
            </a:r>
            <a:r>
              <a:rPr lang="en-US" baseline="0" dirty="0" smtClean="0"/>
              <a:t> came from testing, too small – get very specific, infrequent terms that would not be a good measure of similarity</a:t>
            </a:r>
            <a:endParaRPr lang="en-US" dirty="0" smtClean="0"/>
          </a:p>
          <a:p>
            <a:r>
              <a:rPr lang="en-US" dirty="0" smtClean="0"/>
              <a:t>Stop words </a:t>
            </a:r>
            <a:r>
              <a:rPr lang="en-US" dirty="0" err="1" smtClean="0"/>
              <a:t>constitue</a:t>
            </a:r>
            <a:r>
              <a:rPr lang="en-US" baseline="0" dirty="0" smtClean="0"/>
              <a:t> up to half of words in written text</a:t>
            </a:r>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r>
              <a:rPr lang="en-US" dirty="0" smtClean="0"/>
              <a:t>NE – Wikipedia</a:t>
            </a:r>
          </a:p>
          <a:p>
            <a:r>
              <a:rPr lang="en-US" dirty="0" smtClean="0"/>
              <a:t>Average and standard deviation</a:t>
            </a:r>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 </a:t>
            </a:r>
          </a:p>
          <a:p>
            <a:r>
              <a:rPr lang="en-US" dirty="0" err="1" smtClean="0"/>
              <a:t>Qualatative</a:t>
            </a:r>
            <a:r>
              <a:rPr lang="en-US" baseline="0" dirty="0" smtClean="0"/>
              <a:t> assessment shows that these FP – </a:t>
            </a:r>
            <a:r>
              <a:rPr lang="en-US" baseline="0" dirty="0" err="1" smtClean="0"/>
              <a:t>Dyncorp</a:t>
            </a:r>
            <a:r>
              <a:rPr lang="en-US" baseline="0" dirty="0" smtClean="0"/>
              <a:t> a military contractor – found that one document that was classified – turns out that the military jargon used in the </a:t>
            </a:r>
            <a:r>
              <a:rPr lang="en-US" baseline="0" dirty="0" err="1" smtClean="0"/>
              <a:t>Dyncorp</a:t>
            </a:r>
            <a:r>
              <a:rPr lang="en-US" baseline="0" dirty="0" smtClean="0"/>
              <a:t> documents similar to those used in theatre – example, a theatre group is commonly called a company</a:t>
            </a:r>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r>
              <a:rPr lang="en-US" dirty="0" smtClean="0"/>
              <a:t>How to best explain</a:t>
            </a:r>
          </a:p>
          <a:p>
            <a:endParaRPr lang="en-US" dirty="0" smtClean="0"/>
          </a:p>
          <a:p>
            <a:r>
              <a:rPr lang="en-US" dirty="0" smtClean="0"/>
              <a:t>SVM output after 10 fold cross validation for each of our public, secret</a:t>
            </a:r>
            <a:r>
              <a:rPr lang="en-US" baseline="0" dirty="0" smtClean="0"/>
              <a:t> and NE documents – </a:t>
            </a:r>
          </a:p>
          <a:p>
            <a:r>
              <a:rPr lang="en-US" baseline="0" dirty="0" smtClean="0"/>
              <a:t>Blue are our private documents, maroon, </a:t>
            </a:r>
            <a:r>
              <a:rPr lang="en-US" baseline="0" dirty="0" err="1" smtClean="0"/>
              <a:t>turqouise</a:t>
            </a:r>
            <a:r>
              <a:rPr lang="en-US" baseline="0" dirty="0" smtClean="0"/>
              <a:t> are the</a:t>
            </a:r>
          </a:p>
          <a:p>
            <a:endParaRPr lang="en-US" baseline="0" dirty="0" smtClean="0"/>
          </a:p>
          <a:p>
            <a:r>
              <a:rPr lang="en-US" baseline="0" dirty="0" smtClean="0"/>
              <a:t>Pink – Public documents</a:t>
            </a:r>
          </a:p>
          <a:p>
            <a:r>
              <a:rPr lang="en-US" baseline="0" dirty="0" smtClean="0"/>
              <a:t>Decision plane – at 0</a:t>
            </a:r>
          </a:p>
          <a:p>
            <a:r>
              <a:rPr lang="en-US" baseline="0" dirty="0" smtClean="0"/>
              <a:t>SVM – does a good job of separating public and secret</a:t>
            </a:r>
          </a:p>
          <a:p>
            <a:endParaRPr lang="en-US" baseline="0" dirty="0" smtClean="0"/>
          </a:p>
          <a:p>
            <a:endParaRPr lang="en-US" dirty="0" smtClean="0"/>
          </a:p>
          <a:p>
            <a:r>
              <a:rPr lang="en-US" dirty="0" smtClean="0"/>
              <a:t>If we only had the SVM</a:t>
            </a:r>
            <a:r>
              <a:rPr lang="en-US" baseline="0" dirty="0" smtClean="0"/>
              <a:t> output, to achieve 0% FP, need to move the decision plane towards 0.5, but this would increase our FN rate.  Adding the xtra.info attribute allows us to better discriminate between those instances classified close to the decision plane.  Therefore, imagine the different ways we could write rules to partition the secret documents from public.  Therefore, certain classifiers would be appropriate to discover these boundaries.</a:t>
            </a:r>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r>
              <a:rPr lang="en-US" dirty="0" smtClean="0"/>
              <a:t>5 corpora</a:t>
            </a:r>
            <a:r>
              <a:rPr lang="en-US" baseline="0" dirty="0" smtClean="0"/>
              <a:t> for evaluation of </a:t>
            </a:r>
            <a:r>
              <a:rPr lang="en-US" baseline="0" dirty="0" err="1" smtClean="0"/>
              <a:t>differrent</a:t>
            </a:r>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18</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r>
              <a:rPr lang="en-US" dirty="0" smtClean="0"/>
              <a:t>Supplement 10K documents</a:t>
            </a:r>
          </a:p>
          <a:p>
            <a:r>
              <a:rPr lang="en-US" dirty="0" smtClean="0"/>
              <a:t>Adjusted decision plane</a:t>
            </a:r>
            <a:r>
              <a:rPr lang="en-US" baseline="0" dirty="0" smtClean="0"/>
              <a:t> 10% of closest true negative</a:t>
            </a:r>
          </a:p>
          <a:p>
            <a:r>
              <a:rPr lang="en-US" baseline="0" dirty="0" smtClean="0"/>
              <a:t>Xtra.info threshold was 0.5%</a:t>
            </a:r>
          </a:p>
          <a:p>
            <a:endParaRPr lang="en-US" dirty="0" smtClean="0"/>
          </a:p>
          <a:p>
            <a:r>
              <a:rPr lang="en-US" dirty="0" smtClean="0"/>
              <a:t>Results –</a:t>
            </a:r>
          </a:p>
          <a:p>
            <a:pPr>
              <a:buFont typeface="Arial" charset="0"/>
              <a:buChar char="•"/>
            </a:pPr>
            <a:r>
              <a:rPr lang="en-US" dirty="0" smtClean="0"/>
              <a:t> Compare error</a:t>
            </a:r>
            <a:r>
              <a:rPr lang="en-US" baseline="0" dirty="0" smtClean="0"/>
              <a:t> rates across classifiers for each corpora</a:t>
            </a:r>
          </a:p>
          <a:p>
            <a:pPr>
              <a:buFont typeface="Arial" charset="0"/>
              <a:buChar char="•"/>
            </a:pPr>
            <a:r>
              <a:rPr lang="en-US" baseline="0" dirty="0" smtClean="0"/>
              <a:t> Baseline approach – does well to separate public and secret documents, but suffers from a high FP rate on NE documents</a:t>
            </a:r>
          </a:p>
          <a:p>
            <a:pPr>
              <a:buFont typeface="Arial" charset="0"/>
              <a:buChar char="•"/>
            </a:pPr>
            <a:r>
              <a:rPr lang="en-US" baseline="0" dirty="0" smtClean="0"/>
              <a:t> Supplement – Adding documents does “correct” classifiers, addresses </a:t>
            </a:r>
            <a:r>
              <a:rPr lang="en-US" baseline="0" dirty="0" err="1" smtClean="0"/>
              <a:t>overfitting</a:t>
            </a:r>
            <a:r>
              <a:rPr lang="en-US" baseline="0" dirty="0" smtClean="0"/>
              <a:t> problem, but FP rate is high</a:t>
            </a:r>
          </a:p>
          <a:p>
            <a:pPr>
              <a:buFont typeface="Arial" charset="0"/>
              <a:buChar char="•"/>
            </a:pPr>
            <a:r>
              <a:rPr lang="en-US" baseline="0" dirty="0" smtClean="0"/>
              <a:t> SA classifier diminishes the error FN and NE </a:t>
            </a:r>
            <a:r>
              <a:rPr lang="en-US" baseline="0" dirty="0" err="1" smtClean="0"/>
              <a:t>fp</a:t>
            </a:r>
            <a:r>
              <a:rPr lang="en-US" baseline="0" dirty="0" smtClean="0"/>
              <a:t> rate, but at the expense of adding more </a:t>
            </a:r>
            <a:r>
              <a:rPr lang="en-US" i="1" baseline="0" dirty="0" smtClean="0"/>
              <a:t>public</a:t>
            </a:r>
            <a:r>
              <a:rPr lang="en-US" i="0" baseline="0" dirty="0" smtClean="0"/>
              <a:t> FPs</a:t>
            </a:r>
          </a:p>
          <a:p>
            <a:pPr>
              <a:buFont typeface="Arial" charset="0"/>
              <a:buChar char="•"/>
            </a:pPr>
            <a:r>
              <a:rPr lang="en-US" i="0" baseline="0" dirty="0" smtClean="0"/>
              <a:t> The second step targets remaining FPs while maintaining a lower FN rate</a:t>
            </a:r>
            <a:endParaRPr lang="en-US" baseline="0" dirty="0" smtClean="0"/>
          </a:p>
          <a:p>
            <a:endParaRPr lang="en-US" dirty="0" smtClean="0"/>
          </a:p>
          <a:p>
            <a:r>
              <a:rPr lang="en-US" dirty="0" smtClean="0"/>
              <a:t>16.65%</a:t>
            </a:r>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19</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r>
              <a:rPr lang="en-US" dirty="0" smtClean="0"/>
              <a:t>We use Wikipedia for our training</a:t>
            </a:r>
            <a:r>
              <a:rPr lang="en-US" baseline="0" dirty="0" smtClean="0"/>
              <a:t> and testing samples.  Will it be robust when we use alternative sources of NE documents?</a:t>
            </a:r>
            <a:endParaRPr lang="en-US" dirty="0" smtClean="0"/>
          </a:p>
          <a:p>
            <a:endParaRPr lang="en-US" dirty="0" smtClean="0"/>
          </a:p>
          <a:p>
            <a:r>
              <a:rPr lang="en-US" dirty="0" smtClean="0"/>
              <a:t>Turns out that if we include &lt;</a:t>
            </a:r>
            <a:r>
              <a:rPr lang="en-US" baseline="0" dirty="0" smtClean="0"/>
              <a:t> 1% of the Reuters then we correct the error rate in Reuters.  Turns out if we apply online learning – negligible impact on classifier.</a:t>
            </a:r>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20</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This work is an</a:t>
            </a:r>
            <a:r>
              <a:rPr lang="en-US" baseline="0" dirty="0" smtClean="0"/>
              <a:t> initial exploration of building text classifiers and many research questions still exist</a:t>
            </a:r>
          </a:p>
          <a:p>
            <a:endParaRPr lang="en-US" baseline="0" dirty="0" smtClean="0"/>
          </a:p>
          <a:p>
            <a:pPr>
              <a:buFont typeface="Arial" charset="0"/>
              <a:buChar char="•"/>
            </a:pPr>
            <a:r>
              <a:rPr lang="en-US" baseline="0" dirty="0" smtClean="0"/>
              <a:t>One limitation of this work is that we could not deploy on a real network – </a:t>
            </a:r>
            <a:r>
              <a:rPr lang="en-IE" baseline="0" dirty="0" smtClean="0"/>
              <a:t>what type of online strategies would work well for our classifier</a:t>
            </a:r>
          </a:p>
          <a:p>
            <a:pPr>
              <a:buFont typeface="Arial" charset="0"/>
              <a:buChar char="•"/>
            </a:pPr>
            <a:endParaRPr lang="en-US" baseline="0" dirty="0" smtClean="0"/>
          </a:p>
          <a:p>
            <a:pPr>
              <a:buFont typeface="Arial" charset="0"/>
              <a:buChar char="•"/>
            </a:pPr>
            <a:r>
              <a:rPr lang="en-US" baseline="0" dirty="0" smtClean="0"/>
              <a:t>For the datasets that we evaluated, each of them were amenable to learning.  But I am sure that there exist documents of which will not be recognizable for any set of training documents.  Therefore, what do we do?</a:t>
            </a:r>
          </a:p>
          <a:p>
            <a:pPr>
              <a:buFont typeface="Arial" charset="0"/>
              <a:buChar char="•"/>
            </a:pPr>
            <a:endParaRPr lang="en-US" baseline="0" dirty="0" smtClean="0"/>
          </a:p>
          <a:p>
            <a:pPr>
              <a:buFont typeface="Arial" charset="0"/>
              <a:buChar char="•"/>
            </a:pPr>
            <a:r>
              <a:rPr lang="en-US" baseline="0" dirty="0" smtClean="0"/>
              <a:t>Another limitation of this work is that we were not able to procure a snapshot of documents across an entire enterprise.  To improve usability of these systems, it would be nice if I could just dump all of my enterprise’s documents into the DLP solution.  Could we train a classifier on all the data sets?  Of course – but likely the SVM will not be able to achieve separability and fail miserably.  Therefore, what strategies exist for use to handle such a solution?  </a:t>
            </a:r>
          </a:p>
          <a:p>
            <a:pPr>
              <a:buFont typeface="Arial" charset="0"/>
              <a:buChar char="•"/>
            </a:pPr>
            <a:endParaRPr lang="en-US" baseline="0" dirty="0" smtClean="0"/>
          </a:p>
          <a:p>
            <a:pPr>
              <a:buFont typeface="Arial" charset="0"/>
              <a:buChar char="•"/>
            </a:pPr>
            <a:r>
              <a:rPr lang="en-US" baseline="0" dirty="0" smtClean="0"/>
              <a:t>We did not look at the intra-organizational DLP problem.  Being able to enforce that users across an organization do not have access to documents outside their function, i.e. we enforce a need to know type of organization</a:t>
            </a:r>
          </a:p>
          <a:p>
            <a:pPr>
              <a:buFont typeface="Arial" charset="0"/>
              <a:buChar char="•"/>
            </a:pPr>
            <a:endParaRPr lang="en-US" baseline="0" dirty="0" smtClean="0"/>
          </a:p>
          <a:p>
            <a:pPr>
              <a:buFont typeface="Arial" charset="0"/>
              <a:buChar char="•"/>
            </a:pPr>
            <a:r>
              <a:rPr lang="en-US" baseline="0" dirty="0" smtClean="0"/>
              <a:t>What about this document is confidential.  There has been some exploration into this space, the work of </a:t>
            </a:r>
            <a:r>
              <a:rPr lang="en-US" baseline="0" dirty="0" err="1" smtClean="0"/>
              <a:t>Staddon</a:t>
            </a:r>
            <a:r>
              <a:rPr lang="en-US" baseline="0" dirty="0" smtClean="0"/>
              <a:t> comes to mind.  </a:t>
            </a:r>
            <a:r>
              <a:rPr lang="en-US" baseline="0" dirty="0" err="1" smtClean="0"/>
              <a:t>Understding</a:t>
            </a:r>
            <a:r>
              <a:rPr lang="en-US" baseline="0" dirty="0" smtClean="0"/>
              <a:t> what is confidential about this document provides us additional information about this document.</a:t>
            </a:r>
          </a:p>
          <a:p>
            <a:pPr>
              <a:buFont typeface="Arial" charset="0"/>
              <a:buChar char="•"/>
            </a:pPr>
            <a:endParaRPr lang="en-US" baseline="0" dirty="0" smtClean="0"/>
          </a:p>
          <a:p>
            <a:pPr>
              <a:buFont typeface="Arial" charset="0"/>
              <a:buChar char="•"/>
            </a:pPr>
            <a:r>
              <a:rPr lang="en-US" baseline="0" dirty="0" smtClean="0"/>
              <a:t>Sensitivity score – This could simply be the confidence of the classifiers output – </a:t>
            </a:r>
          </a:p>
          <a:p>
            <a:pPr>
              <a:buFont typeface="Arial" charset="0"/>
              <a:buChar char="•"/>
            </a:pPr>
            <a:endParaRPr lang="en-US" baseline="0" dirty="0" smtClean="0"/>
          </a:p>
          <a:p>
            <a:pPr>
              <a:buFont typeface="Arial" charset="0"/>
              <a:buChar char="•"/>
            </a:pPr>
            <a:r>
              <a:rPr lang="en-US" baseline="0" dirty="0" smtClean="0"/>
              <a:t>Lastly, I hypothesize that a lot of confidential information will pass through mobile devices such as smart phones.  The issue for detection is compounded by </a:t>
            </a:r>
            <a:r>
              <a:rPr lang="en-US" baseline="0" dirty="0" err="1" smtClean="0"/>
              <a:t>architectual</a:t>
            </a:r>
            <a:r>
              <a:rPr lang="en-US" baseline="0" dirty="0" smtClean="0"/>
              <a:t> features – most DLP solutions insert detection into the kernel – current implementations prohibit this.  These devices are more capable than ever before, but are still limited in their processing power.</a:t>
            </a:r>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Organizations diverse as non-profits, private enterprises and governments</a:t>
            </a:r>
          </a:p>
          <a:p>
            <a:endParaRPr lang="en-US" dirty="0" smtClean="0"/>
          </a:p>
          <a:p>
            <a:r>
              <a:rPr lang="en-US" dirty="0" smtClean="0"/>
              <a:t>W word for data</a:t>
            </a:r>
            <a:r>
              <a:rPr lang="en-US" baseline="0" dirty="0" smtClean="0"/>
              <a:t> loss - </a:t>
            </a:r>
            <a:r>
              <a:rPr lang="en-US" baseline="0" dirty="0" err="1" smtClean="0"/>
              <a:t>WikiLeaks</a:t>
            </a:r>
            <a:endParaRPr lang="en-US" dirty="0" smtClean="0"/>
          </a:p>
          <a:p>
            <a:endParaRPr lang="en-US" dirty="0" smtClean="0"/>
          </a:p>
          <a:p>
            <a:r>
              <a:rPr lang="en-US" dirty="0" smtClean="0"/>
              <a:t>Two years ago, 130 million / Sony made the list twice</a:t>
            </a:r>
            <a:r>
              <a:rPr lang="en-US" baseline="0" dirty="0" smtClean="0"/>
              <a:t> in the past year</a:t>
            </a:r>
            <a:endParaRPr lang="en-US" dirty="0" smtClean="0"/>
          </a:p>
          <a:p>
            <a:endParaRPr lang="en-US" dirty="0" smtClean="0"/>
          </a:p>
          <a:p>
            <a:r>
              <a:rPr lang="en-US" dirty="0" smtClean="0"/>
              <a:t>4 of the 10 largest incidents have occurred</a:t>
            </a:r>
            <a:r>
              <a:rPr lang="en-US" baseline="0" dirty="0" smtClean="0"/>
              <a:t> in the last 3 years – so security is not improving fast enough or is not being utilized.  </a:t>
            </a:r>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define confidential information as</a:t>
            </a:r>
            <a:r>
              <a:rPr lang="en-US" baseline="0" dirty="0" smtClean="0"/>
              <a:t> confidential as either generally not known or contained in media published by the organization</a:t>
            </a:r>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Primary use</a:t>
            </a:r>
            <a:r>
              <a:rPr lang="en-US" baseline="0" dirty="0" smtClean="0"/>
              <a:t> case is Data-in-motion</a:t>
            </a:r>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r>
              <a:rPr lang="en-IE" sz="1200" kern="1200" dirty="0" smtClean="0">
                <a:solidFill>
                  <a:schemeClr val="tx1"/>
                </a:solidFill>
                <a:latin typeface="+mn-lt"/>
                <a:ea typeface="+mn-ea"/>
                <a:cs typeface="+mn-cs"/>
              </a:rPr>
              <a:t>Note that one good thing about the ML profile when it is loaded on the agent, it does not take too much memory (1-2MB) even as document size increases. This would be hard to achieve with document fingerprinting or exact matching where  the index size grows proportional to the documents being </a:t>
            </a:r>
            <a:r>
              <a:rPr lang="en-IE" sz="1200" kern="1200" dirty="0" smtClean="0">
                <a:solidFill>
                  <a:schemeClr val="tx1"/>
                </a:solidFill>
                <a:latin typeface="+mn-lt"/>
                <a:ea typeface="+mn-ea"/>
                <a:cs typeface="+mn-cs"/>
              </a:rPr>
              <a:t>indexed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Also – what is the last</a:t>
            </a:r>
            <a:r>
              <a:rPr lang="en-US" sz="1200" kern="1200" baseline="0" dirty="0" smtClean="0">
                <a:solidFill>
                  <a:schemeClr val="tx1"/>
                </a:solidFill>
                <a:latin typeface="+mn-lt"/>
                <a:ea typeface="+mn-ea"/>
                <a:cs typeface="+mn-cs"/>
              </a:rPr>
              <a:t> two constraints should not be fixed – in fact, if I was doing this for real – I would take advantage of meta data approach</a:t>
            </a:r>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Binary weights was</a:t>
            </a:r>
            <a:r>
              <a:rPr lang="en-US" baseline="0" dirty="0" smtClean="0"/>
              <a:t> a controversial approach</a:t>
            </a:r>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r>
              <a:rPr lang="en-US" dirty="0" smtClean="0"/>
              <a:t>Policy, procedure</a:t>
            </a:r>
            <a:r>
              <a:rPr lang="en-US" baseline="0" dirty="0" smtClean="0"/>
              <a:t> – these words are fairly common</a:t>
            </a:r>
          </a:p>
          <a:p>
            <a:r>
              <a:rPr lang="en-US" baseline="0" dirty="0" smtClean="0"/>
              <a:t>Police – this word is </a:t>
            </a:r>
            <a:r>
              <a:rPr lang="en-US" baseline="0" dirty="0" err="1" smtClean="0"/>
              <a:t>polysemous</a:t>
            </a:r>
            <a:r>
              <a:rPr lang="en-US" baseline="0" dirty="0" smtClean="0"/>
              <a:t> – has different meanings in different contexts.  </a:t>
            </a:r>
          </a:p>
          <a:p>
            <a:r>
              <a:rPr lang="en-US" baseline="0" dirty="0" smtClean="0"/>
              <a:t>Numbers – major cause of FPs, even if we eliminate them, still cause FPs</a:t>
            </a:r>
          </a:p>
          <a:p>
            <a:r>
              <a:rPr lang="en-US" baseline="0" dirty="0" smtClean="0"/>
              <a:t>Afghanistan – interestingly, this entity occurs more often than is expected</a:t>
            </a:r>
            <a:endParaRPr lang="en-US" dirty="0" smtClean="0"/>
          </a:p>
          <a:p>
            <a:endParaRPr lang="en-US" dirty="0" smtClean="0"/>
          </a:p>
          <a:p>
            <a:r>
              <a:rPr lang="en-US" dirty="0" smtClean="0"/>
              <a:t>Be emphatic on last point – issue is that text</a:t>
            </a:r>
            <a:r>
              <a:rPr lang="en-US" baseline="0" dirty="0" smtClean="0"/>
              <a:t> classifiers generally assume they have a relatively good sampling of universe even if classes are imbalanced – in this case, we cannot assume</a:t>
            </a:r>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r>
              <a:rPr lang="en-US" dirty="0" smtClean="0"/>
              <a:t>Motivation for adjusting the</a:t>
            </a:r>
            <a:r>
              <a:rPr lang="en-US" baseline="0" dirty="0" smtClean="0"/>
              <a:t> decision plane</a:t>
            </a:r>
          </a:p>
          <a:p>
            <a:endParaRPr lang="en-US" dirty="0" smtClean="0"/>
          </a:p>
          <a:p>
            <a:r>
              <a:rPr lang="en-US" dirty="0" smtClean="0"/>
              <a:t>We threw everything at the</a:t>
            </a:r>
            <a:r>
              <a:rPr lang="en-US" baseline="0" dirty="0" smtClean="0"/>
              <a:t> adjustment -&gt; </a:t>
            </a:r>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8925" y="284163"/>
            <a:ext cx="3740150" cy="2805112"/>
          </a:xfrm>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pPr>
              <a:defRPr/>
            </a:pPr>
            <a:fld id="{CEA96130-80FE-450A-9D6E-2375B464A403}" type="slidenum">
              <a:rPr lang="en-US" smtClean="0"/>
              <a:pPr>
                <a:defRPr/>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Group 16"/>
          <p:cNvGrpSpPr/>
          <p:nvPr/>
        </p:nvGrpSpPr>
        <p:grpSpPr>
          <a:xfrm>
            <a:off x="227015" y="6323678"/>
            <a:ext cx="8691371" cy="301752"/>
            <a:chOff x="227015" y="6323678"/>
            <a:chExt cx="8691371" cy="301752"/>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0" name="Round Same Side Corner Rectangle 1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dirty="0" smtClean="0"/>
              <a:t>Text Classification for Data Loss Prevention</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smtClean="0"/>
              <a:t>Click to add title</a:t>
            </a:r>
            <a:endParaRPr lang="en-US" dirty="0"/>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smtClean="0"/>
              <a:t>Click to add presenter’s name</a:t>
            </a:r>
            <a:endParaRPr lang="en-US" dirty="0"/>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smtClean="0"/>
              <a:t>Click to add presenter’s title</a:t>
            </a:r>
            <a:endParaRPr lang="en-US" dirty="0"/>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lvl1pPr>
          </a:lstStyle>
          <a:p>
            <a:pPr lvl="0"/>
            <a:r>
              <a:rPr lang="en-US" dirty="0" smtClean="0"/>
              <a:t>This is a sample quote slide.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9" name="Text Placeholder 8"/>
          <p:cNvSpPr>
            <a:spLocks noGrp="1" noChangeAspect="1"/>
          </p:cNvSpPr>
          <p:nvPr>
            <p:ph type="body" sz="quarter" idx="16" hasCustomPrompt="1"/>
          </p:nvPr>
        </p:nvSpPr>
        <p:spPr>
          <a:xfrm>
            <a:off x="5410200" y="2957960"/>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503420" y="112130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
        <p:nvSpPr>
          <p:cNvPr id="23" name="Text Placeholder 22"/>
          <p:cNvSpPr>
            <a:spLocks noGrp="1"/>
          </p:cNvSpPr>
          <p:nvPr>
            <p:ph type="body" sz="quarter" idx="14" hasCustomPrompt="1"/>
          </p:nvPr>
        </p:nvSpPr>
        <p:spPr>
          <a:xfrm>
            <a:off x="4152900" y="1162050"/>
            <a:ext cx="4238625" cy="3886200"/>
          </a:xfrm>
        </p:spPr>
        <p:txBody>
          <a:bodyPr/>
          <a:lstStyle>
            <a:lvl1pPr marL="0" indent="0">
              <a:lnSpc>
                <a:spcPct val="120000"/>
              </a:lnSpc>
              <a:spcAft>
                <a:spcPts val="0"/>
              </a:spcAft>
              <a:buNone/>
              <a:defRPr sz="3000" baseline="0"/>
            </a:lvl1pPr>
          </a:lstStyle>
          <a:p>
            <a:pPr lvl="0"/>
            <a:r>
              <a:rPr lang="en-US" dirty="0" smtClean="0"/>
              <a:t>This is a sample quote slide with photo.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bg2"/>
            </a:solidFill>
          </a:ln>
        </p:spPr>
        <p:txBody>
          <a:bodyPr anchor="ctr" anchorCtr="0"/>
          <a:lstStyle>
            <a:lvl1pPr marL="0" indent="0" algn="ctr">
              <a:buNone/>
              <a:defRPr/>
            </a:lvl1pPr>
          </a:lstStyle>
          <a:p>
            <a:r>
              <a:rPr lang="en-US" dirty="0" smtClean="0"/>
              <a:t>Insert Photo Here</a:t>
            </a:r>
            <a:endParaRPr lang="en-US" dirty="0"/>
          </a:p>
        </p:txBody>
      </p:sp>
      <p:sp>
        <p:nvSpPr>
          <p:cNvPr id="9" name="Text Placeholder 8"/>
          <p:cNvSpPr>
            <a:spLocks noGrp="1" noChangeAspect="1"/>
          </p:cNvSpPr>
          <p:nvPr>
            <p:ph type="body" sz="quarter" idx="17" hasCustomPrompt="1"/>
          </p:nvPr>
        </p:nvSpPr>
        <p:spPr>
          <a:xfrm>
            <a:off x="5230368" y="4518285"/>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3675888" y="118414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Copyright © 2011 Symantec Corporation. All rights reserved. </a:t>
            </a:r>
            <a:r>
              <a:rPr lang="en-US" sz="800" dirty="0" smtClean="0">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smtClean="0">
              <a:latin typeface="Calibri" pitchFamily="34" charset="0"/>
            </a:endParaRPr>
          </a:p>
          <a:p>
            <a:pPr marL="0" indent="0" algn="l">
              <a:lnSpc>
                <a:spcPct val="90000"/>
              </a:lnSpc>
              <a:buNone/>
            </a:pPr>
            <a:r>
              <a:rPr lang="en-US" sz="800" dirty="0" smtClean="0">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SYMANTEC PROPRIETARY/CONFIDENTIAL – INTERNAL USE ONLY</a:t>
            </a:r>
            <a:br>
              <a:rPr lang="en-US" sz="800" b="1" dirty="0" smtClean="0">
                <a:latin typeface="Calibri" pitchFamily="34" charset="0"/>
              </a:rPr>
            </a:br>
            <a:r>
              <a:rPr lang="en-US" sz="800" b="0" dirty="0" smtClean="0">
                <a:latin typeface="Calibri" pitchFamily="34" charset="0"/>
              </a:rPr>
              <a:t>Copyright © 2011 Symantec Corporation. All rights reserved.</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Understanding language to protect assets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Understanding language to protect assets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4944"/>
            <a:ext cx="8382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76400"/>
            <a:ext cx="407670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Understanding language to protect assets</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6400"/>
            <a:ext cx="406146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3" hasCustomPrompt="1"/>
          </p:nvPr>
        </p:nvSpPr>
        <p:spPr>
          <a:xfrm>
            <a:off x="381000" y="1219200"/>
            <a:ext cx="4093564"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
        <p:nvSpPr>
          <p:cNvPr id="8" name="Text Placeholder 6"/>
          <p:cNvSpPr>
            <a:spLocks noGrp="1"/>
          </p:cNvSpPr>
          <p:nvPr>
            <p:ph type="body" sz="quarter" idx="14" hasCustomPrompt="1"/>
          </p:nvPr>
        </p:nvSpPr>
        <p:spPr>
          <a:xfrm>
            <a:off x="4701540" y="1219200"/>
            <a:ext cx="4061460"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4" name="Round Same Side Corner Rectangle 13"/>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dirty="0" smtClean="0"/>
              <a:t>Understanding language to protect assets</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baseline="0">
                <a:solidFill>
                  <a:schemeClr val="tx1"/>
                </a:solidFill>
              </a:defRPr>
            </a:lvl1pPr>
          </a:lstStyle>
          <a:p>
            <a:r>
              <a:rPr lang="en-US" dirty="0" smtClean="0"/>
              <a:t>Click to add transition statement here</a:t>
            </a:r>
            <a:endParaRPr lang="en-US" dirty="0"/>
          </a:p>
        </p:txBody>
      </p:sp>
      <p:sp>
        <p:nvSpPr>
          <p:cNvPr id="12" name="Rectangle 4"/>
          <p:cNvSpPr>
            <a:spLocks noGrp="1" noChangeArrowheads="1"/>
          </p:cNvSpPr>
          <p:nvPr>
            <p:ph type="subTitle" idx="1" hasCustomPrompt="1"/>
          </p:nvPr>
        </p:nvSpPr>
        <p:spPr bwMode="black">
          <a:xfrm>
            <a:off x="685800" y="5029200"/>
            <a:ext cx="7772400" cy="381000"/>
          </a:xfrm>
        </p:spPr>
        <p:txBody>
          <a:bodyPr anchor="t" anchorCtr="0"/>
          <a:lstStyle>
            <a:lvl1pPr marL="0" indent="0">
              <a:buFontTx/>
              <a:buNone/>
              <a:defRPr sz="2400" b="1" baseline="0">
                <a:solidFill>
                  <a:schemeClr val="bg2"/>
                </a:solidFill>
              </a:defRPr>
            </a:lvl1pPr>
          </a:lstStyle>
          <a:p>
            <a:r>
              <a:rPr lang="en-US" dirty="0" smtClean="0"/>
              <a:t>Click to add subtitle here</a:t>
            </a:r>
            <a:endParaRPr lang="en-US" dirty="0"/>
          </a:p>
        </p:txBody>
      </p:sp>
      <p:pic>
        <p:nvPicPr>
          <p:cNvPr id="10" name="Picture 9" descr="SYM_Horiz_RGB.png"/>
          <p:cNvPicPr>
            <a:picLocks noChangeAspect="1"/>
          </p:cNvPicPr>
          <p:nvPr/>
        </p:nvPicPr>
        <p:blipFill>
          <a:blip r:embed="rId2"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8305" name="Picture 1"/>
          <p:cNvPicPr>
            <a:picLocks noChangeAspect="1" noChangeArrowheads="1"/>
          </p:cNvPicPr>
          <p:nvPr/>
        </p:nvPicPr>
        <p:blipFill>
          <a:blip r:embed="rId3" cstate="screen"/>
          <a:srcRect/>
          <a:stretch>
            <a:fillRect/>
          </a:stretch>
        </p:blipFill>
        <p:spPr bwMode="auto">
          <a:xfrm>
            <a:off x="0" y="5300662"/>
            <a:ext cx="9156700" cy="1566863"/>
          </a:xfrm>
          <a:prstGeom prst="rect">
            <a:avLst/>
          </a:prstGeom>
          <a:noFill/>
          <a:ln w="9525">
            <a:noFill/>
            <a:miter lim="800000"/>
            <a:headEnd/>
            <a:tailEnd/>
          </a:ln>
          <a:effectLst/>
        </p:spPr>
      </p:pic>
      <p:sp>
        <p:nvSpPr>
          <p:cNvPr id="11" name="Round Same Side Corner Rectangle 10"/>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 name="Round Same Side Corner Rectangle 11"/>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lvl1pPr>
          </a:lstStyle>
          <a:p>
            <a:r>
              <a:rPr lang="en-US" dirty="0" smtClean="0"/>
              <a:t>Click to add transition statement here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pic>
        <p:nvPicPr>
          <p:cNvPr id="13" name="Picture 12" descr="SYM_Horiz_RGB.png"/>
          <p:cNvPicPr>
            <a:picLocks noChangeAspect="1"/>
          </p:cNvPicPr>
          <p:nvPr/>
        </p:nvPicPr>
        <p:blipFill>
          <a:blip r:embed="rId4"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9201"/>
            <a:ext cx="8382001" cy="4953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600200"/>
            <a:ext cx="8382001" cy="4572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p:txBody>
          <a:bodyPr/>
          <a:lstStyle/>
          <a:p>
            <a:r>
              <a:rPr lang="en-US" smtClean="0"/>
              <a:t>Click icon to add table</a:t>
            </a:r>
            <a:endParaRPr lang="en-US"/>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bwMode="auto">
          <a:xfrm rot="16200000">
            <a:off x="3389251" y="3161442"/>
            <a:ext cx="301752" cy="6626223"/>
          </a:xfrm>
          <a:prstGeom prst="round2SameRect">
            <a:avLst>
              <a:gd name="adj1" fmla="val 50000"/>
              <a:gd name="adj2" fmla="val 0"/>
            </a:avLst>
          </a:prstGeom>
          <a:solidFill>
            <a:srgbClr val="FDBB3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ound Same Side Corner Rectangle 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744"/>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smtClean="0"/>
              <a:t>Click to add title </a:t>
            </a:r>
            <a:br>
              <a:rPr lang="en-US" dirty="0" smtClean="0"/>
            </a:br>
            <a:r>
              <a:rPr lang="en-US" dirty="0" smtClean="0"/>
              <a:t>two-line title wraps upward</a:t>
            </a:r>
          </a:p>
        </p:txBody>
      </p:sp>
      <p:sp>
        <p:nvSpPr>
          <p:cNvPr id="12294" name="Rectangle 3"/>
          <p:cNvSpPr>
            <a:spLocks noGrp="1" noChangeArrowheads="1"/>
          </p:cNvSpPr>
          <p:nvPr>
            <p:ph type="body" idx="1"/>
          </p:nvPr>
        </p:nvSpPr>
        <p:spPr bwMode="auto">
          <a:xfrm>
            <a:off x="381000" y="1219200"/>
            <a:ext cx="8382000" cy="49530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dirty="0" smtClean="0"/>
              <a:t>Understanding language to protect assets</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1" name="Picture 10" descr="SYM_Horiz_RGB.png"/>
          <p:cNvPicPr>
            <a:picLocks noChangeAspect="1"/>
          </p:cNvPicPr>
          <p:nvPr/>
        </p:nvPicPr>
        <p:blipFill>
          <a:blip r:embed="rId17" cstate="print"/>
          <a:stretch>
            <a:fillRect/>
          </a:stretch>
        </p:blipFill>
        <p:spPr>
          <a:xfrm>
            <a:off x="7016496" y="6311302"/>
            <a:ext cx="1207008" cy="317873"/>
          </a:xfrm>
          <a:prstGeom prst="rect">
            <a:avLst/>
          </a:prstGeom>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p:txBody>
          <a:bodyPr/>
          <a:lstStyle/>
          <a:p>
            <a:pPr>
              <a:defRPr/>
            </a:pPr>
            <a:r>
              <a:rPr lang="en-IE" dirty="0" smtClean="0"/>
              <a:t>Text Classification for Data Loss Prevention</a:t>
            </a:r>
            <a:endParaRPr lang="en-US" dirty="0"/>
          </a:p>
        </p:txBody>
      </p:sp>
      <p:sp>
        <p:nvSpPr>
          <p:cNvPr id="2" name="Slide Number Placeholder 1"/>
          <p:cNvSpPr>
            <a:spLocks noGrp="1"/>
          </p:cNvSpPr>
          <p:nvPr>
            <p:ph type="sldNum" sz="quarter" idx="4"/>
          </p:nvPr>
        </p:nvSpPr>
        <p:spPr/>
        <p:txBody>
          <a:bodyPr/>
          <a:lstStyle/>
          <a:p>
            <a:pPr>
              <a:defRPr/>
            </a:pPr>
            <a:fld id="{46082381-925A-4C25-AB18-0C99AD89CFC0}" type="slidenum">
              <a:rPr lang="en-US" smtClean="0"/>
              <a:pPr>
                <a:defRPr/>
              </a:pPr>
              <a:t>1</a:t>
            </a:fld>
            <a:endParaRPr lang="en-US" dirty="0"/>
          </a:p>
        </p:txBody>
      </p:sp>
      <p:sp>
        <p:nvSpPr>
          <p:cNvPr id="3" name="Title 2"/>
          <p:cNvSpPr>
            <a:spLocks noGrp="1"/>
          </p:cNvSpPr>
          <p:nvPr>
            <p:ph type="ctrTitle"/>
          </p:nvPr>
        </p:nvSpPr>
        <p:spPr>
          <a:xfrm>
            <a:off x="685800" y="3810000"/>
            <a:ext cx="8153400" cy="914400"/>
          </a:xfrm>
        </p:spPr>
        <p:txBody>
          <a:bodyPr/>
          <a:lstStyle/>
          <a:p>
            <a:r>
              <a:rPr lang="en-US" dirty="0" smtClean="0"/>
              <a:t>Text Classification for Data Loss Prevention</a:t>
            </a:r>
            <a:endParaRPr lang="en-US" dirty="0"/>
          </a:p>
        </p:txBody>
      </p:sp>
      <p:sp>
        <p:nvSpPr>
          <p:cNvPr id="4" name="Subtitle 3"/>
          <p:cNvSpPr>
            <a:spLocks noGrp="1"/>
          </p:cNvSpPr>
          <p:nvPr>
            <p:ph type="subTitle" idx="1"/>
          </p:nvPr>
        </p:nvSpPr>
        <p:spPr>
          <a:xfrm>
            <a:off x="685800" y="5181600"/>
            <a:ext cx="7239000" cy="381000"/>
          </a:xfrm>
        </p:spPr>
        <p:txBody>
          <a:bodyPr/>
          <a:lstStyle/>
          <a:p>
            <a:r>
              <a:rPr lang="en-US" u="sng" dirty="0" smtClean="0"/>
              <a:t>Michael </a:t>
            </a:r>
            <a:r>
              <a:rPr lang="en-US" u="sng" dirty="0" smtClean="0"/>
              <a:t>Hart</a:t>
            </a:r>
            <a:r>
              <a:rPr lang="en-US" dirty="0" smtClean="0"/>
              <a:t>, </a:t>
            </a:r>
            <a:r>
              <a:rPr lang="en-US" dirty="0" err="1" smtClean="0"/>
              <a:t>Pratyusa</a:t>
            </a:r>
            <a:r>
              <a:rPr lang="en-US" dirty="0" smtClean="0"/>
              <a:t> </a:t>
            </a:r>
            <a:r>
              <a:rPr lang="en-US" dirty="0" err="1" smtClean="0"/>
              <a:t>Manadhata</a:t>
            </a:r>
            <a:r>
              <a:rPr lang="en-US" dirty="0" smtClean="0"/>
              <a:t>, Rob Johnson</a:t>
            </a:r>
            <a:endParaRPr lang="en-US" dirty="0"/>
          </a:p>
        </p:txBody>
      </p:sp>
      <p:sp>
        <p:nvSpPr>
          <p:cNvPr id="5" name="Text Placeholder 4"/>
          <p:cNvSpPr>
            <a:spLocks noGrp="1"/>
          </p:cNvSpPr>
          <p:nvPr>
            <p:ph type="body" sz="quarter" idx="10"/>
          </p:nvPr>
        </p:nvSpPr>
        <p:spPr/>
        <p:txBody>
          <a:bodyPr/>
          <a:lstStyle/>
          <a:p>
            <a:r>
              <a:rPr lang="en-US" dirty="0" smtClean="0"/>
              <a:t>Symantec Research Laboratory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Effect of supplementation</a:t>
            </a:r>
            <a:endParaRPr lang="en-IE" dirty="0"/>
          </a:p>
        </p:txBody>
      </p:sp>
      <p:pic>
        <p:nvPicPr>
          <p:cNvPr id="9" name="Content Placeholder 8" descr="effect-supplementation.png"/>
          <p:cNvPicPr>
            <a:picLocks noGrp="1" noChangeAspect="1"/>
          </p:cNvPicPr>
          <p:nvPr>
            <p:ph idx="1"/>
          </p:nvPr>
        </p:nvPicPr>
        <p:blipFill>
          <a:blip r:embed="rId3" cstate="print"/>
          <a:stretch>
            <a:fillRect/>
          </a:stretch>
        </p:blipFill>
        <p:spPr>
          <a:xfrm>
            <a:off x="27860" y="3032656"/>
            <a:ext cx="9039940" cy="2758544"/>
          </a:xfrm>
        </p:spPr>
      </p:pic>
      <p:sp>
        <p:nvSpPr>
          <p:cNvPr id="2" name="Footer Placeholder 1"/>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3" name="Slide Number Placeholder 2"/>
          <p:cNvSpPr>
            <a:spLocks noGrp="1"/>
          </p:cNvSpPr>
          <p:nvPr>
            <p:ph type="sldNum" sz="quarter" idx="11"/>
          </p:nvPr>
        </p:nvSpPr>
        <p:spPr/>
        <p:txBody>
          <a:bodyPr/>
          <a:lstStyle/>
          <a:p>
            <a:pPr>
              <a:defRPr/>
            </a:pPr>
            <a:fld id="{46082381-925A-4C25-AB18-0C99AD89CFC0}" type="slidenum">
              <a:rPr lang="en-US" smtClean="0"/>
              <a:pPr>
                <a:defRPr/>
              </a:pPr>
              <a:t>10</a:t>
            </a:fld>
            <a:endParaRPr lang="en-US" dirty="0"/>
          </a:p>
        </p:txBody>
      </p:sp>
      <p:sp>
        <p:nvSpPr>
          <p:cNvPr id="10" name="TextBox 9"/>
          <p:cNvSpPr txBox="1"/>
          <p:nvPr/>
        </p:nvSpPr>
        <p:spPr bwMode="ltGray">
          <a:xfrm>
            <a:off x="152400" y="2514600"/>
            <a:ext cx="2514600" cy="457200"/>
          </a:xfrm>
          <a:prstGeom prst="rect">
            <a:avLst/>
          </a:prstGeom>
          <a:noFill/>
          <a:ln w="9525">
            <a:noFill/>
            <a:miter lim="800000"/>
            <a:headEnd/>
            <a:tailEnd/>
          </a:ln>
        </p:spPr>
        <p:txBody>
          <a:bodyPr wrap="none" lIns="91419" tIns="45710" rIns="91419" bIns="45710" rtlCol="0" anchor="t" anchorCtr="0">
            <a:noAutofit/>
          </a:bodyPr>
          <a:lstStyle/>
          <a:p>
            <a:pPr>
              <a:lnSpc>
                <a:spcPct val="90000"/>
              </a:lnSpc>
              <a:spcBef>
                <a:spcPts val="0"/>
              </a:spcBef>
              <a:spcAft>
                <a:spcPts val="800"/>
              </a:spcAft>
            </a:pPr>
            <a:r>
              <a:rPr lang="en-US" sz="2000" i="1" dirty="0" smtClean="0">
                <a:solidFill>
                  <a:schemeClr val="bg2">
                    <a:lumMod val="50000"/>
                  </a:schemeClr>
                </a:solidFill>
                <a:latin typeface="Calibri" pitchFamily="34" charset="0"/>
              </a:rPr>
              <a:t>Public</a:t>
            </a:r>
            <a:r>
              <a:rPr lang="en-US" sz="2000" dirty="0" smtClean="0">
                <a:solidFill>
                  <a:schemeClr val="bg2">
                    <a:lumMod val="50000"/>
                  </a:schemeClr>
                </a:solidFill>
                <a:latin typeface="Calibri" pitchFamily="34" charset="0"/>
              </a:rPr>
              <a:t> False Positive Rate</a:t>
            </a:r>
            <a:endParaRPr lang="en-IE" sz="2000" dirty="0" err="1" smtClean="0">
              <a:solidFill>
                <a:schemeClr val="bg2">
                  <a:lumMod val="50000"/>
                </a:schemeClr>
              </a:solidFill>
              <a:latin typeface="Calibri" pitchFamily="34" charset="0"/>
            </a:endParaRPr>
          </a:p>
        </p:txBody>
      </p:sp>
      <p:sp>
        <p:nvSpPr>
          <p:cNvPr id="11" name="TextBox 10"/>
          <p:cNvSpPr txBox="1"/>
          <p:nvPr/>
        </p:nvSpPr>
        <p:spPr bwMode="ltGray">
          <a:xfrm>
            <a:off x="3200400" y="2514600"/>
            <a:ext cx="2362200" cy="457200"/>
          </a:xfrm>
          <a:prstGeom prst="rect">
            <a:avLst/>
          </a:prstGeom>
          <a:noFill/>
          <a:ln w="9525">
            <a:noFill/>
            <a:miter lim="800000"/>
            <a:headEnd/>
            <a:tailEnd/>
          </a:ln>
        </p:spPr>
        <p:txBody>
          <a:bodyPr wrap="none" lIns="91419" tIns="45710" rIns="91419" bIns="45710" rtlCol="0" anchor="t" anchorCtr="0">
            <a:noAutofit/>
          </a:bodyPr>
          <a:lstStyle/>
          <a:p>
            <a:pPr>
              <a:lnSpc>
                <a:spcPct val="90000"/>
              </a:lnSpc>
              <a:spcBef>
                <a:spcPts val="0"/>
              </a:spcBef>
              <a:spcAft>
                <a:spcPts val="800"/>
              </a:spcAft>
            </a:pPr>
            <a:r>
              <a:rPr lang="en-US" sz="2000" dirty="0" smtClean="0">
                <a:solidFill>
                  <a:schemeClr val="bg2">
                    <a:lumMod val="50000"/>
                  </a:schemeClr>
                </a:solidFill>
                <a:latin typeface="Calibri" pitchFamily="34" charset="0"/>
              </a:rPr>
              <a:t>False Negative Rate</a:t>
            </a:r>
            <a:endParaRPr lang="en-IE" sz="2000" dirty="0" err="1" smtClean="0">
              <a:solidFill>
                <a:schemeClr val="bg2">
                  <a:lumMod val="50000"/>
                </a:schemeClr>
              </a:solidFill>
              <a:latin typeface="Calibri" pitchFamily="34" charset="0"/>
            </a:endParaRPr>
          </a:p>
        </p:txBody>
      </p:sp>
      <p:sp>
        <p:nvSpPr>
          <p:cNvPr id="12" name="TextBox 11"/>
          <p:cNvSpPr txBox="1"/>
          <p:nvPr/>
        </p:nvSpPr>
        <p:spPr bwMode="ltGray">
          <a:xfrm>
            <a:off x="6172200" y="2514600"/>
            <a:ext cx="2514600" cy="457200"/>
          </a:xfrm>
          <a:prstGeom prst="rect">
            <a:avLst/>
          </a:prstGeom>
          <a:noFill/>
          <a:ln w="9525">
            <a:noFill/>
            <a:miter lim="800000"/>
            <a:headEnd/>
            <a:tailEnd/>
          </a:ln>
        </p:spPr>
        <p:txBody>
          <a:bodyPr wrap="none" lIns="91419" tIns="45710" rIns="91419" bIns="45710" rtlCol="0" anchor="t" anchorCtr="0">
            <a:noAutofit/>
          </a:bodyPr>
          <a:lstStyle/>
          <a:p>
            <a:pPr>
              <a:lnSpc>
                <a:spcPct val="90000"/>
              </a:lnSpc>
              <a:spcBef>
                <a:spcPts val="0"/>
              </a:spcBef>
              <a:spcAft>
                <a:spcPts val="800"/>
              </a:spcAft>
            </a:pPr>
            <a:r>
              <a:rPr lang="en-US" sz="2000" i="1" dirty="0" smtClean="0">
                <a:solidFill>
                  <a:schemeClr val="bg2">
                    <a:lumMod val="50000"/>
                  </a:schemeClr>
                </a:solidFill>
                <a:latin typeface="Calibri" pitchFamily="34" charset="0"/>
              </a:rPr>
              <a:t>NE</a:t>
            </a:r>
            <a:r>
              <a:rPr lang="en-US" sz="2000" dirty="0" smtClean="0">
                <a:solidFill>
                  <a:schemeClr val="bg2">
                    <a:lumMod val="50000"/>
                  </a:schemeClr>
                </a:solidFill>
                <a:latin typeface="Calibri" pitchFamily="34" charset="0"/>
              </a:rPr>
              <a:t> False Positive Rate</a:t>
            </a:r>
            <a:endParaRPr lang="en-IE" sz="2000" dirty="0" err="1" smtClean="0">
              <a:solidFill>
                <a:schemeClr val="bg2">
                  <a:lumMod val="50000"/>
                </a:schemeClr>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adjustment</a:t>
            </a:r>
            <a:endParaRPr lang="en-IE" dirty="0"/>
          </a:p>
        </p:txBody>
      </p:sp>
      <p:sp>
        <p:nvSpPr>
          <p:cNvPr id="4" name="Footer Placeholder 3"/>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11</a:t>
            </a:fld>
            <a:endParaRPr lang="en-US" dirty="0"/>
          </a:p>
        </p:txBody>
      </p:sp>
      <p:pic>
        <p:nvPicPr>
          <p:cNvPr id="8" name="Content Placeholder 7" descr="effect-adjustment.png"/>
          <p:cNvPicPr>
            <a:picLocks noGrp="1" noChangeAspect="1"/>
          </p:cNvPicPr>
          <p:nvPr>
            <p:ph idx="1"/>
          </p:nvPr>
        </p:nvPicPr>
        <p:blipFill>
          <a:blip r:embed="rId3" cstate="print"/>
          <a:stretch>
            <a:fillRect/>
          </a:stretch>
        </p:blipFill>
        <p:spPr>
          <a:xfrm>
            <a:off x="152400" y="2971800"/>
            <a:ext cx="8915400" cy="2739471"/>
          </a:xfrm>
        </p:spPr>
      </p:pic>
      <p:sp>
        <p:nvSpPr>
          <p:cNvPr id="9" name="TextBox 8"/>
          <p:cNvSpPr txBox="1"/>
          <p:nvPr/>
        </p:nvSpPr>
        <p:spPr bwMode="ltGray">
          <a:xfrm>
            <a:off x="152400" y="2362200"/>
            <a:ext cx="2819400" cy="381000"/>
          </a:xfrm>
          <a:prstGeom prst="rect">
            <a:avLst/>
          </a:prstGeom>
          <a:noFill/>
          <a:ln w="9525">
            <a:noFill/>
            <a:miter lim="800000"/>
            <a:headEnd/>
            <a:tailEnd/>
          </a:ln>
        </p:spPr>
        <p:txBody>
          <a:bodyPr wrap="none" lIns="91419" tIns="45710" rIns="91419" bIns="45710" rtlCol="0" anchor="t" anchorCtr="0">
            <a:noAutofit/>
          </a:bodyPr>
          <a:lstStyle/>
          <a:p>
            <a:pPr>
              <a:lnSpc>
                <a:spcPct val="90000"/>
              </a:lnSpc>
              <a:spcBef>
                <a:spcPts val="0"/>
              </a:spcBef>
              <a:spcAft>
                <a:spcPts val="800"/>
              </a:spcAft>
            </a:pPr>
            <a:endParaRPr lang="en-IE" sz="2000" dirty="0" err="1" smtClean="0">
              <a:solidFill>
                <a:schemeClr val="bg2">
                  <a:lumMod val="50000"/>
                </a:schemeClr>
              </a:solidFill>
              <a:latin typeface="Calibri" pitchFamily="34" charset="0"/>
            </a:endParaRPr>
          </a:p>
        </p:txBody>
      </p:sp>
      <p:sp>
        <p:nvSpPr>
          <p:cNvPr id="10" name="TextBox 9"/>
          <p:cNvSpPr txBox="1"/>
          <p:nvPr/>
        </p:nvSpPr>
        <p:spPr bwMode="ltGray">
          <a:xfrm>
            <a:off x="152400" y="2514600"/>
            <a:ext cx="2514600" cy="457200"/>
          </a:xfrm>
          <a:prstGeom prst="rect">
            <a:avLst/>
          </a:prstGeom>
          <a:noFill/>
          <a:ln w="9525">
            <a:noFill/>
            <a:miter lim="800000"/>
            <a:headEnd/>
            <a:tailEnd/>
          </a:ln>
        </p:spPr>
        <p:txBody>
          <a:bodyPr wrap="none" lIns="91419" tIns="45710" rIns="91419" bIns="45710" rtlCol="0" anchor="t" anchorCtr="0">
            <a:noAutofit/>
          </a:bodyPr>
          <a:lstStyle/>
          <a:p>
            <a:pPr>
              <a:lnSpc>
                <a:spcPct val="90000"/>
              </a:lnSpc>
              <a:spcBef>
                <a:spcPts val="0"/>
              </a:spcBef>
              <a:spcAft>
                <a:spcPts val="800"/>
              </a:spcAft>
            </a:pPr>
            <a:r>
              <a:rPr lang="en-US" sz="2000" i="1" dirty="0" smtClean="0">
                <a:solidFill>
                  <a:schemeClr val="bg2">
                    <a:lumMod val="50000"/>
                  </a:schemeClr>
                </a:solidFill>
                <a:latin typeface="Calibri" pitchFamily="34" charset="0"/>
              </a:rPr>
              <a:t>Public</a:t>
            </a:r>
            <a:r>
              <a:rPr lang="en-US" sz="2000" dirty="0" smtClean="0">
                <a:solidFill>
                  <a:schemeClr val="bg2">
                    <a:lumMod val="50000"/>
                  </a:schemeClr>
                </a:solidFill>
                <a:latin typeface="Calibri" pitchFamily="34" charset="0"/>
              </a:rPr>
              <a:t> False Positive Rate</a:t>
            </a:r>
            <a:endParaRPr lang="en-IE" sz="2000" dirty="0" err="1" smtClean="0">
              <a:solidFill>
                <a:schemeClr val="bg2">
                  <a:lumMod val="50000"/>
                </a:schemeClr>
              </a:solidFill>
              <a:latin typeface="Calibri" pitchFamily="34" charset="0"/>
            </a:endParaRPr>
          </a:p>
        </p:txBody>
      </p:sp>
      <p:sp>
        <p:nvSpPr>
          <p:cNvPr id="11" name="TextBox 10"/>
          <p:cNvSpPr txBox="1"/>
          <p:nvPr/>
        </p:nvSpPr>
        <p:spPr bwMode="ltGray">
          <a:xfrm>
            <a:off x="3200400" y="2514600"/>
            <a:ext cx="2362200" cy="457200"/>
          </a:xfrm>
          <a:prstGeom prst="rect">
            <a:avLst/>
          </a:prstGeom>
          <a:noFill/>
          <a:ln w="9525">
            <a:noFill/>
            <a:miter lim="800000"/>
            <a:headEnd/>
            <a:tailEnd/>
          </a:ln>
        </p:spPr>
        <p:txBody>
          <a:bodyPr wrap="none" lIns="91419" tIns="45710" rIns="91419" bIns="45710" rtlCol="0" anchor="t" anchorCtr="0">
            <a:noAutofit/>
          </a:bodyPr>
          <a:lstStyle/>
          <a:p>
            <a:pPr>
              <a:lnSpc>
                <a:spcPct val="90000"/>
              </a:lnSpc>
              <a:spcBef>
                <a:spcPts val="0"/>
              </a:spcBef>
              <a:spcAft>
                <a:spcPts val="800"/>
              </a:spcAft>
            </a:pPr>
            <a:r>
              <a:rPr lang="en-US" sz="2000" dirty="0" smtClean="0">
                <a:solidFill>
                  <a:schemeClr val="bg2">
                    <a:lumMod val="50000"/>
                  </a:schemeClr>
                </a:solidFill>
                <a:latin typeface="Calibri" pitchFamily="34" charset="0"/>
              </a:rPr>
              <a:t>False Negative Rate</a:t>
            </a:r>
            <a:endParaRPr lang="en-IE" sz="2000" dirty="0" err="1" smtClean="0">
              <a:solidFill>
                <a:schemeClr val="bg2">
                  <a:lumMod val="50000"/>
                </a:schemeClr>
              </a:solidFill>
              <a:latin typeface="Calibri" pitchFamily="34" charset="0"/>
            </a:endParaRPr>
          </a:p>
        </p:txBody>
      </p:sp>
      <p:sp>
        <p:nvSpPr>
          <p:cNvPr id="12" name="TextBox 11"/>
          <p:cNvSpPr txBox="1"/>
          <p:nvPr/>
        </p:nvSpPr>
        <p:spPr bwMode="ltGray">
          <a:xfrm>
            <a:off x="6172200" y="2514600"/>
            <a:ext cx="2514600" cy="457200"/>
          </a:xfrm>
          <a:prstGeom prst="rect">
            <a:avLst/>
          </a:prstGeom>
          <a:noFill/>
          <a:ln w="9525">
            <a:noFill/>
            <a:miter lim="800000"/>
            <a:headEnd/>
            <a:tailEnd/>
          </a:ln>
        </p:spPr>
        <p:txBody>
          <a:bodyPr wrap="none" lIns="91419" tIns="45710" rIns="91419" bIns="45710" rtlCol="0" anchor="t" anchorCtr="0">
            <a:noAutofit/>
          </a:bodyPr>
          <a:lstStyle/>
          <a:p>
            <a:pPr>
              <a:lnSpc>
                <a:spcPct val="90000"/>
              </a:lnSpc>
              <a:spcBef>
                <a:spcPts val="0"/>
              </a:spcBef>
              <a:spcAft>
                <a:spcPts val="800"/>
              </a:spcAft>
            </a:pPr>
            <a:r>
              <a:rPr lang="en-US" sz="2000" i="1" dirty="0" smtClean="0">
                <a:solidFill>
                  <a:schemeClr val="bg2">
                    <a:lumMod val="50000"/>
                  </a:schemeClr>
                </a:solidFill>
                <a:latin typeface="Calibri" pitchFamily="34" charset="0"/>
              </a:rPr>
              <a:t>NE</a:t>
            </a:r>
            <a:r>
              <a:rPr lang="en-US" sz="2000" dirty="0" smtClean="0">
                <a:solidFill>
                  <a:schemeClr val="bg2">
                    <a:lumMod val="50000"/>
                  </a:schemeClr>
                </a:solidFill>
                <a:latin typeface="Calibri" pitchFamily="34" charset="0"/>
              </a:rPr>
              <a:t> False Positive Rate</a:t>
            </a:r>
            <a:endParaRPr lang="en-IE" sz="2000" dirty="0" err="1" smtClean="0">
              <a:solidFill>
                <a:schemeClr val="bg2">
                  <a:lumMod val="50000"/>
                </a:schemeClr>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Correcting for mistakes (Step 2)</a:t>
            </a:r>
            <a:endParaRPr lang="en-IE" dirty="0"/>
          </a:p>
        </p:txBody>
      </p:sp>
      <p:sp>
        <p:nvSpPr>
          <p:cNvPr id="3" name="Content Placeholder 2"/>
          <p:cNvSpPr>
            <a:spLocks noGrp="1"/>
          </p:cNvSpPr>
          <p:nvPr>
            <p:ph idx="1"/>
          </p:nvPr>
        </p:nvSpPr>
        <p:spPr/>
        <p:txBody>
          <a:bodyPr/>
          <a:lstStyle/>
          <a:p>
            <a:r>
              <a:rPr lang="en-US" dirty="0" smtClean="0"/>
              <a:t>In some cases</a:t>
            </a:r>
          </a:p>
          <a:p>
            <a:pPr lvl="1"/>
            <a:r>
              <a:rPr lang="en-US" dirty="0" smtClean="0"/>
              <a:t>Still observe FPs by </a:t>
            </a:r>
            <a:r>
              <a:rPr lang="en-US" i="1" dirty="0" smtClean="0"/>
              <a:t>NE</a:t>
            </a:r>
            <a:r>
              <a:rPr lang="en-US" dirty="0" smtClean="0"/>
              <a:t>s</a:t>
            </a:r>
          </a:p>
          <a:p>
            <a:pPr lvl="1"/>
            <a:r>
              <a:rPr lang="en-US" dirty="0" smtClean="0"/>
              <a:t>Increased FP rate on </a:t>
            </a:r>
            <a:r>
              <a:rPr lang="en-US" i="1" dirty="0" smtClean="0"/>
              <a:t>public</a:t>
            </a:r>
          </a:p>
          <a:p>
            <a:pPr lvl="1"/>
            <a:r>
              <a:rPr lang="en-US" dirty="0" smtClean="0"/>
              <a:t>Classifier more sensitive to knowledge domain than </a:t>
            </a:r>
            <a:r>
              <a:rPr lang="en-US" i="1" dirty="0" smtClean="0"/>
              <a:t>secret</a:t>
            </a:r>
            <a:endParaRPr lang="en-US" dirty="0" smtClean="0"/>
          </a:p>
          <a:p>
            <a:r>
              <a:rPr lang="en-US" dirty="0" smtClean="0"/>
              <a:t>Train a second classifier with new features</a:t>
            </a:r>
          </a:p>
          <a:p>
            <a:pPr lvl="1"/>
            <a:r>
              <a:rPr lang="en-US" dirty="0" smtClean="0"/>
              <a:t>Eliminate </a:t>
            </a:r>
            <a:r>
              <a:rPr lang="en-US" i="1" dirty="0" smtClean="0"/>
              <a:t>NE</a:t>
            </a:r>
            <a:r>
              <a:rPr lang="en-US" dirty="0" smtClean="0"/>
              <a:t> false positives by measuring the topical relatedness of documents</a:t>
            </a:r>
          </a:p>
          <a:p>
            <a:pPr lvl="1"/>
            <a:r>
              <a:rPr lang="en-US" dirty="0" smtClean="0"/>
              <a:t>Address </a:t>
            </a:r>
            <a:r>
              <a:rPr lang="en-US" i="1" dirty="0" smtClean="0"/>
              <a:t>public</a:t>
            </a:r>
            <a:r>
              <a:rPr lang="en-US" dirty="0" smtClean="0"/>
              <a:t> false positives by learning what </a:t>
            </a:r>
            <a:r>
              <a:rPr lang="en-US" i="1" dirty="0" smtClean="0"/>
              <a:t>public</a:t>
            </a:r>
            <a:r>
              <a:rPr lang="en-US" dirty="0" smtClean="0"/>
              <a:t> means using an </a:t>
            </a:r>
            <a:r>
              <a:rPr lang="en-US" dirty="0" err="1" smtClean="0"/>
              <a:t>SA</a:t>
            </a:r>
            <a:r>
              <a:rPr lang="en-US" i="1" baseline="-25000" dirty="0" err="1" smtClean="0"/>
              <a:t>public</a:t>
            </a:r>
            <a:r>
              <a:rPr lang="en-US" dirty="0" smtClean="0"/>
              <a:t> classifier </a:t>
            </a:r>
          </a:p>
          <a:p>
            <a:pPr lvl="1"/>
            <a:r>
              <a:rPr lang="en-US" dirty="0" smtClean="0"/>
              <a:t>Change the classification decision from </a:t>
            </a:r>
            <a:r>
              <a:rPr lang="en-US" i="1" dirty="0" smtClean="0"/>
              <a:t>secret</a:t>
            </a:r>
            <a:r>
              <a:rPr lang="en-US" dirty="0" smtClean="0"/>
              <a:t>, ¬</a:t>
            </a:r>
            <a:r>
              <a:rPr lang="en-US" i="1" dirty="0" smtClean="0"/>
              <a:t>secret</a:t>
            </a:r>
            <a:r>
              <a:rPr lang="en-US" dirty="0" smtClean="0"/>
              <a:t> to </a:t>
            </a:r>
            <a:r>
              <a:rPr lang="en-US" i="1" dirty="0" smtClean="0"/>
              <a:t>secret, public</a:t>
            </a:r>
            <a:r>
              <a:rPr lang="en-US" dirty="0" smtClean="0"/>
              <a:t> and </a:t>
            </a:r>
            <a:r>
              <a:rPr lang="en-US" i="1" dirty="0" smtClean="0"/>
              <a:t>NE</a:t>
            </a:r>
            <a:endParaRPr lang="en-IE" i="1" dirty="0"/>
          </a:p>
        </p:txBody>
      </p:sp>
      <p:sp>
        <p:nvSpPr>
          <p:cNvPr id="4" name="Footer Placeholder 3"/>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12</a:t>
            </a:fld>
            <a:endParaRPr lang="en-US" dirty="0"/>
          </a:p>
        </p:txBody>
      </p:sp>
      <p:sp>
        <p:nvSpPr>
          <p:cNvPr id="6" name="TextBox 5"/>
          <p:cNvSpPr txBox="1"/>
          <p:nvPr/>
        </p:nvSpPr>
        <p:spPr bwMode="ltGray">
          <a:xfrm>
            <a:off x="0" y="5791200"/>
            <a:ext cx="914400" cy="914400"/>
          </a:xfrm>
          <a:prstGeom prst="rect">
            <a:avLst/>
          </a:prstGeom>
          <a:noFill/>
          <a:ln w="9525">
            <a:noFill/>
            <a:miter lim="800000"/>
            <a:headEnd/>
            <a:tailEnd/>
          </a:ln>
        </p:spPr>
        <p:txBody>
          <a:bodyPr wrap="none" lIns="91419" tIns="45710" rIns="91419" bIns="45710" rtlCol="0" anchor="t" anchorCtr="0">
            <a:noAutofit/>
          </a:bodyPr>
          <a:lstStyle/>
          <a:p>
            <a:pPr>
              <a:lnSpc>
                <a:spcPct val="90000"/>
              </a:lnSpc>
              <a:spcBef>
                <a:spcPts val="0"/>
              </a:spcBef>
              <a:spcAft>
                <a:spcPts val="800"/>
              </a:spcAft>
            </a:pPr>
            <a:endParaRPr lang="en-IE" sz="2000" dirty="0" err="1" smtClean="0">
              <a:solidFill>
                <a:schemeClr val="bg2">
                  <a:lumMod val="50000"/>
                </a:schemeClr>
              </a:solidFill>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Targeting </a:t>
            </a:r>
            <a:r>
              <a:rPr lang="en-US" i="1" dirty="0" smtClean="0"/>
              <a:t>NE</a:t>
            </a:r>
            <a:r>
              <a:rPr lang="en-US" dirty="0" smtClean="0"/>
              <a:t> false positives</a:t>
            </a:r>
            <a:endParaRPr lang="en-IE" dirty="0"/>
          </a:p>
        </p:txBody>
      </p:sp>
      <p:sp>
        <p:nvSpPr>
          <p:cNvPr id="3" name="Content Placeholder 2"/>
          <p:cNvSpPr>
            <a:spLocks noGrp="1"/>
          </p:cNvSpPr>
          <p:nvPr>
            <p:ph idx="1"/>
          </p:nvPr>
        </p:nvSpPr>
        <p:spPr/>
        <p:txBody>
          <a:bodyPr/>
          <a:lstStyle/>
          <a:p>
            <a:r>
              <a:rPr lang="en-US" dirty="0" smtClean="0"/>
              <a:t>Related documents should share similar language</a:t>
            </a:r>
          </a:p>
          <a:p>
            <a:pPr lvl="1"/>
            <a:r>
              <a:rPr lang="en-US" dirty="0" smtClean="0"/>
              <a:t>Measure amount of new vocabulary contained in document</a:t>
            </a:r>
          </a:p>
          <a:p>
            <a:r>
              <a:rPr lang="en-US" dirty="0" smtClean="0"/>
              <a:t>Introduce new attribute: </a:t>
            </a:r>
            <a:r>
              <a:rPr lang="en-US" dirty="0" err="1" smtClean="0"/>
              <a:t>xtra.info</a:t>
            </a:r>
            <a:r>
              <a:rPr lang="en-US" baseline="-25000" dirty="0" err="1" smtClean="0"/>
              <a:t>class</a:t>
            </a:r>
            <a:r>
              <a:rPr lang="en-US" dirty="0" smtClean="0"/>
              <a:t> where</a:t>
            </a:r>
          </a:p>
          <a:p>
            <a:pPr lvl="1"/>
            <a:r>
              <a:rPr lang="en-US" dirty="0" smtClean="0"/>
              <a:t>class in {</a:t>
            </a:r>
            <a:r>
              <a:rPr lang="en-US" i="1" dirty="0" err="1" smtClean="0"/>
              <a:t>secret,public</a:t>
            </a:r>
            <a:r>
              <a:rPr lang="en-US" dirty="0" smtClean="0"/>
              <a:t>}</a:t>
            </a:r>
          </a:p>
          <a:p>
            <a:pPr lvl="1"/>
            <a:r>
              <a:rPr lang="en-US" dirty="0" smtClean="0"/>
              <a:t>Percentage of words in document that exist in the document, but not in any document labeled class </a:t>
            </a:r>
          </a:p>
          <a:p>
            <a:pPr lvl="1"/>
            <a:r>
              <a:rPr lang="en-US" dirty="0" smtClean="0"/>
              <a:t>Only consider words with a document frequency less than 0.5%</a:t>
            </a:r>
          </a:p>
          <a:p>
            <a:r>
              <a:rPr lang="en-US" b="1" dirty="0" smtClean="0"/>
              <a:t>Hypothesis</a:t>
            </a:r>
          </a:p>
          <a:p>
            <a:pPr lvl="1"/>
            <a:r>
              <a:rPr lang="en-US" dirty="0" smtClean="0"/>
              <a:t>A document in class should have a lower </a:t>
            </a:r>
            <a:r>
              <a:rPr lang="en-US" dirty="0" err="1" smtClean="0"/>
              <a:t>xtra.info</a:t>
            </a:r>
            <a:r>
              <a:rPr lang="en-US" baseline="-25000" dirty="0" err="1" smtClean="0"/>
              <a:t>class</a:t>
            </a:r>
            <a:endParaRPr lang="en-IE" baseline="-25000" dirty="0"/>
          </a:p>
        </p:txBody>
      </p:sp>
      <p:sp>
        <p:nvSpPr>
          <p:cNvPr id="4" name="Footer Placeholder 3"/>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xtra.info</a:t>
            </a:r>
            <a:r>
              <a:rPr lang="en-US" i="1" baseline="-25000" dirty="0" err="1" smtClean="0"/>
              <a:t>secret</a:t>
            </a:r>
            <a:r>
              <a:rPr lang="en-US" dirty="0" smtClean="0"/>
              <a:t> comparison for </a:t>
            </a:r>
            <a:r>
              <a:rPr lang="en-US" i="1" dirty="0" smtClean="0"/>
              <a:t>NE</a:t>
            </a:r>
            <a:r>
              <a:rPr lang="en-US" dirty="0" smtClean="0"/>
              <a:t> and </a:t>
            </a:r>
            <a:r>
              <a:rPr lang="en-US" i="1" dirty="0" smtClean="0"/>
              <a:t>secret</a:t>
            </a:r>
            <a:endParaRPr lang="en-IE" i="1" dirty="0"/>
          </a:p>
        </p:txBody>
      </p:sp>
      <p:sp>
        <p:nvSpPr>
          <p:cNvPr id="3" name="Content Placeholder 2"/>
          <p:cNvSpPr>
            <a:spLocks noGrp="1"/>
          </p:cNvSpPr>
          <p:nvPr>
            <p:ph idx="1"/>
          </p:nvPr>
        </p:nvSpPr>
        <p:spPr/>
        <p:txBody>
          <a:bodyPr/>
          <a:lstStyle/>
          <a:p>
            <a:endParaRPr lang="en-IE" dirty="0"/>
          </a:p>
        </p:txBody>
      </p:sp>
      <p:sp>
        <p:nvSpPr>
          <p:cNvPr id="4" name="Footer Placeholder 3"/>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14</a:t>
            </a:fld>
            <a:endParaRPr lang="en-US" dirty="0"/>
          </a:p>
        </p:txBody>
      </p:sp>
      <p:graphicFrame>
        <p:nvGraphicFramePr>
          <p:cNvPr id="7" name="Table Placeholder 8"/>
          <p:cNvGraphicFramePr>
            <a:graphicFrameLocks/>
          </p:cNvGraphicFramePr>
          <p:nvPr/>
        </p:nvGraphicFramePr>
        <p:xfrm>
          <a:off x="381000" y="1219200"/>
          <a:ext cx="8382000" cy="1663512"/>
        </p:xfrm>
        <a:graphic>
          <a:graphicData uri="http://schemas.openxmlformats.org/drawingml/2006/table">
            <a:tbl>
              <a:tblPr firstRow="1" bandRow="1">
                <a:tableStyleId>{72833802-FEF1-4C79-8D5D-14CF1EAF98D9}</a:tableStyleId>
              </a:tblPr>
              <a:tblGrid>
                <a:gridCol w="1524000"/>
                <a:gridCol w="1295400"/>
                <a:gridCol w="1219200"/>
                <a:gridCol w="1295400"/>
                <a:gridCol w="1295400"/>
                <a:gridCol w="1752600"/>
              </a:tblGrid>
              <a:tr h="569854">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800" u="none" strike="noStrike" cap="none" normalizeH="0" baseline="0" dirty="0" err="1" smtClean="0">
                          <a:ln>
                            <a:noFill/>
                          </a:ln>
                          <a:effectLst/>
                        </a:rPr>
                        <a:t>xtra.info</a:t>
                      </a:r>
                      <a:r>
                        <a:rPr kumimoji="0" lang="en-US" sz="1800" i="1" u="none" strike="noStrike" cap="none" normalizeH="0" baseline="-25000" dirty="0" err="1" smtClean="0">
                          <a:ln>
                            <a:noFill/>
                          </a:ln>
                          <a:effectLst/>
                        </a:rPr>
                        <a:t>secret</a:t>
                      </a:r>
                      <a:endParaRPr kumimoji="0" lang="en-US" sz="1800" b="1" i="1" u="none" strike="noStrike" cap="none" normalizeH="0" baseline="-2500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800" u="none" strike="noStrike" cap="none" normalizeH="0" baseline="0" dirty="0" err="1" smtClean="0">
                          <a:ln>
                            <a:noFill/>
                          </a:ln>
                          <a:effectLst/>
                        </a:rPr>
                        <a:t>Dyncorp</a:t>
                      </a:r>
                      <a:endParaRPr kumimoji="0" lang="en-US" sz="18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800" u="none" strike="noStrike" cap="none" normalizeH="0" baseline="0" dirty="0" smtClean="0">
                          <a:ln>
                            <a:noFill/>
                          </a:ln>
                          <a:effectLst/>
                        </a:rPr>
                        <a:t>Enron</a:t>
                      </a:r>
                      <a:endParaRPr kumimoji="0" lang="en-US" sz="18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800" b="1" i="0" u="none" strike="noStrike" cap="none" normalizeH="0" baseline="0" dirty="0" smtClean="0">
                          <a:ln>
                            <a:noFill/>
                          </a:ln>
                          <a:solidFill>
                            <a:schemeClr val="bg1"/>
                          </a:solidFill>
                          <a:effectLst/>
                          <a:latin typeface="Calibri" pitchFamily="34" charset="0"/>
                        </a:rPr>
                        <a:t>Google</a:t>
                      </a:r>
                    </a:p>
                  </a:txBody>
                  <a:tcPr marL="137160" marR="137160" marT="137160" marB="137160" anchor="ctr" horzOverflow="overflow">
                    <a:cell3D prstMaterial="dkEdge">
                      <a:bevel prst="coolSlant"/>
                      <a:lightRig rig="flood" dir="t"/>
                    </a:cell3D>
                  </a:tcPr>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800" b="1" i="0" u="none" strike="noStrike" cap="none" normalizeH="0" baseline="0" dirty="0" smtClean="0">
                          <a:ln>
                            <a:noFill/>
                          </a:ln>
                          <a:solidFill>
                            <a:schemeClr val="bg1"/>
                          </a:solidFill>
                          <a:effectLst/>
                          <a:latin typeface="Calibri" pitchFamily="34" charset="0"/>
                        </a:rPr>
                        <a:t>Mormon</a:t>
                      </a:r>
                    </a:p>
                  </a:txBody>
                  <a:tcPr marL="137160" marR="137160" marT="137160" marB="137160" anchor="ctr" horzOverflow="overflow">
                    <a:cell3D prstMaterial="dkEdge">
                      <a:bevel prst="coolSlant"/>
                      <a:lightRig rig="flood" dir="t"/>
                    </a:cell3D>
                  </a:tcPr>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800" b="1" i="0" u="none" strike="noStrike" cap="none" normalizeH="0" baseline="0" dirty="0" smtClean="0">
                          <a:ln>
                            <a:noFill/>
                          </a:ln>
                          <a:solidFill>
                            <a:schemeClr val="bg1"/>
                          </a:solidFill>
                          <a:effectLst/>
                          <a:latin typeface="Calibri" pitchFamily="34" charset="0"/>
                        </a:rPr>
                        <a:t>TM</a:t>
                      </a:r>
                    </a:p>
                  </a:txBody>
                  <a:tcPr marL="137160" marR="137160" marT="137160" marB="137160" anchor="ctr" horzOverflow="overflow">
                    <a:cell3D prstMaterial="dkEdge">
                      <a:bevel prst="coolSlant"/>
                      <a:lightRig rig="flood" dir="t"/>
                    </a:cell3D>
                  </a:tcPr>
                </a:tc>
              </a:tr>
              <a:tr h="535317">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i="1" u="none" strike="noStrike" cap="none" normalizeH="0" baseline="0" dirty="0" smtClean="0">
                          <a:ln>
                            <a:noFill/>
                          </a:ln>
                          <a:effectLst/>
                        </a:rPr>
                        <a:t>secret</a:t>
                      </a:r>
                      <a:endParaRPr kumimoji="0" lang="en-US" sz="2000" b="0" i="1"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0.54 (0.10)</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0.83 (0.09)</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b="0" i="0" u="none" strike="noStrike" cap="none" normalizeH="0" baseline="0" dirty="0" smtClean="0">
                          <a:ln>
                            <a:noFill/>
                          </a:ln>
                          <a:solidFill>
                            <a:schemeClr val="tx1"/>
                          </a:solidFill>
                          <a:effectLst/>
                          <a:latin typeface="Calibri" pitchFamily="34" charset="0"/>
                        </a:rPr>
                        <a:t>0.70 (0.15)</a:t>
                      </a: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b="0" i="0" u="none" strike="noStrike" cap="none" normalizeH="0" baseline="0" dirty="0" smtClean="0">
                          <a:ln>
                            <a:noFill/>
                          </a:ln>
                          <a:solidFill>
                            <a:schemeClr val="tx1"/>
                          </a:solidFill>
                          <a:effectLst/>
                          <a:latin typeface="Calibri" pitchFamily="34" charset="0"/>
                        </a:rPr>
                        <a:t>0.49 (0.15)</a:t>
                      </a: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b="0" i="0" u="none" strike="noStrike" cap="none" normalizeH="0" baseline="0" dirty="0" smtClean="0">
                          <a:ln>
                            <a:noFill/>
                          </a:ln>
                          <a:solidFill>
                            <a:schemeClr val="tx1"/>
                          </a:solidFill>
                          <a:effectLst/>
                          <a:latin typeface="Calibri" pitchFamily="34" charset="0"/>
                        </a:rPr>
                        <a:t>0.66 (0.11)</a:t>
                      </a:r>
                    </a:p>
                  </a:txBody>
                  <a:tcPr marL="137160" marR="137160" marT="137160" marB="137160" anchor="ctr" horzOverflow="overflow"/>
                </a:tc>
              </a:tr>
              <a:tr h="558341">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i="1" u="none" strike="noStrike" cap="none" normalizeH="0" baseline="0" dirty="0" smtClean="0">
                          <a:ln>
                            <a:noFill/>
                          </a:ln>
                          <a:effectLst/>
                        </a:rPr>
                        <a:t>NE</a:t>
                      </a:r>
                      <a:endParaRPr kumimoji="0" lang="en-US" sz="1600" b="0" i="1"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0.96 (0.03)</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0.99 (0.02)</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b="0" i="0" u="none" strike="noStrike" cap="none" normalizeH="0" baseline="0" dirty="0" smtClean="0">
                          <a:ln>
                            <a:noFill/>
                          </a:ln>
                          <a:solidFill>
                            <a:schemeClr val="tx1"/>
                          </a:solidFill>
                          <a:effectLst/>
                          <a:latin typeface="Calibri" pitchFamily="34" charset="0"/>
                        </a:rPr>
                        <a:t>0.98 (0.04)</a:t>
                      </a: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b="0" i="0" u="none" strike="noStrike" cap="none" normalizeH="0" baseline="0" dirty="0" smtClean="0">
                          <a:ln>
                            <a:noFill/>
                          </a:ln>
                          <a:solidFill>
                            <a:schemeClr val="tx1"/>
                          </a:solidFill>
                          <a:effectLst/>
                          <a:latin typeface="Calibri" pitchFamily="34" charset="0"/>
                        </a:rPr>
                        <a:t>0.95 (0.08)</a:t>
                      </a: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b="0" i="0" u="none" strike="noStrike" cap="none" normalizeH="0" baseline="0" dirty="0" smtClean="0">
                          <a:ln>
                            <a:noFill/>
                          </a:ln>
                          <a:solidFill>
                            <a:schemeClr val="tx1"/>
                          </a:solidFill>
                          <a:effectLst/>
                          <a:latin typeface="Calibri" pitchFamily="34" charset="0"/>
                        </a:rPr>
                        <a:t>0.99 (0.02)</a:t>
                      </a:r>
                    </a:p>
                  </a:txBody>
                  <a:tcPr marL="137160" marR="137160" marT="137160" marB="137160" anchor="ctr" horzOverflow="overflow"/>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three classes?</a:t>
            </a:r>
            <a:endParaRPr lang="en-IE" dirty="0"/>
          </a:p>
        </p:txBody>
      </p:sp>
      <p:sp>
        <p:nvSpPr>
          <p:cNvPr id="3" name="Content Placeholder 2"/>
          <p:cNvSpPr>
            <a:spLocks noGrp="1"/>
          </p:cNvSpPr>
          <p:nvPr>
            <p:ph idx="1"/>
          </p:nvPr>
        </p:nvSpPr>
        <p:spPr/>
        <p:txBody>
          <a:bodyPr/>
          <a:lstStyle/>
          <a:p>
            <a:r>
              <a:rPr lang="en-US" i="1" dirty="0" smtClean="0"/>
              <a:t>NE</a:t>
            </a:r>
            <a:r>
              <a:rPr lang="en-US" dirty="0" smtClean="0"/>
              <a:t> and </a:t>
            </a:r>
            <a:r>
              <a:rPr lang="en-US" i="1" dirty="0" smtClean="0"/>
              <a:t>public</a:t>
            </a:r>
            <a:r>
              <a:rPr lang="en-US" dirty="0" smtClean="0"/>
              <a:t> false positives are topically dissimilar</a:t>
            </a:r>
          </a:p>
          <a:p>
            <a:r>
              <a:rPr lang="en-US" dirty="0" smtClean="0"/>
              <a:t>Grouping together increases the variance in</a:t>
            </a:r>
          </a:p>
          <a:p>
            <a:pPr lvl="1"/>
            <a:r>
              <a:rPr lang="en-US" dirty="0" smtClean="0"/>
              <a:t>xtra.info attributes</a:t>
            </a:r>
          </a:p>
          <a:p>
            <a:pPr lvl="1"/>
            <a:r>
              <a:rPr lang="en-US" dirty="0" err="1" smtClean="0"/>
              <a:t>SA</a:t>
            </a:r>
            <a:r>
              <a:rPr lang="en-US" i="1" baseline="-25000" dirty="0" err="1" smtClean="0"/>
              <a:t>public</a:t>
            </a:r>
            <a:r>
              <a:rPr lang="en-US" dirty="0" smtClean="0"/>
              <a:t> classifier</a:t>
            </a:r>
          </a:p>
          <a:p>
            <a:r>
              <a:rPr lang="en-US" dirty="0" smtClean="0"/>
              <a:t>Change the decision to </a:t>
            </a:r>
            <a:r>
              <a:rPr lang="en-US" i="1" dirty="0" smtClean="0"/>
              <a:t>NE, secret, public</a:t>
            </a:r>
          </a:p>
          <a:p>
            <a:r>
              <a:rPr lang="en-US" dirty="0" smtClean="0"/>
              <a:t>Increase separability between </a:t>
            </a:r>
            <a:r>
              <a:rPr lang="en-US" i="1" dirty="0" smtClean="0"/>
              <a:t>secret</a:t>
            </a:r>
            <a:r>
              <a:rPr lang="en-US" dirty="0" smtClean="0"/>
              <a:t> and </a:t>
            </a:r>
            <a:r>
              <a:rPr lang="en-US" i="1" dirty="0" smtClean="0"/>
              <a:t>NE</a:t>
            </a:r>
            <a:r>
              <a:rPr lang="en-US" dirty="0" smtClean="0"/>
              <a:t> for </a:t>
            </a:r>
            <a:r>
              <a:rPr lang="en-US" dirty="0" err="1" smtClean="0"/>
              <a:t>xtra-info</a:t>
            </a:r>
            <a:r>
              <a:rPr lang="en-US" i="1" baseline="-25000" dirty="0" err="1" smtClean="0"/>
              <a:t>private</a:t>
            </a:r>
            <a:r>
              <a:rPr lang="en-US" dirty="0" smtClean="0"/>
              <a:t> attribute</a:t>
            </a:r>
          </a:p>
          <a:p>
            <a:r>
              <a:rPr lang="en-US" dirty="0" smtClean="0"/>
              <a:t>Observe decrease in mislabeling of </a:t>
            </a:r>
            <a:r>
              <a:rPr lang="en-US" i="1" dirty="0" smtClean="0"/>
              <a:t>public</a:t>
            </a:r>
            <a:r>
              <a:rPr lang="en-US" dirty="0" smtClean="0"/>
              <a:t> documents as </a:t>
            </a:r>
            <a:r>
              <a:rPr lang="en-US" i="1" dirty="0" smtClean="0"/>
              <a:t>secret</a:t>
            </a:r>
            <a:endParaRPr lang="en-IE" i="1" dirty="0"/>
          </a:p>
        </p:txBody>
      </p:sp>
      <p:sp>
        <p:nvSpPr>
          <p:cNvPr id="4" name="Footer Placeholder 3"/>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output + </a:t>
            </a:r>
            <a:r>
              <a:rPr lang="en-US" dirty="0" err="1" smtClean="0"/>
              <a:t>xtra.info</a:t>
            </a:r>
            <a:r>
              <a:rPr lang="en-US" i="1" baseline="-25000" dirty="0" err="1" smtClean="0"/>
              <a:t>private</a:t>
            </a:r>
            <a:r>
              <a:rPr lang="en-US" i="1" baseline="-25000" dirty="0" smtClean="0"/>
              <a:t> </a:t>
            </a:r>
            <a:r>
              <a:rPr lang="en-US" dirty="0" smtClean="0"/>
              <a:t>for </a:t>
            </a:r>
            <a:r>
              <a:rPr lang="en-US" dirty="0" err="1" smtClean="0"/>
              <a:t>Dyncorp</a:t>
            </a:r>
            <a:endParaRPr lang="en-IE" i="1" baseline="-25000" dirty="0"/>
          </a:p>
        </p:txBody>
      </p:sp>
      <p:pic>
        <p:nvPicPr>
          <p:cNvPr id="6" name="Content Placeholder 5" descr="dyncorp.smo.svg.png"/>
          <p:cNvPicPr>
            <a:picLocks noGrp="1" noChangeAspect="1"/>
          </p:cNvPicPr>
          <p:nvPr>
            <p:ph idx="1"/>
          </p:nvPr>
        </p:nvPicPr>
        <p:blipFill>
          <a:blip r:embed="rId3" cstate="print"/>
          <a:stretch>
            <a:fillRect/>
          </a:stretch>
        </p:blipFill>
        <p:spPr>
          <a:xfrm>
            <a:off x="171407" y="1295400"/>
            <a:ext cx="8743993" cy="4994950"/>
          </a:xfrm>
        </p:spPr>
      </p:pic>
      <p:sp>
        <p:nvSpPr>
          <p:cNvPr id="4" name="Footer Placeholder 3"/>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DLP pipeline</a:t>
            </a:r>
            <a:endParaRPr lang="en-IE" dirty="0"/>
          </a:p>
        </p:txBody>
      </p:sp>
      <p:sp>
        <p:nvSpPr>
          <p:cNvPr id="4" name="Footer Placeholder 3"/>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17</a:t>
            </a:fld>
            <a:endParaRPr lang="en-US" dirty="0"/>
          </a:p>
        </p:txBody>
      </p:sp>
      <p:pic>
        <p:nvPicPr>
          <p:cNvPr id="6" name="Picture 1"/>
          <p:cNvPicPr>
            <a:picLocks noChangeAspect="1" noChangeArrowheads="1"/>
          </p:cNvPicPr>
          <p:nvPr/>
        </p:nvPicPr>
        <p:blipFill>
          <a:blip r:embed="rId2" cstate="print"/>
          <a:srcRect/>
          <a:stretch>
            <a:fillRect/>
          </a:stretch>
        </p:blipFill>
        <p:spPr bwMode="auto">
          <a:xfrm>
            <a:off x="3657600" y="1295400"/>
            <a:ext cx="3847312" cy="4906962"/>
          </a:xfrm>
          <a:prstGeom prst="rect">
            <a:avLst/>
          </a:prstGeom>
          <a:noFill/>
          <a:ln w="9525">
            <a:noFill/>
            <a:round/>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1600200" y="2895600"/>
            <a:ext cx="977095" cy="1139944"/>
          </a:xfrm>
          <a:prstGeom prst="rect">
            <a:avLst/>
          </a:prstGeom>
          <a:noFill/>
          <a:ln w="9525">
            <a:noFill/>
            <a:round/>
            <a:headEnd/>
            <a:tailEnd/>
          </a:ln>
          <a:effectLst/>
        </p:spPr>
      </p:pic>
      <p:sp>
        <p:nvSpPr>
          <p:cNvPr id="8" name="Line 3"/>
          <p:cNvSpPr>
            <a:spLocks noChangeShapeType="1"/>
          </p:cNvSpPr>
          <p:nvPr/>
        </p:nvSpPr>
        <p:spPr bwMode="auto">
          <a:xfrm>
            <a:off x="2590800" y="3352800"/>
            <a:ext cx="1219200" cy="1"/>
          </a:xfrm>
          <a:prstGeom prst="line">
            <a:avLst/>
          </a:prstGeom>
          <a:noFill/>
          <a:ln w="9525">
            <a:solidFill>
              <a:srgbClr val="000000"/>
            </a:solidFill>
            <a:round/>
            <a:headEnd/>
            <a:tailEnd type="triangle" w="med" len="med"/>
          </a:ln>
          <a:effectLst/>
        </p:spPr>
        <p:txBody>
          <a:bodyPr/>
          <a:lstStyle/>
          <a:p>
            <a:endParaRPr lang="en-IE"/>
          </a:p>
        </p:txBody>
      </p:sp>
      <p:sp>
        <p:nvSpPr>
          <p:cNvPr id="9" name="Text Box 4"/>
          <p:cNvSpPr txBox="1">
            <a:spLocks noChangeArrowheads="1"/>
          </p:cNvSpPr>
          <p:nvPr/>
        </p:nvSpPr>
        <p:spPr bwMode="auto">
          <a:xfrm>
            <a:off x="2895600" y="2971800"/>
            <a:ext cx="629928" cy="246536"/>
          </a:xfrm>
          <a:prstGeom prst="rect">
            <a:avLst/>
          </a:prstGeom>
          <a:noFill/>
          <a:ln w="9525">
            <a:noFill/>
            <a:round/>
            <a:headEnd/>
            <a:tailEnd/>
          </a:ln>
          <a:effectLst/>
        </p:spPr>
        <p:txBody>
          <a:bodyPr wrap="none" lIns="90000" tIns="60876" rIns="90000" bIns="45000"/>
          <a:lstStyle/>
          <a:p>
            <a:pPr eaLnBrk="1">
              <a:lnSpc>
                <a:spcPct val="93000"/>
              </a:lnSpc>
              <a:buClr>
                <a:srgbClr val="000000"/>
              </a:buClr>
              <a:buSzPct val="100000"/>
              <a:buFont typeface="Times New Roman" pitchFamily="18" charset="0"/>
              <a:buNone/>
              <a:tabLst>
                <a:tab pos="723900" algn="l"/>
              </a:tabLst>
            </a:pPr>
            <a:r>
              <a:rPr lang="en-US" sz="1600" dirty="0">
                <a:solidFill>
                  <a:srgbClr val="000000"/>
                </a:solidFill>
                <a:ea typeface="DejaVu Sans" pitchFamily="34" charset="2"/>
                <a:cs typeface="DejaVu Sans" pitchFamily="34" charset="2"/>
              </a:rPr>
              <a:t>Training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 for DLP</a:t>
            </a:r>
            <a:endParaRPr lang="en-IE" dirty="0"/>
          </a:p>
        </p:txBody>
      </p:sp>
      <p:sp>
        <p:nvSpPr>
          <p:cNvPr id="4" name="Footer Placeholder 3"/>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18</a:t>
            </a:fld>
            <a:endParaRPr lang="en-US" dirty="0"/>
          </a:p>
        </p:txBody>
      </p:sp>
      <p:sp>
        <p:nvSpPr>
          <p:cNvPr id="7" name="Content Placeholder 6"/>
          <p:cNvSpPr>
            <a:spLocks noGrp="1"/>
          </p:cNvSpPr>
          <p:nvPr>
            <p:ph idx="1"/>
          </p:nvPr>
        </p:nvSpPr>
        <p:spPr/>
        <p:txBody>
          <a:bodyPr/>
          <a:lstStyle/>
          <a:p>
            <a:endParaRPr lang="en-IE"/>
          </a:p>
        </p:txBody>
      </p:sp>
      <p:graphicFrame>
        <p:nvGraphicFramePr>
          <p:cNvPr id="8" name="Table Placeholder 8"/>
          <p:cNvGraphicFramePr>
            <a:graphicFrameLocks/>
          </p:cNvGraphicFramePr>
          <p:nvPr/>
        </p:nvGraphicFramePr>
        <p:xfrm>
          <a:off x="152401" y="1295400"/>
          <a:ext cx="8839199" cy="4551973"/>
        </p:xfrm>
        <a:graphic>
          <a:graphicData uri="http://schemas.openxmlformats.org/drawingml/2006/table">
            <a:tbl>
              <a:tblPr firstRow="1" bandRow="1">
                <a:tableStyleId>{72833802-FEF1-4C79-8D5D-14CF1EAF98D9}</a:tableStyleId>
              </a:tblPr>
              <a:tblGrid>
                <a:gridCol w="1371599"/>
                <a:gridCol w="1981200"/>
                <a:gridCol w="2362200"/>
                <a:gridCol w="3124200"/>
              </a:tblGrid>
              <a:tr h="838200">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Dataset</a:t>
                      </a:r>
                      <a:endParaRPr kumimoji="0" lang="en-US" sz="16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Source of Sensitive Documents</a:t>
                      </a:r>
                      <a:endParaRPr kumimoji="0" lang="en-US" sz="16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Source of Public Documents</a:t>
                      </a:r>
                      <a:endParaRPr kumimoji="0" lang="en-US" sz="16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600" b="1" i="0" u="none" strike="noStrike" cap="none" normalizeH="0" baseline="0" dirty="0" smtClean="0">
                          <a:ln>
                            <a:noFill/>
                          </a:ln>
                          <a:solidFill>
                            <a:schemeClr val="bg1"/>
                          </a:solidFill>
                          <a:effectLst/>
                          <a:latin typeface="+mn-lt"/>
                        </a:rPr>
                        <a:t>Description</a:t>
                      </a:r>
                    </a:p>
                  </a:txBody>
                  <a:tcPr marL="137160" marR="137160" marT="137160" marB="137160" anchor="ctr" horzOverflow="overflow">
                    <a:cell3D prstMaterial="dkEdge">
                      <a:bevel prst="coolSlant"/>
                      <a:lightRig rig="flood" dir="t"/>
                    </a:cell3D>
                  </a:tcPr>
                </a:tc>
              </a:tr>
              <a:tr h="435256">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err="1" smtClean="0">
                          <a:ln>
                            <a:noFill/>
                          </a:ln>
                          <a:solidFill>
                            <a:srgbClr val="000000"/>
                          </a:solidFill>
                          <a:effectLst/>
                          <a:latin typeface="+mn-lt"/>
                          <a:ea typeface="DejaVu Sans" pitchFamily="34" charset="2"/>
                          <a:cs typeface="DejaVu Sans" pitchFamily="34" charset="2"/>
                        </a:rPr>
                        <a:t>Dyncorp</a:t>
                      </a:r>
                      <a:endPar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endParaRP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smtClean="0">
                          <a:ln>
                            <a:noFill/>
                          </a:ln>
                          <a:solidFill>
                            <a:srgbClr val="000000"/>
                          </a:solidFill>
                          <a:effectLst/>
                          <a:latin typeface="+mn-lt"/>
                          <a:ea typeface="DejaVu Sans" pitchFamily="34" charset="2"/>
                          <a:cs typeface="DejaVu Sans" pitchFamily="34" charset="2"/>
                        </a:rPr>
                        <a:t>WikiLeaks</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smtClean="0">
                          <a:ln>
                            <a:noFill/>
                          </a:ln>
                          <a:solidFill>
                            <a:srgbClr val="000000"/>
                          </a:solidFill>
                          <a:effectLst/>
                          <a:latin typeface="+mn-lt"/>
                          <a:ea typeface="DejaVu Sans" pitchFamily="34" charset="2"/>
                          <a:cs typeface="DejaVu Sans" pitchFamily="34" charset="2"/>
                        </a:rPr>
                        <a:t>www.dyncorp.com</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smtClean="0">
                          <a:ln>
                            <a:noFill/>
                          </a:ln>
                          <a:solidFill>
                            <a:srgbClr val="000000"/>
                          </a:solidFill>
                          <a:effectLst/>
                          <a:latin typeface="+mn-lt"/>
                          <a:ea typeface="DejaVu Sans" pitchFamily="34" charset="2"/>
                          <a:cs typeface="DejaVu Sans" pitchFamily="34" charset="2"/>
                        </a:rPr>
                        <a:t>23 private documents leaked from the military contractor Dyncorp</a:t>
                      </a:r>
                    </a:p>
                  </a:txBody>
                  <a:tcPr marL="90000" marR="90000" marT="59147" marB="46800" horzOverflow="overflow"/>
                </a:tc>
              </a:tr>
              <a:tr h="446403">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rPr>
                        <a:t>TM</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err="1" smtClean="0">
                          <a:ln>
                            <a:noFill/>
                          </a:ln>
                          <a:solidFill>
                            <a:srgbClr val="000000"/>
                          </a:solidFill>
                          <a:effectLst/>
                          <a:latin typeface="+mn-lt"/>
                          <a:ea typeface="DejaVu Sans" pitchFamily="34" charset="2"/>
                          <a:cs typeface="DejaVu Sans" pitchFamily="34" charset="2"/>
                        </a:rPr>
                        <a:t>WikiLeaks</a:t>
                      </a:r>
                      <a:endPar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endParaRP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rPr>
                        <a:t>www.alltm.org, www.tmscotland.org</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rPr>
                        <a:t>102 documents from high ranking officials in the Transcendental Meditation movement</a:t>
                      </a:r>
                    </a:p>
                  </a:txBody>
                  <a:tcPr marL="90000" marR="90000" marT="59147" marB="46800" horzOverflow="overflow"/>
                </a:tc>
              </a:tr>
              <a:tr h="379585">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smtClean="0">
                          <a:ln>
                            <a:noFill/>
                          </a:ln>
                          <a:solidFill>
                            <a:srgbClr val="000000"/>
                          </a:solidFill>
                          <a:effectLst/>
                          <a:latin typeface="+mn-lt"/>
                          <a:ea typeface="DejaVu Sans" pitchFamily="34" charset="2"/>
                          <a:cs typeface="DejaVu Sans" pitchFamily="34" charset="2"/>
                        </a:rPr>
                        <a:t>Mormon</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err="1" smtClean="0">
                          <a:ln>
                            <a:noFill/>
                          </a:ln>
                          <a:solidFill>
                            <a:srgbClr val="000000"/>
                          </a:solidFill>
                          <a:effectLst/>
                          <a:latin typeface="+mn-lt"/>
                          <a:ea typeface="DejaVu Sans" pitchFamily="34" charset="2"/>
                          <a:cs typeface="DejaVu Sans" pitchFamily="34" charset="2"/>
                        </a:rPr>
                        <a:t>WikiLeaks</a:t>
                      </a:r>
                      <a:endPar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endParaRP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rPr>
                        <a:t>www.lds.org</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rPr>
                        <a:t>Private Mormon handbook split into 1000 word chunks</a:t>
                      </a:r>
                    </a:p>
                  </a:txBody>
                  <a:tcPr marL="90000" marR="90000" marT="59147" marB="46800" horzOverflow="overflow"/>
                </a:tc>
              </a:tr>
              <a:tr h="390732">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smtClean="0">
                          <a:ln>
                            <a:noFill/>
                          </a:ln>
                          <a:solidFill>
                            <a:srgbClr val="000000"/>
                          </a:solidFill>
                          <a:effectLst/>
                          <a:latin typeface="+mn-lt"/>
                          <a:ea typeface="DejaVu Sans" pitchFamily="34" charset="2"/>
                          <a:cs typeface="DejaVu Sans" pitchFamily="34" charset="2"/>
                        </a:rPr>
                        <a:t>Enron</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rPr>
                        <a:t>Enron Email dataset</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rPr>
                        <a:t>Enron's former website via the </a:t>
                      </a:r>
                      <a:r>
                        <a:rPr kumimoji="0" lang="en-US" sz="1200" b="0" i="0" u="none" strike="noStrike" cap="none" normalizeH="0" baseline="0" dirty="0" err="1" smtClean="0">
                          <a:ln>
                            <a:noFill/>
                          </a:ln>
                          <a:solidFill>
                            <a:srgbClr val="000000"/>
                          </a:solidFill>
                          <a:effectLst/>
                          <a:latin typeface="+mn-lt"/>
                          <a:ea typeface="DejaVu Sans" pitchFamily="34" charset="2"/>
                          <a:cs typeface="DejaVu Sans" pitchFamily="34" charset="2"/>
                        </a:rPr>
                        <a:t>Wayback</a:t>
                      </a:r>
                      <a:r>
                        <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rPr>
                        <a:t> Machine</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rPr>
                        <a:t>399 emails labeled by Hearst et al. as business-related</a:t>
                      </a:r>
                    </a:p>
                  </a:txBody>
                  <a:tcPr marL="90000" marR="90000" marT="59147" marB="46800" horzOverflow="overflow"/>
                </a:tc>
              </a:tr>
              <a:tr h="476314">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smtClean="0">
                          <a:ln>
                            <a:noFill/>
                          </a:ln>
                          <a:solidFill>
                            <a:srgbClr val="000000"/>
                          </a:solidFill>
                          <a:effectLst/>
                          <a:latin typeface="+mn-lt"/>
                          <a:ea typeface="DejaVu Sans" pitchFamily="34" charset="2"/>
                          <a:cs typeface="DejaVu Sans" pitchFamily="34" charset="2"/>
                        </a:rPr>
                        <a:t>Google</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smtClean="0">
                          <a:ln>
                            <a:noFill/>
                          </a:ln>
                          <a:solidFill>
                            <a:srgbClr val="000000"/>
                          </a:solidFill>
                          <a:effectLst/>
                          <a:latin typeface="+mn-lt"/>
                          <a:ea typeface="DejaVu Sans" pitchFamily="34" charset="2"/>
                          <a:cs typeface="DejaVu Sans" pitchFamily="34" charset="2"/>
                        </a:rPr>
                        <a:t>Google Product blogs</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rPr>
                        <a:t>Google PR Blogs</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rPr>
                        <a:t>Label product-related posts as private and public relations posts as public</a:t>
                      </a:r>
                    </a:p>
                  </a:txBody>
                  <a:tcPr marL="90000" marR="90000" marT="59147" marB="46800" horzOverflow="overflow"/>
                </a:tc>
              </a:tr>
              <a:tr h="381000">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smtClean="0">
                          <a:ln>
                            <a:noFill/>
                          </a:ln>
                          <a:solidFill>
                            <a:srgbClr val="000000"/>
                          </a:solidFill>
                          <a:effectLst/>
                          <a:latin typeface="+mn-lt"/>
                          <a:ea typeface="DejaVu Sans" pitchFamily="34" charset="2"/>
                          <a:cs typeface="DejaVu Sans" pitchFamily="34" charset="2"/>
                        </a:rPr>
                        <a:t>Wikipedia </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200" b="0" i="0" u="none" strike="noStrike" cap="none" normalizeH="0" baseline="0" smtClean="0">
                        <a:ln>
                          <a:noFill/>
                        </a:ln>
                        <a:solidFill>
                          <a:srgbClr val="000000"/>
                        </a:solidFill>
                        <a:effectLst/>
                        <a:latin typeface="+mn-lt"/>
                        <a:ea typeface="DejaVu Sans" pitchFamily="34" charset="2"/>
                        <a:cs typeface="DejaVu Sans" pitchFamily="34" charset="2"/>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smtClean="0">
                          <a:ln>
                            <a:noFill/>
                          </a:ln>
                          <a:solidFill>
                            <a:srgbClr val="000000"/>
                          </a:solidFill>
                          <a:effectLst/>
                          <a:latin typeface="+mn-lt"/>
                          <a:ea typeface="DejaVu Sans" pitchFamily="34" charset="2"/>
                          <a:cs typeface="DejaVu Sans" pitchFamily="34" charset="2"/>
                        </a:rPr>
                        <a:t>English Wikipedia</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rPr>
                        <a:t>10K randomly selected articles for false positive detection</a:t>
                      </a:r>
                    </a:p>
                  </a:txBody>
                  <a:tcPr marL="90000" marR="90000" marT="59147" marB="46800" horzOverflow="overflow"/>
                </a:tc>
              </a:tr>
              <a:tr h="468347">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smtClean="0">
                          <a:ln>
                            <a:noFill/>
                          </a:ln>
                          <a:solidFill>
                            <a:srgbClr val="000000"/>
                          </a:solidFill>
                          <a:effectLst/>
                          <a:latin typeface="+mn-lt"/>
                          <a:ea typeface="DejaVu Sans" pitchFamily="34" charset="2"/>
                          <a:cs typeface="DejaVu Sans" pitchFamily="34" charset="2"/>
                        </a:rPr>
                        <a:t>Brown Corpus</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200" b="0" i="0" u="none" strike="noStrike" cap="none" normalizeH="0" baseline="0" smtClean="0">
                        <a:ln>
                          <a:noFill/>
                        </a:ln>
                        <a:solidFill>
                          <a:srgbClr val="000000"/>
                        </a:solidFill>
                        <a:effectLst/>
                        <a:latin typeface="+mn-lt"/>
                        <a:ea typeface="DejaVu Sans" pitchFamily="34" charset="2"/>
                        <a:cs typeface="DejaVu Sans" pitchFamily="34" charset="2"/>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rPr>
                        <a:t>Press releases, reviews and books</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rPr>
                        <a:t>500 texts selected to represent modern American English</a:t>
                      </a:r>
                    </a:p>
                  </a:txBody>
                  <a:tcPr marL="90000" marR="90000" marT="59147" marB="46800" horzOverflow="overflow"/>
                </a:tc>
              </a:tr>
              <a:tr h="535317">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smtClean="0">
                          <a:ln>
                            <a:noFill/>
                          </a:ln>
                          <a:solidFill>
                            <a:srgbClr val="000000"/>
                          </a:solidFill>
                          <a:effectLst/>
                          <a:latin typeface="+mn-lt"/>
                          <a:ea typeface="DejaVu Sans" pitchFamily="34" charset="2"/>
                          <a:cs typeface="DejaVu Sans" pitchFamily="34" charset="2"/>
                        </a:rPr>
                        <a:t>Reuters-21758</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kumimoji="0" lang="en-US" sz="1200" b="0" i="0" u="none" strike="noStrike" cap="none" normalizeH="0" baseline="0" smtClean="0">
                        <a:ln>
                          <a:noFill/>
                        </a:ln>
                        <a:solidFill>
                          <a:srgbClr val="000000"/>
                        </a:solidFill>
                        <a:effectLst/>
                        <a:latin typeface="+mn-lt"/>
                        <a:ea typeface="DejaVu Sans" pitchFamily="34" charset="2"/>
                        <a:cs typeface="DejaVu Sans" pitchFamily="34" charset="2"/>
                      </a:endParaRPr>
                    </a:p>
                  </a:txBody>
                  <a:tcPr marL="90000" marR="90000" marT="62676"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smtClean="0">
                          <a:ln>
                            <a:noFill/>
                          </a:ln>
                          <a:solidFill>
                            <a:srgbClr val="000000"/>
                          </a:solidFill>
                          <a:effectLst/>
                          <a:latin typeface="+mn-lt"/>
                          <a:ea typeface="DejaVu Sans" pitchFamily="34" charset="2"/>
                          <a:cs typeface="DejaVu Sans" pitchFamily="34" charset="2"/>
                        </a:rPr>
                        <a:t>Reuters News Service</a:t>
                      </a:r>
                    </a:p>
                  </a:txBody>
                  <a:tcPr marL="90000" marR="90000" marT="60912" marB="46800" horzOverflow="overflow"/>
                </a:tc>
                <a:tc>
                  <a:txBody>
                    <a:bodyPr/>
                    <a:lstStyle/>
                    <a:p>
                      <a:pPr marL="0" marR="0" lvl="0" indent="0" algn="l" defTabSz="457200" rtl="0" eaLnBrk="1" fontAlgn="base" latinLnBrk="0" hangingPunct="0">
                        <a:lnSpc>
                          <a:spcPct val="93000"/>
                        </a:lnSpc>
                        <a:spcBef>
                          <a:spcPct val="0"/>
                        </a:spcBef>
                        <a:spcAft>
                          <a:spcPts val="1425"/>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kumimoji="0" lang="en-US" sz="1200" b="0" i="0" u="none" strike="noStrike" cap="none" normalizeH="0" baseline="0" dirty="0" smtClean="0">
                          <a:ln>
                            <a:noFill/>
                          </a:ln>
                          <a:solidFill>
                            <a:srgbClr val="000000"/>
                          </a:solidFill>
                          <a:effectLst/>
                          <a:latin typeface="+mn-lt"/>
                          <a:ea typeface="DejaVu Sans" pitchFamily="34" charset="2"/>
                          <a:cs typeface="DejaVu Sans" pitchFamily="34" charset="2"/>
                        </a:rPr>
                        <a:t>10788 news items published by the news service</a:t>
                      </a:r>
                    </a:p>
                  </a:txBody>
                  <a:tcPr marL="90000" marR="90000" marT="59147" marB="46800" horzOverflow="overflow"/>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Error rates</a:t>
            </a:r>
            <a:endParaRPr lang="en-IE" dirty="0"/>
          </a:p>
        </p:txBody>
      </p:sp>
      <p:sp>
        <p:nvSpPr>
          <p:cNvPr id="4" name="Footer Placeholder 3"/>
          <p:cNvSpPr>
            <a:spLocks noGrp="1"/>
          </p:cNvSpPr>
          <p:nvPr>
            <p:ph type="ftr" sz="quarter" idx="10"/>
          </p:nvPr>
        </p:nvSpPr>
        <p:spPr/>
        <p:txBody>
          <a:bodyPr/>
          <a:lstStyle/>
          <a:p>
            <a:pPr>
              <a:defRPr/>
            </a:pPr>
            <a:r>
              <a:rPr lang="en-US"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19</a:t>
            </a:fld>
            <a:endParaRPr lang="en-US" dirty="0"/>
          </a:p>
        </p:txBody>
      </p:sp>
      <p:pic>
        <p:nvPicPr>
          <p:cNvPr id="6" name="Picture 2"/>
          <p:cNvPicPr>
            <a:picLocks noChangeAspect="1" noChangeArrowheads="1"/>
          </p:cNvPicPr>
          <p:nvPr/>
        </p:nvPicPr>
        <p:blipFill>
          <a:blip r:embed="rId3" cstate="print"/>
          <a:srcRect/>
          <a:stretch>
            <a:fillRect/>
          </a:stretch>
        </p:blipFill>
        <p:spPr bwMode="auto">
          <a:xfrm>
            <a:off x="-76200" y="1143000"/>
            <a:ext cx="9144000" cy="3886200"/>
          </a:xfrm>
          <a:prstGeom prst="rect">
            <a:avLst/>
          </a:prstGeom>
          <a:noFill/>
          <a:ln w="9525">
            <a:noFill/>
            <a:round/>
            <a:headEnd/>
            <a:tailEnd/>
          </a:ln>
          <a:effectLst/>
        </p:spPr>
      </p:pic>
      <p:graphicFrame>
        <p:nvGraphicFramePr>
          <p:cNvPr id="7" name="Table Placeholder 8"/>
          <p:cNvGraphicFramePr>
            <a:graphicFrameLocks/>
          </p:cNvGraphicFramePr>
          <p:nvPr/>
        </p:nvGraphicFramePr>
        <p:xfrm>
          <a:off x="457200" y="5105400"/>
          <a:ext cx="8153400" cy="1124712"/>
        </p:xfrm>
        <a:graphic>
          <a:graphicData uri="http://schemas.openxmlformats.org/drawingml/2006/table">
            <a:tbl>
              <a:tblPr firstRow="1" bandRow="1">
                <a:tableStyleId>{72833802-FEF1-4C79-8D5D-14CF1EAF98D9}</a:tableStyleId>
              </a:tblPr>
              <a:tblGrid>
                <a:gridCol w="2001457"/>
                <a:gridCol w="2149713"/>
                <a:gridCol w="2316875"/>
                <a:gridCol w="1685355"/>
              </a:tblGrid>
              <a:tr h="353907">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800" u="none" strike="noStrike" cap="none" normalizeH="0" baseline="0" dirty="0" smtClean="0">
                          <a:ln>
                            <a:noFill/>
                          </a:ln>
                          <a:effectLst/>
                        </a:rPr>
                        <a:t>FN Rate</a:t>
                      </a:r>
                      <a:endParaRPr kumimoji="0" lang="en-US" sz="18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800" u="none" strike="noStrike" cap="none" normalizeH="0" baseline="0" dirty="0" smtClean="0">
                          <a:ln>
                            <a:noFill/>
                          </a:ln>
                          <a:effectLst/>
                        </a:rPr>
                        <a:t>FP public</a:t>
                      </a:r>
                      <a:endParaRPr kumimoji="0" lang="en-US" sz="1800" b="1" i="1"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800" u="none" strike="noStrike" cap="none" normalizeH="0" baseline="0" dirty="0" smtClean="0">
                          <a:ln>
                            <a:noFill/>
                          </a:ln>
                          <a:effectLst/>
                        </a:rPr>
                        <a:t>FP NE</a:t>
                      </a:r>
                      <a:endParaRPr kumimoji="0" lang="en-US" sz="1800" b="1" i="1"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800" u="none" strike="noStrike" cap="none" normalizeH="0" baseline="0" dirty="0" smtClean="0">
                          <a:ln>
                            <a:noFill/>
                          </a:ln>
                          <a:effectLst/>
                        </a:rPr>
                        <a:t>FDR</a:t>
                      </a:r>
                      <a:endParaRPr kumimoji="0" lang="en-US" sz="1800" b="1" i="0" u="none" strike="noStrike" cap="none" normalizeH="0" baseline="0" dirty="0" smtClean="0">
                        <a:ln>
                          <a:noFill/>
                        </a:ln>
                        <a:solidFill>
                          <a:schemeClr val="bg1"/>
                        </a:solidFill>
                        <a:effectLst/>
                        <a:latin typeface="Calibri" pitchFamily="34" charset="0"/>
                      </a:endParaRPr>
                    </a:p>
                  </a:txBody>
                  <a:tcPr marL="137160" marR="137160" marT="137160" marB="137160" anchor="ctr" horzOverflow="overflow"/>
                </a:tc>
              </a:tr>
              <a:tr h="484293">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2400" u="none" strike="noStrike" cap="none" normalizeH="0" baseline="0" dirty="0" smtClean="0">
                          <a:ln>
                            <a:noFill/>
                          </a:ln>
                          <a:effectLst/>
                        </a:rPr>
                        <a:t>1.6%</a:t>
                      </a:r>
                      <a:endParaRPr kumimoji="0" lang="en-US" sz="24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2400" u="none" strike="noStrike" cap="none" normalizeH="0" baseline="0" dirty="0" smtClean="0">
                          <a:ln>
                            <a:noFill/>
                          </a:ln>
                          <a:effectLst/>
                        </a:rPr>
                        <a:t>0.46%</a:t>
                      </a:r>
                      <a:endParaRPr kumimoji="0" lang="en-US" sz="24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2400" u="none" strike="noStrike" cap="none" normalizeH="0" baseline="0" dirty="0" smtClean="0">
                          <a:ln>
                            <a:noFill/>
                          </a:ln>
                          <a:effectLst/>
                        </a:rPr>
                        <a:t>~0.0%</a:t>
                      </a:r>
                      <a:endParaRPr kumimoji="0" lang="en-US" sz="24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2400" u="none" strike="noStrike" cap="none" normalizeH="0" baseline="0" dirty="0" smtClean="0">
                          <a:ln>
                            <a:noFill/>
                          </a:ln>
                          <a:effectLst/>
                        </a:rPr>
                        <a:t>0.47%</a:t>
                      </a:r>
                      <a:endParaRPr kumimoji="0" lang="en-US" sz="24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Loss has become a serious problem</a:t>
            </a:r>
            <a:endParaRPr lang="en-IE" dirty="0"/>
          </a:p>
        </p:txBody>
      </p:sp>
      <p:sp>
        <p:nvSpPr>
          <p:cNvPr id="3" name="Content Placeholder 2"/>
          <p:cNvSpPr>
            <a:spLocks noGrp="1"/>
          </p:cNvSpPr>
          <p:nvPr>
            <p:ph idx="1"/>
          </p:nvPr>
        </p:nvSpPr>
        <p:spPr/>
        <p:txBody>
          <a:bodyPr/>
          <a:lstStyle/>
          <a:p>
            <a:r>
              <a:rPr lang="en-US" dirty="0" smtClean="0"/>
              <a:t>Data breaches cost an average of $6.6 million to an organization</a:t>
            </a:r>
          </a:p>
          <a:p>
            <a:r>
              <a:rPr lang="en-US" dirty="0" smtClean="0"/>
              <a:t>Almost 500 million records with personal info have been leaked since 2005</a:t>
            </a:r>
          </a:p>
          <a:p>
            <a:r>
              <a:rPr lang="en-US" dirty="0" smtClean="0"/>
              <a:t>Recent targets: CIA, RSA, Senate.gov</a:t>
            </a:r>
          </a:p>
          <a:p>
            <a:r>
              <a:rPr lang="en-US" dirty="0" err="1" smtClean="0"/>
              <a:t>WikiLeaks</a:t>
            </a:r>
            <a:endParaRPr lang="en-US" dirty="0" smtClean="0"/>
          </a:p>
          <a:p>
            <a:pPr lvl="1"/>
            <a:r>
              <a:rPr lang="en-US" dirty="0" smtClean="0"/>
              <a:t>250K State Department cables</a:t>
            </a:r>
          </a:p>
          <a:p>
            <a:pPr lvl="1"/>
            <a:r>
              <a:rPr lang="en-US" dirty="0" smtClean="0"/>
              <a:t>&gt; 70K Afghanistan War reports</a:t>
            </a:r>
          </a:p>
          <a:p>
            <a:pPr lvl="1"/>
            <a:r>
              <a:rPr lang="en-US" dirty="0" smtClean="0"/>
              <a:t>And have a “contingency plan”</a:t>
            </a:r>
          </a:p>
          <a:p>
            <a:r>
              <a:rPr lang="en-US" dirty="0" smtClean="0"/>
              <a:t>Hacker gangs</a:t>
            </a:r>
          </a:p>
          <a:p>
            <a:pPr lvl="1"/>
            <a:r>
              <a:rPr lang="en-US" dirty="0" err="1" smtClean="0"/>
              <a:t>Lulz</a:t>
            </a:r>
            <a:r>
              <a:rPr lang="en-US" dirty="0" smtClean="0"/>
              <a:t> Sec and Anonymous</a:t>
            </a:r>
            <a:endParaRPr lang="en-IE" dirty="0"/>
          </a:p>
        </p:txBody>
      </p:sp>
      <p:sp>
        <p:nvSpPr>
          <p:cNvPr id="4" name="Footer Placeholder 3"/>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a:t>
            </a:fld>
            <a:endParaRPr lang="en-US" dirty="0"/>
          </a:p>
        </p:txBody>
      </p:sp>
      <p:pic>
        <p:nvPicPr>
          <p:cNvPr id="6" name="Picture 5" descr="latest.databasedb.png"/>
          <p:cNvPicPr>
            <a:picLocks noChangeAspect="1"/>
          </p:cNvPicPr>
          <p:nvPr/>
        </p:nvPicPr>
        <p:blipFill>
          <a:blip r:embed="rId3" cstate="print"/>
          <a:stretch>
            <a:fillRect/>
          </a:stretch>
        </p:blipFill>
        <p:spPr>
          <a:xfrm>
            <a:off x="5333999" y="2133600"/>
            <a:ext cx="3813915" cy="2057400"/>
          </a:xfrm>
          <a:prstGeom prst="rect">
            <a:avLst/>
          </a:prstGeom>
        </p:spPr>
      </p:pic>
      <p:pic>
        <p:nvPicPr>
          <p:cNvPr id="7" name="Picture 6" descr="largest.databasedb.png"/>
          <p:cNvPicPr>
            <a:picLocks noChangeAspect="1"/>
          </p:cNvPicPr>
          <p:nvPr/>
        </p:nvPicPr>
        <p:blipFill>
          <a:blip r:embed="rId4" cstate="print"/>
          <a:stretch>
            <a:fillRect/>
          </a:stretch>
        </p:blipFill>
        <p:spPr>
          <a:xfrm>
            <a:off x="5302525" y="4114800"/>
            <a:ext cx="3917675" cy="1905000"/>
          </a:xfrm>
          <a:prstGeom prst="rect">
            <a:avLst/>
          </a:prstGeom>
        </p:spPr>
      </p:pic>
      <p:sp>
        <p:nvSpPr>
          <p:cNvPr id="8" name="TextBox 7"/>
          <p:cNvSpPr txBox="1"/>
          <p:nvPr/>
        </p:nvSpPr>
        <p:spPr bwMode="ltGray">
          <a:xfrm>
            <a:off x="5562600" y="5943600"/>
            <a:ext cx="914400" cy="914400"/>
          </a:xfrm>
          <a:prstGeom prst="rect">
            <a:avLst/>
          </a:prstGeom>
          <a:noFill/>
          <a:ln w="9525">
            <a:noFill/>
            <a:miter lim="800000"/>
            <a:headEnd/>
            <a:tailEnd/>
          </a:ln>
        </p:spPr>
        <p:txBody>
          <a:bodyPr wrap="none" lIns="91419" tIns="45710" rIns="91419" bIns="45710" rtlCol="0" anchor="t" anchorCtr="0">
            <a:noAutofit/>
          </a:bodyPr>
          <a:lstStyle/>
          <a:p>
            <a:pPr>
              <a:lnSpc>
                <a:spcPct val="90000"/>
              </a:lnSpc>
              <a:spcBef>
                <a:spcPts val="0"/>
              </a:spcBef>
              <a:spcAft>
                <a:spcPts val="800"/>
              </a:spcAft>
            </a:pPr>
            <a:r>
              <a:rPr lang="en-US" sz="1200" i="1" dirty="0" smtClean="0">
                <a:solidFill>
                  <a:schemeClr val="bg2">
                    <a:lumMod val="50000"/>
                  </a:schemeClr>
                </a:solidFill>
                <a:latin typeface="Calibri" pitchFamily="34" charset="0"/>
              </a:rPr>
              <a:t>From datalossdb.org</a:t>
            </a:r>
            <a:endParaRPr lang="en-IE" sz="1200" i="1" dirty="0" err="1" smtClean="0">
              <a:solidFill>
                <a:schemeClr val="bg2">
                  <a:lumMod val="50000"/>
                </a:schemeClr>
              </a:solidFill>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positive rate on other </a:t>
            </a:r>
            <a:r>
              <a:rPr lang="en-US" i="1" dirty="0" smtClean="0"/>
              <a:t>NE</a:t>
            </a:r>
            <a:r>
              <a:rPr lang="en-US" dirty="0" smtClean="0"/>
              <a:t> corpora</a:t>
            </a:r>
            <a:endParaRPr lang="en-IE" dirty="0"/>
          </a:p>
        </p:txBody>
      </p:sp>
      <p:pic>
        <p:nvPicPr>
          <p:cNvPr id="6" name="Content Placeholder 5" descr="fp-brown.png"/>
          <p:cNvPicPr>
            <a:picLocks noGrp="1" noChangeAspect="1"/>
          </p:cNvPicPr>
          <p:nvPr>
            <p:ph idx="1"/>
          </p:nvPr>
        </p:nvPicPr>
        <p:blipFill>
          <a:blip r:embed="rId3" cstate="print"/>
          <a:stretch>
            <a:fillRect/>
          </a:stretch>
        </p:blipFill>
        <p:spPr>
          <a:xfrm>
            <a:off x="0" y="1676400"/>
            <a:ext cx="4719207" cy="3657600"/>
          </a:xfrm>
        </p:spPr>
      </p:pic>
      <p:sp>
        <p:nvSpPr>
          <p:cNvPr id="4" name="Footer Placeholder 3"/>
          <p:cNvSpPr>
            <a:spLocks noGrp="1"/>
          </p:cNvSpPr>
          <p:nvPr>
            <p:ph type="ftr" sz="quarter" idx="10"/>
          </p:nvPr>
        </p:nvSpPr>
        <p:spPr/>
        <p:txBody>
          <a:bodyPr/>
          <a:lstStyle/>
          <a:p>
            <a:pPr>
              <a:defRPr/>
            </a:pPr>
            <a:r>
              <a:rPr lang="en-US"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20</a:t>
            </a:fld>
            <a:endParaRPr lang="en-US" dirty="0"/>
          </a:p>
        </p:txBody>
      </p:sp>
      <p:pic>
        <p:nvPicPr>
          <p:cNvPr id="1026" name="Picture 2"/>
          <p:cNvPicPr>
            <a:picLocks noChangeAspect="1" noChangeArrowheads="1"/>
          </p:cNvPicPr>
          <p:nvPr/>
        </p:nvPicPr>
        <p:blipFill>
          <a:blip r:embed="rId4" cstate="print"/>
          <a:srcRect/>
          <a:stretch>
            <a:fillRect/>
          </a:stretch>
        </p:blipFill>
        <p:spPr bwMode="auto">
          <a:xfrm>
            <a:off x="4648200" y="1676400"/>
            <a:ext cx="4343400" cy="3668325"/>
          </a:xfrm>
          <a:prstGeom prst="rect">
            <a:avLst/>
          </a:prstGeom>
          <a:noFill/>
          <a:ln w="9525">
            <a:noFill/>
            <a:miter lim="800000"/>
            <a:headEnd/>
            <a:tailEnd/>
          </a:ln>
        </p:spPr>
      </p:pic>
      <p:sp>
        <p:nvSpPr>
          <p:cNvPr id="8" name="Oval 7"/>
          <p:cNvSpPr/>
          <p:nvPr/>
        </p:nvSpPr>
        <p:spPr bwMode="auto">
          <a:xfrm>
            <a:off x="7696200" y="4114800"/>
            <a:ext cx="533400" cy="609600"/>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IE" sz="2400" i="0" u="none" strike="noStrike" cap="none" normalizeH="0" baseline="0" dirty="0" err="1" smtClean="0">
              <a:ln>
                <a:noFill/>
              </a:ln>
              <a:solidFill>
                <a:schemeClr val="bg1"/>
              </a:solidFill>
              <a:effectLs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Outstanding research questions</a:t>
            </a:r>
            <a:endParaRPr lang="en-IE" dirty="0"/>
          </a:p>
        </p:txBody>
      </p:sp>
      <p:sp>
        <p:nvSpPr>
          <p:cNvPr id="3" name="Content Placeholder 2"/>
          <p:cNvSpPr>
            <a:spLocks noGrp="1"/>
          </p:cNvSpPr>
          <p:nvPr>
            <p:ph idx="1"/>
          </p:nvPr>
        </p:nvSpPr>
        <p:spPr/>
        <p:txBody>
          <a:bodyPr/>
          <a:lstStyle/>
          <a:p>
            <a:r>
              <a:rPr lang="en-US" dirty="0" smtClean="0"/>
              <a:t>Given a set of documents, how well will it work in deployment?</a:t>
            </a:r>
          </a:p>
          <a:p>
            <a:pPr lvl="1"/>
            <a:r>
              <a:rPr lang="en-US" dirty="0" smtClean="0"/>
              <a:t>If it performs poorly, can I fix it?</a:t>
            </a:r>
          </a:p>
          <a:p>
            <a:r>
              <a:rPr lang="en-US" dirty="0" smtClean="0"/>
              <a:t>What about sensitive documents that are not classified well?</a:t>
            </a:r>
          </a:p>
          <a:p>
            <a:pPr lvl="1"/>
            <a:r>
              <a:rPr lang="en-US" dirty="0" smtClean="0"/>
              <a:t>Likely scenario: new project initial documents</a:t>
            </a:r>
          </a:p>
          <a:p>
            <a:r>
              <a:rPr lang="en-US" dirty="0" smtClean="0"/>
              <a:t>What if I am given a large number of diverse documents?</a:t>
            </a:r>
          </a:p>
          <a:p>
            <a:r>
              <a:rPr lang="en-US" dirty="0" smtClean="0"/>
              <a:t>Intra-organizational DLP?</a:t>
            </a:r>
          </a:p>
          <a:p>
            <a:r>
              <a:rPr lang="en-US" dirty="0" smtClean="0"/>
              <a:t>What about this document is confidential?</a:t>
            </a:r>
          </a:p>
          <a:p>
            <a:pPr lvl="1"/>
            <a:r>
              <a:rPr lang="en-US" dirty="0" smtClean="0"/>
              <a:t>Can we highlight, redact, sanitize?</a:t>
            </a:r>
          </a:p>
          <a:p>
            <a:r>
              <a:rPr lang="en-US" dirty="0" smtClean="0"/>
              <a:t>Sensitivity score?</a:t>
            </a:r>
          </a:p>
          <a:p>
            <a:r>
              <a:rPr lang="en-US" dirty="0" smtClean="0"/>
              <a:t>What can I do for my Smartphone?</a:t>
            </a:r>
          </a:p>
        </p:txBody>
      </p:sp>
      <p:sp>
        <p:nvSpPr>
          <p:cNvPr id="4" name="Footer Placeholder 3"/>
          <p:cNvSpPr>
            <a:spLocks noGrp="1"/>
          </p:cNvSpPr>
          <p:nvPr>
            <p:ph type="ftr" sz="quarter" idx="10"/>
          </p:nvPr>
        </p:nvSpPr>
        <p:spPr/>
        <p:txBody>
          <a:bodyPr/>
          <a:lstStyle/>
          <a:p>
            <a:pPr>
              <a:defRPr/>
            </a:pPr>
            <a:r>
              <a:rPr lang="en-US"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E" dirty="0"/>
          </a:p>
        </p:txBody>
      </p:sp>
      <p:sp>
        <p:nvSpPr>
          <p:cNvPr id="3" name="Content Placeholder 2"/>
          <p:cNvSpPr>
            <a:spLocks noGrp="1"/>
          </p:cNvSpPr>
          <p:nvPr>
            <p:ph idx="1"/>
          </p:nvPr>
        </p:nvSpPr>
        <p:spPr/>
        <p:txBody>
          <a:bodyPr/>
          <a:lstStyle/>
          <a:p>
            <a:r>
              <a:rPr lang="en-US" dirty="0" smtClean="0"/>
              <a:t>An algorithm to train text classifiers for DLP</a:t>
            </a:r>
          </a:p>
          <a:p>
            <a:pPr lvl="1"/>
            <a:r>
              <a:rPr lang="en-US" dirty="0" smtClean="0"/>
              <a:t>Enhance the text classification process to prevent data loss</a:t>
            </a:r>
          </a:p>
          <a:p>
            <a:pPr lvl="1"/>
            <a:r>
              <a:rPr lang="en-US" dirty="0" smtClean="0"/>
              <a:t>Add supplemental examples to better understand what is </a:t>
            </a:r>
            <a:r>
              <a:rPr lang="en-US" i="1" dirty="0" smtClean="0"/>
              <a:t>secret</a:t>
            </a:r>
          </a:p>
          <a:p>
            <a:pPr lvl="1"/>
            <a:r>
              <a:rPr lang="en-US" dirty="0" smtClean="0"/>
              <a:t>First step filters out majority of FPs generated by non-enterprise documents</a:t>
            </a:r>
          </a:p>
          <a:p>
            <a:pPr lvl="1"/>
            <a:r>
              <a:rPr lang="en-US" dirty="0" smtClean="0"/>
              <a:t>Employs a second classifier with contextual information</a:t>
            </a:r>
          </a:p>
          <a:p>
            <a:r>
              <a:rPr lang="en-US" dirty="0" smtClean="0"/>
              <a:t>Approach motivated by understanding and modeling the data</a:t>
            </a:r>
          </a:p>
          <a:p>
            <a:pPr lvl="1"/>
            <a:r>
              <a:rPr lang="en-US" dirty="0" smtClean="0"/>
              <a:t>Confidential documents do contain publically known entities</a:t>
            </a:r>
          </a:p>
          <a:p>
            <a:pPr lvl="1"/>
            <a:r>
              <a:rPr lang="en-US" dirty="0" smtClean="0"/>
              <a:t>Are the salient features</a:t>
            </a:r>
          </a:p>
          <a:p>
            <a:pPr lvl="1"/>
            <a:r>
              <a:rPr lang="en-US" dirty="0" smtClean="0"/>
              <a:t>But can cause false positives</a:t>
            </a:r>
          </a:p>
          <a:p>
            <a:pPr lvl="1"/>
            <a:r>
              <a:rPr lang="en-US" dirty="0" smtClean="0"/>
              <a:t>It is the relationship between these entities that must be protected</a:t>
            </a:r>
            <a:endParaRPr lang="en-IE" dirty="0"/>
          </a:p>
        </p:txBody>
      </p:sp>
      <p:sp>
        <p:nvSpPr>
          <p:cNvPr id="4" name="Footer Placeholder 3"/>
          <p:cNvSpPr>
            <a:spLocks noGrp="1"/>
          </p:cNvSpPr>
          <p:nvPr>
            <p:ph type="ftr" sz="quarter" idx="10"/>
          </p:nvPr>
        </p:nvSpPr>
        <p:spPr/>
        <p:txBody>
          <a:bodyPr/>
          <a:lstStyle/>
          <a:p>
            <a:pPr>
              <a:defRPr/>
            </a:pPr>
            <a:r>
              <a:rPr lang="en-US"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pPr>
              <a:defRPr/>
            </a:pPr>
            <a:r>
              <a:rPr lang="en-US" smtClean="0"/>
              <a:t>Understanding language to protect assets</a:t>
            </a:r>
            <a:endParaRPr lang="en-US" dirty="0"/>
          </a:p>
        </p:txBody>
      </p:sp>
      <p:sp>
        <p:nvSpPr>
          <p:cNvPr id="5" name="Slide Number Placeholder 4"/>
          <p:cNvSpPr>
            <a:spLocks noGrp="1"/>
          </p:cNvSpPr>
          <p:nvPr>
            <p:ph type="sldNum" sz="quarter" idx="4"/>
          </p:nvPr>
        </p:nvSpPr>
        <p:spPr/>
        <p:txBody>
          <a:bodyPr/>
          <a:lstStyle/>
          <a:p>
            <a:pPr>
              <a:defRPr/>
            </a:pPr>
            <a:fld id="{446C9BED-6FD4-4BA4-B6B0-4A26058AC9EF}" type="slidenum">
              <a:rPr lang="en-US" smtClean="0"/>
              <a:pPr>
                <a:defRPr/>
              </a:pPr>
              <a:t>23</a:t>
            </a:fld>
            <a:endParaRPr lang="en-US" dirty="0"/>
          </a:p>
        </p:txBody>
      </p:sp>
      <p:sp>
        <p:nvSpPr>
          <p:cNvPr id="7" name="Subtitle 6"/>
          <p:cNvSpPr>
            <a:spLocks noGrp="1"/>
          </p:cNvSpPr>
          <p:nvPr>
            <p:ph type="subTitle" idx="1"/>
          </p:nvPr>
        </p:nvSpPr>
        <p:spPr/>
        <p:txBody>
          <a:bodyPr/>
          <a:lstStyle/>
          <a:p>
            <a:r>
              <a:rPr lang="en-US" dirty="0" smtClean="0"/>
              <a:t>Michael Hart</a:t>
            </a:r>
          </a:p>
          <a:p>
            <a:r>
              <a:rPr lang="en-US" smtClean="0"/>
              <a:t>Michael_Hart@symantec.com</a:t>
            </a:r>
            <a:endParaRPr lang="en-I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Protecting Data</a:t>
            </a:r>
            <a:endParaRPr lang="en-IE" dirty="0"/>
          </a:p>
        </p:txBody>
      </p:sp>
      <p:sp>
        <p:nvSpPr>
          <p:cNvPr id="4" name="Footer Placeholder 3"/>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3</a:t>
            </a:fld>
            <a:endParaRPr lang="en-US" dirty="0"/>
          </a:p>
        </p:txBody>
      </p:sp>
      <p:graphicFrame>
        <p:nvGraphicFramePr>
          <p:cNvPr id="7" name="Table Placeholder 8"/>
          <p:cNvGraphicFramePr>
            <a:graphicFrameLocks noGrp="1"/>
          </p:cNvGraphicFramePr>
          <p:nvPr>
            <p:ph idx="1"/>
          </p:nvPr>
        </p:nvGraphicFramePr>
        <p:xfrm>
          <a:off x="381000" y="1219200"/>
          <a:ext cx="8381296" cy="3806830"/>
        </p:xfrm>
        <a:graphic>
          <a:graphicData uri="http://schemas.openxmlformats.org/drawingml/2006/table">
            <a:tbl>
              <a:tblPr firstRow="1" bandRow="1">
                <a:tableStyleId>{72833802-FEF1-4C79-8D5D-14CF1EAF98D9}</a:tableStyleId>
              </a:tblPr>
              <a:tblGrid>
                <a:gridCol w="1600200"/>
                <a:gridCol w="3200400"/>
                <a:gridCol w="3580696"/>
              </a:tblGrid>
              <a:tr h="569854">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800" u="none" strike="noStrike" cap="none" normalizeH="0" baseline="0" dirty="0" smtClean="0">
                          <a:ln>
                            <a:noFill/>
                          </a:ln>
                          <a:effectLst/>
                        </a:rPr>
                        <a:t>Type</a:t>
                      </a:r>
                      <a:endParaRPr kumimoji="0" lang="en-US" sz="18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800" u="none" strike="noStrike" cap="none" normalizeH="0" baseline="0" dirty="0" smtClean="0">
                          <a:ln>
                            <a:noFill/>
                          </a:ln>
                          <a:effectLst/>
                        </a:rPr>
                        <a:t>Description</a:t>
                      </a:r>
                      <a:endParaRPr kumimoji="0" lang="en-US" sz="18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c>
                  <a:txBody>
                    <a:bodyPr/>
                    <a:lstStyle/>
                    <a:p>
                      <a:pPr marL="0" marR="0" lvl="0" indent="0" algn="ctr" defTabSz="914400" rtl="0" eaLnBrk="1" fontAlgn="base" latinLnBrk="0" hangingPunct="1">
                        <a:lnSpc>
                          <a:spcPct val="90000"/>
                        </a:lnSpc>
                        <a:spcBef>
                          <a:spcPct val="0"/>
                        </a:spcBef>
                        <a:spcAft>
                          <a:spcPts val="600"/>
                        </a:spcAft>
                        <a:buClr>
                          <a:srgbClr val="678BA8"/>
                        </a:buClr>
                        <a:buSzTx/>
                        <a:buFontTx/>
                        <a:buNone/>
                        <a:tabLst/>
                      </a:pPr>
                      <a:r>
                        <a:rPr kumimoji="0" lang="en-US" sz="1800" b="1" i="0" u="none" strike="noStrike" cap="none" normalizeH="0" baseline="0" dirty="0" smtClean="0">
                          <a:ln>
                            <a:noFill/>
                          </a:ln>
                          <a:solidFill>
                            <a:schemeClr val="bg1"/>
                          </a:solidFill>
                          <a:effectLst/>
                          <a:latin typeface="+mn-lt"/>
                        </a:rPr>
                        <a:t>DLP goal</a:t>
                      </a:r>
                      <a:endParaRPr kumimoji="0" lang="en-US" sz="1800" b="1"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cell3D prstMaterial="dkEdge">
                      <a:bevel prst="coolSlant"/>
                      <a:lightRig rig="flood" dir="t"/>
                    </a:cell3D>
                  </a:tcPr>
                </a:tc>
              </a:tr>
              <a:tr h="535317">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Data-at-rest</a:t>
                      </a:r>
                      <a:endParaRPr kumimoji="0" lang="en-US" sz="20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Information stored on enterprise devices such as document management systems, email servers and file servers.</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b="0" i="0" u="none" strike="noStrike" cap="none" normalizeH="0" baseline="0" dirty="0" smtClean="0">
                          <a:ln>
                            <a:noFill/>
                          </a:ln>
                          <a:solidFill>
                            <a:schemeClr val="tx1"/>
                          </a:solidFill>
                          <a:effectLst/>
                          <a:latin typeface="+mn-lt"/>
                        </a:rPr>
                        <a:t>Scan data, identify unsecured confidential information and report.</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558341">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b="0" i="0" u="none" strike="noStrike" cap="none" normalizeH="0" baseline="0" dirty="0" smtClean="0">
                          <a:ln>
                            <a:noFill/>
                          </a:ln>
                          <a:solidFill>
                            <a:schemeClr val="tx1"/>
                          </a:solidFill>
                          <a:effectLst/>
                          <a:latin typeface="+mn-lt"/>
                        </a:rPr>
                        <a:t>Data-in-motion</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Enterprise data contained in outbound network traffic such as emails, instant messages and web traffic.</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Block transmission of sensitive data.</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r h="558341">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Data-in-use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Data  currently used at the end point such as Outlook, http, https, print </a:t>
                      </a:r>
                      <a:r>
                        <a:rPr kumimoji="0" lang="en-US" sz="1600" u="none" strike="noStrike" cap="none" normalizeH="0" baseline="0" smtClean="0">
                          <a:ln>
                            <a:noFill/>
                          </a:ln>
                          <a:effectLst/>
                        </a:rPr>
                        <a:t>and file to USB.</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c>
                  <a:txBody>
                    <a:bodyPr/>
                    <a:lstStyle/>
                    <a:p>
                      <a:pPr marL="0" marR="0" lvl="0" indent="0" algn="l" defTabSz="914400" rtl="0" eaLnBrk="1" fontAlgn="base" latinLnBrk="0" hangingPunct="1">
                        <a:lnSpc>
                          <a:spcPct val="90000"/>
                        </a:lnSpc>
                        <a:spcBef>
                          <a:spcPct val="0"/>
                        </a:spcBef>
                        <a:spcAft>
                          <a:spcPts val="600"/>
                        </a:spcAft>
                        <a:buClr>
                          <a:srgbClr val="678BA8"/>
                        </a:buClr>
                        <a:buSzTx/>
                        <a:buFontTx/>
                        <a:buNone/>
                        <a:tabLst/>
                      </a:pPr>
                      <a:r>
                        <a:rPr kumimoji="0" lang="en-US" sz="1600" u="none" strike="noStrike" cap="none" normalizeH="0" baseline="0" dirty="0" smtClean="0">
                          <a:ln>
                            <a:noFill/>
                          </a:ln>
                          <a:effectLst/>
                        </a:rPr>
                        <a:t>Prevent unauthorized usage of data (e.g. copying to a thumb drive).</a:t>
                      </a:r>
                      <a:endParaRPr kumimoji="0" lang="en-US" sz="1600" b="0" i="0" u="none" strike="noStrike" cap="none" normalizeH="0" baseline="0" dirty="0" smtClean="0">
                        <a:ln>
                          <a:noFill/>
                        </a:ln>
                        <a:solidFill>
                          <a:schemeClr val="tx1"/>
                        </a:solidFill>
                        <a:effectLst/>
                        <a:latin typeface="Calibri" pitchFamily="34" charset="0"/>
                      </a:endParaRPr>
                    </a:p>
                  </a:txBody>
                  <a:tcPr marL="137160" marR="137160" marT="137160" marB="137160" anchor="ctr" horzOverflow="overflow"/>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Machine Learning for Data Loss Prevention?</a:t>
            </a:r>
            <a:endParaRPr lang="en-IE" dirty="0"/>
          </a:p>
        </p:txBody>
      </p:sp>
      <p:sp>
        <p:nvSpPr>
          <p:cNvPr id="3" name="Content Placeholder 2"/>
          <p:cNvSpPr>
            <a:spLocks noGrp="1"/>
          </p:cNvSpPr>
          <p:nvPr>
            <p:ph idx="1"/>
          </p:nvPr>
        </p:nvSpPr>
        <p:spPr/>
        <p:txBody>
          <a:bodyPr/>
          <a:lstStyle/>
          <a:p>
            <a:r>
              <a:rPr lang="en-US" dirty="0" smtClean="0"/>
              <a:t>Need for more effective approaches to stop data breaches</a:t>
            </a:r>
          </a:p>
          <a:p>
            <a:r>
              <a:rPr lang="en-US" dirty="0" smtClean="0"/>
              <a:t>Downsides to current approaches</a:t>
            </a:r>
          </a:p>
          <a:p>
            <a:pPr lvl="1"/>
            <a:r>
              <a:rPr lang="en-US" dirty="0" smtClean="0"/>
              <a:t>Impossible to describe all CI entirely in rule based formats</a:t>
            </a:r>
          </a:p>
          <a:p>
            <a:pPr lvl="1"/>
            <a:r>
              <a:rPr lang="en-US" dirty="0" smtClean="0"/>
              <a:t>Potentially large number of documents that constantly evolve</a:t>
            </a:r>
          </a:p>
          <a:p>
            <a:pPr lvl="1"/>
            <a:r>
              <a:rPr lang="en-US" dirty="0" smtClean="0"/>
              <a:t>Requires allowing IT staff access to sensitive materials</a:t>
            </a:r>
          </a:p>
          <a:p>
            <a:r>
              <a:rPr lang="en-US" dirty="0" smtClean="0"/>
              <a:t>Text classification </a:t>
            </a:r>
          </a:p>
          <a:p>
            <a:pPr lvl="1"/>
            <a:r>
              <a:rPr lang="en-US" dirty="0" smtClean="0"/>
              <a:t>Long history of research and many different techniques</a:t>
            </a:r>
          </a:p>
          <a:p>
            <a:pPr lvl="1"/>
            <a:r>
              <a:rPr lang="en-US" dirty="0" smtClean="0"/>
              <a:t>Handles unstructured data</a:t>
            </a:r>
          </a:p>
          <a:p>
            <a:pPr lvl="1"/>
            <a:r>
              <a:rPr lang="en-US" dirty="0" smtClean="0"/>
              <a:t>Requires minimal supervised interaction</a:t>
            </a:r>
          </a:p>
          <a:p>
            <a:r>
              <a:rPr lang="en-US" b="1" dirty="0" smtClean="0">
                <a:solidFill>
                  <a:schemeClr val="accent2"/>
                </a:solidFill>
              </a:rPr>
              <a:t>Goal</a:t>
            </a:r>
            <a:r>
              <a:rPr lang="en-US" dirty="0" smtClean="0">
                <a:solidFill>
                  <a:schemeClr val="tx1"/>
                </a:solidFill>
              </a:rPr>
              <a:t>:</a:t>
            </a:r>
            <a:r>
              <a:rPr lang="en-US" dirty="0" smtClean="0"/>
              <a:t> automatically learn what is secret</a:t>
            </a:r>
            <a:endParaRPr lang="en-IE" dirty="0"/>
          </a:p>
        </p:txBody>
      </p:sp>
      <p:sp>
        <p:nvSpPr>
          <p:cNvPr id="4" name="Footer Placeholder 3"/>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use case scenario </a:t>
            </a:r>
            <a:endParaRPr lang="en-IE" dirty="0"/>
          </a:p>
        </p:txBody>
      </p:sp>
      <p:sp>
        <p:nvSpPr>
          <p:cNvPr id="4" name="Footer Placeholder 3"/>
          <p:cNvSpPr>
            <a:spLocks noGrp="1"/>
          </p:cNvSpPr>
          <p:nvPr>
            <p:ph type="ftr" sz="quarter" idx="10"/>
          </p:nvPr>
        </p:nvSpPr>
        <p:spPr/>
        <p:txBody>
          <a:bodyPr/>
          <a:lstStyle/>
          <a:p>
            <a:pPr>
              <a:defRPr/>
            </a:pPr>
            <a:r>
              <a:rPr lang="en-US"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5</a:t>
            </a:fld>
            <a:endParaRPr lang="en-US" dirty="0"/>
          </a:p>
        </p:txBody>
      </p:sp>
      <p:pic>
        <p:nvPicPr>
          <p:cNvPr id="6" name="Picture 18"/>
          <p:cNvPicPr>
            <a:picLocks noChangeAspect="1" noChangeArrowheads="1"/>
          </p:cNvPicPr>
          <p:nvPr/>
        </p:nvPicPr>
        <p:blipFill>
          <a:blip r:embed="rId3" cstate="print"/>
          <a:srcRect/>
          <a:stretch>
            <a:fillRect/>
          </a:stretch>
        </p:blipFill>
        <p:spPr bwMode="auto">
          <a:xfrm>
            <a:off x="6934200" y="2514600"/>
            <a:ext cx="2266950" cy="1644650"/>
          </a:xfrm>
          <a:prstGeom prst="rect">
            <a:avLst/>
          </a:prstGeom>
          <a:noFill/>
          <a:ln w="9525">
            <a:noFill/>
            <a:miter lim="800000"/>
            <a:headEnd/>
            <a:tailEnd/>
          </a:ln>
        </p:spPr>
      </p:pic>
      <p:pic>
        <p:nvPicPr>
          <p:cNvPr id="7" name="Picture 19"/>
          <p:cNvPicPr>
            <a:picLocks noChangeAspect="1" noChangeArrowheads="1"/>
          </p:cNvPicPr>
          <p:nvPr/>
        </p:nvPicPr>
        <p:blipFill>
          <a:blip r:embed="rId4" cstate="print"/>
          <a:srcRect/>
          <a:stretch>
            <a:fillRect/>
          </a:stretch>
        </p:blipFill>
        <p:spPr bwMode="auto">
          <a:xfrm>
            <a:off x="6934200" y="4451350"/>
            <a:ext cx="2257425" cy="1644650"/>
          </a:xfrm>
          <a:prstGeom prst="rect">
            <a:avLst/>
          </a:prstGeom>
          <a:noFill/>
          <a:ln w="9525">
            <a:noFill/>
            <a:miter lim="800000"/>
            <a:headEnd/>
            <a:tailEnd/>
          </a:ln>
        </p:spPr>
      </p:pic>
      <p:pic>
        <p:nvPicPr>
          <p:cNvPr id="8" name="Picture 20"/>
          <p:cNvPicPr>
            <a:picLocks noChangeAspect="1" noChangeArrowheads="1"/>
          </p:cNvPicPr>
          <p:nvPr/>
        </p:nvPicPr>
        <p:blipFill>
          <a:blip r:embed="rId5" cstate="print"/>
          <a:srcRect/>
          <a:stretch>
            <a:fillRect/>
          </a:stretch>
        </p:blipFill>
        <p:spPr bwMode="auto">
          <a:xfrm>
            <a:off x="3660775" y="1905000"/>
            <a:ext cx="2816225" cy="2384425"/>
          </a:xfrm>
          <a:prstGeom prst="rect">
            <a:avLst/>
          </a:prstGeom>
          <a:noFill/>
          <a:ln w="9525">
            <a:noFill/>
            <a:miter lim="800000"/>
            <a:headEnd/>
            <a:tailEnd/>
          </a:ln>
        </p:spPr>
      </p:pic>
      <p:pic>
        <p:nvPicPr>
          <p:cNvPr id="9" name="Picture 22"/>
          <p:cNvPicPr>
            <a:picLocks noChangeAspect="1" noChangeArrowheads="1"/>
          </p:cNvPicPr>
          <p:nvPr/>
        </p:nvPicPr>
        <p:blipFill>
          <a:blip r:embed="rId6" cstate="print"/>
          <a:srcRect/>
          <a:stretch>
            <a:fillRect/>
          </a:stretch>
        </p:blipFill>
        <p:spPr bwMode="auto">
          <a:xfrm>
            <a:off x="6886575" y="1171575"/>
            <a:ext cx="20638" cy="4162425"/>
          </a:xfrm>
          <a:prstGeom prst="rect">
            <a:avLst/>
          </a:prstGeom>
          <a:noFill/>
          <a:ln w="9525">
            <a:noFill/>
            <a:miter lim="800000"/>
            <a:headEnd/>
            <a:tailEnd/>
          </a:ln>
        </p:spPr>
      </p:pic>
      <p:pic>
        <p:nvPicPr>
          <p:cNvPr id="11" name="Picture 24"/>
          <p:cNvPicPr>
            <a:picLocks noChangeAspect="1" noChangeArrowheads="1"/>
          </p:cNvPicPr>
          <p:nvPr/>
        </p:nvPicPr>
        <p:blipFill>
          <a:blip r:embed="rId7" cstate="print"/>
          <a:srcRect/>
          <a:stretch>
            <a:fillRect/>
          </a:stretch>
        </p:blipFill>
        <p:spPr bwMode="auto">
          <a:xfrm>
            <a:off x="6886575" y="3429000"/>
            <a:ext cx="1163638" cy="20637"/>
          </a:xfrm>
          <a:prstGeom prst="rect">
            <a:avLst/>
          </a:prstGeom>
          <a:noFill/>
          <a:ln w="9525">
            <a:noFill/>
            <a:miter lim="800000"/>
            <a:headEnd/>
            <a:tailEnd/>
          </a:ln>
        </p:spPr>
      </p:pic>
      <p:pic>
        <p:nvPicPr>
          <p:cNvPr id="12" name="Picture 25"/>
          <p:cNvPicPr>
            <a:picLocks noChangeAspect="1" noChangeArrowheads="1"/>
          </p:cNvPicPr>
          <p:nvPr/>
        </p:nvPicPr>
        <p:blipFill>
          <a:blip r:embed="rId8" cstate="print"/>
          <a:srcRect/>
          <a:stretch>
            <a:fillRect/>
          </a:stretch>
        </p:blipFill>
        <p:spPr bwMode="auto">
          <a:xfrm>
            <a:off x="6886575" y="5313363"/>
            <a:ext cx="1163638" cy="20637"/>
          </a:xfrm>
          <a:prstGeom prst="rect">
            <a:avLst/>
          </a:prstGeom>
          <a:noFill/>
          <a:ln w="9525">
            <a:noFill/>
            <a:miter lim="800000"/>
            <a:headEnd/>
            <a:tailEnd/>
          </a:ln>
        </p:spPr>
      </p:pic>
      <p:pic>
        <p:nvPicPr>
          <p:cNvPr id="13" name="Picture 26"/>
          <p:cNvPicPr>
            <a:picLocks noChangeAspect="1" noChangeArrowheads="1"/>
          </p:cNvPicPr>
          <p:nvPr/>
        </p:nvPicPr>
        <p:blipFill>
          <a:blip r:embed="rId9" cstate="print"/>
          <a:srcRect/>
          <a:stretch>
            <a:fillRect/>
          </a:stretch>
        </p:blipFill>
        <p:spPr bwMode="auto">
          <a:xfrm>
            <a:off x="5964238" y="3179763"/>
            <a:ext cx="942975" cy="20637"/>
          </a:xfrm>
          <a:prstGeom prst="rect">
            <a:avLst/>
          </a:prstGeom>
          <a:noFill/>
          <a:ln w="9525">
            <a:noFill/>
            <a:miter lim="800000"/>
            <a:headEnd/>
            <a:tailEnd/>
          </a:ln>
        </p:spPr>
      </p:pic>
      <p:pic>
        <p:nvPicPr>
          <p:cNvPr id="14" name="Picture 27"/>
          <p:cNvPicPr>
            <a:picLocks noChangeAspect="1" noChangeArrowheads="1"/>
          </p:cNvPicPr>
          <p:nvPr/>
        </p:nvPicPr>
        <p:blipFill>
          <a:blip r:embed="rId10" cstate="print"/>
          <a:srcRect/>
          <a:stretch>
            <a:fillRect/>
          </a:stretch>
        </p:blipFill>
        <p:spPr bwMode="auto">
          <a:xfrm>
            <a:off x="1816100" y="3200400"/>
            <a:ext cx="2327275" cy="20638"/>
          </a:xfrm>
          <a:prstGeom prst="rect">
            <a:avLst/>
          </a:prstGeom>
          <a:noFill/>
          <a:ln w="9525">
            <a:noFill/>
            <a:miter lim="800000"/>
            <a:headEnd/>
            <a:tailEnd/>
          </a:ln>
        </p:spPr>
      </p:pic>
      <p:sp>
        <p:nvSpPr>
          <p:cNvPr id="15" name="Text Box 28"/>
          <p:cNvSpPr txBox="1">
            <a:spLocks noChangeArrowheads="1"/>
          </p:cNvSpPr>
          <p:nvPr/>
        </p:nvSpPr>
        <p:spPr bwMode="auto">
          <a:xfrm>
            <a:off x="533400" y="1873250"/>
            <a:ext cx="896938" cy="260350"/>
          </a:xfrm>
          <a:prstGeom prst="rect">
            <a:avLst/>
          </a:prstGeom>
          <a:noFill/>
          <a:ln w="9525">
            <a:noFill/>
            <a:miter lim="800000"/>
            <a:headEnd/>
            <a:tailEnd/>
          </a:ln>
        </p:spPr>
        <p:txBody>
          <a:bodyPr lIns="0" tIns="0" rIns="0" bIns="0">
            <a:spAutoFit/>
          </a:bodyPr>
          <a:lstStyle/>
          <a:p>
            <a:pPr eaLnBrk="1" hangingPunct="1">
              <a:lnSpc>
                <a:spcPct val="95000"/>
              </a:lnSpc>
            </a:pPr>
            <a:r>
              <a:rPr lang="en-US" sz="1800" dirty="0">
                <a:solidFill>
                  <a:srgbClr val="000000"/>
                </a:solidFill>
              </a:rPr>
              <a:t>Internet</a:t>
            </a:r>
          </a:p>
        </p:txBody>
      </p:sp>
      <p:sp>
        <p:nvSpPr>
          <p:cNvPr id="16" name="Text Box 29"/>
          <p:cNvSpPr txBox="1">
            <a:spLocks noChangeArrowheads="1"/>
          </p:cNvSpPr>
          <p:nvPr/>
        </p:nvSpPr>
        <p:spPr bwMode="auto">
          <a:xfrm>
            <a:off x="6858000" y="2286000"/>
            <a:ext cx="1163638" cy="520700"/>
          </a:xfrm>
          <a:prstGeom prst="rect">
            <a:avLst/>
          </a:prstGeom>
          <a:noFill/>
          <a:ln w="9525">
            <a:noFill/>
            <a:miter lim="800000"/>
            <a:headEnd/>
            <a:tailEnd/>
          </a:ln>
        </p:spPr>
        <p:txBody>
          <a:bodyPr lIns="0" tIns="0" rIns="0" bIns="0">
            <a:spAutoFit/>
          </a:bodyPr>
          <a:lstStyle/>
          <a:p>
            <a:pPr algn="ctr" eaLnBrk="1" hangingPunct="1">
              <a:lnSpc>
                <a:spcPct val="95000"/>
              </a:lnSpc>
            </a:pPr>
            <a:r>
              <a:rPr lang="en-US" sz="1800" dirty="0">
                <a:solidFill>
                  <a:srgbClr val="000000"/>
                </a:solidFill>
              </a:rPr>
              <a:t>Enterprise</a:t>
            </a:r>
            <a:endParaRPr lang="en-US" sz="2400" dirty="0">
              <a:latin typeface="Times New Roman" pitchFamily="18" charset="0"/>
            </a:endParaRPr>
          </a:p>
          <a:p>
            <a:pPr algn="ctr" eaLnBrk="1" hangingPunct="1">
              <a:lnSpc>
                <a:spcPct val="95000"/>
              </a:lnSpc>
            </a:pPr>
            <a:r>
              <a:rPr lang="en-US" sz="1800" dirty="0">
                <a:solidFill>
                  <a:srgbClr val="000000"/>
                </a:solidFill>
              </a:rPr>
              <a:t>Network</a:t>
            </a:r>
          </a:p>
        </p:txBody>
      </p:sp>
      <p:sp>
        <p:nvSpPr>
          <p:cNvPr id="17" name="Text Box 30"/>
          <p:cNvSpPr txBox="1">
            <a:spLocks noChangeArrowheads="1"/>
          </p:cNvSpPr>
          <p:nvPr/>
        </p:nvSpPr>
        <p:spPr bwMode="auto">
          <a:xfrm>
            <a:off x="4394200" y="1828800"/>
            <a:ext cx="1390650" cy="260350"/>
          </a:xfrm>
          <a:prstGeom prst="rect">
            <a:avLst/>
          </a:prstGeom>
          <a:noFill/>
          <a:ln w="9525">
            <a:noFill/>
            <a:miter lim="800000"/>
            <a:headEnd/>
            <a:tailEnd/>
          </a:ln>
        </p:spPr>
        <p:txBody>
          <a:bodyPr lIns="0" tIns="0" rIns="0" bIns="0">
            <a:spAutoFit/>
          </a:bodyPr>
          <a:lstStyle/>
          <a:p>
            <a:pPr eaLnBrk="1" hangingPunct="1">
              <a:lnSpc>
                <a:spcPct val="95000"/>
              </a:lnSpc>
            </a:pPr>
            <a:r>
              <a:rPr lang="en-US" sz="1800" dirty="0">
                <a:solidFill>
                  <a:srgbClr val="000000"/>
                </a:solidFill>
              </a:rPr>
              <a:t>DLP System</a:t>
            </a:r>
          </a:p>
        </p:txBody>
      </p:sp>
      <p:pic>
        <p:nvPicPr>
          <p:cNvPr id="18" name="Picture 21"/>
          <p:cNvPicPr>
            <a:picLocks noGrp="1" noChangeAspect="1" noChangeArrowheads="1"/>
          </p:cNvPicPr>
          <p:nvPr>
            <p:ph idx="1"/>
          </p:nvPr>
        </p:nvPicPr>
        <p:blipFill>
          <a:blip r:embed="rId11" cstate="print"/>
          <a:srcRect/>
          <a:stretch>
            <a:fillRect/>
          </a:stretch>
        </p:blipFill>
        <p:spPr bwMode="auto">
          <a:xfrm>
            <a:off x="0" y="2209800"/>
            <a:ext cx="2659380" cy="1996440"/>
          </a:xfrm>
          <a:prstGeom prst="rect">
            <a:avLst/>
          </a:prstGeom>
          <a:noFill/>
          <a:ln w="9525">
            <a:noFill/>
            <a:miter lim="800000"/>
            <a:headEnd/>
            <a:tailEnd/>
          </a:ln>
        </p:spPr>
      </p:pic>
      <p:pic>
        <p:nvPicPr>
          <p:cNvPr id="19" name="Picture 18"/>
          <p:cNvPicPr>
            <a:picLocks noChangeAspect="1" noChangeArrowheads="1"/>
          </p:cNvPicPr>
          <p:nvPr/>
        </p:nvPicPr>
        <p:blipFill>
          <a:blip r:embed="rId3" cstate="print"/>
          <a:srcRect/>
          <a:stretch>
            <a:fillRect/>
          </a:stretch>
        </p:blipFill>
        <p:spPr bwMode="auto">
          <a:xfrm>
            <a:off x="7010400" y="381000"/>
            <a:ext cx="2266950" cy="1644650"/>
          </a:xfrm>
          <a:prstGeom prst="rect">
            <a:avLst/>
          </a:prstGeom>
          <a:noFill/>
          <a:ln w="9525">
            <a:noFill/>
            <a:miter lim="800000"/>
            <a:headEnd/>
            <a:tailEnd/>
          </a:ln>
        </p:spPr>
      </p:pic>
      <p:pic>
        <p:nvPicPr>
          <p:cNvPr id="20" name="Picture 26"/>
          <p:cNvPicPr>
            <a:picLocks noChangeAspect="1" noChangeArrowheads="1"/>
          </p:cNvPicPr>
          <p:nvPr/>
        </p:nvPicPr>
        <p:blipFill>
          <a:blip r:embed="rId9" cstate="print"/>
          <a:srcRect/>
          <a:stretch>
            <a:fillRect/>
          </a:stretch>
        </p:blipFill>
        <p:spPr bwMode="auto">
          <a:xfrm>
            <a:off x="6905625" y="1198563"/>
            <a:ext cx="942975" cy="20637"/>
          </a:xfrm>
          <a:prstGeom prst="rect">
            <a:avLst/>
          </a:prstGeom>
          <a:noFill/>
          <a:ln w="9525">
            <a:noFill/>
            <a:miter lim="800000"/>
            <a:headEnd/>
            <a:tailEnd/>
          </a:ln>
        </p:spPr>
      </p:pic>
      <p:sp>
        <p:nvSpPr>
          <p:cNvPr id="21" name="TextBox 20"/>
          <p:cNvSpPr txBox="1"/>
          <p:nvPr/>
        </p:nvSpPr>
        <p:spPr bwMode="ltGray">
          <a:xfrm>
            <a:off x="304800" y="4648200"/>
            <a:ext cx="5410200" cy="914400"/>
          </a:xfrm>
          <a:prstGeom prst="rect">
            <a:avLst/>
          </a:prstGeom>
          <a:noFill/>
          <a:ln w="9525">
            <a:noFill/>
            <a:miter lim="800000"/>
            <a:headEnd/>
            <a:tailEnd/>
          </a:ln>
        </p:spPr>
        <p:txBody>
          <a:bodyPr wrap="none" lIns="91419" tIns="45710" rIns="91419" bIns="45710" rtlCol="0" anchor="t" anchorCtr="0">
            <a:noAutofit/>
          </a:bodyPr>
          <a:lstStyle/>
          <a:p>
            <a:pPr algn="l">
              <a:lnSpc>
                <a:spcPct val="90000"/>
              </a:lnSpc>
              <a:spcBef>
                <a:spcPts val="0"/>
              </a:spcBef>
              <a:spcAft>
                <a:spcPts val="800"/>
              </a:spcAft>
              <a:buFont typeface="Arial" pitchFamily="34" charset="0"/>
              <a:buChar char="•"/>
            </a:pPr>
            <a:r>
              <a:rPr lang="en-US" sz="2000" dirty="0" smtClean="0">
                <a:solidFill>
                  <a:schemeClr val="bg2">
                    <a:lumMod val="50000"/>
                  </a:schemeClr>
                </a:solidFill>
                <a:latin typeface="Calibri" pitchFamily="34" charset="0"/>
              </a:rPr>
              <a:t> Build message classifier for outgoing messages</a:t>
            </a:r>
          </a:p>
          <a:p>
            <a:pPr algn="l">
              <a:lnSpc>
                <a:spcPct val="90000"/>
              </a:lnSpc>
              <a:spcBef>
                <a:spcPts val="0"/>
              </a:spcBef>
              <a:spcAft>
                <a:spcPts val="800"/>
              </a:spcAft>
              <a:buFont typeface="Arial" pitchFamily="34" charset="0"/>
              <a:buChar char="•"/>
            </a:pPr>
            <a:r>
              <a:rPr lang="en-US" sz="2000" dirty="0" smtClean="0">
                <a:solidFill>
                  <a:schemeClr val="bg2">
                    <a:lumMod val="50000"/>
                  </a:schemeClr>
                </a:solidFill>
                <a:latin typeface="Calibri" pitchFamily="34" charset="0"/>
              </a:rPr>
              <a:t> Train on examples of private and public messages</a:t>
            </a:r>
          </a:p>
          <a:p>
            <a:pPr algn="l">
              <a:lnSpc>
                <a:spcPct val="90000"/>
              </a:lnSpc>
              <a:spcBef>
                <a:spcPts val="0"/>
              </a:spcBef>
              <a:spcAft>
                <a:spcPts val="800"/>
              </a:spcAft>
              <a:buFont typeface="Arial" pitchFamily="34" charset="0"/>
              <a:buChar char="•"/>
            </a:pPr>
            <a:r>
              <a:rPr lang="en-US" sz="2000" dirty="0" smtClean="0">
                <a:solidFill>
                  <a:schemeClr val="bg2">
                    <a:lumMod val="50000"/>
                  </a:schemeClr>
                </a:solidFill>
                <a:latin typeface="Calibri" pitchFamily="34" charset="0"/>
              </a:rPr>
              <a:t> Use classifier to detect outgoing messages with private data</a:t>
            </a:r>
          </a:p>
          <a:p>
            <a:pPr algn="l">
              <a:lnSpc>
                <a:spcPct val="90000"/>
              </a:lnSpc>
              <a:spcBef>
                <a:spcPts val="0"/>
              </a:spcBef>
              <a:spcAft>
                <a:spcPts val="800"/>
              </a:spcAft>
              <a:buFont typeface="Arial" pitchFamily="34" charset="0"/>
              <a:buChar char="•"/>
            </a:pPr>
            <a:r>
              <a:rPr lang="en-US" sz="2000" dirty="0" smtClean="0">
                <a:solidFill>
                  <a:schemeClr val="bg2">
                    <a:lumMod val="50000"/>
                  </a:schemeClr>
                </a:solidFill>
                <a:latin typeface="Calibri" pitchFamily="34" charset="0"/>
              </a:rPr>
              <a:t> Block or log outgoing messages with private data</a:t>
            </a:r>
            <a:endParaRPr lang="en-IE" sz="2000" dirty="0" err="1" smtClean="0">
              <a:solidFill>
                <a:schemeClr val="bg2">
                  <a:lumMod val="50000"/>
                </a:schemeClr>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Metrics</a:t>
            </a:r>
            <a:endParaRPr lang="en-IE" dirty="0"/>
          </a:p>
        </p:txBody>
      </p:sp>
      <p:sp>
        <p:nvSpPr>
          <p:cNvPr id="3" name="Content Placeholder 2"/>
          <p:cNvSpPr>
            <a:spLocks noGrp="1"/>
          </p:cNvSpPr>
          <p:nvPr>
            <p:ph idx="1"/>
          </p:nvPr>
        </p:nvSpPr>
        <p:spPr/>
        <p:txBody>
          <a:bodyPr/>
          <a:lstStyle/>
          <a:p>
            <a:r>
              <a:rPr lang="en-US" dirty="0" smtClean="0"/>
              <a:t>Achieve a high recall on confidential (</a:t>
            </a:r>
            <a:r>
              <a:rPr lang="en-US" i="1" dirty="0" smtClean="0"/>
              <a:t>secret</a:t>
            </a:r>
            <a:r>
              <a:rPr lang="en-US" dirty="0" smtClean="0"/>
              <a:t>) documents</a:t>
            </a:r>
          </a:p>
          <a:p>
            <a:r>
              <a:rPr lang="en-US" dirty="0" smtClean="0"/>
              <a:t>Maintain a low false positive rate on both:</a:t>
            </a:r>
          </a:p>
          <a:p>
            <a:pPr lvl="1"/>
            <a:r>
              <a:rPr lang="en-US" dirty="0" smtClean="0"/>
              <a:t>Company media (</a:t>
            </a:r>
            <a:r>
              <a:rPr lang="en-US" i="1" dirty="0" smtClean="0"/>
              <a:t>public</a:t>
            </a:r>
            <a:r>
              <a:rPr lang="en-US" dirty="0" smtClean="0"/>
              <a:t>) documents</a:t>
            </a:r>
          </a:p>
          <a:p>
            <a:pPr lvl="1"/>
            <a:r>
              <a:rPr lang="en-US" dirty="0" smtClean="0"/>
              <a:t>Non-enterprise (</a:t>
            </a:r>
            <a:r>
              <a:rPr lang="en-US" i="1" dirty="0" smtClean="0"/>
              <a:t>NE</a:t>
            </a:r>
            <a:r>
              <a:rPr lang="en-US" dirty="0" smtClean="0"/>
              <a:t>) documents</a:t>
            </a:r>
          </a:p>
          <a:p>
            <a:r>
              <a:rPr lang="en-US" dirty="0" smtClean="0"/>
              <a:t>Constraints</a:t>
            </a:r>
          </a:p>
          <a:p>
            <a:pPr lvl="1"/>
            <a:r>
              <a:rPr lang="en-US" dirty="0" smtClean="0"/>
              <a:t>Scale well</a:t>
            </a:r>
          </a:p>
          <a:p>
            <a:pPr lvl="1"/>
            <a:r>
              <a:rPr lang="en-US" dirty="0" smtClean="0"/>
              <a:t>Require no metadata</a:t>
            </a:r>
          </a:p>
          <a:p>
            <a:pPr lvl="1"/>
            <a:r>
              <a:rPr lang="en-US" dirty="0" smtClean="0"/>
              <a:t>Be agnostic to message type</a:t>
            </a:r>
            <a:endParaRPr lang="en-IE" dirty="0"/>
          </a:p>
        </p:txBody>
      </p:sp>
      <p:sp>
        <p:nvSpPr>
          <p:cNvPr id="4" name="Footer Placeholder 3"/>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Approach</a:t>
            </a:r>
            <a:endParaRPr lang="en-IE" dirty="0"/>
          </a:p>
        </p:txBody>
      </p:sp>
      <p:sp>
        <p:nvSpPr>
          <p:cNvPr id="3" name="Content Placeholder 2"/>
          <p:cNvSpPr>
            <a:spLocks noGrp="1"/>
          </p:cNvSpPr>
          <p:nvPr>
            <p:ph idx="1"/>
          </p:nvPr>
        </p:nvSpPr>
        <p:spPr/>
        <p:txBody>
          <a:bodyPr/>
          <a:lstStyle/>
          <a:p>
            <a:r>
              <a:rPr lang="en-US" dirty="0" smtClean="0"/>
              <a:t>Simply train a standard classifier on confidential and public documents</a:t>
            </a:r>
            <a:endParaRPr lang="en-IE" dirty="0" smtClean="0"/>
          </a:p>
          <a:p>
            <a:r>
              <a:rPr lang="en-US" dirty="0" smtClean="0"/>
              <a:t>Employed a search for classifiers with WEKA</a:t>
            </a:r>
          </a:p>
          <a:p>
            <a:pPr lvl="1"/>
            <a:r>
              <a:rPr lang="en-US" dirty="0" smtClean="0"/>
              <a:t>Best classifier: SVM with a linear kernel</a:t>
            </a:r>
          </a:p>
          <a:p>
            <a:pPr lvl="1"/>
            <a:r>
              <a:rPr lang="en-US" dirty="0" smtClean="0"/>
              <a:t>Best features: Unigrams with binary weights</a:t>
            </a:r>
          </a:p>
        </p:txBody>
      </p:sp>
      <p:sp>
        <p:nvSpPr>
          <p:cNvPr id="4" name="Footer Placeholder 3"/>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issues with enterprise training data</a:t>
            </a:r>
            <a:endParaRPr lang="en-IE" dirty="0"/>
          </a:p>
        </p:txBody>
      </p:sp>
      <p:sp>
        <p:nvSpPr>
          <p:cNvPr id="3" name="Content Placeholder 2"/>
          <p:cNvSpPr>
            <a:spLocks noGrp="1"/>
          </p:cNvSpPr>
          <p:nvPr>
            <p:ph idx="1"/>
          </p:nvPr>
        </p:nvSpPr>
        <p:spPr/>
        <p:txBody>
          <a:bodyPr/>
          <a:lstStyle/>
          <a:p>
            <a:r>
              <a:rPr lang="en-US" dirty="0" smtClean="0"/>
              <a:t>Suffer from high FP on </a:t>
            </a:r>
            <a:r>
              <a:rPr lang="en-US" i="1" dirty="0" smtClean="0"/>
              <a:t>NE</a:t>
            </a:r>
            <a:r>
              <a:rPr lang="en-US" dirty="0" smtClean="0"/>
              <a:t> documents </a:t>
            </a:r>
          </a:p>
          <a:p>
            <a:r>
              <a:rPr lang="en-US" dirty="0" smtClean="0"/>
              <a:t>Can weight common words strongly towards </a:t>
            </a:r>
            <a:r>
              <a:rPr lang="en-US" i="1" dirty="0" smtClean="0"/>
              <a:t>secret</a:t>
            </a:r>
          </a:p>
          <a:p>
            <a:pPr lvl="1"/>
            <a:r>
              <a:rPr lang="en-US" dirty="0" smtClean="0"/>
              <a:t>Example words: </a:t>
            </a:r>
            <a:r>
              <a:rPr lang="en-US" sz="1600" dirty="0" smtClean="0">
                <a:latin typeface="Consolas" pitchFamily="49" charset="0"/>
                <a:cs typeface="Consolas" pitchFamily="49" charset="0"/>
              </a:rPr>
              <a:t>Policy, Police, Procedure, 1, Afghanistan</a:t>
            </a:r>
          </a:p>
          <a:p>
            <a:pPr lvl="1"/>
            <a:r>
              <a:rPr lang="en-US" dirty="0" smtClean="0"/>
              <a:t>Feature behavior for </a:t>
            </a:r>
            <a:r>
              <a:rPr lang="en-US" i="1" dirty="0" smtClean="0"/>
              <a:t>public</a:t>
            </a:r>
            <a:r>
              <a:rPr lang="en-US" dirty="0" smtClean="0"/>
              <a:t> documents absent in training set</a:t>
            </a:r>
          </a:p>
          <a:p>
            <a:r>
              <a:rPr lang="en-US" dirty="0" smtClean="0"/>
              <a:t>40% of classifiers were biased towards the </a:t>
            </a:r>
            <a:r>
              <a:rPr lang="en-US" i="1" dirty="0" smtClean="0"/>
              <a:t>secret </a:t>
            </a:r>
            <a:r>
              <a:rPr lang="en-US" dirty="0" smtClean="0"/>
              <a:t>class</a:t>
            </a:r>
          </a:p>
          <a:p>
            <a:pPr lvl="1"/>
            <a:r>
              <a:rPr lang="en-US" dirty="0" smtClean="0"/>
              <a:t>Performed poorly for instances inadequately represented in vector space</a:t>
            </a:r>
          </a:p>
          <a:p>
            <a:r>
              <a:rPr lang="en-US" b="1" dirty="0" smtClean="0"/>
              <a:t>Underlying problem</a:t>
            </a:r>
          </a:p>
          <a:p>
            <a:pPr lvl="1"/>
            <a:r>
              <a:rPr lang="en-US" dirty="0" smtClean="0"/>
              <a:t>Can the organization even describe what is not </a:t>
            </a:r>
            <a:r>
              <a:rPr lang="en-US" i="1" dirty="0" smtClean="0"/>
              <a:t>secret</a:t>
            </a:r>
            <a:r>
              <a:rPr lang="en-US" dirty="0" smtClean="0"/>
              <a:t>?</a:t>
            </a:r>
          </a:p>
          <a:p>
            <a:pPr>
              <a:buNone/>
            </a:pPr>
            <a:endParaRPr lang="en-IE" dirty="0"/>
          </a:p>
        </p:txBody>
      </p:sp>
      <p:sp>
        <p:nvSpPr>
          <p:cNvPr id="4" name="Footer Placeholder 3"/>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8</a:t>
            </a:fld>
            <a:endParaRPr lang="en-US" dirty="0"/>
          </a:p>
        </p:txBody>
      </p:sp>
      <p:pic>
        <p:nvPicPr>
          <p:cNvPr id="6" name="Picture 3" descr="D:\ie\Temporary Internet Files\Content.IE5\OSLRIHRG\MC900215354[1].wmf"/>
          <p:cNvPicPr>
            <a:picLocks noChangeAspect="1" noChangeArrowheads="1"/>
          </p:cNvPicPr>
          <p:nvPr/>
        </p:nvPicPr>
        <p:blipFill>
          <a:blip r:embed="rId3" cstate="print"/>
          <a:srcRect/>
          <a:stretch>
            <a:fillRect/>
          </a:stretch>
        </p:blipFill>
        <p:spPr bwMode="auto">
          <a:xfrm>
            <a:off x="6890441" y="4495800"/>
            <a:ext cx="1567759" cy="1770161"/>
          </a:xfrm>
          <a:prstGeom prst="rect">
            <a:avLst/>
          </a:prstGeom>
          <a:noFill/>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inadequate training data (Step 1)</a:t>
            </a:r>
            <a:endParaRPr lang="en-IE" dirty="0"/>
          </a:p>
        </p:txBody>
      </p:sp>
      <p:sp>
        <p:nvSpPr>
          <p:cNvPr id="3" name="Content Placeholder 2"/>
          <p:cNvSpPr>
            <a:spLocks noGrp="1"/>
          </p:cNvSpPr>
          <p:nvPr>
            <p:ph idx="1"/>
          </p:nvPr>
        </p:nvSpPr>
        <p:spPr/>
        <p:txBody>
          <a:bodyPr/>
          <a:lstStyle/>
          <a:p>
            <a:r>
              <a:rPr lang="en-US" dirty="0" smtClean="0"/>
              <a:t>Better learn what is secret by supplementing</a:t>
            </a:r>
          </a:p>
          <a:p>
            <a:pPr lvl="1"/>
            <a:r>
              <a:rPr lang="en-US" dirty="0" smtClean="0"/>
              <a:t>Add 10K supplemental instances from Wikipedia to the training set</a:t>
            </a:r>
          </a:p>
          <a:p>
            <a:pPr lvl="1"/>
            <a:r>
              <a:rPr lang="en-US" dirty="0" smtClean="0"/>
              <a:t>Key point: do </a:t>
            </a:r>
            <a:r>
              <a:rPr lang="en-US" b="1" dirty="0" smtClean="0">
                <a:solidFill>
                  <a:schemeClr val="tx1"/>
                </a:solidFill>
              </a:rPr>
              <a:t>not</a:t>
            </a:r>
            <a:r>
              <a:rPr lang="en-US" dirty="0" smtClean="0"/>
              <a:t> expand feature set</a:t>
            </a:r>
          </a:p>
          <a:p>
            <a:pPr lvl="1"/>
            <a:r>
              <a:rPr lang="en-US" dirty="0" smtClean="0"/>
              <a:t>Gives classifier more representative training set</a:t>
            </a:r>
          </a:p>
          <a:p>
            <a:pPr lvl="2"/>
            <a:r>
              <a:rPr lang="en-US" dirty="0" smtClean="0"/>
              <a:t>Better learn which features correlate with secret</a:t>
            </a:r>
          </a:p>
          <a:p>
            <a:r>
              <a:rPr lang="en-US" dirty="0" smtClean="0"/>
              <a:t>Adjust the classifier</a:t>
            </a:r>
          </a:p>
          <a:p>
            <a:pPr lvl="1"/>
            <a:r>
              <a:rPr lang="en-US" dirty="0" smtClean="0"/>
              <a:t>Adding more instances increases false negative rate</a:t>
            </a:r>
          </a:p>
          <a:p>
            <a:pPr lvl="1"/>
            <a:r>
              <a:rPr lang="en-US" dirty="0" smtClean="0"/>
              <a:t>Adjust decision plane within 10% of the closest TN</a:t>
            </a:r>
          </a:p>
          <a:p>
            <a:r>
              <a:rPr lang="en-US" dirty="0" smtClean="0"/>
              <a:t>Call this classifier </a:t>
            </a:r>
            <a:r>
              <a:rPr lang="en-US" dirty="0" err="1" smtClean="0"/>
              <a:t>SA</a:t>
            </a:r>
            <a:r>
              <a:rPr lang="en-US" i="1" baseline="-25000" dirty="0" err="1" smtClean="0"/>
              <a:t>private</a:t>
            </a:r>
            <a:r>
              <a:rPr lang="en-US" dirty="0" smtClean="0"/>
              <a:t> </a:t>
            </a:r>
            <a:endParaRPr lang="en-IE" dirty="0"/>
          </a:p>
        </p:txBody>
      </p:sp>
      <p:sp>
        <p:nvSpPr>
          <p:cNvPr id="4" name="Footer Placeholder 3"/>
          <p:cNvSpPr>
            <a:spLocks noGrp="1"/>
          </p:cNvSpPr>
          <p:nvPr>
            <p:ph type="ftr" sz="quarter" idx="10"/>
          </p:nvPr>
        </p:nvSpPr>
        <p:spPr/>
        <p:txBody>
          <a:bodyPr/>
          <a:lstStyle/>
          <a:p>
            <a:pPr>
              <a:defRPr/>
            </a:pPr>
            <a:r>
              <a:rPr lang="en-IE" dirty="0" smtClean="0"/>
              <a:t>Text Classification for Data Loss Prevention</a:t>
            </a:r>
            <a:endParaRPr lang="en-US" dirty="0"/>
          </a:p>
        </p:txBody>
      </p:sp>
      <p:sp>
        <p:nvSpPr>
          <p:cNvPr id="5" name="Slide Number Placeholder 4"/>
          <p:cNvSpPr>
            <a:spLocks noGrp="1"/>
          </p:cNvSpPr>
          <p:nvPr>
            <p:ph type="sldNum" sz="quarter" idx="11"/>
          </p:nvPr>
        </p:nvSpPr>
        <p:spPr/>
        <p:txBody>
          <a:bodyPr/>
          <a:lstStyle/>
          <a:p>
            <a:pPr>
              <a:defRPr/>
            </a:pPr>
            <a:fld id="{446C9BED-6FD4-4BA4-B6B0-4A26058AC9EF}" type="slidenum">
              <a:rPr lang="en-US" smtClean="0"/>
              <a:pPr>
                <a:defRPr/>
              </a:pPr>
              <a:t>9</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bg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solidFill>
              <a:schemeClr val="bg2">
                <a:lumMod val="50000"/>
              </a:schemeClr>
            </a:solidFill>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2.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2297</Words>
  <Application>Microsoft Office PowerPoint</Application>
  <PresentationFormat>On-screen Show (4:3)</PresentationFormat>
  <Paragraphs>344</Paragraphs>
  <Slides>23</Slides>
  <Notes>18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blank</vt:lpstr>
      <vt:lpstr>Text Classification for Data Loss Prevention</vt:lpstr>
      <vt:lpstr>Data Loss has become a serious problem</vt:lpstr>
      <vt:lpstr>Protecting Data</vt:lpstr>
      <vt:lpstr>Why Machine Learning for Data Loss Prevention?</vt:lpstr>
      <vt:lpstr>Our use case scenario </vt:lpstr>
      <vt:lpstr>Performance Metrics</vt:lpstr>
      <vt:lpstr>Baseline Approach</vt:lpstr>
      <vt:lpstr>Potential issues with enterprise training data</vt:lpstr>
      <vt:lpstr>Addressing inadequate training data (Step 1)</vt:lpstr>
      <vt:lpstr>Effect of supplementation</vt:lpstr>
      <vt:lpstr>Effect of adjustment</vt:lpstr>
      <vt:lpstr>Correcting for mistakes (Step 2)</vt:lpstr>
      <vt:lpstr>Targeting NE false positives</vt:lpstr>
      <vt:lpstr>xtra.infosecret comparison for NE and secret</vt:lpstr>
      <vt:lpstr>Why three classes?</vt:lpstr>
      <vt:lpstr>SVM output + xtra.infoprivate for Dyncorp</vt:lpstr>
      <vt:lpstr>Review: DLP pipeline</vt:lpstr>
      <vt:lpstr>Corpora for DLP</vt:lpstr>
      <vt:lpstr>Results: Error rates</vt:lpstr>
      <vt:lpstr>False positive rate on other NE corpora</vt:lpstr>
      <vt:lpstr>Outstanding research questions</vt:lpstr>
      <vt:lpstr>Conclusion</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2011-06-28T16:51:25Z</dcterms:created>
  <dcterms:modified xsi:type="dcterms:W3CDTF">2011-07-27T14:23:35Z</dcterms:modified>
</cp:coreProperties>
</file>