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4"/>
  </p:notesMasterIdLst>
  <p:sldIdLst>
    <p:sldId id="283" r:id="rId2"/>
    <p:sldId id="293" r:id="rId3"/>
    <p:sldId id="256" r:id="rId4"/>
    <p:sldId id="257" r:id="rId5"/>
    <p:sldId id="289" r:id="rId6"/>
    <p:sldId id="295" r:id="rId7"/>
    <p:sldId id="297" r:id="rId8"/>
    <p:sldId id="298" r:id="rId9"/>
    <p:sldId id="291" r:id="rId10"/>
    <p:sldId id="299" r:id="rId11"/>
    <p:sldId id="301" r:id="rId12"/>
    <p:sldId id="267" r:id="rId13"/>
    <p:sldId id="300" r:id="rId14"/>
    <p:sldId id="302" r:id="rId15"/>
    <p:sldId id="304" r:id="rId16"/>
    <p:sldId id="305" r:id="rId17"/>
    <p:sldId id="307" r:id="rId18"/>
    <p:sldId id="308" r:id="rId19"/>
    <p:sldId id="310" r:id="rId20"/>
    <p:sldId id="294" r:id="rId21"/>
    <p:sldId id="296" r:id="rId22"/>
    <p:sldId id="28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355" autoAdjust="0"/>
  </p:normalViewPr>
  <p:slideViewPr>
    <p:cSldViewPr snapToGrid="0" showGuides="1">
      <p:cViewPr>
        <p:scale>
          <a:sx n="66" d="100"/>
          <a:sy n="66" d="100"/>
        </p:scale>
        <p:origin x="600" y="8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4C33E-2211-4704-AB70-78F260E42BCC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DC8A-4178-4581-8961-B616D14AA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8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DC8A-4178-4581-8961-B616D14AAA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42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Install Apache</a:t>
            </a:r>
            <a:r>
              <a:rPr lang="en-US" b="1" baseline="0" dirty="0" smtClean="0"/>
              <a:t>, configure the vhost, and serve content from </a:t>
            </a:r>
            <a:r>
              <a:rPr lang="en-US" b="1" baseline="0" dirty="0" err="1" smtClean="0"/>
              <a:t>GitHub</a:t>
            </a:r>
            <a:endParaRPr lang="en-US" b="1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DC8A-4178-4581-8961-B616D14AAA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14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Install Apache</a:t>
            </a:r>
            <a:r>
              <a:rPr lang="en-US" b="1" baseline="0" dirty="0" smtClean="0"/>
              <a:t>, configure the vhost, and serve content from </a:t>
            </a:r>
            <a:r>
              <a:rPr lang="en-US" b="1" baseline="0" dirty="0" err="1" smtClean="0"/>
              <a:t>GitHub</a:t>
            </a:r>
            <a:endParaRPr lang="en-US" b="1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DC8A-4178-4581-8961-B616D14AAA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09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DC8A-4178-4581-8961-B616D14AAA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68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2DC8A-4178-4581-8961-B616D14AAA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96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10/30/2014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10/30/2014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10/30/2014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10/30/2014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10/30/2014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10/30/2014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10/30/2014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10/30/2014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10/30/2014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boto.readthedocs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agedkaos/aws-script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oto.readthedocs.org/en/latest/ec2_tut.html" TargetMode="External"/><Relationship Id="rId2" Type="http://schemas.openxmlformats.org/officeDocument/2006/relationships/hyperlink" Target="https://boto.readthedocs.org/en/latest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130993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You know all those volumes we have in AWS?</a:t>
            </a:r>
            <a:br>
              <a:rPr lang="en-US" sz="4400" b="1" dirty="0" smtClean="0"/>
            </a:br>
            <a:r>
              <a:rPr lang="en-US" sz="4400" b="1" dirty="0" smtClean="0"/>
              <a:t>I need all them backed up…NOW!</a:t>
            </a:r>
            <a:endParaRPr lang="en-US" sz="4400" b="1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pic>
        <p:nvPicPr>
          <p:cNvPr id="1026" name="Picture 2" descr="https://media.amazonwebservices.com/blog/console_ebs_piops_bench_volumes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45" y="76090"/>
            <a:ext cx="10420709" cy="542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02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#5 Read the 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boto</a:t>
            </a:r>
            <a:r>
              <a:rPr lang="en-US" dirty="0"/>
              <a:t> documentation on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boto.readthedocs.org</a:t>
            </a:r>
            <a:r>
              <a:rPr lang="en-US" dirty="0" smtClean="0"/>
              <a:t> is very helpful for finding object attributes and properties</a:t>
            </a:r>
          </a:p>
          <a:p>
            <a:endParaRPr lang="en-US" dirty="0" smtClean="0"/>
          </a:p>
          <a:p>
            <a:r>
              <a:rPr lang="en-US" dirty="0" smtClean="0"/>
              <a:t>The verb -&gt; object function names make sense of typical actions needed in a script</a:t>
            </a:r>
          </a:p>
          <a:p>
            <a:endParaRPr lang="en-US" dirty="0" smtClean="0"/>
          </a:p>
          <a:p>
            <a:r>
              <a:rPr lang="en-US" dirty="0" smtClean="0"/>
              <a:t>Use “get” functions to return objects; Use run, create, delete, etc.. to work on them</a:t>
            </a:r>
          </a:p>
          <a:p>
            <a:pPr marL="256032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run_instances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create_volume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create_snapshot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create_tags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release_address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40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#6 Tag, tag, tag, tag,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Tag all AWS objects with useful NAMES for easy identification and consumption by humans and machines</a:t>
            </a:r>
          </a:p>
          <a:p>
            <a:pPr marL="4572" lvl="1" indent="0">
              <a:buNone/>
            </a:pPr>
            <a:endParaRPr lang="en-US" dirty="0" smtClean="0"/>
          </a:p>
          <a:p>
            <a:pPr marL="91440" lvl="1" indent="-91440">
              <a:lnSpc>
                <a:spcPct val="95000"/>
              </a:lnSpc>
              <a:spcBef>
                <a:spcPts val="1300"/>
              </a:spcBef>
            </a:pPr>
            <a:r>
              <a:rPr lang="en-US" dirty="0"/>
              <a:t>IDs and account numbers may be useful too, but names are great</a:t>
            </a:r>
          </a:p>
          <a:p>
            <a:endParaRPr lang="en-US" dirty="0" smtClean="0"/>
          </a:p>
          <a:p>
            <a:r>
              <a:rPr lang="en-US" dirty="0" smtClean="0"/>
              <a:t>Tagging with make your scripting tasks easier when handling multiple objects</a:t>
            </a:r>
          </a:p>
          <a:p>
            <a:endParaRPr lang="en-US" dirty="0"/>
          </a:p>
          <a:p>
            <a:r>
              <a:rPr lang="en-US" dirty="0" smtClean="0"/>
              <a:t>Start with the instance and tag all associated objects with that instance’s name</a:t>
            </a:r>
          </a:p>
          <a:p>
            <a:pPr lvl="1"/>
            <a:r>
              <a:rPr lang="en-US" dirty="0" smtClean="0"/>
              <a:t>In EC2: Volumes, Snapshots, Load Balancers, Security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3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38227" y="419564"/>
            <a:ext cx="10782300" cy="1244836"/>
          </a:xfrm>
        </p:spPr>
        <p:txBody>
          <a:bodyPr/>
          <a:lstStyle/>
          <a:p>
            <a:pPr algn="ctr"/>
            <a:r>
              <a:rPr lang="en-US" b="1" dirty="0" smtClean="0"/>
              <a:t>Q&amp;A and Case Study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84724" y="1664400"/>
            <a:ext cx="9228201" cy="164592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This presentation and associated code are available online at </a:t>
            </a:r>
            <a:r>
              <a:rPr lang="en-US" dirty="0" err="1" smtClean="0"/>
              <a:t>GitHub</a:t>
            </a:r>
            <a:endParaRPr lang="en-US" dirty="0" smtClean="0"/>
          </a:p>
          <a:p>
            <a:pPr algn="ctr"/>
            <a:r>
              <a:rPr lang="en-US" b="1" dirty="0">
                <a:hlinkClick r:id="rId3"/>
              </a:rPr>
              <a:t>https://</a:t>
            </a:r>
            <a:r>
              <a:rPr lang="en-US" b="1" dirty="0" smtClean="0">
                <a:hlinkClick r:id="rId3"/>
              </a:rPr>
              <a:t>github.com/managedkaos/aws-scripts</a:t>
            </a:r>
            <a:endParaRPr lang="en-US" b="1" dirty="0" smtClean="0"/>
          </a:p>
          <a:p>
            <a:pPr algn="ctr"/>
            <a:r>
              <a:rPr lang="en-US" b="1" dirty="0" smtClean="0"/>
              <a:t>michael@managedkaos.com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308" y="3912087"/>
            <a:ext cx="5129032" cy="247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700" dirty="0" smtClean="0"/>
              <a:t>Case Study: Automating </a:t>
            </a:r>
            <a:r>
              <a:rPr lang="en-US" sz="6700" dirty="0"/>
              <a:t>AWS Volume Management and </a:t>
            </a:r>
            <a:r>
              <a:rPr lang="en-US" sz="6700" dirty="0" smtClean="0"/>
              <a:t>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632188"/>
          </a:xfrm>
        </p:spPr>
        <p:txBody>
          <a:bodyPr>
            <a:no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For 1000+ volumes, the client needed an automated solution to:</a:t>
            </a:r>
          </a:p>
          <a:p>
            <a:endParaRPr lang="en-US" sz="2800" dirty="0" smtClean="0"/>
          </a:p>
          <a:p>
            <a:pPr marL="713232" lvl="1" indent="-457200">
              <a:buFont typeface="+mj-lt"/>
              <a:buAutoNum type="arabicPeriod"/>
            </a:pPr>
            <a:r>
              <a:rPr lang="en-US" sz="3200" dirty="0" smtClean="0"/>
              <a:t>Document the status of each volume</a:t>
            </a:r>
          </a:p>
          <a:p>
            <a:pPr marL="457200" lvl="2" indent="0">
              <a:buNone/>
            </a:pPr>
            <a:r>
              <a:rPr lang="en-US" sz="2800" dirty="0" smtClean="0"/>
              <a:t>Type, size, creation date, status, attached instances, snapshots</a:t>
            </a:r>
            <a:br>
              <a:rPr lang="en-US" sz="2800" dirty="0" smtClean="0"/>
            </a:br>
            <a:endParaRPr lang="en-US" sz="2800" dirty="0" smtClean="0"/>
          </a:p>
          <a:p>
            <a:pPr marL="713232" lvl="1" indent="-457200">
              <a:buFont typeface="+mj-lt"/>
              <a:buAutoNum type="arabicPeriod"/>
            </a:pPr>
            <a:r>
              <a:rPr lang="en-US" sz="3200" dirty="0" smtClean="0"/>
              <a:t>Create snapshots of each volume unless otherwise specified</a:t>
            </a:r>
            <a:br>
              <a:rPr lang="en-US" sz="3200" dirty="0" smtClean="0"/>
            </a:br>
            <a:endParaRPr lang="en-US" sz="3200" dirty="0" smtClean="0"/>
          </a:p>
          <a:p>
            <a:pPr marL="713232" lvl="1" indent="-457200">
              <a:buFont typeface="+mj-lt"/>
              <a:buAutoNum type="arabicPeriod"/>
            </a:pPr>
            <a:r>
              <a:rPr lang="en-US" sz="3200" dirty="0" smtClean="0"/>
              <a:t>Rotate the snapshots on a daily and weekly basis</a:t>
            </a:r>
          </a:p>
        </p:txBody>
      </p:sp>
    </p:spTree>
    <p:extLst>
      <p:ext uri="{BB962C8B-B14F-4D97-AF65-F5344CB8AC3E}">
        <p14:creationId xmlns:p14="http://schemas.microsoft.com/office/powerpoint/2010/main" val="324759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solidFill>
                  <a:srgbClr val="50B4C8"/>
                </a:solidFill>
              </a:rPr>
              <a:t>Case Study: Automating AWS Volume Management and 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11040"/>
          </a:xfrm>
        </p:spPr>
        <p:txBody>
          <a:bodyPr>
            <a:noAutofit/>
          </a:bodyPr>
          <a:lstStyle/>
          <a:p>
            <a:r>
              <a:rPr lang="en-US" dirty="0" smtClean="0"/>
              <a:t>Developed a simple script for requirement #1. </a:t>
            </a:r>
            <a:r>
              <a:rPr lang="en-US" dirty="0"/>
              <a:t>Connects to EC2 console, gets all volumes, and prints attributes for each volume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./get_volume_info.py</a:t>
            </a:r>
          </a:p>
          <a:p>
            <a:pPr lvl="1"/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ec2</a:t>
            </a:r>
          </a:p>
          <a:p>
            <a:pPr lvl="1"/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boto.ec2.EC2Connection()</a:t>
            </a:r>
          </a:p>
          <a:p>
            <a:pPr lvl="1"/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volumes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console.get_all_volumes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volume in volumes:</a:t>
            </a:r>
          </a:p>
          <a:p>
            <a:pPr lvl="1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volume # the unique ID of the volume, accessible by volume.id</a:t>
            </a:r>
          </a:p>
          <a:p>
            <a:pPr lvl="1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'Create: %s' %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volume.create_time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# The timestamp </a:t>
            </a:r>
          </a:p>
          <a:p>
            <a:pPr lvl="1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'Status: %s' %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volume.status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# The status of the volume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97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solidFill>
                  <a:srgbClr val="50B4C8"/>
                </a:solidFill>
              </a:rPr>
              <a:t>Case Study: Automating AWS Volume Management and 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11040"/>
          </a:xfrm>
        </p:spPr>
        <p:txBody>
          <a:bodyPr>
            <a:noAutofit/>
          </a:bodyPr>
          <a:lstStyle/>
          <a:p>
            <a:r>
              <a:rPr lang="en-US" dirty="0" smtClean="0"/>
              <a:t>Developed a much more complex script for requirements #2 and #3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./volume_snapshot.py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usage: volume_snapshot.py [-h] [--all] [--daily] [--weekly] [--rotate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[--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...]]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positional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arguments: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ID of the volume to use for the snapshot. In vol-abcd1234 format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optional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arguments: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all       Creates snapshots for all volumes listed in the console.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daily     Creates a snapshot and tags it with DAILY.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weekly    Creates a snapshot and tags it with WEEKLY.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rotate    Removes any expired snapshots. Mutually exclusive with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snapshot creation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verbose 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Script prints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volume ID and the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snapshot description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 they are processed.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242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solidFill>
                  <a:srgbClr val="50B4C8"/>
                </a:solidFill>
              </a:rPr>
              <a:t>Case Study: Automating AWS Volume Management and 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1104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./volume_snapshot.py --all  --daily --verbose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 Processing all volumes.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 Number of volumes to process: 1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 vol-7254a57d: Processing...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 vol-7254a57d: Setting daily expiration: True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 vol-7254a57d: Setting weekly expiration: False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 vol-7254a57d: Snapshot stamp = "2014-Oct-30 12:25:13 PDT;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aws-meetup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i-4e9bbf41; vol-7254a57d"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 vol-7254a57d: Snapshot snap-9c4a5057 will expire on 2014-10-31 12:25:14.592652</a:t>
            </a:r>
          </a:p>
        </p:txBody>
      </p:sp>
    </p:spTree>
    <p:extLst>
      <p:ext uri="{BB962C8B-B14F-4D97-AF65-F5344CB8AC3E}">
        <p14:creationId xmlns:p14="http://schemas.microsoft.com/office/powerpoint/2010/main" val="4050786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solidFill>
                  <a:srgbClr val="50B4C8"/>
                </a:solidFill>
              </a:rPr>
              <a:t>Case Study: Automating AWS Volume Management and 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1104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./volume_snapshot.py --all --rotate --verbose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 Processing all volumes.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 Number of volumes to process: 1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 vol-7254a57d: Processing...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 vol-7254a57d: Checking snapshots for expiration...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 vol-7254a57d: Processing snapshot snap-6af4fca1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 vol-7254a57d: Snapshot snap-6af4fca1 is set to expire on 2014-10-30 22:28:49.156162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 vol-7254a57d: Snapshot snap-6af4fca1 is still fresh! :D</a:t>
            </a:r>
          </a:p>
        </p:txBody>
      </p:sp>
    </p:spTree>
    <p:extLst>
      <p:ext uri="{BB962C8B-B14F-4D97-AF65-F5344CB8AC3E}">
        <p14:creationId xmlns:p14="http://schemas.microsoft.com/office/powerpoint/2010/main" val="958395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solidFill>
                  <a:srgbClr val="50B4C8"/>
                </a:solidFill>
              </a:rPr>
              <a:t>Case Study: Automating AWS Volume Management and 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11040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 vol-7254a57d: Processing snapshot snap-eba1a920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 vol-7254a57d: Snapshot snap-eba1a920 is set to expire on 2014-09-30 22:38:50.384710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 vol-7254a57d: Snapshot snap-eba1a920 expired.  Attempting to delete...</a:t>
            </a:r>
          </a:p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 vol-7254a57d: Snapshot snap-eba1a920 deletion was successful! :D</a:t>
            </a:r>
          </a:p>
        </p:txBody>
      </p:sp>
    </p:spTree>
    <p:extLst>
      <p:ext uri="{BB962C8B-B14F-4D97-AF65-F5344CB8AC3E}">
        <p14:creationId xmlns:p14="http://schemas.microsoft.com/office/powerpoint/2010/main" val="1663666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BACKUP INFO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1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95250"/>
            <a:ext cx="5715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3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Python+Boto</a:t>
            </a:r>
            <a:r>
              <a:rPr lang="en-US" b="1" dirty="0" smtClean="0"/>
              <a:t> vs AWS CLI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7231" y="1998134"/>
            <a:ext cx="5222865" cy="2026789"/>
          </a:xfrm>
        </p:spPr>
        <p:txBody>
          <a:bodyPr/>
          <a:lstStyle/>
          <a:p>
            <a:r>
              <a:rPr lang="en-US" dirty="0" smtClean="0"/>
              <a:t>ec2.create_tags(instance.id, </a:t>
            </a:r>
            <a:r>
              <a:rPr lang="en-US" dirty="0"/>
              <a:t>{"name": "mobile</a:t>
            </a:r>
            <a:r>
              <a:rPr lang="en-US" dirty="0" smtClean="0"/>
              <a:t>"})</a:t>
            </a:r>
          </a:p>
          <a:p>
            <a:endParaRPr lang="en-US" dirty="0"/>
          </a:p>
          <a:p>
            <a:r>
              <a:rPr lang="en-US" dirty="0" smtClean="0"/>
              <a:t>ec2.create_snapshot(vol.id</a:t>
            </a:r>
            <a:r>
              <a:rPr lang="en-US" dirty="0"/>
              <a:t>, 'My snapshot')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6055624" cy="2026789"/>
          </a:xfrm>
        </p:spPr>
        <p:txBody>
          <a:bodyPr/>
          <a:lstStyle/>
          <a:p>
            <a:r>
              <a:rPr lang="en-US" dirty="0" err="1"/>
              <a:t>aws</a:t>
            </a:r>
            <a:r>
              <a:rPr lang="en-US" dirty="0"/>
              <a:t> ec2 create-tags --resources </a:t>
            </a:r>
            <a:r>
              <a:rPr lang="en-US" dirty="0" err="1" smtClean="0"/>
              <a:t>i</a:t>
            </a:r>
            <a:r>
              <a:rPr lang="en-US" dirty="0" smtClean="0"/>
              <a:t>-xxx </a:t>
            </a:r>
            <a:r>
              <a:rPr lang="en-US" dirty="0"/>
              <a:t>--tags </a:t>
            </a:r>
            <a:r>
              <a:rPr lang="en-US" dirty="0" smtClean="0"/>
              <a:t>Key=</a:t>
            </a:r>
            <a:r>
              <a:rPr lang="en-US" dirty="0" err="1" smtClean="0"/>
              <a:t>name,Value</a:t>
            </a:r>
            <a:r>
              <a:rPr lang="en-US" dirty="0" smtClean="0"/>
              <a:t>=instance</a:t>
            </a:r>
          </a:p>
          <a:p>
            <a:endParaRPr lang="en-US" dirty="0"/>
          </a:p>
          <a:p>
            <a:r>
              <a:rPr lang="en-US" dirty="0" err="1"/>
              <a:t>aws</a:t>
            </a:r>
            <a:r>
              <a:rPr lang="en-US" dirty="0"/>
              <a:t> ec2 create-snapshot --volume-id vol-1234abcd --description </a:t>
            </a:r>
            <a:r>
              <a:rPr lang="en-US" dirty="0" smtClean="0"/>
              <a:t>“My snapshot"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56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</a:t>
            </a:r>
            <a:r>
              <a:rPr lang="en-US" dirty="0" err="1" smtClean="0"/>
              <a:t>boto</a:t>
            </a:r>
            <a:r>
              <a:rPr lang="en-US" dirty="0" smtClean="0"/>
              <a:t> credentials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You can use the BOTO_CONFIG environment variable to point to different configs</a:t>
            </a:r>
          </a:p>
          <a:p>
            <a:r>
              <a:rPr lang="en-US" dirty="0" smtClean="0"/>
              <a:t>Use this inside a wrapper that calls your script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export BOTO_CONFIG=~/.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other_env_boto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./other_env_script.py</a:t>
            </a:r>
          </a:p>
          <a:p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New versions of </a:t>
            </a:r>
            <a:r>
              <a:rPr lang="en-US" dirty="0" err="1">
                <a:cs typeface="Courier New" panose="02070309020205020404" pitchFamily="49" charset="0"/>
              </a:rPr>
              <a:t>boto</a:t>
            </a:r>
            <a:r>
              <a:rPr lang="en-US" dirty="0">
                <a:cs typeface="Courier New" panose="02070309020205020404" pitchFamily="49" charset="0"/>
              </a:rPr>
              <a:t> also support profiles in a single .</a:t>
            </a:r>
            <a:r>
              <a:rPr lang="en-US" dirty="0" err="1">
                <a:cs typeface="Courier New" panose="02070309020205020404" pitchFamily="49" charset="0"/>
              </a:rPr>
              <a:t>boto</a:t>
            </a:r>
            <a:r>
              <a:rPr lang="en-US" dirty="0">
                <a:cs typeface="Courier New" panose="02070309020205020404" pitchFamily="49" charset="0"/>
              </a:rPr>
              <a:t>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[profile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other_env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aws_access_key_id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&lt;access key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other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aws_secret_access_key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&lt;secret key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other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[Credentials]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aws_access_key_id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&lt;your default access key&gt;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aws_secret_access_key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&lt;your default secret key&gt;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98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dirty="0">
                <a:hlinkClick r:id="rId2"/>
              </a:rPr>
              <a:t>https://boto.readthedocs.org/en/latest/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>
                <a:hlinkClick r:id="rId3"/>
              </a:rPr>
              <a:t>https</a:t>
            </a:r>
            <a:r>
              <a:rPr lang="en-US" sz="4400" dirty="0">
                <a:hlinkClick r:id="rId3"/>
              </a:rPr>
              <a:t>://boto.readthedocs.org/en/latest/ec2_tut.html</a:t>
            </a:r>
            <a:r>
              <a:rPr lang="en-US" sz="4400" dirty="0"/>
              <a:t/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Launching Instances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Stopping Instances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Terminating Instances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Checking Health Status Of Instances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Using Elastic Block Storage (EBS)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Working With Snapshots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0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Tips for Automating AWS with Python and </a:t>
            </a:r>
            <a:r>
              <a:rPr lang="en-US" b="1" dirty="0" err="1"/>
              <a:t>B</a:t>
            </a:r>
            <a:r>
              <a:rPr lang="en-US" b="1" dirty="0" err="1" smtClean="0"/>
              <a:t>oto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10718292" cy="2398876"/>
          </a:xfrm>
        </p:spPr>
        <p:txBody>
          <a:bodyPr>
            <a:noAutofit/>
          </a:bodyPr>
          <a:lstStyle/>
          <a:p>
            <a:r>
              <a:rPr lang="en-US" b="1" baseline="0" dirty="0" smtClean="0"/>
              <a:t>Snakes </a:t>
            </a:r>
            <a:r>
              <a:rPr lang="en-US" b="1" baseline="0" dirty="0" smtClean="0"/>
              <a:t>on </a:t>
            </a:r>
            <a:r>
              <a:rPr lang="en-US" b="1" dirty="0" smtClean="0"/>
              <a:t>a </a:t>
            </a:r>
            <a:r>
              <a:rPr lang="en-US" b="1" dirty="0" smtClean="0"/>
              <a:t>cloud</a:t>
            </a:r>
            <a:endParaRPr lang="en-US" b="1" baseline="0" dirty="0" smtClean="0"/>
          </a:p>
          <a:p>
            <a:endParaRPr lang="en-US" b="1" baseline="0" dirty="0" smtClean="0"/>
          </a:p>
          <a:p>
            <a:r>
              <a:rPr lang="en-US" b="1" baseline="0" dirty="0" smtClean="0"/>
              <a:t>Michael Jenkins</a:t>
            </a:r>
            <a:br>
              <a:rPr lang="en-US" b="1" baseline="0" dirty="0" smtClean="0"/>
            </a:br>
            <a:r>
              <a:rPr lang="en-US" b="1" baseline="0" dirty="0" smtClean="0"/>
              <a:t>michael@managedkaos.com</a:t>
            </a:r>
          </a:p>
        </p:txBody>
      </p:sp>
    </p:spTree>
    <p:extLst>
      <p:ext uri="{BB962C8B-B14F-4D97-AF65-F5344CB8AC3E}">
        <p14:creationId xmlns:p14="http://schemas.microsoft.com/office/powerpoint/2010/main" val="38666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074160"/>
          </a:xfrm>
        </p:spPr>
        <p:txBody>
          <a:bodyPr>
            <a:noAutofit/>
          </a:bodyPr>
          <a:lstStyle/>
          <a:p>
            <a:r>
              <a:rPr lang="en-US" sz="3600" b="1" dirty="0"/>
              <a:t>What is </a:t>
            </a:r>
            <a:r>
              <a:rPr lang="en-US" sz="3600" b="1" dirty="0" err="1"/>
              <a:t>Boto</a:t>
            </a:r>
            <a:r>
              <a:rPr lang="en-US" sz="3600" b="1" dirty="0"/>
              <a:t>? </a:t>
            </a:r>
            <a:r>
              <a:rPr lang="en-US" sz="3600" b="1" dirty="0"/>
              <a:t>What Does it Do?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sz="3600" b="1" dirty="0" smtClean="0"/>
          </a:p>
          <a:p>
            <a:r>
              <a:rPr lang="en-US" sz="3600" b="1" dirty="0" smtClean="0"/>
              <a:t>Tips </a:t>
            </a:r>
            <a:r>
              <a:rPr lang="en-US" sz="3600" b="1" dirty="0" smtClean="0"/>
              <a:t>for automating EC2 objects with </a:t>
            </a:r>
            <a:r>
              <a:rPr lang="en-US" sz="3600" b="1" dirty="0" err="1" smtClean="0"/>
              <a:t>Boto</a:t>
            </a:r>
            <a:endParaRPr lang="en-US" sz="3600" b="1" dirty="0" smtClean="0"/>
          </a:p>
          <a:p>
            <a:endParaRPr lang="en-US" b="1" dirty="0" smtClean="0"/>
          </a:p>
          <a:p>
            <a:r>
              <a:rPr lang="en-US" sz="3600" b="1" dirty="0"/>
              <a:t>Case Study: Automating AWS Volume Management and Snapshots</a:t>
            </a:r>
          </a:p>
        </p:txBody>
      </p:sp>
    </p:spTree>
    <p:extLst>
      <p:ext uri="{BB962C8B-B14F-4D97-AF65-F5344CB8AC3E}">
        <p14:creationId xmlns:p14="http://schemas.microsoft.com/office/powerpoint/2010/main" val="69656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</a:t>
            </a:r>
            <a:r>
              <a:rPr lang="en-US" dirty="0" err="1"/>
              <a:t>Boto</a:t>
            </a:r>
            <a:r>
              <a:rPr lang="en-US" dirty="0"/>
              <a:t>? What Does it Do?</a:t>
            </a:r>
            <a:endParaRPr lang="en-US" sz="720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5221601" cy="4290906"/>
          </a:xfrm>
        </p:spPr>
        <p:txBody>
          <a:bodyPr>
            <a:noAutofit/>
          </a:bodyPr>
          <a:lstStyle/>
          <a:p>
            <a:r>
              <a:rPr lang="en-US" sz="3200" dirty="0" smtClean="0"/>
              <a:t>A Python library that provides “an </a:t>
            </a:r>
            <a:r>
              <a:rPr lang="en-US" sz="3200" dirty="0"/>
              <a:t>integrated interface to </a:t>
            </a:r>
            <a:r>
              <a:rPr lang="en-US" sz="3200" dirty="0" smtClean="0"/>
              <a:t>infrastructural </a:t>
            </a:r>
            <a:r>
              <a:rPr lang="en-US" sz="3200" dirty="0"/>
              <a:t>services offered by Amazon Web </a:t>
            </a:r>
            <a:r>
              <a:rPr lang="en-US" sz="3200" dirty="0" smtClean="0"/>
              <a:t>Services” like EC2, S3, EBS, and more.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Lets you script access to AWS resources in a </a:t>
            </a:r>
            <a:r>
              <a:rPr lang="en-US" sz="3200" dirty="0" err="1" smtClean="0"/>
              <a:t>Pythonic</a:t>
            </a:r>
            <a:r>
              <a:rPr lang="en-US" sz="3200" dirty="0" smtClean="0"/>
              <a:t> way.</a:t>
            </a: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</p:txBody>
      </p:sp>
      <p:pic>
        <p:nvPicPr>
          <p:cNvPr id="7" name="Picture 2" descr="http://i.stack.imgur.com/jBli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430" y="1760876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upload.wikimedia.org/wikipedia/commons/thumb/1/1d/AmazonWebservices_Logo.svg/2000px-AmazonWebservices_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094" y="3853837"/>
            <a:ext cx="4565904" cy="182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90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#1 Use ~/.</a:t>
            </a:r>
            <a:r>
              <a:rPr lang="en-US" dirty="0" err="1" smtClean="0"/>
              <a:t>boto</a:t>
            </a:r>
            <a:r>
              <a:rPr lang="en-US" dirty="0" smtClean="0"/>
              <a:t> for Credentials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Boto</a:t>
            </a:r>
            <a:r>
              <a:rPr lang="en-US" dirty="0" smtClean="0"/>
              <a:t> requires access to your AWS account using access keys</a:t>
            </a:r>
          </a:p>
          <a:p>
            <a:r>
              <a:rPr lang="en-US" dirty="0" smtClean="0"/>
              <a:t>Don’t embed them in your scripts: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/bin/python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EC2Connection(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access_key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secret_key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Keep them in ~/.</a:t>
            </a:r>
            <a:r>
              <a:rPr lang="en-US" dirty="0" err="1" smtClean="0"/>
              <a:t>boto</a:t>
            </a:r>
            <a:r>
              <a:rPr lang="en-US" dirty="0" smtClean="0"/>
              <a:t>, your </a:t>
            </a:r>
            <a:r>
              <a:rPr lang="en-US" dirty="0" err="1" smtClean="0"/>
              <a:t>boto</a:t>
            </a:r>
            <a:r>
              <a:rPr lang="en-US" dirty="0" smtClean="0"/>
              <a:t> config file: 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[Credentials]</a:t>
            </a:r>
          </a:p>
          <a:p>
            <a:pPr lvl="3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aws_access_key_id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&lt;your access key&gt;</a:t>
            </a:r>
          </a:p>
          <a:p>
            <a:pPr lvl="3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aws_secret_access_key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&lt;your secret key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/>
              <a:t>This helps keep your credentials safe(r) and makes sharing scripts easier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64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#2 Connect to the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404360"/>
          </a:xfrm>
        </p:spPr>
        <p:txBody>
          <a:bodyPr>
            <a:noAutofit/>
          </a:bodyPr>
          <a:lstStyle/>
          <a:p>
            <a:r>
              <a:rPr lang="en-US" dirty="0" smtClean="0"/>
              <a:t>Connect to the console using the EC2Connection() function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 = boto.ec2.EC2Connection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Note that there are different connecters for different services</a:t>
            </a:r>
            <a:endParaRPr lang="en-US" dirty="0"/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console_s3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boto.connect_s3()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After you are connected, get the objects that you want to work with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 volumes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volumes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console.get_all_volumes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 snapshots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snapshots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console.get_all_snapshots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owner='self'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get reservations to look at instances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reservations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console.get_all_instances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3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09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#3 Instances vs Reservations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The </a:t>
            </a:r>
            <a:r>
              <a:rPr lang="en-US" dirty="0" err="1"/>
              <a:t>get_all_instances</a:t>
            </a:r>
            <a:r>
              <a:rPr lang="en-US" dirty="0"/>
              <a:t> method returns a list of </a:t>
            </a:r>
            <a:r>
              <a:rPr lang="en-US" b="1" i="1" dirty="0"/>
              <a:t>Reservation</a:t>
            </a:r>
            <a:r>
              <a:rPr lang="en-US" dirty="0"/>
              <a:t> objects</a:t>
            </a:r>
          </a:p>
          <a:p>
            <a:r>
              <a:rPr lang="en-US" dirty="0" smtClean="0"/>
              <a:t>A </a:t>
            </a:r>
            <a:r>
              <a:rPr lang="en-US" dirty="0"/>
              <a:t>reservation corresponds to a command to start instances</a:t>
            </a:r>
            <a:r>
              <a:rPr lang="en-US" dirty="0" smtClean="0"/>
              <a:t>.</a:t>
            </a:r>
          </a:p>
          <a:p>
            <a:pPr marL="91440" lvl="1" indent="-91440">
              <a:spcBef>
                <a:spcPts val="1300"/>
              </a:spcBef>
            </a:pPr>
            <a:r>
              <a:rPr lang="en-US" dirty="0" smtClean="0"/>
              <a:t>Access instances 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reservation.instances</a:t>
            </a:r>
            <a:endParaRPr lang="en-US" dirty="0" smtClean="0"/>
          </a:p>
          <a:p>
            <a:r>
              <a:rPr lang="en-US" dirty="0" smtClean="0"/>
              <a:t>Use a loop since a reservation can have more than one instance associated with it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 reservations to look at instances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reservations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console.get_all_instances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reservation in reservations: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instance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reservation.instances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400" lvl="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 instance.id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2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#4 Explore object attributes</a:t>
            </a:r>
            <a:endParaRPr lang="en-US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8516" y="1998134"/>
            <a:ext cx="4663440" cy="3767328"/>
          </a:xfrm>
        </p:spPr>
        <p:txBody>
          <a:bodyPr>
            <a:noAutofit/>
          </a:bodyPr>
          <a:lstStyle/>
          <a:p>
            <a:r>
              <a:rPr lang="en-US" dirty="0" smtClean="0"/>
              <a:t>Use the Python .__</a:t>
            </a:r>
            <a:r>
              <a:rPr lang="en-US" dirty="0" err="1" smtClean="0"/>
              <a:t>dict</a:t>
            </a:r>
            <a:r>
              <a:rPr lang="en-US" dirty="0" smtClean="0"/>
              <a:t>__ property to get information on objects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volume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snapshot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" lvl="1" indent="-91440">
              <a:spcBef>
                <a:spcPts val="1300"/>
              </a:spcBef>
            </a:pPr>
            <a:r>
              <a:rPr lang="en-US" sz="2400" dirty="0"/>
              <a:t>Use Pretty Printer to clean up the output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printer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pprint.PrettyPrinter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(indent=4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printer.pprint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snapshot.__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 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320664" y="1998134"/>
            <a:ext cx="4663440" cy="3767328"/>
          </a:xfrm>
        </p:spPr>
        <p:txBody>
          <a:bodyPr>
            <a:noAutofit/>
          </a:bodyPr>
          <a:lstStyle/>
          <a:p>
            <a:r>
              <a:rPr lang="en-US" sz="1050" dirty="0"/>
              <a:t>{   '</a:t>
            </a:r>
            <a:r>
              <a:rPr lang="en-US" sz="1050" dirty="0" err="1"/>
              <a:t>attach_data</a:t>
            </a:r>
            <a:r>
              <a:rPr lang="en-US" sz="1050" dirty="0"/>
              <a:t>': AttachmentSet:vol-7254a57d,</a:t>
            </a:r>
          </a:p>
          <a:p>
            <a:r>
              <a:rPr lang="en-US" sz="1050" dirty="0"/>
              <a:t>    'connection': EC2Connection:ec2.us-west-2.amazonaws.com,</a:t>
            </a:r>
          </a:p>
          <a:p>
            <a:r>
              <a:rPr lang="en-US" sz="1050" dirty="0"/>
              <a:t>    '</a:t>
            </a:r>
            <a:r>
              <a:rPr lang="en-US" sz="1050" dirty="0" err="1"/>
              <a:t>create_time</a:t>
            </a:r>
            <a:r>
              <a:rPr lang="en-US" sz="1050" dirty="0"/>
              <a:t>': u'2014-10-30T01:54:38.517Z',</a:t>
            </a:r>
          </a:p>
          <a:p>
            <a:r>
              <a:rPr lang="en-US" sz="1050" dirty="0"/>
              <a:t>    'encrypted': False,</a:t>
            </a:r>
          </a:p>
          <a:p>
            <a:r>
              <a:rPr lang="en-US" sz="1050" dirty="0"/>
              <a:t>    'id': u'vol-7254a57d',</a:t>
            </a:r>
          </a:p>
          <a:p>
            <a:r>
              <a:rPr lang="en-US" sz="1050" dirty="0"/>
              <a:t>    '</a:t>
            </a:r>
            <a:r>
              <a:rPr lang="en-US" sz="1050" dirty="0" err="1"/>
              <a:t>iops</a:t>
            </a:r>
            <a:r>
              <a:rPr lang="en-US" sz="1050" dirty="0"/>
              <a:t>': 24,</a:t>
            </a:r>
          </a:p>
          <a:p>
            <a:r>
              <a:rPr lang="en-US" sz="1050" dirty="0"/>
              <a:t>    'item': u'\n        ',</a:t>
            </a:r>
          </a:p>
          <a:p>
            <a:r>
              <a:rPr lang="en-US" sz="1050" dirty="0"/>
              <a:t>    'region': RegionInfo:us-west-2,</a:t>
            </a:r>
          </a:p>
          <a:p>
            <a:r>
              <a:rPr lang="en-US" sz="1050" dirty="0"/>
              <a:t>    'size': 8,</a:t>
            </a:r>
          </a:p>
          <a:p>
            <a:r>
              <a:rPr lang="en-US" sz="1050" dirty="0"/>
              <a:t>    '</a:t>
            </a:r>
            <a:r>
              <a:rPr lang="en-US" sz="1050" dirty="0" err="1"/>
              <a:t>snapshot_id</a:t>
            </a:r>
            <a:r>
              <a:rPr lang="en-US" sz="1050" dirty="0"/>
              <a:t>': u'snap-ddd48814',</a:t>
            </a:r>
          </a:p>
          <a:p>
            <a:r>
              <a:rPr lang="en-US" sz="1050" dirty="0"/>
              <a:t>    'status': </a:t>
            </a:r>
            <a:r>
              <a:rPr lang="en-US" sz="1050" dirty="0" err="1"/>
              <a:t>u'in</a:t>
            </a:r>
            <a:r>
              <a:rPr lang="en-US" sz="1050" dirty="0"/>
              <a:t>-use',</a:t>
            </a:r>
          </a:p>
          <a:p>
            <a:r>
              <a:rPr lang="en-US" sz="1050" dirty="0"/>
              <a:t>    'tags': {   </a:t>
            </a:r>
            <a:r>
              <a:rPr lang="en-US" sz="1050" dirty="0" err="1"/>
              <a:t>u'Attached</a:t>
            </a:r>
            <a:r>
              <a:rPr lang="en-US" sz="1050" dirty="0"/>
              <a:t> Instance ID': u'i-4e9bbf41</a:t>
            </a:r>
            <a:r>
              <a:rPr lang="en-US" sz="1050" dirty="0" smtClean="0"/>
              <a:t>',  </a:t>
            </a:r>
            <a:r>
              <a:rPr lang="en-US" sz="1050" dirty="0" err="1"/>
              <a:t>u'Attached</a:t>
            </a:r>
            <a:r>
              <a:rPr lang="en-US" sz="1050" dirty="0"/>
              <a:t> Instance Name': </a:t>
            </a:r>
            <a:r>
              <a:rPr lang="en-US" sz="1050" dirty="0" err="1"/>
              <a:t>u'aws-meetup</a:t>
            </a:r>
            <a:r>
              <a:rPr lang="en-US" sz="1050" dirty="0" smtClean="0"/>
              <a:t>',   </a:t>
            </a:r>
            <a:r>
              <a:rPr lang="en-US" sz="1050" dirty="0" err="1"/>
              <a:t>u'Name</a:t>
            </a:r>
            <a:r>
              <a:rPr lang="en-US" sz="1050" dirty="0"/>
              <a:t>': </a:t>
            </a:r>
            <a:r>
              <a:rPr lang="en-US" sz="1050" dirty="0" err="1"/>
              <a:t>u'aws-meetup</a:t>
            </a:r>
            <a:r>
              <a:rPr lang="en-US" sz="1050" dirty="0"/>
              <a:t>'},</a:t>
            </a:r>
          </a:p>
          <a:p>
            <a:r>
              <a:rPr lang="en-US" sz="1050" dirty="0"/>
              <a:t>    'type': u'gp2',</a:t>
            </a:r>
          </a:p>
          <a:p>
            <a:r>
              <a:rPr lang="en-US" sz="1050" dirty="0"/>
              <a:t>    'zone': u'us-west-2c'}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4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rief Introduction to The Puppet Forge.pptx" id="{84243301-467F-4B88-880D-C2F513C07D30}" vid="{7AE4EF12-0374-48E9-AFE0-90B9622249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255</TotalTime>
  <Words>1234</Words>
  <Application>Microsoft Office PowerPoint</Application>
  <PresentationFormat>Widescreen</PresentationFormat>
  <Paragraphs>184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Metropolitan</vt:lpstr>
      <vt:lpstr>You know all those volumes we have in AWS? I need all them backed up…NOW!</vt:lpstr>
      <vt:lpstr>PowerPoint Presentation</vt:lpstr>
      <vt:lpstr>Tips for Automating AWS with Python and Boto</vt:lpstr>
      <vt:lpstr>Topics</vt:lpstr>
      <vt:lpstr>What is Boto? What Does it Do?</vt:lpstr>
      <vt:lpstr>#1 Use ~/.boto for Credentials</vt:lpstr>
      <vt:lpstr>#2 Connect to the console</vt:lpstr>
      <vt:lpstr>#3 Instances vs Reservations</vt:lpstr>
      <vt:lpstr>#4 Explore object attributes</vt:lpstr>
      <vt:lpstr>#5 Read the docs</vt:lpstr>
      <vt:lpstr>#6 Tag, tag, tag, tag, tag</vt:lpstr>
      <vt:lpstr>Q&amp;A and Case Study</vt:lpstr>
      <vt:lpstr>Case Study: Automating AWS Volume Management and Snapshots</vt:lpstr>
      <vt:lpstr>Case Study: Automating AWS Volume Management and Snapshots</vt:lpstr>
      <vt:lpstr>Case Study: Automating AWS Volume Management and Snapshots</vt:lpstr>
      <vt:lpstr>Case Study: Automating AWS Volume Management and Snapshots</vt:lpstr>
      <vt:lpstr>Case Study: Automating AWS Volume Management and Snapshots</vt:lpstr>
      <vt:lpstr>Case Study: Automating AWS Volume Management and Snapshots</vt:lpstr>
      <vt:lpstr>BACKUP INFO</vt:lpstr>
      <vt:lpstr>Python+Boto vs AWS CLI</vt:lpstr>
      <vt:lpstr>Switching boto credentials</vt:lpstr>
      <vt:lpstr> https://boto.readthedocs.org/en/latest/ https://boto.readthedocs.org/en/latest/ec2_tut.html </vt:lpstr>
    </vt:vector>
  </TitlesOfParts>
  <Company>Advanstar Technical Operations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know all those volumes we have in AWS? I need a report with details…on all of them…NOW</dc:title>
  <dc:creator>Michael Jenkins</dc:creator>
  <cp:lastModifiedBy>Michael Jenkins</cp:lastModifiedBy>
  <cp:revision>44</cp:revision>
  <dcterms:created xsi:type="dcterms:W3CDTF">2014-10-30T03:39:11Z</dcterms:created>
  <dcterms:modified xsi:type="dcterms:W3CDTF">2014-10-30T20:30:43Z</dcterms:modified>
</cp:coreProperties>
</file>