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8" r:id="rId4"/>
    <p:sldId id="258" r:id="rId5"/>
    <p:sldId id="264" r:id="rId6"/>
    <p:sldId id="265" r:id="rId7"/>
    <p:sldId id="269" r:id="rId8"/>
    <p:sldId id="270" r:id="rId9"/>
    <p:sldId id="271" r:id="rId10"/>
    <p:sldId id="286" r:id="rId11"/>
    <p:sldId id="287" r:id="rId12"/>
    <p:sldId id="273" r:id="rId13"/>
    <p:sldId id="275" r:id="rId14"/>
    <p:sldId id="288" r:id="rId15"/>
    <p:sldId id="276" r:id="rId16"/>
    <p:sldId id="278" r:id="rId17"/>
    <p:sldId id="282" r:id="rId18"/>
    <p:sldId id="283" r:id="rId19"/>
    <p:sldId id="279" r:id="rId20"/>
    <p:sldId id="284" r:id="rId21"/>
    <p:sldId id="285" r:id="rId22"/>
    <p:sldId id="261" r:id="rId23"/>
    <p:sldId id="259" r:id="rId24"/>
    <p:sldId id="260" r:id="rId25"/>
    <p:sldId id="262" r:id="rId26"/>
    <p:sldId id="266" r:id="rId27"/>
    <p:sldId id="267" r:id="rId28"/>
    <p:sldId id="272" r:id="rId29"/>
    <p:sldId id="274" r:id="rId30"/>
    <p:sldId id="281" r:id="rId31"/>
    <p:sldId id="280" r:id="rId3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4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8C88F9-B685-4D9B-8F80-1E724580BB4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AF6D19-A594-465F-8E7A-350DE134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0E3F8E-1D37-4B29-AF16-9E958C235610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8516BF-101B-4658-9604-3D55126C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82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5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Get Your Foot in the Door: “96% of HR managers use IT certifications as screening or hiring criteria during recruitment.”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92% of employers say IT certifications help to ensure credibility of IT employees.</a:t>
            </a:r>
          </a:p>
          <a:p>
            <a:endParaRPr lang="en-US" dirty="0" smtClean="0"/>
          </a:p>
          <a:p>
            <a:r>
              <a:rPr lang="en-US" dirty="0" smtClean="0"/>
              <a:t>Change careers, roles, industries</a:t>
            </a:r>
          </a:p>
          <a:p>
            <a:pPr lvl="1"/>
            <a:r>
              <a:rPr lang="en-US" dirty="0" smtClean="0"/>
              <a:t>Use a cert to level up into a new position</a:t>
            </a:r>
          </a:p>
          <a:p>
            <a:endParaRPr lang="en-US" dirty="0" smtClean="0"/>
          </a:p>
          <a:p>
            <a:r>
              <a:rPr lang="en-US" dirty="0" smtClean="0"/>
              <a:t>Shows personal initiative</a:t>
            </a:r>
          </a:p>
          <a:p>
            <a:pPr lvl="1"/>
            <a:r>
              <a:rPr lang="en-US" dirty="0" smtClean="0"/>
              <a:t>Particularly for personally funded certs earned through self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Microsoft certified technologists earn </a:t>
            </a:r>
            <a:r>
              <a:rPr lang="en-US" b="1" dirty="0" smtClean="0"/>
              <a:t>15%</a:t>
            </a:r>
            <a:r>
              <a:rPr lang="en-US" dirty="0" smtClean="0"/>
              <a:t> more than their uncertified peers.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3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0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2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previous slide for rebuttal! 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1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47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2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4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1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4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2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0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7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2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3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16BF-101B-4658-9604-3D55126C5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KmNI7qk6o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nsights.dice.com/2015/07/09/5-reasons-certifications-arent-worth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sq.org/cer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learning/certification-overview.aspx" TargetMode="External"/><Relationship Id="rId4" Type="http://schemas.openxmlformats.org/officeDocument/2006/relationships/hyperlink" Target="https://en.wikipedia.org/wiki/Professional_certific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ing.dice.com/pdf/Dice_TechSalarySurvey_2016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c.org/certification" TargetMode="External"/><Relationship Id="rId4" Type="http://schemas.openxmlformats.org/officeDocument/2006/relationships/hyperlink" Target="http://www.pmi.org/certification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qwiTM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by.or.jp/en/certification/examina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ication.comptia.org/certifications/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certification/" TargetMode="External"/><Relationship Id="rId4" Type="http://schemas.openxmlformats.org/officeDocument/2006/relationships/hyperlink" Target="http://www.cisco.com/c/en/us/training-events/training-certifications/certification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azure-certification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va.microsoft.com/product-training/microsoft-azur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dsolutions.com/780/certification/cisco-ccna-ccnp-certific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oc-lis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TXMV5V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learning/certification-testimonials.aspx" TargetMode="External"/><Relationship Id="rId4" Type="http://schemas.openxmlformats.org/officeDocument/2006/relationships/hyperlink" Target="http://insights.dice.com/2015/07/09/5-reasons-certifications-arent-worth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ication.comptia.org/why-certify/professional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obalknowledge.com/us-en/content/articles/top-paying-certification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hadebarn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ferdinand-alvin-81a2b413" TargetMode="External"/><Relationship Id="rId4" Type="http://schemas.openxmlformats.org/officeDocument/2006/relationships/hyperlink" Target="https://www.linkedin.com/in/johnmalon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oc-list.com/" TargetMode="External"/><Relationship Id="rId4" Type="http://schemas.openxmlformats.org/officeDocument/2006/relationships/hyperlink" Target="https://www.udem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Who, How, and Why of IT Certifications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Michael Jenkins</a:t>
            </a:r>
          </a:p>
          <a:p>
            <a:r>
              <a:rPr lang="en-US" dirty="0" smtClean="0"/>
              <a:t>Blacks in Technology</a:t>
            </a:r>
          </a:p>
        </p:txBody>
      </p:sp>
    </p:spTree>
    <p:extLst>
      <p:ext uri="{BB962C8B-B14F-4D97-AF65-F5344CB8AC3E}">
        <p14:creationId xmlns:p14="http://schemas.microsoft.com/office/powerpoint/2010/main" val="159522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Become Certified?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costs can’t be avoided</a:t>
            </a:r>
          </a:p>
          <a:p>
            <a:endParaRPr lang="en-US" dirty="0" smtClean="0"/>
          </a:p>
          <a:p>
            <a:r>
              <a:rPr lang="en-US" dirty="0" smtClean="0"/>
              <a:t>Look </a:t>
            </a:r>
            <a:r>
              <a:rPr lang="en-US" dirty="0"/>
              <a:t>for reimbursement opportunities from employers, foundations, and professional </a:t>
            </a:r>
            <a:r>
              <a:rPr lang="en-US" dirty="0" smtClean="0"/>
              <a:t>organizations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from our sponsors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Blacks in technology</a:t>
            </a:r>
          </a:p>
          <a:p>
            <a:r>
              <a:rPr lang="en-US" dirty="0" smtClean="0"/>
              <a:t>Linux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Linux Training From B.I.T.!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98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“Our partnership </a:t>
            </a:r>
            <a:r>
              <a:rPr lang="en-US" dirty="0"/>
              <a:t>with the Linux Foundation will include free and discounted passes to Linux Foundation events as well as educational opportunities for members </a:t>
            </a:r>
            <a:r>
              <a:rPr lang="en-US" dirty="0" smtClean="0"/>
              <a:t>… of </a:t>
            </a:r>
            <a:r>
              <a:rPr lang="en-US" dirty="0"/>
              <a:t>Blacks in Technology. The Linux Foundation is also making a donation to the Blacks In Technology organization to support our efforts to increase diversity in technology and “Stomp the </a:t>
            </a:r>
            <a:r>
              <a:rPr lang="en-US" dirty="0" smtClean="0"/>
              <a:t>Divide”.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2400" dirty="0" smtClean="0"/>
              <a:t>Greg Greenlee, Founder, BlacksInTechnology.net</a:t>
            </a:r>
          </a:p>
        </p:txBody>
      </p:sp>
    </p:spTree>
    <p:extLst>
      <p:ext uri="{BB962C8B-B14F-4D97-AF65-F5344CB8AC3E}">
        <p14:creationId xmlns:p14="http://schemas.microsoft.com/office/powerpoint/2010/main" val="33970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Linux Training From B.I.T.!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hlinkClick r:id="rId3"/>
              </a:rPr>
              <a:t>http</a:t>
            </a:r>
            <a:r>
              <a:rPr lang="en-US" sz="3600" b="1" dirty="0">
                <a:hlinkClick r:id="rId3"/>
              </a:rPr>
              <a:t>://</a:t>
            </a:r>
            <a:r>
              <a:rPr lang="en-US" sz="3600" b="1" dirty="0" smtClean="0">
                <a:hlinkClick r:id="rId3"/>
              </a:rPr>
              <a:t>goo.gl/forms/KmNI7qk6o5</a:t>
            </a:r>
            <a:endParaRPr lang="en-US" sz="3600" b="1" dirty="0" smtClean="0"/>
          </a:p>
          <a:p>
            <a:r>
              <a:rPr lang="en-US" sz="3600" dirty="0"/>
              <a:t>Linux System </a:t>
            </a:r>
            <a:r>
              <a:rPr lang="en-US" sz="3600" dirty="0" smtClean="0"/>
              <a:t>Administration</a:t>
            </a:r>
          </a:p>
          <a:p>
            <a:r>
              <a:rPr lang="en-US" sz="3600" dirty="0"/>
              <a:t>Advanced Linux System Administration and </a:t>
            </a:r>
            <a:r>
              <a:rPr lang="en-US" sz="3600" dirty="0" smtClean="0"/>
              <a:t>Networking</a:t>
            </a:r>
          </a:p>
          <a:p>
            <a:r>
              <a:rPr lang="en-US" sz="3600" dirty="0"/>
              <a:t>Developing Applications For Linux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251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Get Certified?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4"/>
          </a:xfrm>
        </p:spPr>
        <p:txBody>
          <a:bodyPr/>
          <a:lstStyle/>
          <a:p>
            <a:r>
              <a:rPr lang="en-US" sz="3200" dirty="0"/>
              <a:t>Credibility for your skills and knowledge</a:t>
            </a:r>
          </a:p>
          <a:p>
            <a:pPr lvl="1"/>
            <a:r>
              <a:rPr lang="en-US" sz="2800" dirty="0"/>
              <a:t>Third party verification</a:t>
            </a:r>
          </a:p>
          <a:p>
            <a:r>
              <a:rPr lang="en-US" sz="3200" dirty="0" smtClean="0"/>
              <a:t>Increases visibility in the industry</a:t>
            </a:r>
          </a:p>
          <a:p>
            <a:pPr lvl="1"/>
            <a:r>
              <a:rPr lang="en-US" sz="2800" dirty="0" smtClean="0"/>
              <a:t>New opportunities</a:t>
            </a:r>
          </a:p>
          <a:p>
            <a:r>
              <a:rPr lang="en-US" sz="3200" dirty="0" smtClean="0"/>
              <a:t>Shows </a:t>
            </a:r>
            <a:r>
              <a:rPr lang="en-US" sz="3200" dirty="0"/>
              <a:t>personal initiative</a:t>
            </a:r>
          </a:p>
          <a:p>
            <a:pPr lvl="1"/>
            <a:r>
              <a:rPr lang="en-US" sz="2800" dirty="0" smtClean="0"/>
              <a:t>“Demonstrates a commitment to your craft.”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parade.com/wp-content/uploads/2015/01/choosing-best-salary-marilyn-vos-sav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Get Certified?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1160"/>
            <a:ext cx="9905999" cy="48615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Global Knowledge, “</a:t>
            </a:r>
            <a:r>
              <a:rPr lang="en-US" dirty="0"/>
              <a:t>15 Top-Paying Certifications for </a:t>
            </a:r>
            <a:r>
              <a:rPr lang="en-US" dirty="0" smtClean="0"/>
              <a:t>2016”</a:t>
            </a:r>
          </a:p>
          <a:p>
            <a:r>
              <a:rPr lang="en-US" dirty="0" smtClean="0"/>
              <a:t>Top paying certification trends follow IT trends:</a:t>
            </a:r>
          </a:p>
          <a:p>
            <a:pPr lvl="1"/>
            <a:r>
              <a:rPr lang="en-US" sz="2400" dirty="0" smtClean="0"/>
              <a:t>Six </a:t>
            </a:r>
            <a:r>
              <a:rPr lang="en-US" sz="2400" dirty="0"/>
              <a:t>are in </a:t>
            </a:r>
            <a:r>
              <a:rPr lang="en-US" sz="2400" dirty="0" smtClean="0"/>
              <a:t>security</a:t>
            </a:r>
          </a:p>
          <a:p>
            <a:pPr lvl="1"/>
            <a:r>
              <a:rPr lang="en-US" sz="2400" dirty="0" smtClean="0"/>
              <a:t>Three </a:t>
            </a:r>
            <a:r>
              <a:rPr lang="en-US" sz="2400" dirty="0"/>
              <a:t>are in virtualization and cloud </a:t>
            </a:r>
            <a:r>
              <a:rPr lang="en-US" sz="2400" dirty="0" smtClean="0"/>
              <a:t>computing</a:t>
            </a:r>
          </a:p>
          <a:p>
            <a:pPr lvl="1"/>
            <a:r>
              <a:rPr lang="en-US" sz="2400" dirty="0" smtClean="0"/>
              <a:t>Three </a:t>
            </a:r>
            <a:r>
              <a:rPr lang="en-US" sz="2400" dirty="0"/>
              <a:t>are in </a:t>
            </a:r>
            <a:r>
              <a:rPr lang="en-US" sz="2400" dirty="0" smtClean="0"/>
              <a:t>business</a:t>
            </a:r>
          </a:p>
          <a:p>
            <a:pPr lvl="1"/>
            <a:r>
              <a:rPr lang="en-US" sz="2400" dirty="0" smtClean="0"/>
              <a:t>Three </a:t>
            </a:r>
            <a:r>
              <a:rPr lang="en-US" sz="2400" dirty="0"/>
              <a:t>are in </a:t>
            </a:r>
            <a:r>
              <a:rPr lang="en-US" sz="2400" dirty="0" smtClean="0"/>
              <a:t>networking</a:t>
            </a:r>
          </a:p>
          <a:p>
            <a:r>
              <a:rPr lang="en-US" sz="2800" dirty="0" smtClean="0"/>
              <a:t>Note the level or proficiency</a:t>
            </a:r>
          </a:p>
          <a:p>
            <a:pPr lvl="1"/>
            <a:r>
              <a:rPr lang="en-US" dirty="0" smtClean="0"/>
              <a:t>Entry level, Associate, Professional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Get Certified?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688253"/>
              </p:ext>
            </p:extLst>
          </p:nvPr>
        </p:nvGraphicFramePr>
        <p:xfrm>
          <a:off x="1141413" y="1661161"/>
          <a:ext cx="9906000" cy="397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7"/>
                <a:gridCol w="5733733"/>
                <a:gridCol w="3302000"/>
              </a:tblGrid>
              <a:tr h="4651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RANK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CERTIFICATION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(POTENTIAL) SALARY</a:t>
                      </a:r>
                      <a:endParaRPr lang="en-US" sz="2000" dirty="0"/>
                    </a:p>
                  </a:txBody>
                  <a:tcPr/>
                </a:tc>
              </a:tr>
              <a:tr h="4651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AWS Certified Solutions Architect - 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$125,871</a:t>
                      </a:r>
                      <a:endParaRPr lang="en-US" sz="2000" dirty="0"/>
                    </a:p>
                  </a:txBody>
                  <a:tcPr/>
                </a:tc>
              </a:tr>
              <a:tr h="822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Certified Information Systems Security Professional (CISSP)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$121,923</a:t>
                      </a:r>
                      <a:endParaRPr lang="en-US" sz="2000" dirty="0"/>
                    </a:p>
                  </a:txBody>
                  <a:tcPr/>
                </a:tc>
              </a:tr>
              <a:tr h="4651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Project Management Professional (PMP®)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$116,094</a:t>
                      </a:r>
                      <a:endParaRPr lang="en-US" sz="2000" dirty="0"/>
                    </a:p>
                  </a:txBody>
                  <a:tcPr/>
                </a:tc>
              </a:tr>
              <a:tr h="822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Cisco Certified Network Associate (CCNA) Data Center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$107,045</a:t>
                      </a:r>
                      <a:endParaRPr lang="en-US" sz="2000" dirty="0"/>
                    </a:p>
                  </a:txBody>
                  <a:tcPr/>
                </a:tc>
              </a:tr>
              <a:tr h="4651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 Six Sigma Green Belt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$102,594</a:t>
                      </a:r>
                      <a:endParaRPr lang="en-US" sz="2000" dirty="0"/>
                    </a:p>
                  </a:txBody>
                  <a:tcPr/>
                </a:tc>
              </a:tr>
              <a:tr h="4651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ITIL® v3 Foundation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$99,869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1141413" y="5785168"/>
            <a:ext cx="11050586" cy="93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Global Knowledge, “15 Top-Paying Certifications for 2016”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2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GET Certified? A Counterpoint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Dice.com, “5 </a:t>
            </a:r>
            <a:r>
              <a:rPr lang="en-US" sz="3000" dirty="0"/>
              <a:t>Reasons Certifications Aren’t Worth </a:t>
            </a:r>
            <a:r>
              <a:rPr lang="en-US" sz="3000" dirty="0" smtClean="0"/>
              <a:t>It”</a:t>
            </a:r>
            <a:endParaRPr lang="en-US" sz="3000" dirty="0"/>
          </a:p>
          <a:p>
            <a:pPr lvl="1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://insights.dice.com/2015/07/09/5-reasons-certifications-arent-worth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“Software </a:t>
            </a:r>
            <a:r>
              <a:rPr lang="en-US" sz="2800" dirty="0"/>
              <a:t>Technology Moves Too </a:t>
            </a:r>
            <a:r>
              <a:rPr lang="en-US" sz="2800" dirty="0" smtClean="0"/>
              <a:t>Fast”</a:t>
            </a:r>
            <a:endParaRPr lang="en-US" sz="2800" dirty="0"/>
          </a:p>
          <a:p>
            <a:pPr lvl="1"/>
            <a:r>
              <a:rPr lang="en-US" sz="2800" dirty="0" smtClean="0"/>
              <a:t>“Employers </a:t>
            </a:r>
            <a:r>
              <a:rPr lang="en-US" sz="2800" dirty="0"/>
              <a:t>Don’t Really </a:t>
            </a:r>
            <a:r>
              <a:rPr lang="en-US" sz="2800" dirty="0" smtClean="0"/>
              <a:t>Care”</a:t>
            </a:r>
            <a:endParaRPr lang="en-US" sz="2800" dirty="0"/>
          </a:p>
          <a:p>
            <a:pPr lvl="1"/>
            <a:r>
              <a:rPr lang="en-US" sz="2800" dirty="0" smtClean="0"/>
              <a:t>Training and exams are a “Rip-Off”</a:t>
            </a:r>
            <a:endParaRPr lang="en-US" sz="2800" dirty="0"/>
          </a:p>
          <a:p>
            <a:pPr lvl="1"/>
            <a:r>
              <a:rPr lang="en-US" sz="2800" dirty="0" smtClean="0"/>
              <a:t>“It </a:t>
            </a:r>
            <a:r>
              <a:rPr lang="en-US" sz="2800" dirty="0"/>
              <a:t>Only Proves You Can Pass </a:t>
            </a:r>
            <a:r>
              <a:rPr lang="en-US" sz="2800" dirty="0" smtClean="0"/>
              <a:t>Tests”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Your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0200"/>
            <a:ext cx="6907566" cy="49299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BS, MS Computer Engineering, Iowa State University</a:t>
            </a:r>
          </a:p>
          <a:p>
            <a:r>
              <a:rPr lang="en-US" dirty="0" smtClean="0"/>
              <a:t>Twenty years into an Information Technology career</a:t>
            </a:r>
          </a:p>
          <a:p>
            <a:r>
              <a:rPr lang="en-US" dirty="0" smtClean="0"/>
              <a:t>Active certifications</a:t>
            </a:r>
          </a:p>
          <a:p>
            <a:pPr lvl="1"/>
            <a:r>
              <a:rPr lang="en-US" dirty="0" smtClean="0"/>
              <a:t>CompTIA Security+</a:t>
            </a:r>
          </a:p>
          <a:p>
            <a:pPr lvl="1"/>
            <a:r>
              <a:rPr lang="en-US" dirty="0" smtClean="0"/>
              <a:t>Amazon </a:t>
            </a:r>
            <a:r>
              <a:rPr lang="en-US" dirty="0"/>
              <a:t>Web Services </a:t>
            </a:r>
            <a:r>
              <a:rPr lang="en-US" dirty="0" smtClean="0"/>
              <a:t>Certified </a:t>
            </a:r>
            <a:r>
              <a:rPr lang="en-US" dirty="0"/>
              <a:t>Solutions Architect </a:t>
            </a:r>
            <a:r>
              <a:rPr lang="en-US" dirty="0" smtClean="0"/>
              <a:t>– Associate</a:t>
            </a:r>
          </a:p>
          <a:p>
            <a:r>
              <a:rPr lang="en-US" dirty="0" smtClean="0"/>
              <a:t>Certifications in progress</a:t>
            </a:r>
          </a:p>
          <a:p>
            <a:pPr lvl="1"/>
            <a:r>
              <a:rPr lang="en-US" dirty="0"/>
              <a:t>Amazon Web Services Certified Solutions Architect – </a:t>
            </a:r>
            <a:r>
              <a:rPr lang="en-US" dirty="0" smtClean="0"/>
              <a:t>Professional</a:t>
            </a:r>
          </a:p>
          <a:p>
            <a:pPr lvl="1"/>
            <a:r>
              <a:rPr lang="en-US" dirty="0"/>
              <a:t>Linux Foundation Certified System </a:t>
            </a:r>
            <a:r>
              <a:rPr lang="en-US" dirty="0" smtClean="0"/>
              <a:t>Administrator and Engineer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6" name="Picture 2" descr="http://content.sportslogos.net/logos/32/713/full/5373_iowa_state_cyclones-wordmark-19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59" y="1197926"/>
            <a:ext cx="3624580" cy="156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ndwatch.com/wp-content/uploads/2013/05/AWS-Solutions-Architect-Associ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305" y="3147517"/>
            <a:ext cx="2838487" cy="11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dnet1.cbsistatic.com/hub/i/r/2014/10/04/2d98ccf7-4bd5-11e4-b6a0-d4ae52e95e57/resize/770xauto/95eaa9b9a620ab96eef312c8430dac5b/linux-foundation-certifica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12" y="4751859"/>
            <a:ext cx="2489871" cy="12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9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3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Autofit/>
          </a:bodyPr>
          <a:lstStyle/>
          <a:p>
            <a:r>
              <a:rPr lang="en-US" sz="3600" dirty="0"/>
              <a:t>Jhade Barnes, Recruiting Account Manager</a:t>
            </a:r>
          </a:p>
          <a:p>
            <a:endParaRPr lang="en-US" sz="3600" dirty="0" smtClean="0"/>
          </a:p>
          <a:p>
            <a:r>
              <a:rPr lang="en-US" sz="3600" dirty="0" smtClean="0"/>
              <a:t>John </a:t>
            </a:r>
            <a:r>
              <a:rPr lang="en-US" sz="3600" dirty="0"/>
              <a:t>C. </a:t>
            </a:r>
            <a:r>
              <a:rPr lang="en-US" sz="3600" dirty="0" err="1"/>
              <a:t>Malonson</a:t>
            </a:r>
            <a:r>
              <a:rPr lang="en-US" sz="3600" dirty="0"/>
              <a:t> III, PMP, ITIL, CSM</a:t>
            </a:r>
          </a:p>
          <a:p>
            <a:endParaRPr lang="en-US" sz="3600" dirty="0" smtClean="0"/>
          </a:p>
          <a:p>
            <a:r>
              <a:rPr lang="en-US" sz="3600" dirty="0" smtClean="0"/>
              <a:t>Ferdinand </a:t>
            </a:r>
            <a:r>
              <a:rPr lang="en-US" sz="3600" dirty="0"/>
              <a:t>Alvin, CCNA, CCNP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8303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American Society for Quality, “Quality Certification”</a:t>
            </a:r>
          </a:p>
          <a:p>
            <a:pPr lvl="1"/>
            <a:r>
              <a:rPr lang="en-US" dirty="0" smtClean="0">
                <a:hlinkClick r:id="rId3"/>
              </a:rPr>
              <a:t>http://asq.org/cert</a:t>
            </a:r>
            <a:endParaRPr lang="en-US" dirty="0" smtClean="0"/>
          </a:p>
          <a:p>
            <a:r>
              <a:rPr lang="en-US" dirty="0" smtClean="0"/>
              <a:t>Wikipedia, “</a:t>
            </a:r>
            <a:r>
              <a:rPr lang="en-US" dirty="0"/>
              <a:t>Professional </a:t>
            </a:r>
            <a:r>
              <a:rPr lang="en-US" dirty="0" smtClean="0"/>
              <a:t>certification”</a:t>
            </a:r>
          </a:p>
          <a:p>
            <a:pPr lvl="1"/>
            <a:r>
              <a:rPr lang="en-US" dirty="0" smtClean="0">
                <a:hlinkClick r:id="rId4" tooltip="Wikipedia! :D"/>
              </a:rPr>
              <a:t>https://en.wikipedia.org/wiki/Professional_certification</a:t>
            </a:r>
            <a:endParaRPr lang="en-US" dirty="0" smtClean="0"/>
          </a:p>
          <a:p>
            <a:r>
              <a:rPr lang="en-US" dirty="0" smtClean="0"/>
              <a:t>Microsoft, “Certification Overview”</a:t>
            </a:r>
          </a:p>
          <a:p>
            <a:pPr lvl="1"/>
            <a:r>
              <a:rPr lang="en-US" dirty="0" smtClean="0">
                <a:hlinkClick r:id="rId5" tooltip="Microsoft Certification Overview"/>
              </a:rPr>
              <a:t>https</a:t>
            </a:r>
            <a:r>
              <a:rPr lang="en-US" dirty="0">
                <a:hlinkClick r:id="rId5" tooltip="Microsoft Certification Overview"/>
              </a:rPr>
              <a:t>://</a:t>
            </a:r>
            <a:r>
              <a:rPr lang="en-US" dirty="0" smtClean="0">
                <a:hlinkClick r:id="rId5" tooltip="Microsoft Certification Overview"/>
              </a:rPr>
              <a:t>www.microsoft.com/en-us/learning/certification-overview.aspx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Dice, “Tech Salary Survey 2016”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marketing.dice.com/pdf/Dice_TechSalarySurvey_2016.pdf</a:t>
            </a:r>
            <a:endParaRPr lang="en-US" dirty="0" smtClean="0"/>
          </a:p>
          <a:p>
            <a:r>
              <a:rPr lang="en-US" dirty="0" smtClean="0"/>
              <a:t>Project Management Institute, “Project Management Professional”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www.pmi.org/certification.aspx</a:t>
            </a:r>
            <a:endParaRPr lang="en-US" dirty="0" smtClean="0"/>
          </a:p>
          <a:p>
            <a:r>
              <a:rPr lang="en-US" dirty="0" smtClean="0"/>
              <a:t>Society for Technical Communication, “Certification”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www.stc.org/certification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99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Oracle, “Oracle Certified Associate, Java SE 5/SE 6”</a:t>
            </a:r>
          </a:p>
          <a:p>
            <a:pPr lvl="1"/>
            <a:r>
              <a:rPr lang="en-US" dirty="0" smtClean="0">
                <a:hlinkClick r:id="rId3"/>
              </a:rPr>
              <a:t>http://bit.ly/1qwiTMF</a:t>
            </a:r>
            <a:endParaRPr lang="en-US" dirty="0" smtClean="0"/>
          </a:p>
          <a:p>
            <a:r>
              <a:rPr lang="en-US" dirty="0" smtClean="0"/>
              <a:t>Ruby Association, “Ruby Association Certified Ruby Programmer”</a:t>
            </a:r>
          </a:p>
          <a:p>
            <a:pPr lvl="1"/>
            <a:r>
              <a:rPr lang="en-US" dirty="0">
                <a:hlinkClick r:id="rId4"/>
              </a:rPr>
              <a:t>http://www.ruby.or.jp/en/certification/examination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8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CompTIA, “A+ (Plus) Certification”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certification.comptia.org/certifications/a</a:t>
            </a:r>
            <a:endParaRPr lang="en-US" dirty="0" smtClean="0"/>
          </a:p>
          <a:p>
            <a:r>
              <a:rPr lang="en-US" dirty="0" smtClean="0"/>
              <a:t>Cisco, “Training &amp; Certifications”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www.cisco.com/c/en/us/training-events/training-certifications/certifications.html</a:t>
            </a:r>
            <a:endParaRPr lang="en-US" dirty="0" smtClean="0"/>
          </a:p>
          <a:p>
            <a:r>
              <a:rPr lang="en-US" dirty="0" smtClean="0"/>
              <a:t>Amazon Web Services, “AWS Certification”</a:t>
            </a:r>
          </a:p>
          <a:p>
            <a:pPr lvl="1"/>
            <a:r>
              <a:rPr lang="en-US" dirty="0">
                <a:hlinkClick r:id="rId5"/>
              </a:rPr>
              <a:t>https://aws.amazon.com/certification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Microsoft, “Azure Certifications”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www.microsoft.com/en-us/learning/azure-certification.aspx</a:t>
            </a:r>
            <a:endParaRPr lang="en-US" dirty="0" smtClean="0"/>
          </a:p>
          <a:p>
            <a:r>
              <a:rPr lang="en-US" dirty="0" smtClean="0"/>
              <a:t>Microsoft Virtual Academy, “Microsoft Azure Courses”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mva.microsoft.com/product-training/microsoft-azure</a:t>
            </a:r>
            <a:endParaRPr lang="en-US" dirty="0" smtClean="0"/>
          </a:p>
          <a:p>
            <a:r>
              <a:rPr lang="en-US" dirty="0" err="1"/>
              <a:t>Redhat</a:t>
            </a:r>
            <a:r>
              <a:rPr lang="en-US" dirty="0"/>
              <a:t>, “RHCSA Rapid Track course with RHCSA </a:t>
            </a:r>
            <a:r>
              <a:rPr lang="en-US" dirty="0" smtClean="0"/>
              <a:t>exam”</a:t>
            </a:r>
          </a:p>
          <a:p>
            <a:pPr lvl="1"/>
            <a:r>
              <a:rPr lang="en-US" dirty="0"/>
              <a:t>https://www.redhat.com/en/services/training/rh200-rhcsa-rapid-track-course-rhcsa-exam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5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CED Solutions, “Cisco CCNA &amp; CCNP Certification Training </a:t>
            </a:r>
            <a:r>
              <a:rPr lang="en-US" dirty="0" smtClean="0"/>
              <a:t>Course”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www.cedsolutions.com/780/certification/cisco-ccna-ccnp-certification</a:t>
            </a:r>
            <a:endParaRPr lang="en-US" dirty="0" smtClean="0"/>
          </a:p>
          <a:p>
            <a:r>
              <a:rPr lang="en-US" dirty="0" smtClean="0"/>
              <a:t>MOOC List</a:t>
            </a:r>
          </a:p>
          <a:p>
            <a:pPr lvl="1"/>
            <a:r>
              <a:rPr lang="en-US" dirty="0">
                <a:hlinkClick r:id="rId4"/>
              </a:rPr>
              <a:t>https://www.mooc-list.com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9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Blacks in Technology, “</a:t>
            </a:r>
            <a:r>
              <a:rPr lang="en-US" dirty="0"/>
              <a:t>Blacks In Technology partners with The Linux </a:t>
            </a:r>
            <a:r>
              <a:rPr lang="en-US" dirty="0" smtClean="0"/>
              <a:t>Foundation to increase diversity in tech and Stomp the Divide!”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bit.ly/1TXMV5V</a:t>
            </a:r>
            <a:endParaRPr lang="en-US" dirty="0" smtClean="0"/>
          </a:p>
          <a:p>
            <a:r>
              <a:rPr lang="en-US" dirty="0"/>
              <a:t>Dice.com, “5 Reasons Certifications Aren’t Worth It”</a:t>
            </a:r>
          </a:p>
          <a:p>
            <a:pPr lvl="1"/>
            <a:r>
              <a:rPr lang="en-US" dirty="0">
                <a:hlinkClick r:id="rId4"/>
              </a:rPr>
              <a:t>http://insights.dice.com/2015/07/09/5-reasons-certifications-arent-worth/</a:t>
            </a:r>
            <a:endParaRPr lang="en-US" dirty="0"/>
          </a:p>
          <a:p>
            <a:pPr fontAlgn="base"/>
            <a:r>
              <a:rPr lang="en-US" dirty="0" smtClean="0"/>
              <a:t>Microsoft Learning, “</a:t>
            </a:r>
            <a:r>
              <a:rPr lang="en-US" dirty="0"/>
              <a:t>The value of technical </a:t>
            </a:r>
            <a:r>
              <a:rPr lang="en-US" dirty="0" smtClean="0"/>
              <a:t>certification”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www.microsoft.com/en-us/learning/certification-testimonials.aspx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9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 certification?</a:t>
            </a:r>
          </a:p>
          <a:p>
            <a:r>
              <a:rPr lang="en-US" sz="3200" dirty="0" smtClean="0"/>
              <a:t>Who </a:t>
            </a:r>
            <a:r>
              <a:rPr lang="en-US" sz="3200" dirty="0"/>
              <a:t>Provides </a:t>
            </a:r>
            <a:r>
              <a:rPr lang="en-US" sz="3200" dirty="0" smtClean="0"/>
              <a:t>Certifications?</a:t>
            </a:r>
          </a:p>
          <a:p>
            <a:r>
              <a:rPr lang="en-US" sz="3200" dirty="0" smtClean="0"/>
              <a:t>How does one become certified?</a:t>
            </a:r>
          </a:p>
          <a:p>
            <a:r>
              <a:rPr lang="en-US" sz="3200" dirty="0" smtClean="0"/>
              <a:t>Why get certified?</a:t>
            </a:r>
          </a:p>
          <a:p>
            <a:r>
              <a:rPr lang="en-US" sz="3200" dirty="0" smtClean="0"/>
              <a:t>Panel Discussion with Q &amp; A</a:t>
            </a:r>
          </a:p>
        </p:txBody>
      </p:sp>
    </p:spTree>
    <p:extLst>
      <p:ext uri="{BB962C8B-B14F-4D97-AF65-F5344CB8AC3E}">
        <p14:creationId xmlns:p14="http://schemas.microsoft.com/office/powerpoint/2010/main" val="404367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CompTIA, “Why Certify”</a:t>
            </a:r>
          </a:p>
          <a:p>
            <a:pPr lvl="1"/>
            <a:r>
              <a:rPr lang="en-US" dirty="0">
                <a:hlinkClick r:id="rId3"/>
              </a:rPr>
              <a:t>https://certification.comptia.org/why-certify/professionals</a:t>
            </a:r>
            <a:endParaRPr lang="en-US" dirty="0"/>
          </a:p>
          <a:p>
            <a:r>
              <a:rPr lang="en-US" dirty="0" smtClean="0"/>
              <a:t>Global </a:t>
            </a:r>
            <a:r>
              <a:rPr lang="en-US" dirty="0"/>
              <a:t>Knowledge, “15 Top-Paying Certifications for </a:t>
            </a:r>
            <a:r>
              <a:rPr lang="en-US" dirty="0" smtClean="0"/>
              <a:t>2016”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://www.globalknowledge.com/us-en/content/articles/top-paying-certifications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1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8473"/>
          </a:xfrm>
        </p:spPr>
        <p:txBody>
          <a:bodyPr>
            <a:normAutofit/>
          </a:bodyPr>
          <a:lstStyle/>
          <a:p>
            <a:r>
              <a:rPr lang="en-US" dirty="0" err="1"/>
              <a:t>Jhade</a:t>
            </a:r>
            <a:r>
              <a:rPr lang="en-US" dirty="0"/>
              <a:t> Barnes, Recruiting Account Manager</a:t>
            </a:r>
          </a:p>
          <a:p>
            <a:pPr lvl="1"/>
            <a:r>
              <a:rPr lang="en-US" dirty="0">
                <a:hlinkClick r:id="rId3"/>
              </a:rPr>
              <a:t>https://www.linkedin.com/in/jhadebarnes</a:t>
            </a:r>
            <a:endParaRPr lang="en-US" dirty="0"/>
          </a:p>
          <a:p>
            <a:r>
              <a:rPr lang="en-US" dirty="0" smtClean="0"/>
              <a:t>John </a:t>
            </a:r>
            <a:r>
              <a:rPr lang="en-US" dirty="0"/>
              <a:t>C. </a:t>
            </a:r>
            <a:r>
              <a:rPr lang="en-US" dirty="0" err="1"/>
              <a:t>Malonson</a:t>
            </a:r>
            <a:r>
              <a:rPr lang="en-US" dirty="0"/>
              <a:t> III, PMP, ITIL, CSM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www.linkedin.com/in/johnmalonson</a:t>
            </a:r>
            <a:endParaRPr lang="en-US" dirty="0" smtClean="0"/>
          </a:p>
          <a:p>
            <a:r>
              <a:rPr lang="en-US" dirty="0"/>
              <a:t>Ferdinand </a:t>
            </a:r>
            <a:r>
              <a:rPr lang="en-US" dirty="0" smtClean="0"/>
              <a:t>Alvin, CCNA, CCNP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www.linkedin.com/in/ferdinand-alvin-81a2b413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9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Certification?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1640"/>
            <a:ext cx="9905999" cy="49987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Wikipedia</a:t>
            </a:r>
          </a:p>
          <a:p>
            <a:pPr lvl="1"/>
            <a:r>
              <a:rPr lang="en-US" sz="2800" dirty="0" smtClean="0"/>
              <a:t>“…Certificates signify </a:t>
            </a:r>
            <a:r>
              <a:rPr lang="en-US" sz="2800" dirty="0"/>
              <a:t>that a student has reached a standard of knowledge of a certain vocational subject</a:t>
            </a:r>
            <a:r>
              <a:rPr lang="en-US" sz="2800" dirty="0" smtClean="0"/>
              <a:t>.”</a:t>
            </a:r>
          </a:p>
          <a:p>
            <a:r>
              <a:rPr lang="en-US" sz="3200" dirty="0" smtClean="0"/>
              <a:t>American </a:t>
            </a:r>
            <a:r>
              <a:rPr lang="en-US" sz="3200" dirty="0"/>
              <a:t>Society of Quality</a:t>
            </a:r>
          </a:p>
          <a:p>
            <a:pPr lvl="1"/>
            <a:r>
              <a:rPr lang="en-US" sz="2800" dirty="0" smtClean="0"/>
              <a:t>“A </a:t>
            </a:r>
            <a:r>
              <a:rPr lang="en-US" sz="2800" dirty="0"/>
              <a:t>formal </a:t>
            </a:r>
            <a:r>
              <a:rPr lang="en-US" sz="2800" dirty="0" smtClean="0"/>
              <a:t>recognition…that </a:t>
            </a:r>
            <a:r>
              <a:rPr lang="en-US" sz="2800" dirty="0"/>
              <a:t>an individual has demonstrated a proficiency within, and comprehension of, a specific body of knowledge</a:t>
            </a:r>
            <a:r>
              <a:rPr lang="en-US" sz="2800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Certifications: Skill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3560"/>
            <a:ext cx="9905999" cy="50444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Management</a:t>
            </a:r>
          </a:p>
          <a:p>
            <a:pPr lvl="1"/>
            <a:r>
              <a:rPr lang="en-US" sz="2800" dirty="0" smtClean="0"/>
              <a:t>Leading </a:t>
            </a:r>
            <a:r>
              <a:rPr lang="en-US" sz="2800" dirty="0"/>
              <a:t>and directing projects and </a:t>
            </a:r>
            <a:r>
              <a:rPr lang="en-US" sz="2800" dirty="0" smtClean="0"/>
              <a:t>teams</a:t>
            </a:r>
          </a:p>
          <a:p>
            <a:r>
              <a:rPr lang="en-US" sz="3200" dirty="0" smtClean="0"/>
              <a:t>“Six Sigma”</a:t>
            </a:r>
          </a:p>
          <a:p>
            <a:pPr lvl="1"/>
            <a:r>
              <a:rPr lang="en-US" sz="2800" dirty="0" smtClean="0"/>
              <a:t>Analyze </a:t>
            </a:r>
            <a:r>
              <a:rPr lang="en-US" sz="2800" dirty="0"/>
              <a:t>and solve quality problems</a:t>
            </a:r>
            <a:endParaRPr lang="en-US" sz="2800" dirty="0" smtClean="0"/>
          </a:p>
          <a:p>
            <a:r>
              <a:rPr lang="en-US" sz="3200" dirty="0" smtClean="0"/>
              <a:t>Technical Writing</a:t>
            </a:r>
          </a:p>
          <a:p>
            <a:pPr lvl="1"/>
            <a:r>
              <a:rPr lang="en-US" sz="2800" dirty="0" smtClean="0"/>
              <a:t>Analyze data to create documents for specific audiences </a:t>
            </a:r>
          </a:p>
        </p:txBody>
      </p:sp>
    </p:spTree>
    <p:extLst>
      <p:ext uri="{BB962C8B-B14F-4D97-AF65-F5344CB8AC3E}">
        <p14:creationId xmlns:p14="http://schemas.microsoft.com/office/powerpoint/2010/main" val="135191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1050587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Types of Certifications: Technology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5920"/>
            <a:ext cx="9905999" cy="5212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Programming Languages</a:t>
            </a:r>
          </a:p>
          <a:p>
            <a:pPr lvl="1"/>
            <a:r>
              <a:rPr lang="en-US" sz="2800" dirty="0" smtClean="0"/>
              <a:t>Java, Ruby On Rails</a:t>
            </a:r>
          </a:p>
          <a:p>
            <a:r>
              <a:rPr lang="en-US" sz="3200" dirty="0" smtClean="0"/>
              <a:t>Software &amp; Hardware</a:t>
            </a:r>
          </a:p>
          <a:p>
            <a:pPr lvl="1"/>
            <a:r>
              <a:rPr lang="en-US" sz="2800" dirty="0" smtClean="0"/>
              <a:t>Databases, Web Services, Network Appliances</a:t>
            </a:r>
          </a:p>
          <a:p>
            <a:r>
              <a:rPr lang="en-US" sz="3200" dirty="0" smtClean="0"/>
              <a:t>Vendor Applications &amp; Services</a:t>
            </a:r>
          </a:p>
          <a:p>
            <a:pPr lvl="1"/>
            <a:r>
              <a:rPr lang="en-US" sz="2800" dirty="0" smtClean="0"/>
              <a:t>Cloud Platforms,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6551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Provides Certifications? </a:t>
            </a:r>
            <a:br>
              <a:rPr lang="en-US" dirty="0" smtClean="0"/>
            </a:br>
            <a:r>
              <a:rPr lang="en-US" dirty="0" smtClean="0"/>
              <a:t>(and Why?)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Universities</a:t>
            </a:r>
          </a:p>
          <a:p>
            <a:pPr lvl="1"/>
            <a:r>
              <a:rPr lang="en-US" sz="2800" dirty="0" smtClean="0"/>
              <a:t>Continuing education</a:t>
            </a:r>
          </a:p>
          <a:p>
            <a:r>
              <a:rPr lang="en-US" sz="3200" dirty="0" smtClean="0"/>
              <a:t>Professional Organizations</a:t>
            </a:r>
          </a:p>
          <a:p>
            <a:pPr lvl="1"/>
            <a:r>
              <a:rPr lang="en-US" sz="2800" dirty="0" smtClean="0"/>
              <a:t>Furthering the profession</a:t>
            </a:r>
          </a:p>
          <a:p>
            <a:r>
              <a:rPr lang="en-US" sz="3200" dirty="0" smtClean="0"/>
              <a:t>Technology Vendors</a:t>
            </a:r>
          </a:p>
          <a:p>
            <a:pPr lvl="1"/>
            <a:r>
              <a:rPr lang="en-US" sz="2800" dirty="0" smtClean="0"/>
              <a:t>Marketing and industry </a:t>
            </a:r>
            <a:br>
              <a:rPr lang="en-US" sz="2800" dirty="0" smtClean="0"/>
            </a:br>
            <a:r>
              <a:rPr lang="en-US" sz="2800" dirty="0" smtClean="0"/>
              <a:t>adoption</a:t>
            </a:r>
            <a:endParaRPr lang="en-US" sz="2800" dirty="0"/>
          </a:p>
        </p:txBody>
      </p:sp>
      <p:sp>
        <p:nvSpPr>
          <p:cNvPr id="5" name="AutoShape 6" descr="Image result for pmp"/>
          <p:cNvSpPr>
            <a:spLocks noChangeAspect="1" noChangeArrowheads="1"/>
          </p:cNvSpPr>
          <p:nvPr/>
        </p:nvSpPr>
        <p:spPr bwMode="auto">
          <a:xfrm>
            <a:off x="4884891" y="2097088"/>
            <a:ext cx="1781380" cy="178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pmtrainingclass.com/wp-content/uploads/PMP-certification-jo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53" y="2420917"/>
            <a:ext cx="1977025" cy="11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sunybroome.edu/image/image_gallery?uuid=f33c8df3-6be4-4308-b420-71f2636963a9&amp;groupId=725047&amp;t=13851503462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860" y="1736884"/>
            <a:ext cx="1907777" cy="8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7/79/UCLA-Extension-logo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91" y="1815292"/>
            <a:ext cx="2734942" cy="3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58" y="3761462"/>
            <a:ext cx="2914015" cy="116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08" y="2917422"/>
            <a:ext cx="2265680" cy="127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howtimepc.com/images/C/Microsof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97" y="4499597"/>
            <a:ext cx="1574840" cy="19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pbs.twimg.com/profile_images/535165913054445568/jT-HJYJ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1" y="5042853"/>
            <a:ext cx="1496695" cy="14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1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Become Certified?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Autofit/>
          </a:bodyPr>
          <a:lstStyle/>
          <a:p>
            <a:r>
              <a:rPr lang="en-US" sz="3200" dirty="0" smtClean="0"/>
              <a:t>Usually two steps:</a:t>
            </a:r>
          </a:p>
          <a:p>
            <a:r>
              <a:rPr lang="en-US" sz="3200" dirty="0" smtClean="0"/>
              <a:t>Step 1 – </a:t>
            </a:r>
            <a:r>
              <a:rPr lang="en-US" sz="3200" dirty="0" smtClean="0"/>
              <a:t>Training </a:t>
            </a:r>
            <a:r>
              <a:rPr lang="en-US" sz="3200" dirty="0" smtClean="0"/>
              <a:t>or independent study</a:t>
            </a:r>
          </a:p>
          <a:p>
            <a:r>
              <a:rPr lang="en-US" sz="3200" dirty="0" smtClean="0"/>
              <a:t>Step 2 – Take an examination</a:t>
            </a:r>
          </a:p>
          <a:p>
            <a:endParaRPr lang="en-US" sz="3200" dirty="0" smtClean="0"/>
          </a:p>
          <a:p>
            <a:r>
              <a:rPr lang="en-US" sz="3200" dirty="0" smtClean="0"/>
              <a:t>Experience </a:t>
            </a:r>
            <a:r>
              <a:rPr lang="en-US" sz="3200" dirty="0" smtClean="0"/>
              <a:t>helps and is sometimes required</a:t>
            </a:r>
          </a:p>
          <a:p>
            <a:pPr lvl="1"/>
            <a:r>
              <a:rPr lang="en-US" sz="2800" dirty="0" smtClean="0"/>
              <a:t>But might not carry you all the way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85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Become Certified?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Autofit/>
          </a:bodyPr>
          <a:lstStyle/>
          <a:p>
            <a:r>
              <a:rPr lang="en-US" dirty="0" smtClean="0"/>
              <a:t>Training </a:t>
            </a:r>
            <a:r>
              <a:rPr lang="en-US" dirty="0" smtClean="0"/>
              <a:t>can </a:t>
            </a:r>
            <a:r>
              <a:rPr lang="en-US" dirty="0" smtClean="0"/>
              <a:t>be expensive </a:t>
            </a:r>
            <a:r>
              <a:rPr lang="en-US" dirty="0" smtClean="0"/>
              <a:t>and time </a:t>
            </a:r>
            <a:r>
              <a:rPr lang="en-US" dirty="0" smtClean="0"/>
              <a:t>consuming:</a:t>
            </a:r>
          </a:p>
          <a:p>
            <a:pPr lvl="1"/>
            <a:r>
              <a:rPr lang="en-US" sz="2000" dirty="0"/>
              <a:t>RHCSA Rapid Track course with RHCSA </a:t>
            </a:r>
            <a:r>
              <a:rPr lang="en-US" sz="2000" dirty="0" smtClean="0"/>
              <a:t>exam	= $3705, 5 Days</a:t>
            </a:r>
          </a:p>
          <a:p>
            <a:pPr lvl="1"/>
            <a:r>
              <a:rPr lang="en-US" sz="2000" dirty="0" smtClean="0"/>
              <a:t>Oracle DBA course + exam = $2575 + $245 	= $2820, 5 Days</a:t>
            </a:r>
          </a:p>
          <a:p>
            <a:pPr lvl="1"/>
            <a:r>
              <a:rPr lang="en-US" sz="2000" dirty="0"/>
              <a:t>Cisco CCNA &amp; CCNP </a:t>
            </a:r>
            <a:r>
              <a:rPr lang="en-US" sz="2000" dirty="0" smtClean="0"/>
              <a:t>course + exams 		= $9,995, 20 days</a:t>
            </a:r>
            <a:endParaRPr lang="en-US" sz="2000" dirty="0"/>
          </a:p>
          <a:p>
            <a:r>
              <a:rPr lang="en-US" dirty="0" smtClean="0"/>
              <a:t>Self study and virtual classes can </a:t>
            </a:r>
            <a:r>
              <a:rPr lang="en-US" dirty="0" smtClean="0"/>
              <a:t>lower </a:t>
            </a:r>
            <a:r>
              <a:rPr lang="en-US" dirty="0" smtClean="0"/>
              <a:t>the cost of training and allow for </a:t>
            </a:r>
            <a:r>
              <a:rPr lang="en-US" dirty="0" smtClean="0"/>
              <a:t>self-paced timing:</a:t>
            </a:r>
            <a:endParaRPr lang="en-US" dirty="0" smtClean="0"/>
          </a:p>
          <a:p>
            <a:pPr lvl="1"/>
            <a:r>
              <a:rPr lang="en-US" dirty="0"/>
              <a:t>Coursera --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www.coursera.org</a:t>
            </a:r>
            <a:endParaRPr lang="en-US" dirty="0" smtClean="0"/>
          </a:p>
          <a:p>
            <a:pPr lvl="1"/>
            <a:r>
              <a:rPr lang="en-US" dirty="0" err="1" smtClean="0"/>
              <a:t>Udemy</a:t>
            </a:r>
            <a:r>
              <a:rPr lang="en-US" dirty="0"/>
              <a:t> --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www.udemy.com</a:t>
            </a:r>
            <a:endParaRPr lang="en-US" dirty="0" smtClean="0"/>
          </a:p>
          <a:p>
            <a:pPr lvl="1"/>
            <a:r>
              <a:rPr lang="en-US" dirty="0"/>
              <a:t>MOOC List --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www.mooc-list.com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3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540</TotalTime>
  <Words>966</Words>
  <Application>Microsoft Office PowerPoint</Application>
  <PresentationFormat>Widescreen</PresentationFormat>
  <Paragraphs>237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Circuit</vt:lpstr>
      <vt:lpstr>The Who, How, and Why of IT Certifications</vt:lpstr>
      <vt:lpstr>About Your Presenter</vt:lpstr>
      <vt:lpstr>Agenda</vt:lpstr>
      <vt:lpstr>What is a Certification?</vt:lpstr>
      <vt:lpstr>Types of Certifications: Skill Based</vt:lpstr>
      <vt:lpstr>Types of Certifications: Technology Based</vt:lpstr>
      <vt:lpstr>Who Provides Certifications?  (and Why?)</vt:lpstr>
      <vt:lpstr>How does One Become Certified?</vt:lpstr>
      <vt:lpstr>How does One Become Certified?</vt:lpstr>
      <vt:lpstr>How Does One Become Certified?</vt:lpstr>
      <vt:lpstr>A word from our sponsors</vt:lpstr>
      <vt:lpstr>Free Linux Training From B.I.T.!</vt:lpstr>
      <vt:lpstr>Free Linux Training From B.I.T.!</vt:lpstr>
      <vt:lpstr>Back to the Presentation</vt:lpstr>
      <vt:lpstr>Why Get Certified?</vt:lpstr>
      <vt:lpstr>PowerPoint Presentation</vt:lpstr>
      <vt:lpstr>Why Get Certified?</vt:lpstr>
      <vt:lpstr>Why Get Certified?</vt:lpstr>
      <vt:lpstr>Why GET Certified? A Counterpoint</vt:lpstr>
      <vt:lpstr>Panel Discussion</vt:lpstr>
      <vt:lpstr>Panel Members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Who, How, and Why of IT Certifications</dc:title>
  <dc:creator>Michael Jenkins</dc:creator>
  <cp:lastModifiedBy>Michael Jenkins</cp:lastModifiedBy>
  <cp:revision>89</cp:revision>
  <cp:lastPrinted>2016-06-01T22:54:52Z</cp:lastPrinted>
  <dcterms:created xsi:type="dcterms:W3CDTF">2016-05-31T02:28:49Z</dcterms:created>
  <dcterms:modified xsi:type="dcterms:W3CDTF">2016-06-01T23:30:01Z</dcterms:modified>
</cp:coreProperties>
</file>