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D0E74-305B-4058-A951-C82C00782E03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0A59A-2A29-4273-BF66-322398CB4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555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D0E74-305B-4058-A951-C82C00782E03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0A59A-2A29-4273-BF66-322398CB4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742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D0E74-305B-4058-A951-C82C00782E03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0A59A-2A29-4273-BF66-322398CB4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930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D0E74-305B-4058-A951-C82C00782E03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0A59A-2A29-4273-BF66-322398CB4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902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D0E74-305B-4058-A951-C82C00782E03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0A59A-2A29-4273-BF66-322398CB4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885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D0E74-305B-4058-A951-C82C00782E03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0A59A-2A29-4273-BF66-322398CB4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167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D0E74-305B-4058-A951-C82C00782E03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0A59A-2A29-4273-BF66-322398CB4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008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D0E74-305B-4058-A951-C82C00782E03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0A59A-2A29-4273-BF66-322398CB4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615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D0E74-305B-4058-A951-C82C00782E03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0A59A-2A29-4273-BF66-322398CB4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738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D0E74-305B-4058-A951-C82C00782E03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0A59A-2A29-4273-BF66-322398CB4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379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D0E74-305B-4058-A951-C82C00782E03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0A59A-2A29-4273-BF66-322398CB4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313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8D0E74-305B-4058-A951-C82C00782E03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B0A59A-2A29-4273-BF66-322398CB4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553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anagene7/clust_analysis_for_RNA_seqs.git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5946" y="1390820"/>
            <a:ext cx="11267765" cy="42473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#python code and data example to analyze </a:t>
            </a:r>
            <a:r>
              <a:rPr lang="en-US" dirty="0" err="1" smtClean="0"/>
              <a:t>clust</a:t>
            </a:r>
            <a:r>
              <a:rPr lang="en-US" dirty="0" smtClean="0"/>
              <a:t> result</a:t>
            </a:r>
          </a:p>
          <a:p>
            <a:r>
              <a:rPr lang="en-US" b="1" dirty="0" smtClean="0">
                <a:hlinkClick r:id="rId2"/>
              </a:rPr>
              <a:t>https://</a:t>
            </a:r>
            <a:r>
              <a:rPr lang="en-US" b="1" dirty="0" smtClean="0">
                <a:hlinkClick r:id="rId2"/>
              </a:rPr>
              <a:t>github.com/managene7/clust_analysis_for_RNA_seqs.git</a:t>
            </a:r>
            <a:endParaRPr lang="en-US" b="1" dirty="0" smtClean="0"/>
          </a:p>
          <a:p>
            <a:r>
              <a:rPr lang="en-US" dirty="0" smtClean="0"/>
              <a:t>#to download python </a:t>
            </a:r>
            <a:r>
              <a:rPr lang="en-US" dirty="0"/>
              <a:t>code and data </a:t>
            </a:r>
            <a:r>
              <a:rPr lang="en-US" dirty="0" smtClean="0"/>
              <a:t>example (</a:t>
            </a:r>
            <a:r>
              <a:rPr lang="en-US" dirty="0" err="1" smtClean="0"/>
              <a:t>git</a:t>
            </a:r>
            <a:r>
              <a:rPr lang="en-US" dirty="0" smtClean="0"/>
              <a:t> has to be installed)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clone </a:t>
            </a:r>
            <a:r>
              <a:rPr lang="en-US" b="1" dirty="0">
                <a:hlinkClick r:id="rId2"/>
              </a:rPr>
              <a:t>https://github.com/managene7/clust_analysis_for_RNA_seqs.git</a:t>
            </a:r>
            <a:endParaRPr lang="en-US" b="1" dirty="0"/>
          </a:p>
          <a:p>
            <a:endParaRPr lang="en-US" b="1" dirty="0" smtClean="0"/>
          </a:p>
          <a:p>
            <a:r>
              <a:rPr lang="en-US" dirty="0" smtClean="0"/>
              <a:t>#Install </a:t>
            </a:r>
            <a:r>
              <a:rPr lang="en-US" dirty="0" err="1" smtClean="0"/>
              <a:t>clust</a:t>
            </a:r>
            <a:r>
              <a:rPr lang="en-US" dirty="0" smtClean="0"/>
              <a:t> in Windows</a:t>
            </a:r>
          </a:p>
          <a:p>
            <a:r>
              <a:rPr lang="en-US" b="1" dirty="0" smtClean="0"/>
              <a:t>pip install </a:t>
            </a:r>
            <a:r>
              <a:rPr lang="en-US" b="1" dirty="0" err="1" smtClean="0"/>
              <a:t>clust</a:t>
            </a:r>
            <a:endParaRPr lang="en-US" b="1" dirty="0" smtClean="0"/>
          </a:p>
          <a:p>
            <a:endParaRPr lang="en-US" b="1" dirty="0"/>
          </a:p>
          <a:p>
            <a:r>
              <a:rPr lang="en-US" dirty="0" smtClean="0"/>
              <a:t>#Go to data </a:t>
            </a:r>
            <a:r>
              <a:rPr lang="en-US" dirty="0" smtClean="0"/>
              <a:t>directory</a:t>
            </a:r>
            <a:endParaRPr lang="en-US" dirty="0" smtClean="0"/>
          </a:p>
          <a:p>
            <a:r>
              <a:rPr lang="en-US" dirty="0" smtClean="0"/>
              <a:t>#Command to run </a:t>
            </a:r>
            <a:r>
              <a:rPr lang="en-US" dirty="0" err="1" smtClean="0"/>
              <a:t>clust</a:t>
            </a:r>
            <a:endParaRPr lang="en-US" dirty="0" smtClean="0"/>
          </a:p>
          <a:p>
            <a:r>
              <a:rPr lang="en-US" b="1" dirty="0" err="1"/>
              <a:t>c</a:t>
            </a:r>
            <a:r>
              <a:rPr lang="en-US" b="1" dirty="0" err="1" smtClean="0"/>
              <a:t>lust</a:t>
            </a:r>
            <a:r>
              <a:rPr lang="en-US" b="1" dirty="0" smtClean="0"/>
              <a:t> </a:t>
            </a:r>
            <a:r>
              <a:rPr lang="en-US" b="1" dirty="0"/>
              <a:t>--</a:t>
            </a:r>
            <a:r>
              <a:rPr lang="en-US" b="1" dirty="0" smtClean="0"/>
              <a:t>no-optimization </a:t>
            </a:r>
            <a:r>
              <a:rPr lang="en-US" altLang="ko-KR" b="1" dirty="0" smtClean="0">
                <a:solidFill>
                  <a:srgbClr val="FF0000"/>
                </a:solidFill>
              </a:rPr>
              <a:t>Col_Wounding_RNA_seq.txt </a:t>
            </a:r>
            <a:r>
              <a:rPr lang="en-US" altLang="ko-KR" b="1" dirty="0" smtClean="0"/>
              <a:t>-t </a:t>
            </a:r>
            <a:r>
              <a:rPr lang="en-US" altLang="ko-KR" b="1" dirty="0" smtClean="0">
                <a:solidFill>
                  <a:srgbClr val="FF0000"/>
                </a:solidFill>
              </a:rPr>
              <a:t>10</a:t>
            </a:r>
            <a:r>
              <a:rPr lang="en-US" altLang="ko-KR" b="1" dirty="0" smtClean="0"/>
              <a:t> -o </a:t>
            </a:r>
            <a:r>
              <a:rPr lang="en-US" altLang="ko-KR" b="1" dirty="0" err="1" smtClean="0">
                <a:solidFill>
                  <a:srgbClr val="FF0000"/>
                </a:solidFill>
              </a:rPr>
              <a:t>clust_test_result</a:t>
            </a:r>
            <a:r>
              <a:rPr lang="en-US" altLang="ko-KR" b="1" dirty="0" smtClean="0"/>
              <a:t> -r </a:t>
            </a:r>
            <a:r>
              <a:rPr lang="en-US" altLang="ko-KR" b="1" dirty="0">
                <a:solidFill>
                  <a:srgbClr val="FF0000"/>
                </a:solidFill>
              </a:rPr>
              <a:t>replicates_info.txt</a:t>
            </a:r>
            <a:endParaRPr lang="en-US" b="1" dirty="0">
              <a:solidFill>
                <a:srgbClr val="FF0000"/>
              </a:solidFill>
            </a:endParaRPr>
          </a:p>
          <a:p>
            <a:endParaRPr lang="en-US" dirty="0" smtClean="0"/>
          </a:p>
          <a:p>
            <a:r>
              <a:rPr lang="en-US" dirty="0" smtClean="0"/>
              <a:t>#</a:t>
            </a:r>
            <a:r>
              <a:rPr lang="en-US" dirty="0"/>
              <a:t>copy “replicates_info.txt” and “Col_Wounding_fitted_value_RNA_seq.txt” files to the result folder.</a:t>
            </a:r>
          </a:p>
          <a:p>
            <a:r>
              <a:rPr lang="en-US" dirty="0"/>
              <a:t>#copy the “RNA_seq_tools_cluster-clusterheatmap-boxplot_consensus_v2.0_py3.py” python code to the result folder.</a:t>
            </a:r>
          </a:p>
          <a:p>
            <a:endParaRPr lang="en-US" b="1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205946" y="237537"/>
            <a:ext cx="65614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CLUST analysis tutorial (for Windows)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54495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5946" y="1206489"/>
            <a:ext cx="11986054" cy="54168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#Command to separate clusters with gene expression data.</a:t>
            </a:r>
          </a:p>
          <a:p>
            <a:r>
              <a:rPr lang="en-US" sz="1400" b="1" dirty="0" smtClean="0"/>
              <a:t>python3 </a:t>
            </a:r>
            <a:r>
              <a:rPr lang="en-US" sz="1400" b="1" dirty="0"/>
              <a:t>RNA_seq_tool-clust_result_processor_v2.0_py3.py </a:t>
            </a:r>
            <a:r>
              <a:rPr lang="en-US" sz="1400" b="1" dirty="0" smtClean="0"/>
              <a:t>-</a:t>
            </a:r>
            <a:r>
              <a:rPr lang="en-US" sz="1400" b="1" dirty="0" err="1" smtClean="0"/>
              <a:t>def</a:t>
            </a:r>
            <a:r>
              <a:rPr lang="en-US" sz="1400" b="1" dirty="0" smtClean="0"/>
              <a:t> </a:t>
            </a:r>
            <a:r>
              <a:rPr lang="en-US" sz="1400" b="1" dirty="0" smtClean="0">
                <a:solidFill>
                  <a:srgbClr val="FF0000"/>
                </a:solidFill>
              </a:rPr>
              <a:t>cl</a:t>
            </a:r>
            <a:r>
              <a:rPr lang="en-US" sz="1400" b="1" dirty="0" smtClean="0"/>
              <a:t> -</a:t>
            </a:r>
            <a:r>
              <a:rPr lang="en-US" sz="1400" b="1" dirty="0" err="1" smtClean="0"/>
              <a:t>clust</a:t>
            </a:r>
            <a:r>
              <a:rPr lang="en-US" sz="1400" b="1" dirty="0" smtClean="0"/>
              <a:t> </a:t>
            </a:r>
            <a:r>
              <a:rPr lang="en-US" sz="1400" b="1" dirty="0" err="1" smtClean="0">
                <a:solidFill>
                  <a:srgbClr val="FF0000"/>
                </a:solidFill>
              </a:rPr>
              <a:t>Clusters_Objects.tsv</a:t>
            </a:r>
            <a:r>
              <a:rPr lang="en-US" sz="1400" b="1" dirty="0" smtClean="0"/>
              <a:t> -</a:t>
            </a:r>
            <a:r>
              <a:rPr lang="en-US" sz="1400" b="1" dirty="0" err="1" smtClean="0"/>
              <a:t>dge</a:t>
            </a:r>
            <a:r>
              <a:rPr lang="en-US" sz="1400" b="1" dirty="0" smtClean="0"/>
              <a:t> </a:t>
            </a:r>
            <a:r>
              <a:rPr lang="en-US" sz="1400" b="1" dirty="0">
                <a:solidFill>
                  <a:srgbClr val="FF0000"/>
                </a:solidFill>
              </a:rPr>
              <a:t>Col_Wounding_RNA_seq.txt </a:t>
            </a:r>
            <a:r>
              <a:rPr lang="en-US" sz="1400" b="1" dirty="0" smtClean="0"/>
              <a:t>-</a:t>
            </a:r>
            <a:r>
              <a:rPr lang="en-US" sz="1400" b="1" dirty="0"/>
              <a:t>rep </a:t>
            </a:r>
            <a:r>
              <a:rPr lang="en-US" sz="1400" b="1" dirty="0" smtClean="0">
                <a:solidFill>
                  <a:srgbClr val="FF0000"/>
                </a:solidFill>
              </a:rPr>
              <a:t>replicates_info.txt </a:t>
            </a:r>
            <a:r>
              <a:rPr lang="en-US" sz="1400" b="1" dirty="0" smtClean="0"/>
              <a:t>-log2</a:t>
            </a:r>
            <a:r>
              <a:rPr lang="en-US" sz="1400" b="1" dirty="0" smtClean="0">
                <a:solidFill>
                  <a:srgbClr val="FF0000"/>
                </a:solidFill>
              </a:rPr>
              <a:t> yes</a:t>
            </a:r>
          </a:p>
          <a:p>
            <a:endParaRPr lang="en-US" b="1" dirty="0" smtClean="0"/>
          </a:p>
          <a:p>
            <a:r>
              <a:rPr lang="en-US" dirty="0" smtClean="0"/>
              <a:t>#Command for heat map drawing</a:t>
            </a:r>
          </a:p>
          <a:p>
            <a:r>
              <a:rPr lang="en-US" sz="1600" b="1" dirty="0"/>
              <a:t>python3 RNA_seq_tool-clust_result_processor_v2.0_py3.py -</a:t>
            </a:r>
            <a:r>
              <a:rPr lang="en-US" sz="1600" b="1" dirty="0" err="1" smtClean="0"/>
              <a:t>def</a:t>
            </a:r>
            <a:r>
              <a:rPr lang="en-US" sz="1600" b="1" dirty="0" smtClean="0"/>
              <a:t> </a:t>
            </a:r>
            <a:r>
              <a:rPr lang="en-US" sz="1600" b="1" dirty="0" err="1" smtClean="0">
                <a:solidFill>
                  <a:srgbClr val="FF0000"/>
                </a:solidFill>
              </a:rPr>
              <a:t>hmap</a:t>
            </a:r>
            <a:r>
              <a:rPr lang="en-US" sz="1600" b="1" dirty="0" smtClean="0"/>
              <a:t> -consensus </a:t>
            </a:r>
            <a:r>
              <a:rPr lang="en-US" sz="1600" b="1" dirty="0" smtClean="0">
                <a:solidFill>
                  <a:srgbClr val="FF0000"/>
                </a:solidFill>
              </a:rPr>
              <a:t>.csv </a:t>
            </a:r>
            <a:r>
              <a:rPr lang="en-US" sz="1600" b="1" dirty="0" smtClean="0"/>
              <a:t>-</a:t>
            </a:r>
            <a:r>
              <a:rPr lang="en-US" sz="1600" b="1" dirty="0" err="1" smtClean="0"/>
              <a:t>fig_w</a:t>
            </a:r>
            <a:r>
              <a:rPr lang="en-US" sz="1600" b="1" dirty="0" smtClean="0"/>
              <a:t> </a:t>
            </a:r>
            <a:r>
              <a:rPr lang="en-US" sz="1600" b="1" dirty="0" smtClean="0">
                <a:solidFill>
                  <a:srgbClr val="FF0000"/>
                </a:solidFill>
              </a:rPr>
              <a:t>8</a:t>
            </a:r>
            <a:r>
              <a:rPr lang="en-US" sz="1600" b="1" dirty="0">
                <a:solidFill>
                  <a:srgbClr val="FF0000"/>
                </a:solidFill>
              </a:rPr>
              <a:t> </a:t>
            </a:r>
            <a:r>
              <a:rPr lang="en-US" sz="1600" b="1" dirty="0"/>
              <a:t>-</a:t>
            </a:r>
            <a:r>
              <a:rPr lang="en-US" sz="1600" b="1" dirty="0" err="1" smtClean="0"/>
              <a:t>fig_h</a:t>
            </a:r>
            <a:r>
              <a:rPr lang="en-US" sz="1600" b="1" dirty="0" smtClean="0"/>
              <a:t> </a:t>
            </a:r>
            <a:r>
              <a:rPr lang="en-US" sz="1600" b="1" dirty="0" smtClean="0">
                <a:solidFill>
                  <a:srgbClr val="FF0000"/>
                </a:solidFill>
              </a:rPr>
              <a:t>16 </a:t>
            </a:r>
            <a:r>
              <a:rPr lang="en-US" sz="1600" b="1" dirty="0" smtClean="0"/>
              <a:t>-dpi </a:t>
            </a:r>
            <a:r>
              <a:rPr lang="en-US" sz="1600" b="1" dirty="0" smtClean="0">
                <a:solidFill>
                  <a:srgbClr val="FF0000"/>
                </a:solidFill>
              </a:rPr>
              <a:t>200</a:t>
            </a:r>
            <a:endParaRPr lang="en-US" sz="2000" b="1" dirty="0" smtClean="0">
              <a:solidFill>
                <a:srgbClr val="FF0000"/>
              </a:solidFill>
            </a:endParaRPr>
          </a:p>
          <a:p>
            <a:endParaRPr lang="en-US" b="1" dirty="0" smtClean="0"/>
          </a:p>
          <a:p>
            <a:r>
              <a:rPr lang="en-US" dirty="0" smtClean="0"/>
              <a:t>#Command for heat map drawing with fold change data</a:t>
            </a:r>
          </a:p>
          <a:p>
            <a:r>
              <a:rPr lang="en-US" sz="1600" b="1" dirty="0" smtClean="0"/>
              <a:t>python3 </a:t>
            </a:r>
            <a:r>
              <a:rPr lang="en-US" sz="1600" b="1" dirty="0"/>
              <a:t>RNA_seq_tool-clust_result_processor_v2.0_py3.py -</a:t>
            </a:r>
            <a:r>
              <a:rPr lang="en-US" sz="1600" b="1" dirty="0" err="1" smtClean="0"/>
              <a:t>def</a:t>
            </a:r>
            <a:r>
              <a:rPr lang="en-US" sz="1600" b="1" dirty="0" smtClean="0"/>
              <a:t> </a:t>
            </a:r>
            <a:r>
              <a:rPr lang="en-US" sz="1600" b="1" dirty="0" err="1" smtClean="0">
                <a:solidFill>
                  <a:srgbClr val="FF0000"/>
                </a:solidFill>
              </a:rPr>
              <a:t>hmap_fc</a:t>
            </a:r>
            <a:r>
              <a:rPr lang="en-US" sz="1600" b="1" dirty="0" smtClean="0"/>
              <a:t> -consensus </a:t>
            </a:r>
            <a:r>
              <a:rPr lang="en-US" sz="1600" b="1" dirty="0">
                <a:solidFill>
                  <a:srgbClr val="FF0000"/>
                </a:solidFill>
              </a:rPr>
              <a:t>.csv </a:t>
            </a:r>
            <a:r>
              <a:rPr lang="en-US" sz="1600" b="1" dirty="0"/>
              <a:t>-</a:t>
            </a:r>
            <a:r>
              <a:rPr lang="en-US" sz="1600" b="1" dirty="0" err="1"/>
              <a:t>fig_w</a:t>
            </a:r>
            <a:r>
              <a:rPr lang="en-US" sz="1600" b="1" dirty="0"/>
              <a:t> </a:t>
            </a:r>
            <a:r>
              <a:rPr lang="en-US" sz="1600" b="1" dirty="0">
                <a:solidFill>
                  <a:srgbClr val="FF0000"/>
                </a:solidFill>
              </a:rPr>
              <a:t>8 </a:t>
            </a:r>
            <a:r>
              <a:rPr lang="en-US" sz="1600" b="1" dirty="0"/>
              <a:t>-</a:t>
            </a:r>
            <a:r>
              <a:rPr lang="en-US" sz="1600" b="1" dirty="0" err="1"/>
              <a:t>fig_h</a:t>
            </a:r>
            <a:r>
              <a:rPr lang="en-US" sz="1600" b="1" dirty="0"/>
              <a:t> </a:t>
            </a:r>
            <a:r>
              <a:rPr lang="en-US" sz="1600" b="1" dirty="0">
                <a:solidFill>
                  <a:srgbClr val="FF0000"/>
                </a:solidFill>
              </a:rPr>
              <a:t>16 </a:t>
            </a:r>
            <a:r>
              <a:rPr lang="en-US" sz="1600" b="1" dirty="0" smtClean="0"/>
              <a:t>-</a:t>
            </a:r>
            <a:r>
              <a:rPr lang="en-US" sz="1600" b="1" dirty="0"/>
              <a:t>dpi </a:t>
            </a:r>
            <a:r>
              <a:rPr lang="en-US" sz="1600" b="1" dirty="0" smtClean="0">
                <a:solidFill>
                  <a:srgbClr val="FF0000"/>
                </a:solidFill>
              </a:rPr>
              <a:t>200</a:t>
            </a:r>
          </a:p>
          <a:p>
            <a:endParaRPr lang="en-US" b="1" dirty="0" smtClean="0"/>
          </a:p>
          <a:p>
            <a:r>
              <a:rPr lang="en-US" dirty="0" smtClean="0"/>
              <a:t>#Command for box plot drawing</a:t>
            </a:r>
          </a:p>
          <a:p>
            <a:r>
              <a:rPr lang="en-US" sz="1600" b="1" dirty="0" smtClean="0"/>
              <a:t>python3 </a:t>
            </a:r>
            <a:r>
              <a:rPr lang="en-US" sz="1600" b="1" dirty="0"/>
              <a:t>RNA_seq_tool-clust_result_processor_v2.0_py3.py -</a:t>
            </a:r>
            <a:r>
              <a:rPr lang="en-US" sz="1600" b="1" dirty="0" err="1" smtClean="0"/>
              <a:t>def</a:t>
            </a:r>
            <a:r>
              <a:rPr lang="en-US" sz="1600" b="1" dirty="0" smtClean="0"/>
              <a:t> </a:t>
            </a:r>
            <a:r>
              <a:rPr lang="en-US" sz="1600" b="1" dirty="0" err="1" smtClean="0">
                <a:solidFill>
                  <a:srgbClr val="FF0000"/>
                </a:solidFill>
              </a:rPr>
              <a:t>bp</a:t>
            </a:r>
            <a:r>
              <a:rPr lang="en-US" sz="1600" b="1" dirty="0" smtClean="0">
                <a:solidFill>
                  <a:srgbClr val="FF0000"/>
                </a:solidFill>
              </a:rPr>
              <a:t> </a:t>
            </a:r>
            <a:r>
              <a:rPr lang="en-US" sz="1600" b="1" dirty="0" smtClean="0"/>
              <a:t>-consensus </a:t>
            </a:r>
            <a:r>
              <a:rPr lang="en-US" sz="1600" b="1" dirty="0">
                <a:solidFill>
                  <a:srgbClr val="FF0000"/>
                </a:solidFill>
              </a:rPr>
              <a:t>.csv </a:t>
            </a:r>
            <a:r>
              <a:rPr lang="en-US" sz="1600" b="1" dirty="0"/>
              <a:t>-</a:t>
            </a:r>
            <a:r>
              <a:rPr lang="en-US" sz="1600" b="1" dirty="0" err="1"/>
              <a:t>fig_w</a:t>
            </a:r>
            <a:r>
              <a:rPr lang="en-US" sz="1600" b="1" dirty="0"/>
              <a:t> </a:t>
            </a:r>
            <a:r>
              <a:rPr lang="en-US" sz="1600" b="1" dirty="0">
                <a:solidFill>
                  <a:srgbClr val="FF0000"/>
                </a:solidFill>
              </a:rPr>
              <a:t>8 </a:t>
            </a:r>
            <a:r>
              <a:rPr lang="en-US" sz="1600" b="1" dirty="0"/>
              <a:t>-</a:t>
            </a:r>
            <a:r>
              <a:rPr lang="en-US" sz="1600" b="1" dirty="0" err="1"/>
              <a:t>fig_h</a:t>
            </a:r>
            <a:r>
              <a:rPr lang="en-US" sz="1600" b="1" dirty="0"/>
              <a:t> </a:t>
            </a:r>
            <a:r>
              <a:rPr lang="en-US" sz="1600" b="1" dirty="0">
                <a:solidFill>
                  <a:srgbClr val="FF0000"/>
                </a:solidFill>
              </a:rPr>
              <a:t>16 </a:t>
            </a:r>
            <a:r>
              <a:rPr lang="en-US" sz="1600" b="1" dirty="0" smtClean="0"/>
              <a:t>-</a:t>
            </a:r>
            <a:r>
              <a:rPr lang="en-US" sz="1600" b="1" dirty="0"/>
              <a:t>dpi </a:t>
            </a:r>
            <a:r>
              <a:rPr lang="en-US" sz="1600" b="1" dirty="0" smtClean="0">
                <a:solidFill>
                  <a:srgbClr val="FF0000"/>
                </a:solidFill>
              </a:rPr>
              <a:t>200 </a:t>
            </a:r>
            <a:r>
              <a:rPr lang="en-US" sz="1600" b="1" dirty="0" smtClean="0"/>
              <a:t>-</a:t>
            </a:r>
            <a:r>
              <a:rPr lang="en-US" sz="1600" b="1" dirty="0" err="1" smtClean="0"/>
              <a:t>dot_size</a:t>
            </a:r>
            <a:r>
              <a:rPr lang="en-US" sz="1600" b="1" dirty="0" smtClean="0"/>
              <a:t> </a:t>
            </a:r>
            <a:r>
              <a:rPr lang="en-US" sz="1600" b="1" dirty="0" smtClean="0">
                <a:solidFill>
                  <a:srgbClr val="FF0000"/>
                </a:solidFill>
              </a:rPr>
              <a:t>1.0</a:t>
            </a:r>
          </a:p>
          <a:p>
            <a:endParaRPr lang="en-US" b="1" dirty="0" smtClean="0"/>
          </a:p>
          <a:p>
            <a:r>
              <a:rPr lang="en-US" dirty="0" smtClean="0"/>
              <a:t>#Command for violin plot drawing</a:t>
            </a:r>
          </a:p>
          <a:p>
            <a:r>
              <a:rPr lang="en-US" sz="1600" b="1" dirty="0" smtClean="0"/>
              <a:t>python3 </a:t>
            </a:r>
            <a:r>
              <a:rPr lang="en-US" sz="1600" b="1" dirty="0"/>
              <a:t>RNA_seq_tool-clust_result_processor_v2.0_py3.py -</a:t>
            </a:r>
            <a:r>
              <a:rPr lang="en-US" sz="1600" b="1" dirty="0" err="1" smtClean="0"/>
              <a:t>def</a:t>
            </a:r>
            <a:r>
              <a:rPr lang="en-US" sz="1600" b="1" dirty="0" smtClean="0"/>
              <a:t> </a:t>
            </a:r>
            <a:r>
              <a:rPr lang="en-US" sz="1600" b="1" dirty="0" err="1" smtClean="0">
                <a:solidFill>
                  <a:srgbClr val="FF0000"/>
                </a:solidFill>
              </a:rPr>
              <a:t>vp</a:t>
            </a:r>
            <a:r>
              <a:rPr lang="en-US" sz="1600" b="1" dirty="0" smtClean="0">
                <a:solidFill>
                  <a:srgbClr val="FF0000"/>
                </a:solidFill>
              </a:rPr>
              <a:t> </a:t>
            </a:r>
            <a:r>
              <a:rPr lang="en-US" sz="1600" b="1" dirty="0" smtClean="0"/>
              <a:t>-consensus </a:t>
            </a:r>
            <a:r>
              <a:rPr lang="en-US" sz="1600" b="1" dirty="0">
                <a:solidFill>
                  <a:srgbClr val="FF0000"/>
                </a:solidFill>
              </a:rPr>
              <a:t>.csv </a:t>
            </a:r>
            <a:r>
              <a:rPr lang="en-US" sz="1600" b="1" dirty="0"/>
              <a:t>-</a:t>
            </a:r>
            <a:r>
              <a:rPr lang="en-US" sz="1600" b="1" dirty="0" err="1"/>
              <a:t>fig_w</a:t>
            </a:r>
            <a:r>
              <a:rPr lang="en-US" sz="1600" b="1" dirty="0"/>
              <a:t> </a:t>
            </a:r>
            <a:r>
              <a:rPr lang="en-US" sz="1600" b="1" dirty="0">
                <a:solidFill>
                  <a:srgbClr val="FF0000"/>
                </a:solidFill>
              </a:rPr>
              <a:t>8 </a:t>
            </a:r>
            <a:r>
              <a:rPr lang="en-US" sz="1600" b="1" dirty="0"/>
              <a:t>-</a:t>
            </a:r>
            <a:r>
              <a:rPr lang="en-US" sz="1600" b="1" dirty="0" err="1"/>
              <a:t>fig_h</a:t>
            </a:r>
            <a:r>
              <a:rPr lang="en-US" sz="1600" b="1" dirty="0"/>
              <a:t> </a:t>
            </a:r>
            <a:r>
              <a:rPr lang="en-US" sz="1600" b="1" dirty="0">
                <a:solidFill>
                  <a:srgbClr val="FF0000"/>
                </a:solidFill>
              </a:rPr>
              <a:t>16 </a:t>
            </a:r>
            <a:r>
              <a:rPr lang="en-US" sz="1600" b="1" dirty="0" smtClean="0"/>
              <a:t>-</a:t>
            </a:r>
            <a:r>
              <a:rPr lang="en-US" sz="1600" b="1" dirty="0"/>
              <a:t>dpi </a:t>
            </a:r>
            <a:r>
              <a:rPr lang="en-US" sz="1600" b="1" dirty="0" smtClean="0">
                <a:solidFill>
                  <a:srgbClr val="FF0000"/>
                </a:solidFill>
              </a:rPr>
              <a:t>200 </a:t>
            </a:r>
            <a:r>
              <a:rPr lang="en-US" sz="1600" b="1" dirty="0"/>
              <a:t>-</a:t>
            </a:r>
            <a:r>
              <a:rPr lang="en-US" sz="1600" b="1" dirty="0" err="1"/>
              <a:t>dot_size</a:t>
            </a:r>
            <a:r>
              <a:rPr lang="en-US" sz="1600" b="1" dirty="0"/>
              <a:t> </a:t>
            </a:r>
            <a:r>
              <a:rPr lang="en-US" sz="1600" b="1" dirty="0">
                <a:solidFill>
                  <a:srgbClr val="FF0000"/>
                </a:solidFill>
              </a:rPr>
              <a:t>1.0</a:t>
            </a:r>
          </a:p>
          <a:p>
            <a:endParaRPr lang="en-US" sz="2000" b="1" dirty="0">
              <a:solidFill>
                <a:srgbClr val="FF0000"/>
              </a:solidFill>
            </a:endParaRPr>
          </a:p>
          <a:p>
            <a:r>
              <a:rPr lang="en-US" sz="1600" dirty="0" smtClean="0"/>
              <a:t>#Command for raw data filtering and (or) converting to average value.</a:t>
            </a:r>
          </a:p>
          <a:p>
            <a:r>
              <a:rPr lang="en-US" sz="1600" b="1" dirty="0" smtClean="0"/>
              <a:t>python3 RNA_seq_tool-clust_result_processor_v2.0_py3.py -</a:t>
            </a:r>
            <a:r>
              <a:rPr lang="en-US" sz="1600" b="1" dirty="0" err="1" smtClean="0"/>
              <a:t>def</a:t>
            </a:r>
            <a:r>
              <a:rPr lang="en-US" sz="1600" b="1" dirty="0" smtClean="0"/>
              <a:t> </a:t>
            </a:r>
            <a:r>
              <a:rPr lang="en-US" sz="1600" b="1" dirty="0" smtClean="0">
                <a:solidFill>
                  <a:srgbClr val="FF0000"/>
                </a:solidFill>
              </a:rPr>
              <a:t>convert </a:t>
            </a:r>
            <a:r>
              <a:rPr lang="en-US" sz="1600" b="1" dirty="0" smtClean="0"/>
              <a:t>-</a:t>
            </a:r>
            <a:r>
              <a:rPr lang="en-US" sz="1600" b="1" dirty="0" err="1" smtClean="0"/>
              <a:t>dge</a:t>
            </a:r>
            <a:r>
              <a:rPr lang="en-US" sz="1600" b="1" dirty="0" smtClean="0"/>
              <a:t> </a:t>
            </a:r>
            <a:r>
              <a:rPr lang="en-US" sz="1600" b="1" dirty="0" smtClean="0">
                <a:solidFill>
                  <a:srgbClr val="FF0000"/>
                </a:solidFill>
              </a:rPr>
              <a:t>Col_Wounding_RNA_seq.txt </a:t>
            </a:r>
            <a:r>
              <a:rPr lang="en-US" sz="1600" b="1" dirty="0" smtClean="0"/>
              <a:t>-rep </a:t>
            </a:r>
            <a:r>
              <a:rPr lang="en-US" sz="1600" b="1" dirty="0" smtClean="0">
                <a:solidFill>
                  <a:srgbClr val="FF0000"/>
                </a:solidFill>
              </a:rPr>
              <a:t>replicates_info.txt </a:t>
            </a:r>
            <a:r>
              <a:rPr lang="en-US" sz="1600" b="1" dirty="0" smtClean="0"/>
              <a:t>-log2</a:t>
            </a:r>
            <a:r>
              <a:rPr lang="en-US" sz="1600" b="1" dirty="0" smtClean="0">
                <a:solidFill>
                  <a:srgbClr val="FF0000"/>
                </a:solidFill>
              </a:rPr>
              <a:t> yes </a:t>
            </a:r>
            <a:r>
              <a:rPr lang="en-US" sz="1600" b="1" dirty="0" smtClean="0"/>
              <a:t>-min</a:t>
            </a:r>
            <a:r>
              <a:rPr lang="en-US" sz="1600" b="1" dirty="0" smtClean="0">
                <a:solidFill>
                  <a:srgbClr val="FF0000"/>
                </a:solidFill>
              </a:rPr>
              <a:t> 10</a:t>
            </a:r>
          </a:p>
          <a:p>
            <a:endParaRPr lang="en-US" sz="1600" b="1" dirty="0" smtClean="0">
              <a:solidFill>
                <a:srgbClr val="FF0000"/>
              </a:solidFill>
            </a:endParaRPr>
          </a:p>
          <a:p>
            <a:endParaRPr lang="en-US" b="1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205946" y="237537"/>
            <a:ext cx="65614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CLUST analysis tutorial (for Windows)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766530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403</TotalTime>
  <Words>271</Words>
  <Application>Microsoft Office PowerPoint</Application>
  <PresentationFormat>Widescreen</PresentationFormat>
  <Paragraphs>33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맑은 고딕</vt:lpstr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Minkyu Park</dc:creator>
  <cp:lastModifiedBy>Minkyu Park</cp:lastModifiedBy>
  <cp:revision>27</cp:revision>
  <dcterms:created xsi:type="dcterms:W3CDTF">2022-07-06T14:57:39Z</dcterms:created>
  <dcterms:modified xsi:type="dcterms:W3CDTF">2022-07-12T20:16:16Z</dcterms:modified>
</cp:coreProperties>
</file>