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9" r:id="rId3"/>
    <p:sldId id="267" r:id="rId4"/>
    <p:sldId id="266" r:id="rId5"/>
    <p:sldId id="262" r:id="rId6"/>
    <p:sldId id="264" r:id="rId7"/>
    <p:sldId id="265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9605-E3A5-485E-8717-E78CD757123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8411-E663-4B19-8197-3A86F49EC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8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9605-E3A5-485E-8717-E78CD757123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8411-E663-4B19-8197-3A86F49EC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9605-E3A5-485E-8717-E78CD757123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8411-E663-4B19-8197-3A86F49EC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9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9605-E3A5-485E-8717-E78CD757123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8411-E663-4B19-8197-3A86F49EC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6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9605-E3A5-485E-8717-E78CD757123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8411-E663-4B19-8197-3A86F49EC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3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9605-E3A5-485E-8717-E78CD757123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8411-E663-4B19-8197-3A86F49EC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5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9605-E3A5-485E-8717-E78CD757123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8411-E663-4B19-8197-3A86F49EC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4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9605-E3A5-485E-8717-E78CD757123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8411-E663-4B19-8197-3A86F49EC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0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9605-E3A5-485E-8717-E78CD757123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8411-E663-4B19-8197-3A86F49EC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3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9605-E3A5-485E-8717-E78CD757123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8411-E663-4B19-8197-3A86F49EC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0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9605-E3A5-485E-8717-E78CD757123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8411-E663-4B19-8197-3A86F49EC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8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A9605-E3A5-485E-8717-E78CD757123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98411-E663-4B19-8197-3A86F49EC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0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agene7/RSEM_exec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cguy/Simpl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3313" y="2665663"/>
            <a:ext cx="70974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/>
              <a:t>Running </a:t>
            </a:r>
            <a:r>
              <a:rPr lang="en-US" sz="7200" b="1" dirty="0" smtClean="0"/>
              <a:t>RSEM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78923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844" y="220017"/>
            <a:ext cx="1097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#Place the renamed </a:t>
            </a:r>
            <a:r>
              <a:rPr lang="en-US" dirty="0" err="1" smtClean="0"/>
              <a:t>fastq</a:t>
            </a:r>
            <a:r>
              <a:rPr lang="en-US" dirty="0" smtClean="0"/>
              <a:t> files in the </a:t>
            </a:r>
            <a:r>
              <a:rPr lang="en-US" dirty="0" err="1" smtClean="0"/>
              <a:t>fastq</a:t>
            </a:r>
            <a:r>
              <a:rPr lang="en-US" dirty="0" smtClean="0"/>
              <a:t> folder located in the Simple folder.</a:t>
            </a:r>
          </a:p>
          <a:p>
            <a:r>
              <a:rPr lang="en-US" dirty="0" smtClean="0"/>
              <a:t>#Open the folder scripts inside Simple; </a:t>
            </a:r>
          </a:p>
          <a:p>
            <a:r>
              <a:rPr lang="en-US" b="1" dirty="0" smtClean="0"/>
              <a:t>cd scripts</a:t>
            </a:r>
            <a:br>
              <a:rPr lang="en-US" b="1" dirty="0" smtClean="0"/>
            </a:br>
            <a:r>
              <a:rPr lang="en-US" dirty="0" smtClean="0"/>
              <a:t>#open the data_base.txt file</a:t>
            </a:r>
          </a:p>
          <a:p>
            <a:r>
              <a:rPr lang="en-US" b="1" dirty="0" smtClean="0"/>
              <a:t>cat data_base.txt</a:t>
            </a:r>
          </a:p>
          <a:p>
            <a:r>
              <a:rPr lang="en-US" dirty="0" smtClean="0"/>
              <a:t>#Locate your species in the first column and copy it. </a:t>
            </a:r>
          </a:p>
        </p:txBody>
      </p:sp>
      <p:sp>
        <p:nvSpPr>
          <p:cNvPr id="5" name="Rectangle 4"/>
          <p:cNvSpPr/>
          <p:nvPr/>
        </p:nvSpPr>
        <p:spPr>
          <a:xfrm>
            <a:off x="444844" y="2967195"/>
            <a:ext cx="10286227" cy="36625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#!/bin/bash</a:t>
            </a:r>
          </a:p>
          <a:p>
            <a:r>
              <a:rPr lang="en-US" sz="1600" dirty="0" smtClean="0"/>
              <a:t>#pipeline for mapping EMS mutants</a:t>
            </a:r>
          </a:p>
          <a:p>
            <a:r>
              <a:rPr lang="en-US" sz="1600" dirty="0" smtClean="0"/>
              <a:t>#variables file</a:t>
            </a:r>
          </a:p>
          <a:p>
            <a:endParaRPr lang="en-US" sz="1600" dirty="0" smtClean="0"/>
          </a:p>
          <a:p>
            <a:r>
              <a:rPr lang="en-US" sz="1600" dirty="0" smtClean="0"/>
              <a:t>#input files</a:t>
            </a:r>
          </a:p>
          <a:p>
            <a:r>
              <a:rPr lang="en-US" sz="1600" dirty="0" err="1" smtClean="0"/>
              <a:t>mut_files</a:t>
            </a:r>
            <a:r>
              <a:rPr lang="en-US" sz="1600" dirty="0" smtClean="0"/>
              <a:t>=</a:t>
            </a:r>
            <a:r>
              <a:rPr lang="en-US" sz="1600" dirty="0" err="1" smtClean="0"/>
              <a:t>fastq</a:t>
            </a:r>
            <a:r>
              <a:rPr lang="en-US" sz="1600" dirty="0" smtClean="0"/>
              <a:t>/*</a:t>
            </a:r>
            <a:r>
              <a:rPr lang="en-US" sz="1600" dirty="0" err="1" smtClean="0"/>
              <a:t>mut</a:t>
            </a:r>
            <a:r>
              <a:rPr lang="en-US" sz="1600" dirty="0" smtClean="0"/>
              <a:t>*</a:t>
            </a:r>
          </a:p>
          <a:p>
            <a:r>
              <a:rPr lang="en-US" sz="1600" dirty="0" err="1" smtClean="0"/>
              <a:t>wt_files</a:t>
            </a:r>
            <a:r>
              <a:rPr lang="en-US" sz="1600" dirty="0" smtClean="0"/>
              <a:t>=</a:t>
            </a:r>
            <a:r>
              <a:rPr lang="en-US" sz="1600" dirty="0" err="1" smtClean="0"/>
              <a:t>fastq</a:t>
            </a:r>
            <a:r>
              <a:rPr lang="en-US" sz="1600" dirty="0" smtClean="0"/>
              <a:t>/*</a:t>
            </a:r>
            <a:r>
              <a:rPr lang="en-US" sz="1600" dirty="0" err="1" smtClean="0"/>
              <a:t>wt</a:t>
            </a:r>
            <a:r>
              <a:rPr lang="en-US" sz="1600" dirty="0" smtClean="0"/>
              <a:t>*</a:t>
            </a:r>
          </a:p>
          <a:p>
            <a:endParaRPr lang="en-US" sz="1600" dirty="0" smtClean="0"/>
          </a:p>
          <a:p>
            <a:r>
              <a:rPr lang="en-US" sz="1600" dirty="0" smtClean="0"/>
              <a:t>#names</a:t>
            </a:r>
          </a:p>
          <a:p>
            <a:r>
              <a:rPr lang="en-US" sz="1600" dirty="0" smtClean="0"/>
              <a:t>mutation=</a:t>
            </a:r>
            <a:r>
              <a:rPr lang="en-US" sz="1600" dirty="0" smtClean="0">
                <a:solidFill>
                  <a:srgbClr val="FF0000"/>
                </a:solidFill>
              </a:rPr>
              <a:t>recessive</a:t>
            </a:r>
            <a:r>
              <a:rPr lang="en-US" sz="1600" dirty="0" smtClean="0"/>
              <a:t> #change to dominant if the mutation is dominant</a:t>
            </a:r>
          </a:p>
          <a:p>
            <a:r>
              <a:rPr lang="en-US" sz="1600" dirty="0" smtClean="0"/>
              <a:t>line=</a:t>
            </a:r>
            <a:r>
              <a:rPr lang="en-US" sz="1600" dirty="0" smtClean="0">
                <a:solidFill>
                  <a:srgbClr val="FF0000"/>
                </a:solidFill>
              </a:rPr>
              <a:t>EMS</a:t>
            </a:r>
            <a:r>
              <a:rPr lang="en-US" sz="1600" dirty="0" smtClean="0"/>
              <a:t>  ##if you prefer, change EMS to the name of your line.  Letters and underscores only.</a:t>
            </a:r>
          </a:p>
          <a:p>
            <a:r>
              <a:rPr lang="en-US" sz="1600" dirty="0" err="1" smtClean="0"/>
              <a:t>mut</a:t>
            </a:r>
            <a:r>
              <a:rPr lang="en-US" sz="1600" dirty="0" smtClean="0"/>
              <a:t>=</a:t>
            </a:r>
            <a:r>
              <a:rPr lang="en-US" sz="1600" dirty="0" err="1" smtClean="0">
                <a:solidFill>
                  <a:srgbClr val="FF0000"/>
                </a:solidFill>
              </a:rPr>
              <a:t>EMS</a:t>
            </a:r>
            <a:r>
              <a:rPr lang="en-US" sz="1600" dirty="0" err="1" smtClean="0"/>
              <a:t>_mut</a:t>
            </a:r>
            <a:endParaRPr lang="en-US" sz="1600" dirty="0" smtClean="0"/>
          </a:p>
          <a:p>
            <a:r>
              <a:rPr lang="en-US" sz="1600" dirty="0" err="1" smtClean="0"/>
              <a:t>wt</a:t>
            </a:r>
            <a:r>
              <a:rPr lang="en-US" sz="1600" dirty="0" smtClean="0"/>
              <a:t>=</a:t>
            </a:r>
            <a:r>
              <a:rPr lang="en-US" sz="1600" dirty="0" err="1" smtClean="0">
                <a:solidFill>
                  <a:srgbClr val="FF0000"/>
                </a:solidFill>
              </a:rPr>
              <a:t>EMS</a:t>
            </a:r>
            <a:r>
              <a:rPr lang="en-US" sz="1600" dirty="0" err="1" smtClean="0"/>
              <a:t>_wt</a:t>
            </a:r>
            <a:endParaRPr lang="en-US" sz="1600" dirty="0" smtClean="0"/>
          </a:p>
          <a:p>
            <a:r>
              <a:rPr lang="en-US" sz="1600" dirty="0" err="1" smtClean="0"/>
              <a:t>my_species</a:t>
            </a:r>
            <a:r>
              <a:rPr lang="en-US" sz="1600" dirty="0" smtClean="0"/>
              <a:t>=</a:t>
            </a:r>
            <a:r>
              <a:rPr lang="en-US" sz="1600" dirty="0" err="1" smtClean="0">
                <a:solidFill>
                  <a:srgbClr val="FF0000"/>
                </a:solidFill>
              </a:rPr>
              <a:t>Arabidopsis_thaliana</a:t>
            </a:r>
            <a:r>
              <a:rPr lang="en-US" sz="1600" dirty="0" smtClean="0"/>
              <a:t> ####################paste your species name here to replace </a:t>
            </a:r>
            <a:r>
              <a:rPr lang="en-US" sz="1600" dirty="0" err="1" smtClean="0"/>
              <a:t>Arabidopsis_thaliana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444844" y="2066676"/>
            <a:ext cx="110804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#If </a:t>
            </a:r>
            <a:r>
              <a:rPr lang="en-US" dirty="0"/>
              <a:t>you would like to have the name of your output files be specific to the line you are mapping, open the simple_variables.sh file and change the line </a:t>
            </a:r>
            <a:r>
              <a:rPr lang="en-US" dirty="0" smtClean="0"/>
              <a:t>variable.</a:t>
            </a:r>
          </a:p>
          <a:p>
            <a:r>
              <a:rPr lang="en-US" b="1" dirty="0" smtClean="0"/>
              <a:t>vim simple variables.sh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4952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4973" y="1005016"/>
            <a:ext cx="514647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#move to Simple directory</a:t>
            </a:r>
          </a:p>
          <a:p>
            <a:r>
              <a:rPr lang="en-US" b="1" dirty="0" smtClean="0"/>
              <a:t>cd Simple</a:t>
            </a:r>
          </a:p>
          <a:p>
            <a:endParaRPr lang="en-US" dirty="0" smtClean="0"/>
          </a:p>
          <a:p>
            <a:r>
              <a:rPr lang="en-US" dirty="0" smtClean="0"/>
              <a:t>#load </a:t>
            </a:r>
            <a:r>
              <a:rPr lang="en-US" dirty="0" err="1" smtClean="0"/>
              <a:t>samtools</a:t>
            </a:r>
            <a:r>
              <a:rPr lang="en-US" dirty="0"/>
              <a:t> </a:t>
            </a:r>
            <a:r>
              <a:rPr lang="en-US" dirty="0" smtClean="0"/>
              <a:t>(for </a:t>
            </a:r>
            <a:r>
              <a:rPr lang="en-US" dirty="0" err="1" smtClean="0"/>
              <a:t>HiPerGator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module load </a:t>
            </a:r>
            <a:r>
              <a:rPr lang="en-US" b="1" dirty="0" err="1" smtClean="0"/>
              <a:t>samtools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#run Simple</a:t>
            </a:r>
          </a:p>
          <a:p>
            <a:r>
              <a:rPr lang="en-US" b="1" dirty="0" smtClean="0"/>
              <a:t>./scripts/simple.sh</a:t>
            </a:r>
          </a:p>
          <a:p>
            <a:endParaRPr lang="en-US" dirty="0" smtClean="0"/>
          </a:p>
          <a:p>
            <a:r>
              <a:rPr lang="en-US" dirty="0" smtClean="0"/>
              <a:t>#The results are stored in output and archive folders.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6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0738" y="1630364"/>
            <a:ext cx="556107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Quality_trimming</a:t>
            </a:r>
            <a:endParaRPr lang="en-US" sz="2400" b="1" dirty="0" smtClean="0"/>
          </a:p>
          <a:p>
            <a:r>
              <a:rPr lang="en-US" i="1" dirty="0" smtClean="0"/>
              <a:t>#load module</a:t>
            </a:r>
          </a:p>
          <a:p>
            <a:r>
              <a:rPr lang="en-US" b="1" dirty="0" smtClean="0"/>
              <a:t>module load </a:t>
            </a:r>
            <a:r>
              <a:rPr lang="en-US" b="1" dirty="0" err="1" smtClean="0"/>
              <a:t>adapterremoval</a:t>
            </a:r>
            <a:endParaRPr lang="en-US" b="1" dirty="0" smtClean="0"/>
          </a:p>
          <a:p>
            <a:endParaRPr lang="en-US" dirty="0" smtClean="0"/>
          </a:p>
          <a:p>
            <a:r>
              <a:rPr lang="en-US" i="1" dirty="0"/>
              <a:t>#check options</a:t>
            </a:r>
          </a:p>
          <a:p>
            <a:r>
              <a:rPr lang="en-US" b="1" dirty="0" smtClean="0"/>
              <a:t>python Automated_AdapterRemoval_py3_V1.0.py -help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960738" y="650113"/>
            <a:ext cx="558479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Python codes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2"/>
              </a:rPr>
              <a:t>https://github.com/managene7/RSEM_exec.git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60738" y="3297466"/>
            <a:ext cx="9448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_____________________________________________________________________________</a:t>
            </a:r>
          </a:p>
          <a:p>
            <a:endParaRPr lang="en-US" sz="1400" dirty="0"/>
          </a:p>
          <a:p>
            <a:r>
              <a:rPr lang="en-US" sz="1400" dirty="0"/>
              <a:t>Usage;</a:t>
            </a:r>
          </a:p>
          <a:p>
            <a:endParaRPr lang="en-US" sz="1400" dirty="0"/>
          </a:p>
          <a:p>
            <a:r>
              <a:rPr lang="en-US" sz="1400" dirty="0"/>
              <a:t>-help       </a:t>
            </a:r>
            <a:r>
              <a:rPr lang="en-US" sz="1400" dirty="0" smtClean="0"/>
              <a:t>	show </a:t>
            </a:r>
            <a:r>
              <a:rPr lang="en-US" sz="1400" dirty="0"/>
              <a:t>option list</a:t>
            </a:r>
          </a:p>
          <a:p>
            <a:r>
              <a:rPr lang="en-US" sz="1400" dirty="0"/>
              <a:t>-include    </a:t>
            </a:r>
            <a:r>
              <a:rPr lang="en-US" sz="1400" dirty="0" smtClean="0"/>
              <a:t>	key </a:t>
            </a:r>
            <a:r>
              <a:rPr lang="en-US" sz="1400" dirty="0"/>
              <a:t>words for filtering files to include </a:t>
            </a:r>
          </a:p>
          <a:p>
            <a:r>
              <a:rPr lang="en-US" sz="1400" dirty="0"/>
              <a:t>-exclude    </a:t>
            </a:r>
            <a:r>
              <a:rPr lang="en-US" sz="1400" dirty="0" smtClean="0"/>
              <a:t>	key </a:t>
            </a:r>
            <a:r>
              <a:rPr lang="en-US" sz="1400" dirty="0"/>
              <a:t>words for filtering files to </a:t>
            </a:r>
            <a:r>
              <a:rPr lang="en-US" sz="1400" dirty="0" err="1"/>
              <a:t>exdlude</a:t>
            </a:r>
            <a:r>
              <a:rPr lang="en-US" sz="1400" dirty="0"/>
              <a:t> (default is "")</a:t>
            </a:r>
          </a:p>
          <a:p>
            <a:r>
              <a:rPr lang="en-US" sz="1400" dirty="0"/>
              <a:t>-paired     </a:t>
            </a:r>
            <a:r>
              <a:rPr lang="en-US" sz="1400" dirty="0" smtClean="0"/>
              <a:t>	1</a:t>
            </a:r>
            <a:r>
              <a:rPr lang="en-US" sz="1400" dirty="0"/>
              <a:t>: paired-end, 2: single-end (default is 1)</a:t>
            </a:r>
          </a:p>
          <a:p>
            <a:r>
              <a:rPr lang="en-US" sz="1400" dirty="0"/>
              <a:t>-cores      </a:t>
            </a:r>
            <a:r>
              <a:rPr lang="en-US" sz="1400" dirty="0" smtClean="0"/>
              <a:t>	number </a:t>
            </a:r>
            <a:r>
              <a:rPr lang="en-US" sz="1400" dirty="0"/>
              <a:t>of cores for </a:t>
            </a:r>
            <a:r>
              <a:rPr lang="en-US" sz="1400" dirty="0" err="1"/>
              <a:t>AdapterRemoval</a:t>
            </a:r>
            <a:r>
              <a:rPr lang="en-US" sz="1400" dirty="0"/>
              <a:t> (default is 32)</a:t>
            </a:r>
          </a:p>
          <a:p>
            <a:r>
              <a:rPr lang="en-US" sz="1400" dirty="0"/>
              <a:t>_____________________________________________________________________________</a:t>
            </a:r>
          </a:p>
        </p:txBody>
      </p:sp>
      <p:sp>
        <p:nvSpPr>
          <p:cNvPr id="8" name="Rectangle 7"/>
          <p:cNvSpPr/>
          <p:nvPr/>
        </p:nvSpPr>
        <p:spPr>
          <a:xfrm>
            <a:off x="960738" y="5563970"/>
            <a:ext cx="10010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#run </a:t>
            </a:r>
            <a:r>
              <a:rPr lang="en-US" i="1" dirty="0" smtClean="0"/>
              <a:t>pipeline</a:t>
            </a:r>
            <a:endParaRPr lang="en-US" b="1" dirty="0" smtClean="0"/>
          </a:p>
          <a:p>
            <a:r>
              <a:rPr lang="en-US" b="1" dirty="0" smtClean="0"/>
              <a:t>python </a:t>
            </a:r>
            <a:r>
              <a:rPr lang="en-US" b="1" dirty="0"/>
              <a:t>Automated_AdapterRemoval_py3_V1.0.py -include 600Mb -exclude .</a:t>
            </a:r>
            <a:r>
              <a:rPr lang="en-US" b="1" dirty="0" err="1"/>
              <a:t>py</a:t>
            </a:r>
            <a:r>
              <a:rPr lang="en-US" b="1" dirty="0"/>
              <a:t> -cores 32 -paired 1</a:t>
            </a:r>
          </a:p>
        </p:txBody>
      </p:sp>
    </p:spTree>
    <p:extLst>
      <p:ext uri="{BB962C8B-B14F-4D97-AF65-F5344CB8AC3E}">
        <p14:creationId xmlns:p14="http://schemas.microsoft.com/office/powerpoint/2010/main" val="75274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3138" y="243703"/>
            <a:ext cx="10354117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Run RSEM </a:t>
            </a:r>
          </a:p>
          <a:p>
            <a:r>
              <a:rPr lang="en-US" i="1" dirty="0" smtClean="0"/>
              <a:t>#load modules</a:t>
            </a:r>
          </a:p>
          <a:p>
            <a:r>
              <a:rPr lang="en-US" b="1" dirty="0" smtClean="0"/>
              <a:t>module load </a:t>
            </a:r>
            <a:r>
              <a:rPr lang="en-US" b="1" dirty="0" err="1" smtClean="0"/>
              <a:t>rsem</a:t>
            </a:r>
            <a:endParaRPr lang="en-US" b="1" dirty="0" smtClean="0"/>
          </a:p>
          <a:p>
            <a:r>
              <a:rPr lang="en-US" b="1" dirty="0" smtClean="0"/>
              <a:t>module load bowtie2</a:t>
            </a:r>
          </a:p>
          <a:p>
            <a:endParaRPr lang="en-US" dirty="0" smtClean="0"/>
          </a:p>
          <a:p>
            <a:r>
              <a:rPr lang="en-US" i="1" dirty="0" smtClean="0"/>
              <a:t>#generate reference files for mapping</a:t>
            </a:r>
          </a:p>
          <a:p>
            <a:r>
              <a:rPr lang="en-US" altLang="en-US" i="1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#</a:t>
            </a:r>
            <a:r>
              <a:rPr lang="en-US" altLang="en-US" i="1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rsem</a:t>
            </a:r>
            <a:r>
              <a:rPr lang="en-US" altLang="en-US" i="1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-prepare-reference </a:t>
            </a:r>
            <a:r>
              <a:rPr lang="en-US" altLang="en-US" i="1" dirty="0">
                <a:solidFill>
                  <a:srgbClr val="000000"/>
                </a:solidFill>
                <a:latin typeface="Arial Unicode MS" panose="020B0604020202020204" pitchFamily="50" charset="-127"/>
              </a:rPr>
              <a:t>--bowtie2 -</a:t>
            </a:r>
            <a:r>
              <a:rPr lang="en-US" altLang="en-US" i="1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gff3 (</a:t>
            </a:r>
            <a:r>
              <a:rPr lang="en-US" altLang="en-US" i="1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gff</a:t>
            </a:r>
            <a:r>
              <a:rPr lang="en-US" altLang="en-US" i="1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file name) (genome </a:t>
            </a:r>
            <a:r>
              <a:rPr lang="en-US" altLang="en-US" i="1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seq</a:t>
            </a:r>
            <a:r>
              <a:rPr lang="en-US" altLang="en-US" i="1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name) (genome </a:t>
            </a:r>
            <a:r>
              <a:rPr lang="en-US" altLang="en-US" i="1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seq</a:t>
            </a:r>
            <a:r>
              <a:rPr lang="en-US" altLang="en-US" i="1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ref name)</a:t>
            </a:r>
            <a:endParaRPr lang="en-US" i="1" dirty="0"/>
          </a:p>
          <a:p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rsem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-prepare-reference --bowtie2 -gff3 TAIR10.gff</a:t>
            </a:r>
            <a:r>
              <a:rPr kumimoji="0" lang="en-US" altLang="en-US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TAIR10.fa TAIR10.fa.ref</a:t>
            </a:r>
            <a:endParaRPr lang="en-US" altLang="en-US" sz="1400" b="1" dirty="0" smtClean="0"/>
          </a:p>
          <a:p>
            <a:endParaRPr lang="en-US" altLang="en-US" sz="1400" dirty="0" smtClean="0"/>
          </a:p>
          <a:p>
            <a:r>
              <a:rPr lang="en-US" altLang="en-US" i="1" dirty="0"/>
              <a:t>#check options</a:t>
            </a:r>
          </a:p>
          <a:p>
            <a:r>
              <a:rPr lang="en-US" altLang="en-US" b="1" dirty="0" smtClean="0"/>
              <a:t>python Automated_RSEM_py3_v1.0.py -help</a:t>
            </a:r>
            <a:endParaRPr lang="en-US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1113137" y="5848171"/>
            <a:ext cx="10554987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#run pipeline</a:t>
            </a:r>
          </a:p>
          <a:p>
            <a:r>
              <a:rPr lang="en-US" altLang="en-US" sz="1300" b="1" dirty="0" smtClean="0"/>
              <a:t>python </a:t>
            </a:r>
            <a:r>
              <a:rPr lang="en-US" altLang="en-US" sz="1300" b="1" dirty="0"/>
              <a:t>Automated_RSEM_py3_v1.0.py </a:t>
            </a:r>
            <a:r>
              <a:rPr lang="en-US" sz="1300" b="1" dirty="0"/>
              <a:t>-include </a:t>
            </a:r>
            <a:r>
              <a:rPr lang="en-US" sz="1300" b="1" dirty="0">
                <a:solidFill>
                  <a:srgbClr val="FF0000"/>
                </a:solidFill>
              </a:rPr>
              <a:t>filtered</a:t>
            </a:r>
            <a:r>
              <a:rPr lang="en-US" sz="1300" b="1" dirty="0"/>
              <a:t> -exclude </a:t>
            </a:r>
            <a:r>
              <a:rPr lang="en-US" sz="1300" b="1" dirty="0" err="1">
                <a:solidFill>
                  <a:srgbClr val="FF0000"/>
                </a:solidFill>
              </a:rPr>
              <a:t>rsem</a:t>
            </a:r>
            <a:r>
              <a:rPr lang="en-US" sz="1300" b="1" dirty="0">
                <a:solidFill>
                  <a:srgbClr val="FF0000"/>
                </a:solidFill>
              </a:rPr>
              <a:t> </a:t>
            </a:r>
            <a:r>
              <a:rPr lang="en-US" sz="1300" b="1" dirty="0"/>
              <a:t>-cores </a:t>
            </a:r>
            <a:r>
              <a:rPr lang="en-US" sz="1300" b="1" dirty="0" smtClean="0">
                <a:solidFill>
                  <a:srgbClr val="FF0000"/>
                </a:solidFill>
              </a:rPr>
              <a:t>32</a:t>
            </a:r>
            <a:r>
              <a:rPr lang="en-US" sz="1300" b="1" dirty="0" smtClean="0"/>
              <a:t> -ref  </a:t>
            </a:r>
            <a:r>
              <a:rPr lang="en-US" altLang="en-US" sz="1300" b="1" dirty="0" smtClean="0">
                <a:solidFill>
                  <a:srgbClr val="FF0000"/>
                </a:solidFill>
                <a:latin typeface="Arial Unicode MS" panose="020B0604020202020204" pitchFamily="50" charset="-127"/>
              </a:rPr>
              <a:t>TAIR10.fa.ref</a:t>
            </a:r>
            <a:r>
              <a:rPr lang="en-US" sz="1300" b="1" dirty="0" smtClean="0">
                <a:solidFill>
                  <a:srgbClr val="FF0000"/>
                </a:solidFill>
              </a:rPr>
              <a:t> </a:t>
            </a:r>
            <a:r>
              <a:rPr lang="en-US" sz="1300" b="1" dirty="0" smtClean="0"/>
              <a:t>-</a:t>
            </a:r>
            <a:r>
              <a:rPr lang="en-US" sz="1300" b="1" dirty="0"/>
              <a:t>paired </a:t>
            </a:r>
            <a:r>
              <a:rPr lang="en-US" sz="13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3137" y="3342781"/>
            <a:ext cx="1003935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_____________________________________________________________________________</a:t>
            </a:r>
          </a:p>
          <a:p>
            <a:endParaRPr lang="en-US" sz="1400" dirty="0"/>
          </a:p>
          <a:p>
            <a:r>
              <a:rPr lang="en-US" sz="1400" dirty="0"/>
              <a:t>Usage;</a:t>
            </a:r>
          </a:p>
          <a:p>
            <a:endParaRPr lang="en-US" sz="1400" dirty="0"/>
          </a:p>
          <a:p>
            <a:r>
              <a:rPr lang="en-US" sz="1400" dirty="0"/>
              <a:t>-help  </a:t>
            </a:r>
            <a:r>
              <a:rPr lang="en-US" sz="1400" dirty="0" smtClean="0"/>
              <a:t>	show </a:t>
            </a:r>
            <a:r>
              <a:rPr lang="en-US" sz="1400" dirty="0"/>
              <a:t>option list</a:t>
            </a:r>
          </a:p>
          <a:p>
            <a:r>
              <a:rPr lang="en-US" sz="1400" dirty="0"/>
              <a:t>-include    </a:t>
            </a:r>
            <a:r>
              <a:rPr lang="en-US" sz="1400" dirty="0" smtClean="0"/>
              <a:t>	key </a:t>
            </a:r>
            <a:r>
              <a:rPr lang="en-US" sz="1400" dirty="0"/>
              <a:t>words for filtering files to include </a:t>
            </a:r>
          </a:p>
          <a:p>
            <a:r>
              <a:rPr lang="en-US" sz="1400" dirty="0"/>
              <a:t>-exclude   </a:t>
            </a:r>
            <a:r>
              <a:rPr lang="en-US" sz="1400" dirty="0" smtClean="0"/>
              <a:t>	key </a:t>
            </a:r>
            <a:r>
              <a:rPr lang="en-US" sz="1400" dirty="0"/>
              <a:t>words for filtering files to </a:t>
            </a:r>
            <a:r>
              <a:rPr lang="en-US" sz="1400" dirty="0" err="1"/>
              <a:t>exdlude</a:t>
            </a:r>
            <a:r>
              <a:rPr lang="en-US" sz="1400" dirty="0"/>
              <a:t> (default is "")</a:t>
            </a:r>
          </a:p>
          <a:p>
            <a:r>
              <a:rPr lang="en-US" sz="1400" dirty="0"/>
              <a:t>-ref        </a:t>
            </a:r>
            <a:r>
              <a:rPr lang="en-US" sz="1400" dirty="0" smtClean="0"/>
              <a:t>	name </a:t>
            </a:r>
            <a:r>
              <a:rPr lang="en-US" sz="1400" dirty="0"/>
              <a:t>of the reference file for bowtie mapping</a:t>
            </a:r>
          </a:p>
          <a:p>
            <a:r>
              <a:rPr lang="en-US" sz="1400" dirty="0"/>
              <a:t>-paired     </a:t>
            </a:r>
            <a:r>
              <a:rPr lang="en-US" sz="1400" dirty="0" smtClean="0"/>
              <a:t>	1</a:t>
            </a:r>
            <a:r>
              <a:rPr lang="en-US" sz="1400" dirty="0"/>
              <a:t>: paired-end, 2: single-end (default is 1)</a:t>
            </a:r>
          </a:p>
          <a:p>
            <a:r>
              <a:rPr lang="en-US" sz="1400" dirty="0"/>
              <a:t>-cores      </a:t>
            </a:r>
            <a:r>
              <a:rPr lang="en-US" sz="1400" dirty="0" smtClean="0"/>
              <a:t>	number </a:t>
            </a:r>
            <a:r>
              <a:rPr lang="en-US" sz="1400" dirty="0"/>
              <a:t>of cores for RSEM (default is 32)</a:t>
            </a:r>
          </a:p>
          <a:p>
            <a:r>
              <a:rPr lang="en-US" sz="1400" dirty="0"/>
              <a:t>_____________________________________________________________________________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206199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2163" y="1034278"/>
            <a:ext cx="412529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Parsing RSEM results</a:t>
            </a:r>
          </a:p>
          <a:p>
            <a:endParaRPr lang="en-US" altLang="en-US" sz="1400" dirty="0" smtClean="0"/>
          </a:p>
          <a:p>
            <a:r>
              <a:rPr lang="en-US" altLang="en-US" i="1" dirty="0"/>
              <a:t>#check options</a:t>
            </a:r>
          </a:p>
          <a:p>
            <a:r>
              <a:rPr lang="en-US" altLang="en-US" b="1" dirty="0" smtClean="0"/>
              <a:t>python RSEM_parser_py3_v1.03.py -help</a:t>
            </a:r>
            <a:endParaRPr lang="en-US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895350" y="4419499"/>
            <a:ext cx="9867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#run RSEM result parser</a:t>
            </a:r>
          </a:p>
          <a:p>
            <a:r>
              <a:rPr lang="en-US" altLang="en-US" b="1" dirty="0" smtClean="0"/>
              <a:t>python </a:t>
            </a:r>
            <a:r>
              <a:rPr lang="en-US" altLang="en-US" b="1" dirty="0"/>
              <a:t>RSEM_parser_py3_v1.03.py -include </a:t>
            </a:r>
            <a:r>
              <a:rPr lang="en-US" altLang="en-US" b="1" dirty="0" err="1">
                <a:solidFill>
                  <a:srgbClr val="FF0000"/>
                </a:solidFill>
              </a:rPr>
              <a:t>isoforms.results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/>
              <a:t>-exclude </a:t>
            </a:r>
            <a:r>
              <a:rPr lang="en-US" altLang="en-US" b="1" dirty="0" err="1">
                <a:solidFill>
                  <a:srgbClr val="FF0000"/>
                </a:solidFill>
              </a:rPr>
              <a:t>gene.results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/>
              <a:t>-</a:t>
            </a:r>
            <a:r>
              <a:rPr lang="en-US" altLang="en-US" b="1" dirty="0" smtClean="0"/>
              <a:t>out </a:t>
            </a:r>
            <a:r>
              <a:rPr lang="en-US" altLang="en-US" b="1" dirty="0" err="1">
                <a:solidFill>
                  <a:srgbClr val="FF0000"/>
                </a:solidFill>
              </a:rPr>
              <a:t>test_results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5350" y="2172891"/>
            <a:ext cx="100393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______________________________________________________________________________________________</a:t>
            </a:r>
          </a:p>
          <a:p>
            <a:endParaRPr lang="en-US" sz="1400" dirty="0"/>
          </a:p>
          <a:p>
            <a:r>
              <a:rPr lang="en-US" sz="1400" dirty="0"/>
              <a:t>Usage;</a:t>
            </a:r>
          </a:p>
          <a:p>
            <a:endParaRPr lang="en-US" sz="1400" dirty="0"/>
          </a:p>
          <a:p>
            <a:r>
              <a:rPr lang="en-US" sz="1400" dirty="0"/>
              <a:t>-help           </a:t>
            </a:r>
            <a:r>
              <a:rPr lang="en-US" sz="1400" dirty="0" smtClean="0"/>
              <a:t>	show </a:t>
            </a:r>
            <a:r>
              <a:rPr lang="en-US" sz="1400" dirty="0"/>
              <a:t>option list</a:t>
            </a:r>
          </a:p>
          <a:p>
            <a:r>
              <a:rPr lang="en-US" sz="1400" dirty="0"/>
              <a:t>-include        </a:t>
            </a:r>
            <a:r>
              <a:rPr lang="en-US" sz="1400" dirty="0" smtClean="0"/>
              <a:t>	key </a:t>
            </a:r>
            <a:r>
              <a:rPr lang="en-US" sz="1400" dirty="0"/>
              <a:t>words for filtering files to include </a:t>
            </a:r>
          </a:p>
          <a:p>
            <a:r>
              <a:rPr lang="en-US" sz="1400" dirty="0"/>
              <a:t>-exclude      </a:t>
            </a:r>
            <a:r>
              <a:rPr lang="en-US" sz="1400" dirty="0" smtClean="0"/>
              <a:t>	key </a:t>
            </a:r>
            <a:r>
              <a:rPr lang="en-US" sz="1400" dirty="0"/>
              <a:t>words for filtering files to </a:t>
            </a:r>
            <a:r>
              <a:rPr lang="en-US" sz="1400" dirty="0" err="1"/>
              <a:t>exdlude</a:t>
            </a:r>
            <a:r>
              <a:rPr lang="en-US" sz="1400" dirty="0"/>
              <a:t> (default is "")</a:t>
            </a:r>
          </a:p>
          <a:p>
            <a:r>
              <a:rPr lang="en-US" sz="1400" dirty="0"/>
              <a:t>-out            </a:t>
            </a:r>
            <a:r>
              <a:rPr lang="en-US" sz="1400" dirty="0" smtClean="0"/>
              <a:t>	output </a:t>
            </a:r>
            <a:r>
              <a:rPr lang="en-US" sz="1400" dirty="0"/>
              <a:t>file name of output that you want to (option, default is "</a:t>
            </a:r>
            <a:r>
              <a:rPr lang="en-US" sz="1400" dirty="0" err="1"/>
              <a:t>RSEM_result</a:t>
            </a:r>
            <a:r>
              <a:rPr lang="en-US" sz="1400" dirty="0"/>
              <a:t>")</a:t>
            </a:r>
          </a:p>
          <a:p>
            <a:r>
              <a:rPr lang="en-US" sz="1400" dirty="0"/>
              <a:t>______________________________________________________________________________________________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78276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6300" y="901700"/>
            <a:ext cx="920970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Counts</a:t>
            </a: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Number of mapped RNA-</a:t>
            </a:r>
            <a:r>
              <a:rPr lang="en-US" dirty="0" err="1" smtClean="0"/>
              <a:t>seq</a:t>
            </a:r>
            <a:r>
              <a:rPr lang="en-US" dirty="0" smtClean="0"/>
              <a:t> reads on each gene.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Proportional to gene length and expression level.</a:t>
            </a:r>
          </a:p>
          <a:p>
            <a:endParaRPr lang="en-US" dirty="0"/>
          </a:p>
          <a:p>
            <a:r>
              <a:rPr lang="en-US" sz="2400" b="1" dirty="0" smtClean="0"/>
              <a:t>FPKM </a:t>
            </a:r>
            <a:r>
              <a:rPr lang="en-US" sz="2400" b="1" dirty="0"/>
              <a:t>(Fragments Per </a:t>
            </a:r>
            <a:r>
              <a:rPr lang="en-US" sz="2400" b="1" dirty="0" err="1"/>
              <a:t>Kilobase</a:t>
            </a:r>
            <a:r>
              <a:rPr lang="en-US" sz="2400" b="1" dirty="0"/>
              <a:t> Million)</a:t>
            </a:r>
            <a:endParaRPr lang="en-US" sz="2400" b="1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Calculate “per million scaling factor” (total reads/million)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Normalize depth to get fragments per million (FPM) (read counts/“per million scaling factor”)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Calculate fragments per </a:t>
            </a:r>
            <a:r>
              <a:rPr lang="en-US" dirty="0" err="1" smtClean="0"/>
              <a:t>kilobase</a:t>
            </a:r>
            <a:r>
              <a:rPr lang="en-US" dirty="0" smtClean="0"/>
              <a:t> million (FPKM) (FPM/gene length in kb)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sz="2400" b="1" dirty="0"/>
              <a:t>TPM (Transcripts Per </a:t>
            </a:r>
            <a:r>
              <a:rPr lang="en-US" sz="2400" b="1" dirty="0" err="1"/>
              <a:t>Kilobase</a:t>
            </a:r>
            <a:r>
              <a:rPr lang="en-US" sz="2400" b="1" dirty="0"/>
              <a:t> Million</a:t>
            </a:r>
            <a:r>
              <a:rPr lang="en-US" sz="2400" b="1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Calculate fragment per </a:t>
            </a:r>
            <a:r>
              <a:rPr lang="en-US" dirty="0" err="1" smtClean="0"/>
              <a:t>kilobase</a:t>
            </a:r>
            <a:r>
              <a:rPr lang="en-US" dirty="0" smtClean="0"/>
              <a:t> (FPK) (reads/gene length in kb)</a:t>
            </a:r>
          </a:p>
          <a:p>
            <a:pPr marL="285750" indent="-285750">
              <a:buFontTx/>
              <a:buChar char="-"/>
            </a:pPr>
            <a:r>
              <a:rPr lang="en-US" dirty="0"/>
              <a:t>Calculate “per million scaling factor” </a:t>
            </a:r>
            <a:r>
              <a:rPr lang="en-US" dirty="0" smtClean="0"/>
              <a:t> (Count up all the FPK values/million)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Calculate TPM by dividing each FPK by </a:t>
            </a:r>
            <a:r>
              <a:rPr lang="en-US" dirty="0"/>
              <a:t>“per million scaling factor”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986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750" y="425221"/>
            <a:ext cx="2607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FPKM vs. TPM</a:t>
            </a:r>
            <a:endParaRPr lang="en-US" sz="3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344750" y="3876675"/>
            <a:ext cx="5586786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FPKM of Sample 1</a:t>
            </a:r>
          </a:p>
          <a:p>
            <a:r>
              <a:rPr lang="en-US" dirty="0"/>
              <a:t>“per million scaling factor</a:t>
            </a:r>
            <a:r>
              <a:rPr lang="en-US" dirty="0" smtClean="0"/>
              <a:t>” (PMSC)= 2 million/million =&gt; 2</a:t>
            </a:r>
          </a:p>
          <a:p>
            <a:r>
              <a:rPr lang="en-US" dirty="0" smtClean="0"/>
              <a:t>FPM for Gene 1: 1 million/PMSC =&gt; 0.5 FPM</a:t>
            </a:r>
            <a:br>
              <a:rPr lang="en-US" dirty="0" smtClean="0"/>
            </a:br>
            <a:r>
              <a:rPr lang="en-US" dirty="0" smtClean="0"/>
              <a:t>               Gene 2: 1 million/PMSC =&gt; 0.5 FPM</a:t>
            </a:r>
          </a:p>
          <a:p>
            <a:r>
              <a:rPr lang="en-US" dirty="0" smtClean="0"/>
              <a:t>FPKM for Gene 1: 0.5 million/2 =&gt; </a:t>
            </a:r>
            <a:r>
              <a:rPr lang="en-US" b="1" dirty="0" smtClean="0"/>
              <a:t>0.25 FPKM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Gene 2: 0.5 million/1 =&gt; </a:t>
            </a:r>
            <a:r>
              <a:rPr lang="en-US" b="1" dirty="0" smtClean="0"/>
              <a:t>0.5 FPKM</a:t>
            </a:r>
          </a:p>
          <a:p>
            <a:endParaRPr lang="en-US" dirty="0"/>
          </a:p>
          <a:p>
            <a:r>
              <a:rPr lang="en-US" b="1" dirty="0" smtClean="0"/>
              <a:t>Sum of all FPKMs = 0.75 million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6258694" y="3876675"/>
            <a:ext cx="5586786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FPKM</a:t>
            </a:r>
            <a:r>
              <a:rPr lang="en-US" sz="2000" b="1" dirty="0"/>
              <a:t> of Sample </a:t>
            </a:r>
            <a:r>
              <a:rPr lang="en-US" sz="2000" b="1" dirty="0" smtClean="0"/>
              <a:t>2</a:t>
            </a:r>
            <a:endParaRPr lang="en-US" sz="2000" b="1" dirty="0"/>
          </a:p>
          <a:p>
            <a:r>
              <a:rPr lang="en-US" dirty="0"/>
              <a:t>“per million scaling factor” (PMSC)= </a:t>
            </a:r>
            <a:r>
              <a:rPr lang="en-US" dirty="0" smtClean="0"/>
              <a:t>4 </a:t>
            </a:r>
            <a:r>
              <a:rPr lang="en-US" dirty="0"/>
              <a:t>million/million </a:t>
            </a:r>
            <a:r>
              <a:rPr lang="en-US" dirty="0" smtClean="0"/>
              <a:t>=&gt; 4</a:t>
            </a:r>
            <a:endParaRPr lang="en-US" dirty="0"/>
          </a:p>
          <a:p>
            <a:r>
              <a:rPr lang="en-US" dirty="0"/>
              <a:t>FPM for Gene 1: </a:t>
            </a:r>
            <a:r>
              <a:rPr lang="en-US" dirty="0" smtClean="0"/>
              <a:t>3 million/PMSC =&gt; 0.75 FPM</a:t>
            </a:r>
            <a:br>
              <a:rPr lang="en-US" dirty="0" smtClean="0"/>
            </a:br>
            <a:r>
              <a:rPr lang="en-US" dirty="0" smtClean="0"/>
              <a:t>               </a:t>
            </a:r>
            <a:r>
              <a:rPr lang="en-US" dirty="0"/>
              <a:t>Gene 2: </a:t>
            </a:r>
            <a:r>
              <a:rPr lang="en-US" dirty="0" smtClean="0"/>
              <a:t>1 million/PMSC =&gt; 0.25 FPM</a:t>
            </a:r>
            <a:endParaRPr lang="en-US" dirty="0"/>
          </a:p>
          <a:p>
            <a:r>
              <a:rPr lang="en-US" dirty="0"/>
              <a:t>FPKM for Gene 1: </a:t>
            </a:r>
            <a:r>
              <a:rPr lang="en-US" dirty="0" smtClean="0"/>
              <a:t>0.75 </a:t>
            </a:r>
            <a:r>
              <a:rPr lang="en-US" dirty="0"/>
              <a:t>million/2 =&gt; </a:t>
            </a:r>
            <a:r>
              <a:rPr lang="en-US" b="1" dirty="0" smtClean="0"/>
              <a:t>0.375 FPKM</a:t>
            </a:r>
            <a:endParaRPr lang="en-US" b="1" dirty="0"/>
          </a:p>
          <a:p>
            <a:r>
              <a:rPr lang="en-US" dirty="0"/>
              <a:t>                  Gene 2: </a:t>
            </a:r>
            <a:r>
              <a:rPr lang="en-US" dirty="0" smtClean="0"/>
              <a:t>0.25 </a:t>
            </a:r>
            <a:r>
              <a:rPr lang="en-US" dirty="0"/>
              <a:t>million/1 =&gt; </a:t>
            </a:r>
            <a:r>
              <a:rPr lang="en-US" b="1" dirty="0" smtClean="0"/>
              <a:t>0.25 FPKM</a:t>
            </a:r>
            <a:endParaRPr lang="en-US" b="1" dirty="0"/>
          </a:p>
          <a:p>
            <a:endParaRPr lang="en-US" dirty="0"/>
          </a:p>
          <a:p>
            <a:r>
              <a:rPr lang="en-US" b="1" dirty="0" smtClean="0"/>
              <a:t>Sum of </a:t>
            </a:r>
            <a:r>
              <a:rPr lang="en-US" b="1" dirty="0"/>
              <a:t>all </a:t>
            </a:r>
            <a:r>
              <a:rPr lang="en-US" b="1" dirty="0" smtClean="0"/>
              <a:t>FPKMs </a:t>
            </a:r>
            <a:r>
              <a:rPr lang="en-US" b="1" dirty="0"/>
              <a:t>= </a:t>
            </a:r>
            <a:r>
              <a:rPr lang="en-US" b="1" dirty="0" smtClean="0"/>
              <a:t>0.625 </a:t>
            </a:r>
            <a:r>
              <a:rPr lang="en-US" b="1" dirty="0"/>
              <a:t>million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4823" y="1114245"/>
            <a:ext cx="10345039" cy="2095502"/>
            <a:chOff x="454823" y="1114245"/>
            <a:chExt cx="10345039" cy="2095502"/>
          </a:xfrm>
        </p:grpSpPr>
        <p:sp>
          <p:nvSpPr>
            <p:cNvPr id="7" name="Rectangle 6"/>
            <p:cNvSpPr/>
            <p:nvPr/>
          </p:nvSpPr>
          <p:spPr>
            <a:xfrm>
              <a:off x="3554964" y="1606550"/>
              <a:ext cx="3416300" cy="279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088989" y="1606550"/>
              <a:ext cx="1682190" cy="266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68128" y="1114246"/>
              <a:ext cx="17868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Gene 1</a:t>
              </a:r>
            </a:p>
            <a:p>
              <a:r>
                <a:rPr lang="en-US" dirty="0" smtClean="0"/>
                <a:t>(2kb)</a:t>
              </a:r>
            </a:p>
            <a:p>
              <a:r>
                <a:rPr lang="en-US" dirty="0" smtClean="0"/>
                <a:t>(count: 1 million)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28369" y="1114245"/>
              <a:ext cx="17868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Gene 2</a:t>
              </a:r>
            </a:p>
            <a:p>
              <a:r>
                <a:rPr lang="en-US" dirty="0" smtClean="0"/>
                <a:t>(1kb)</a:t>
              </a:r>
            </a:p>
            <a:p>
              <a:r>
                <a:rPr lang="en-US" dirty="0"/>
                <a:t>(count: </a:t>
              </a:r>
              <a:r>
                <a:rPr lang="en-US" dirty="0" smtClean="0"/>
                <a:t>1 million)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3554964" y="1466849"/>
              <a:ext cx="3416300" cy="50801"/>
              <a:chOff x="1092200" y="2133600"/>
              <a:chExt cx="4178300" cy="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10922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383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21590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2679700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3623358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37592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42799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8006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802067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906866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3029233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3134031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3256399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387408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3509775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70"/>
            <p:cNvSpPr/>
            <p:nvPr/>
          </p:nvSpPr>
          <p:spPr>
            <a:xfrm>
              <a:off x="3554964" y="2857679"/>
              <a:ext cx="3416300" cy="279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088989" y="2857679"/>
              <a:ext cx="1682190" cy="266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768128" y="2286417"/>
              <a:ext cx="17868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Gene 1</a:t>
              </a:r>
            </a:p>
            <a:p>
              <a:r>
                <a:rPr lang="en-US" dirty="0" smtClean="0"/>
                <a:t>(2kb)</a:t>
              </a:r>
            </a:p>
            <a:p>
              <a:r>
                <a:rPr lang="en-US" dirty="0" smtClean="0"/>
                <a:t>(count: 3 million)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328369" y="2286416"/>
              <a:ext cx="17868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Gene 2</a:t>
              </a:r>
            </a:p>
            <a:p>
              <a:r>
                <a:rPr lang="en-US" dirty="0" smtClean="0"/>
                <a:t>(1kb)</a:t>
              </a:r>
            </a:p>
            <a:p>
              <a:r>
                <a:rPr lang="en-US" dirty="0"/>
                <a:t>(count: </a:t>
              </a:r>
              <a:r>
                <a:rPr lang="en-US" dirty="0" smtClean="0"/>
                <a:t>1 million)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54823" y="1465439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 1</a:t>
              </a:r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54823" y="2628047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 2</a:t>
              </a:r>
              <a:endParaRPr lang="en-US" dirty="0"/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3554964" y="2748081"/>
              <a:ext cx="3416300" cy="50801"/>
              <a:chOff x="1092200" y="2133600"/>
              <a:chExt cx="4178300" cy="0"/>
            </a:xfrm>
          </p:grpSpPr>
          <p:cxnSp>
            <p:nvCxnSpPr>
              <p:cNvPr id="107" name="Straight Connector 106"/>
              <p:cNvCxnSpPr/>
              <p:nvPr/>
            </p:nvCxnSpPr>
            <p:spPr>
              <a:xfrm>
                <a:off x="10922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16383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21590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2679700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3623358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37592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42799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48006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2802067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2906866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3029233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134031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3256399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3387408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3509775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>
              <a:off x="3554964" y="2633662"/>
              <a:ext cx="3416300" cy="50801"/>
              <a:chOff x="1092200" y="2133600"/>
              <a:chExt cx="4178300" cy="0"/>
            </a:xfrm>
          </p:grpSpPr>
          <p:cxnSp>
            <p:nvCxnSpPr>
              <p:cNvPr id="137" name="Straight Connector 136"/>
              <p:cNvCxnSpPr/>
              <p:nvPr/>
            </p:nvCxnSpPr>
            <p:spPr>
              <a:xfrm>
                <a:off x="10922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16383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21590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2679700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3623358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7592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42799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8006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2802067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2906866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3029233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3134031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256399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3387408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3509775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3554964" y="2511245"/>
              <a:ext cx="3416300" cy="50801"/>
              <a:chOff x="1092200" y="2133600"/>
              <a:chExt cx="4178300" cy="0"/>
            </a:xfrm>
          </p:grpSpPr>
          <p:cxnSp>
            <p:nvCxnSpPr>
              <p:cNvPr id="153" name="Straight Connector 152"/>
              <p:cNvCxnSpPr/>
              <p:nvPr/>
            </p:nvCxnSpPr>
            <p:spPr>
              <a:xfrm>
                <a:off x="10922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16383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21590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2679700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623358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37592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42799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48006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2802067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2906866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3029233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3134031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3256399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3387408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3509775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9107288" y="1466849"/>
              <a:ext cx="1692574" cy="0"/>
              <a:chOff x="2159000" y="2133600"/>
              <a:chExt cx="2070100" cy="0"/>
            </a:xfrm>
          </p:grpSpPr>
          <p:cxnSp>
            <p:nvCxnSpPr>
              <p:cNvPr id="171" name="Straight Connector 170"/>
              <p:cNvCxnSpPr/>
              <p:nvPr/>
            </p:nvCxnSpPr>
            <p:spPr>
              <a:xfrm>
                <a:off x="21590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2679700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3623358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37592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2802067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2906866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3029233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3134031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3256399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3387408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3509775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183"/>
            <p:cNvGrpSpPr/>
            <p:nvPr/>
          </p:nvGrpSpPr>
          <p:grpSpPr>
            <a:xfrm>
              <a:off x="9107288" y="1344929"/>
              <a:ext cx="1692574" cy="0"/>
              <a:chOff x="2159000" y="2133600"/>
              <a:chExt cx="2070100" cy="0"/>
            </a:xfrm>
          </p:grpSpPr>
          <p:cxnSp>
            <p:nvCxnSpPr>
              <p:cNvPr id="185" name="Straight Connector 184"/>
              <p:cNvCxnSpPr/>
              <p:nvPr/>
            </p:nvCxnSpPr>
            <p:spPr>
              <a:xfrm>
                <a:off x="21590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2679700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3623358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37592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2802067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2906866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3029233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3134031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3256399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3387408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3509775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/>
            <p:cNvGrpSpPr/>
            <p:nvPr/>
          </p:nvGrpSpPr>
          <p:grpSpPr>
            <a:xfrm>
              <a:off x="9107288" y="2755701"/>
              <a:ext cx="1692574" cy="0"/>
              <a:chOff x="2159000" y="2133600"/>
              <a:chExt cx="2070100" cy="0"/>
            </a:xfrm>
          </p:grpSpPr>
          <p:cxnSp>
            <p:nvCxnSpPr>
              <p:cNvPr id="197" name="Straight Connector 196"/>
              <p:cNvCxnSpPr/>
              <p:nvPr/>
            </p:nvCxnSpPr>
            <p:spPr>
              <a:xfrm>
                <a:off x="21590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2679700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3623358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37592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2802067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2906866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3029233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3134031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>
                <a:off x="3256399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>
                <a:off x="3387408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3509775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Group 207"/>
            <p:cNvGrpSpPr/>
            <p:nvPr/>
          </p:nvGrpSpPr>
          <p:grpSpPr>
            <a:xfrm>
              <a:off x="9107288" y="2633781"/>
              <a:ext cx="1692574" cy="0"/>
              <a:chOff x="2159000" y="2133600"/>
              <a:chExt cx="2070100" cy="0"/>
            </a:xfrm>
          </p:grpSpPr>
          <p:cxnSp>
            <p:nvCxnSpPr>
              <p:cNvPr id="209" name="Straight Connector 208"/>
              <p:cNvCxnSpPr/>
              <p:nvPr/>
            </p:nvCxnSpPr>
            <p:spPr>
              <a:xfrm>
                <a:off x="21590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2679700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3623358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37592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2802067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2906866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3029233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3134031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3256399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3387408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3509775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187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750" y="425221"/>
            <a:ext cx="2607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FPKM vs. TPM</a:t>
            </a:r>
            <a:endParaRPr lang="en-US" sz="3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344750" y="3876675"/>
            <a:ext cx="5027338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TPM of Sample 1</a:t>
            </a:r>
          </a:p>
          <a:p>
            <a:r>
              <a:rPr lang="en-US" dirty="0" smtClean="0"/>
              <a:t>FPK for Gene 1: 1 million/2kb =&gt; 0.5 FPK</a:t>
            </a:r>
            <a:br>
              <a:rPr lang="en-US" dirty="0" smtClean="0"/>
            </a:br>
            <a:r>
              <a:rPr lang="en-US" dirty="0" smtClean="0"/>
              <a:t>               Gene 2: 1 million/1kb =&gt; 1 FPK</a:t>
            </a:r>
          </a:p>
          <a:p>
            <a:r>
              <a:rPr lang="en-US" dirty="0"/>
              <a:t>“per million scaling factor</a:t>
            </a:r>
            <a:r>
              <a:rPr lang="en-US" dirty="0" smtClean="0"/>
              <a:t>”</a:t>
            </a:r>
            <a:r>
              <a:rPr lang="en-US" dirty="0"/>
              <a:t> (PMSC)= </a:t>
            </a:r>
            <a:r>
              <a:rPr lang="en-US" dirty="0" smtClean="0"/>
              <a:t>1.5 FPK/million</a:t>
            </a:r>
          </a:p>
          <a:p>
            <a:r>
              <a:rPr lang="en-US" dirty="0" smtClean="0"/>
              <a:t>TPM for Gene 1: 0.5 FPK/1.5 PMSC =&gt; </a:t>
            </a:r>
            <a:r>
              <a:rPr lang="en-US" b="1" dirty="0" smtClean="0"/>
              <a:t>0.333 TPM</a:t>
            </a:r>
          </a:p>
          <a:p>
            <a:r>
              <a:rPr lang="en-US" dirty="0"/>
              <a:t> </a:t>
            </a:r>
            <a:r>
              <a:rPr lang="en-US" dirty="0" smtClean="0"/>
              <a:t>              Gene 2: 1 FPK/1.5 PMSC =&gt; </a:t>
            </a:r>
            <a:r>
              <a:rPr lang="en-US" b="1" dirty="0" smtClean="0"/>
              <a:t>0.666 TPM</a:t>
            </a:r>
          </a:p>
          <a:p>
            <a:endParaRPr lang="en-US" dirty="0"/>
          </a:p>
          <a:p>
            <a:r>
              <a:rPr lang="en-US" b="1" dirty="0" smtClean="0"/>
              <a:t>Sum of all TPMs = 1 million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785376" y="3876675"/>
            <a:ext cx="5027338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TPM of Sample 2</a:t>
            </a:r>
          </a:p>
          <a:p>
            <a:r>
              <a:rPr lang="en-US" dirty="0" smtClean="0"/>
              <a:t>FPK for Gene 1: 3 million/2kb =&gt; 1.5 FPK</a:t>
            </a:r>
            <a:br>
              <a:rPr lang="en-US" dirty="0" smtClean="0"/>
            </a:br>
            <a:r>
              <a:rPr lang="en-US" dirty="0" smtClean="0"/>
              <a:t>               Gene 2: 1 million/1kb =&gt; 1 FPK</a:t>
            </a:r>
          </a:p>
          <a:p>
            <a:r>
              <a:rPr lang="en-US" dirty="0"/>
              <a:t>“per million scaling factor</a:t>
            </a:r>
            <a:r>
              <a:rPr lang="en-US" dirty="0" smtClean="0"/>
              <a:t>”</a:t>
            </a:r>
            <a:r>
              <a:rPr lang="en-US" dirty="0"/>
              <a:t> (PMSC)= </a:t>
            </a:r>
            <a:r>
              <a:rPr lang="en-US" dirty="0" smtClean="0"/>
              <a:t>2.5 FPK/million</a:t>
            </a:r>
          </a:p>
          <a:p>
            <a:r>
              <a:rPr lang="en-US" dirty="0" smtClean="0"/>
              <a:t>TPM for Gene 1: 1.5 FPK/2.5 PMSC =&gt; </a:t>
            </a:r>
            <a:r>
              <a:rPr lang="en-US" b="1" dirty="0" smtClean="0"/>
              <a:t>0.6 TPM</a:t>
            </a:r>
          </a:p>
          <a:p>
            <a:r>
              <a:rPr lang="en-US" dirty="0"/>
              <a:t> </a:t>
            </a:r>
            <a:r>
              <a:rPr lang="en-US" dirty="0" smtClean="0"/>
              <a:t>              Gene 2: 1 FPK/2.5 PMSC =&gt; </a:t>
            </a:r>
            <a:r>
              <a:rPr lang="en-US" b="1" dirty="0" smtClean="0"/>
              <a:t>0.4 TPM</a:t>
            </a:r>
          </a:p>
          <a:p>
            <a:endParaRPr lang="en-US" dirty="0"/>
          </a:p>
          <a:p>
            <a:r>
              <a:rPr lang="en-US" b="1" dirty="0" smtClean="0"/>
              <a:t>Sum of all TPMs = 1 million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454823" y="1114245"/>
            <a:ext cx="10345039" cy="2095502"/>
            <a:chOff x="454823" y="1114245"/>
            <a:chExt cx="10345039" cy="2095502"/>
          </a:xfrm>
        </p:grpSpPr>
        <p:sp>
          <p:nvSpPr>
            <p:cNvPr id="101" name="Rectangle 100"/>
            <p:cNvSpPr/>
            <p:nvPr/>
          </p:nvSpPr>
          <p:spPr>
            <a:xfrm>
              <a:off x="3554964" y="1606550"/>
              <a:ext cx="3416300" cy="279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9088989" y="1606550"/>
              <a:ext cx="1682190" cy="266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768128" y="1114246"/>
              <a:ext cx="17868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Gene 1</a:t>
              </a:r>
            </a:p>
            <a:p>
              <a:r>
                <a:rPr lang="en-US" dirty="0" smtClean="0"/>
                <a:t>(2kb)</a:t>
              </a:r>
            </a:p>
            <a:p>
              <a:r>
                <a:rPr lang="en-US" dirty="0" smtClean="0"/>
                <a:t>(count: 1 million)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328369" y="1114245"/>
              <a:ext cx="17868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Gene 2</a:t>
              </a:r>
            </a:p>
            <a:p>
              <a:r>
                <a:rPr lang="en-US" dirty="0" smtClean="0"/>
                <a:t>(1kb)</a:t>
              </a:r>
            </a:p>
            <a:p>
              <a:r>
                <a:rPr lang="en-US" dirty="0"/>
                <a:t>(count: </a:t>
              </a:r>
              <a:r>
                <a:rPr lang="en-US" dirty="0" smtClean="0"/>
                <a:t>1 million)</a:t>
              </a:r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3554964" y="1466849"/>
              <a:ext cx="3416300" cy="50801"/>
              <a:chOff x="1092200" y="2133600"/>
              <a:chExt cx="4178300" cy="0"/>
            </a:xfrm>
          </p:grpSpPr>
          <p:cxnSp>
            <p:nvCxnSpPr>
              <p:cNvPr id="221" name="Straight Connector 220"/>
              <p:cNvCxnSpPr/>
              <p:nvPr/>
            </p:nvCxnSpPr>
            <p:spPr>
              <a:xfrm>
                <a:off x="10922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16383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21590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2679700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3623358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37592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42799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48006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>
                <a:off x="2802067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2906866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029233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3134031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3256399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3387408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3509775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Rectangle 105"/>
            <p:cNvSpPr/>
            <p:nvPr/>
          </p:nvSpPr>
          <p:spPr>
            <a:xfrm>
              <a:off x="3554964" y="2857679"/>
              <a:ext cx="3416300" cy="279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9088989" y="2857679"/>
              <a:ext cx="1682190" cy="266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768128" y="2286417"/>
              <a:ext cx="17868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Gene 1</a:t>
              </a:r>
            </a:p>
            <a:p>
              <a:r>
                <a:rPr lang="en-US" dirty="0" smtClean="0"/>
                <a:t>(2kb)</a:t>
              </a:r>
            </a:p>
            <a:p>
              <a:r>
                <a:rPr lang="en-US" dirty="0" smtClean="0"/>
                <a:t>(count: 3 million)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328369" y="2286416"/>
              <a:ext cx="17868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Gene 2</a:t>
              </a:r>
            </a:p>
            <a:p>
              <a:r>
                <a:rPr lang="en-US" dirty="0" smtClean="0"/>
                <a:t>(1kb)</a:t>
              </a:r>
            </a:p>
            <a:p>
              <a:r>
                <a:rPr lang="en-US" dirty="0"/>
                <a:t>(count: </a:t>
              </a:r>
              <a:r>
                <a:rPr lang="en-US" dirty="0" smtClean="0"/>
                <a:t>1 million)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54823" y="1465439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 1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54823" y="2628047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 2</a:t>
              </a:r>
              <a:endParaRPr lang="en-US" dirty="0"/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3554964" y="2748081"/>
              <a:ext cx="3416300" cy="50801"/>
              <a:chOff x="1092200" y="2133600"/>
              <a:chExt cx="4178300" cy="0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>
                <a:off x="10922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16383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21590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2679700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3623358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37592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42799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48006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2802067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2906866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3029233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3134031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3256399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3387408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3509775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/>
            <p:cNvGrpSpPr/>
            <p:nvPr/>
          </p:nvGrpSpPr>
          <p:grpSpPr>
            <a:xfrm>
              <a:off x="3554964" y="2633662"/>
              <a:ext cx="3416300" cy="50801"/>
              <a:chOff x="1092200" y="2133600"/>
              <a:chExt cx="4178300" cy="0"/>
            </a:xfrm>
          </p:grpSpPr>
          <p:cxnSp>
            <p:nvCxnSpPr>
              <p:cNvPr id="191" name="Straight Connector 190"/>
              <p:cNvCxnSpPr/>
              <p:nvPr/>
            </p:nvCxnSpPr>
            <p:spPr>
              <a:xfrm>
                <a:off x="10922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16383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21590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2679700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3623358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37592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42799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48006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2802067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2906866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3029233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3134031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3256399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3387408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>
                <a:off x="3509775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/>
            <p:cNvGrpSpPr/>
            <p:nvPr/>
          </p:nvGrpSpPr>
          <p:grpSpPr>
            <a:xfrm>
              <a:off x="3554964" y="2511245"/>
              <a:ext cx="3416300" cy="50801"/>
              <a:chOff x="1092200" y="2133600"/>
              <a:chExt cx="4178300" cy="0"/>
            </a:xfrm>
          </p:grpSpPr>
          <p:cxnSp>
            <p:nvCxnSpPr>
              <p:cNvPr id="176" name="Straight Connector 175"/>
              <p:cNvCxnSpPr/>
              <p:nvPr/>
            </p:nvCxnSpPr>
            <p:spPr>
              <a:xfrm>
                <a:off x="10922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16383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21590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2679700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3623358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37592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42799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8006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802067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2906866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3029233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3134031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3256399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3387408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3509775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/>
            <p:cNvGrpSpPr/>
            <p:nvPr/>
          </p:nvGrpSpPr>
          <p:grpSpPr>
            <a:xfrm>
              <a:off x="9107288" y="1466849"/>
              <a:ext cx="1692574" cy="0"/>
              <a:chOff x="2159000" y="2133600"/>
              <a:chExt cx="2070100" cy="0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21590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2679700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3623358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37592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2802067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2906866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3029233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3134031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3256399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3387408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3509775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/>
            <p:cNvGrpSpPr/>
            <p:nvPr/>
          </p:nvGrpSpPr>
          <p:grpSpPr>
            <a:xfrm>
              <a:off x="9107288" y="1344929"/>
              <a:ext cx="1692574" cy="0"/>
              <a:chOff x="2159000" y="2133600"/>
              <a:chExt cx="2070100" cy="0"/>
            </a:xfrm>
          </p:grpSpPr>
          <p:cxnSp>
            <p:nvCxnSpPr>
              <p:cNvPr id="154" name="Straight Connector 153"/>
              <p:cNvCxnSpPr/>
              <p:nvPr/>
            </p:nvCxnSpPr>
            <p:spPr>
              <a:xfrm>
                <a:off x="21590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2679700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3623358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7592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2802067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2906866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3029233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3134031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3256399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3387408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3509775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/>
            <p:cNvGrpSpPr/>
            <p:nvPr/>
          </p:nvGrpSpPr>
          <p:grpSpPr>
            <a:xfrm>
              <a:off x="9107288" y="2755701"/>
              <a:ext cx="1692574" cy="0"/>
              <a:chOff x="2159000" y="2133600"/>
              <a:chExt cx="2070100" cy="0"/>
            </a:xfrm>
          </p:grpSpPr>
          <p:cxnSp>
            <p:nvCxnSpPr>
              <p:cNvPr id="143" name="Straight Connector 142"/>
              <p:cNvCxnSpPr/>
              <p:nvPr/>
            </p:nvCxnSpPr>
            <p:spPr>
              <a:xfrm>
                <a:off x="21590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2679700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3623358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37592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2802067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2906866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029233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3134031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3256399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3387408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09775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/>
            <p:cNvGrpSpPr/>
            <p:nvPr/>
          </p:nvGrpSpPr>
          <p:grpSpPr>
            <a:xfrm>
              <a:off x="9107288" y="2633781"/>
              <a:ext cx="1692574" cy="0"/>
              <a:chOff x="2159000" y="2133600"/>
              <a:chExt cx="2070100" cy="0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>
                <a:off x="21590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2679700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3623358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3759200" y="2133600"/>
                <a:ext cx="4699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2802067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2906866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3029233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3134031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3256399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3387408" y="2133600"/>
                <a:ext cx="6411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509775" y="2133600"/>
                <a:ext cx="59642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78993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5707" y="2230977"/>
            <a:ext cx="898765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Running Simple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 </a:t>
            </a:r>
            <a:r>
              <a:rPr lang="en-US" sz="2800" b="1" dirty="0" err="1" smtClean="0"/>
              <a:t>snp</a:t>
            </a:r>
            <a:r>
              <a:rPr lang="en-US" sz="2800" b="1" dirty="0" smtClean="0"/>
              <a:t> calling pipeline for Bulked-</a:t>
            </a:r>
            <a:r>
              <a:rPr lang="en-US" sz="2800" b="1" dirty="0" err="1"/>
              <a:t>S</a:t>
            </a:r>
            <a:r>
              <a:rPr lang="en-US" sz="2800" b="1" dirty="0" err="1" smtClean="0"/>
              <a:t>egregant</a:t>
            </a:r>
            <a:r>
              <a:rPr lang="en-US" sz="2800" b="1" dirty="0"/>
              <a:t> Analysis (</a:t>
            </a:r>
            <a:r>
              <a:rPr lang="en-US" sz="2800" b="1"/>
              <a:t>BSA</a:t>
            </a:r>
            <a:r>
              <a:rPr lang="en-US" sz="2800" b="1" smtClean="0"/>
              <a:t>)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(A forward genetics tool by mutation)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01268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5200" y="1188818"/>
            <a:ext cx="112034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 Requires Java 1.7 </a:t>
            </a:r>
            <a:r>
              <a:rPr lang="en-US" sz="1200" dirty="0" smtClean="0"/>
              <a:t>(7u79; http://www.oracle.com/technetwork/java/javase/downloads/jdk7-downloads-1880260.html)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 Requires R and the following packages: ggplot2, reshape2 and </a:t>
            </a:r>
            <a:r>
              <a:rPr lang="en-US" dirty="0" err="1" smtClean="0"/>
              <a:t>ggrepel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# Pipeline download;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clone </a:t>
            </a:r>
            <a:r>
              <a:rPr lang="en-US" b="1" dirty="0" smtClean="0">
                <a:hlinkClick r:id="rId2"/>
              </a:rPr>
              <a:t>https://github.com/wacguy/Simple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#Rename </a:t>
            </a:r>
            <a:r>
              <a:rPr lang="en-US" dirty="0" err="1" smtClean="0"/>
              <a:t>fastq</a:t>
            </a:r>
            <a:r>
              <a:rPr lang="en-US" dirty="0" smtClean="0"/>
              <a:t> files; </a:t>
            </a:r>
          </a:p>
          <a:p>
            <a:r>
              <a:rPr lang="en-US" dirty="0" smtClean="0"/>
              <a:t>#For the mutant and WT bulk, the names should </a:t>
            </a:r>
            <a:r>
              <a:rPr lang="en-US" b="1" dirty="0" smtClean="0"/>
              <a:t>start with </a:t>
            </a:r>
            <a:r>
              <a:rPr lang="en-US" b="1" dirty="0" err="1" smtClean="0"/>
              <a:t>mut</a:t>
            </a:r>
            <a:r>
              <a:rPr lang="en-US" b="1" dirty="0" smtClean="0"/>
              <a:t>. and wt.</a:t>
            </a:r>
            <a:r>
              <a:rPr lang="en-US" dirty="0" smtClean="0"/>
              <a:t> respectively (note the dot); </a:t>
            </a:r>
          </a:p>
          <a:p>
            <a:r>
              <a:rPr lang="en-US" dirty="0" smtClean="0"/>
              <a:t>#For single or paired-end you should then have R1 or R1 and R2, respectively and end with .</a:t>
            </a:r>
            <a:r>
              <a:rPr lang="en-US" dirty="0" err="1" smtClean="0"/>
              <a:t>fastq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#Example;</a:t>
            </a:r>
          </a:p>
          <a:p>
            <a:r>
              <a:rPr lang="en-US" b="1" dirty="0" err="1" smtClean="0"/>
              <a:t>mut</a:t>
            </a:r>
            <a:r>
              <a:rPr lang="en-US" b="1" dirty="0" smtClean="0"/>
              <a:t>.(</a:t>
            </a:r>
            <a:r>
              <a:rPr lang="en-US" b="1" dirty="0" err="1" smtClean="0"/>
              <a:t>custom_name</a:t>
            </a:r>
            <a:r>
              <a:rPr lang="en-US" b="1" dirty="0" smtClean="0"/>
              <a:t>).R1.fastq, </a:t>
            </a:r>
            <a:r>
              <a:rPr lang="en-US" b="1" dirty="0" err="1" smtClean="0"/>
              <a:t>mut</a:t>
            </a:r>
            <a:r>
              <a:rPr lang="en-US" b="1" dirty="0" smtClean="0"/>
              <a:t>.(</a:t>
            </a:r>
            <a:r>
              <a:rPr lang="en-US" b="1" dirty="0" err="1" smtClean="0"/>
              <a:t>custom_name</a:t>
            </a:r>
            <a:r>
              <a:rPr lang="en-US" b="1" dirty="0" smtClean="0"/>
              <a:t>).R2.fastq </a:t>
            </a:r>
          </a:p>
          <a:p>
            <a:r>
              <a:rPr lang="en-US" b="1" dirty="0" smtClean="0"/>
              <a:t>wt.(</a:t>
            </a:r>
            <a:r>
              <a:rPr lang="en-US" b="1" dirty="0" err="1" smtClean="0"/>
              <a:t>custom_name</a:t>
            </a:r>
            <a:r>
              <a:rPr lang="en-US" b="1" dirty="0" smtClean="0"/>
              <a:t>).</a:t>
            </a:r>
            <a:r>
              <a:rPr lang="en-US" b="1" dirty="0"/>
              <a:t>R1.fastq, wt.(</a:t>
            </a:r>
            <a:r>
              <a:rPr lang="en-US" b="1" dirty="0" err="1"/>
              <a:t>custom_name</a:t>
            </a:r>
            <a:r>
              <a:rPr lang="en-US" b="1" dirty="0"/>
              <a:t>).</a:t>
            </a:r>
            <a:r>
              <a:rPr lang="en-US" b="1" dirty="0" smtClean="0"/>
              <a:t>R2.fastq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45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9091</TotalTime>
  <Words>730</Words>
  <Application>Microsoft Office PowerPoint</Application>
  <PresentationFormat>Widescreen</PresentationFormat>
  <Paragraphs>178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Unicode MS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Minkyu Park</dc:creator>
  <cp:lastModifiedBy>Minkyu Park</cp:lastModifiedBy>
  <cp:revision>50</cp:revision>
  <dcterms:created xsi:type="dcterms:W3CDTF">2022-06-20T16:56:15Z</dcterms:created>
  <dcterms:modified xsi:type="dcterms:W3CDTF">2022-07-07T19:52:04Z</dcterms:modified>
</cp:coreProperties>
</file>