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5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3399E-7C2E-4862-B4F7-3A164015D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B0B60A-DB36-42A7-A155-E5542163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6DE3E-C670-4F14-A5CB-89E041A0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0AD1-430E-4F9D-BA7B-942131A960B2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E2DF8-8CD5-42A6-BD63-3BE9B6EB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F5250-CB14-49E3-81E9-9E84744E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B76-18F9-47F3-BF5D-06D5FF609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7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703C4-1E5E-401E-8BA2-0F50E413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BB89C7-6D5B-4AA5-992A-3FA2C7D74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49709-3826-4456-9DB2-984C533A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0AD1-430E-4F9D-BA7B-942131A960B2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C4A83-22D0-4AD0-83CC-D9D7784E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D9093-1F43-407D-9F9C-57059248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B76-18F9-47F3-BF5D-06D5FF609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0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0FCD18-E232-4AAA-870F-CF56DD38C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307770-CAF5-4E70-B053-467C6400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A778B-F936-4798-8220-BC5A7086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0AD1-430E-4F9D-BA7B-942131A960B2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A31FF-692B-4918-8820-5D55316F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C7CA5-8CD0-48B4-9BD9-87487652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B76-18F9-47F3-BF5D-06D5FF609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7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DCF84-45D2-4732-A498-E705114D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F4F2C-D018-41F7-B6F8-6246091E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8EE41-DE30-4AF3-A20F-9DBA656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0AD1-430E-4F9D-BA7B-942131A960B2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70A36-C6E7-4EFB-A9D1-74D949F9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C4258-1EBF-4115-BE97-B3C7266A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B76-18F9-47F3-BF5D-06D5FF609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0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E532-DAF0-4346-9966-0B9FF4C0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6DD1C-C26F-4D5D-A4CC-88B738CB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DE115-FA69-4C77-A87B-11FFE42E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0AD1-430E-4F9D-BA7B-942131A960B2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874EF-EED1-4B67-8FDE-B65A6715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E8746-3500-494E-BF62-E4CFA684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B76-18F9-47F3-BF5D-06D5FF609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14B20-2408-472B-8DFC-87BD3339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65449-8807-4B63-A132-F960370E1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FA3B4-477B-420C-8DB3-43407FBB9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94D219-2582-4ED3-BAD0-95743423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0AD1-430E-4F9D-BA7B-942131A960B2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3F75A2-47B9-4756-A2A0-C1434E43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C99E6-241D-45AD-8EB9-5F2231B7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B76-18F9-47F3-BF5D-06D5FF609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34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56320-E03D-439E-BD6F-05E61A6F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B3943-A73A-4755-9238-A26F05894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DCCFFF-67B4-42F3-9092-A85AADE67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24812D-54FD-4782-8291-AC20892F7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5757E3-C641-469A-8915-614AC7508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DC472B-6752-4E84-9CEB-37018EE5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0AD1-430E-4F9D-BA7B-942131A960B2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19A82A-4ABD-47C6-811F-F23201ED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DA6EDD-AF60-4AFC-A315-0C41BEF8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B76-18F9-47F3-BF5D-06D5FF609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21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49A7B-23C2-43FD-82CB-B39C7596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97AFFC-D513-4DEC-8759-12A5139C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0AD1-430E-4F9D-BA7B-942131A960B2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458D28-70ED-4DFC-9DBE-9809B35B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1F6959-C212-45A0-9348-0C1A3699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B76-18F9-47F3-BF5D-06D5FF609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963C8E-C483-477A-8B31-A09BE7D8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0AD1-430E-4F9D-BA7B-942131A960B2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685233-B340-4322-ABDB-526789BB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21D945-7665-49C9-95EC-D4CDED63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B76-18F9-47F3-BF5D-06D5FF609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98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2AC1B-9E53-4347-9DA5-80B60894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0075C-374B-4787-AA6C-E01D036C4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5A559-0704-49B3-B04F-63D0BDCD4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7A360-82AE-402B-BDC3-2C3DD83F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0AD1-430E-4F9D-BA7B-942131A960B2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D344B-91BD-498A-99C4-658EF6EB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FA500E-E67A-4371-A93A-9C1B2519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B76-18F9-47F3-BF5D-06D5FF609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15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72DCA-5E63-4E1D-BE33-400C967E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12170C-7667-4330-A4F5-453878A9E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37D5D7-C10F-407B-B022-9A8352B8A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935C8B-3892-4451-9944-C6BAC401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0AD1-430E-4F9D-BA7B-942131A960B2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9E779E-1D36-4D95-B480-2B8D5652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87C29-842A-4FE4-8D69-F4EF0040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B6B76-18F9-47F3-BF5D-06D5FF609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9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64FBBF-4F91-4F9A-ABEC-DEBCD597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D3D83-AC59-49B0-BF5E-BD03A1EB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D771E-4165-44D7-BE6E-21E96E2EC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0AD1-430E-4F9D-BA7B-942131A960B2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465F6-0C02-4392-932D-36A1FC729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772E5-0334-4D42-B939-4A7E2B94D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6B76-18F9-47F3-BF5D-06D5FF609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vercom.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C364D-C9A7-445E-A396-D1DA6726F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简单的流水线</a:t>
            </a:r>
            <a:r>
              <a:rPr lang="en-US" altLang="zh-CN" dirty="0"/>
              <a:t>CPU</a:t>
            </a:r>
            <a:r>
              <a:rPr lang="zh-CN" altLang="en-US" dirty="0"/>
              <a:t>设计与性能分析验证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A51642-B651-4CA0-A7D9-EC5AFB9B9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0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3DCD8653-F9F0-4C19-8D8D-C9C11CD7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" y="2265240"/>
            <a:ext cx="5638800" cy="28003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468B383-DA49-4858-921C-C29A5371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7E3CC-3089-4ECA-B22C-86D4DB21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DCC427B-6D84-44BB-898E-1D3616762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855" y="2268537"/>
            <a:ext cx="3185160" cy="28473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E2EE482-D702-4C09-A032-98A34F275F7E}"/>
              </a:ext>
            </a:extLst>
          </p:cNvPr>
          <p:cNvCxnSpPr/>
          <p:nvPr/>
        </p:nvCxnSpPr>
        <p:spPr>
          <a:xfrm>
            <a:off x="5492224" y="4100239"/>
            <a:ext cx="351199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79F0075-3E9E-4FB7-8D7A-67E8613C28B9}"/>
              </a:ext>
            </a:extLst>
          </p:cNvPr>
          <p:cNvCxnSpPr/>
          <p:nvPr/>
        </p:nvCxnSpPr>
        <p:spPr>
          <a:xfrm>
            <a:off x="5487371" y="5038908"/>
            <a:ext cx="351199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FB0D0E4-88F7-42AF-AF2F-9DE071E87879}"/>
              </a:ext>
            </a:extLst>
          </p:cNvPr>
          <p:cNvCxnSpPr>
            <a:cxnSpLocks/>
          </p:cNvCxnSpPr>
          <p:nvPr/>
        </p:nvCxnSpPr>
        <p:spPr>
          <a:xfrm>
            <a:off x="5464074" y="4141981"/>
            <a:ext cx="0" cy="8956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DD0433-31E8-43E3-840D-54BC4AD6A8F9}"/>
              </a:ext>
            </a:extLst>
          </p:cNvPr>
          <p:cNvCxnSpPr>
            <a:cxnSpLocks/>
          </p:cNvCxnSpPr>
          <p:nvPr/>
        </p:nvCxnSpPr>
        <p:spPr>
          <a:xfrm>
            <a:off x="8977037" y="4096357"/>
            <a:ext cx="0" cy="8956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右 24">
            <a:extLst>
              <a:ext uri="{FF2B5EF4-FFF2-40B4-BE49-F238E27FC236}">
                <a16:creationId xmlns:a16="http://schemas.microsoft.com/office/drawing/2014/main" id="{8CA8DBBB-1C7A-4E5B-842A-2432974547B6}"/>
              </a:ext>
            </a:extLst>
          </p:cNvPr>
          <p:cNvSpPr/>
          <p:nvPr/>
        </p:nvSpPr>
        <p:spPr>
          <a:xfrm>
            <a:off x="4356504" y="4467163"/>
            <a:ext cx="1095921" cy="12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763AA5-F1F3-4617-9186-BC63C4CD9A33}"/>
              </a:ext>
            </a:extLst>
          </p:cNvPr>
          <p:cNvSpPr/>
          <p:nvPr/>
        </p:nvSpPr>
        <p:spPr>
          <a:xfrm>
            <a:off x="8999366" y="2704090"/>
            <a:ext cx="2433546" cy="454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kern="1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比</a:t>
            </a:r>
            <a:r>
              <a:rPr lang="zh-CN" altLang="zh-CN" sz="1600" kern="1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萨塔摔蛋模型算法</a:t>
            </a:r>
            <a:r>
              <a:rPr lang="en-US" altLang="zh-CN" sz="1600" kern="1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600" kern="1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语言程序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27E9EAD-5CEB-4E29-BBAC-F70772B0B3BA}"/>
              </a:ext>
            </a:extLst>
          </p:cNvPr>
          <p:cNvSpPr/>
          <p:nvPr/>
        </p:nvSpPr>
        <p:spPr>
          <a:xfrm>
            <a:off x="8999366" y="3311578"/>
            <a:ext cx="2583034" cy="454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kern="1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比</a:t>
            </a:r>
            <a:r>
              <a:rPr lang="zh-CN" altLang="zh-CN" sz="1600" kern="100" dirty="0"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萨塔摔蛋模型算法</a:t>
            </a:r>
            <a:r>
              <a:rPr lang="en-US" altLang="zh-CN" sz="1600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lang="zh-CN" altLang="en-US" sz="1600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MIPS</a:t>
            </a:r>
            <a:r>
              <a:rPr lang="zh-CN" altLang="zh-CN" sz="1600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指令的汇编程序</a:t>
            </a:r>
            <a:endParaRPr lang="zh-CN" altLang="en-US" sz="1600" kern="1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AD69B69C-F417-470F-9128-2670E8F0813B}"/>
              </a:ext>
            </a:extLst>
          </p:cNvPr>
          <p:cNvSpPr/>
          <p:nvPr/>
        </p:nvSpPr>
        <p:spPr>
          <a:xfrm rot="10800000">
            <a:off x="8060697" y="2999460"/>
            <a:ext cx="916339" cy="128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0827D991-CC6C-4C45-8A4A-29DEBD88F227}"/>
              </a:ext>
            </a:extLst>
          </p:cNvPr>
          <p:cNvSpPr/>
          <p:nvPr/>
        </p:nvSpPr>
        <p:spPr>
          <a:xfrm rot="10800000">
            <a:off x="8055844" y="3332412"/>
            <a:ext cx="916339" cy="128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788023C2-9A07-47BF-BE3F-EBF20900F972}"/>
              </a:ext>
            </a:extLst>
          </p:cNvPr>
          <p:cNvSpPr/>
          <p:nvPr/>
        </p:nvSpPr>
        <p:spPr>
          <a:xfrm rot="5400000" flipV="1">
            <a:off x="10137997" y="3158658"/>
            <a:ext cx="128132" cy="17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D89C88F5-23B1-4817-9ACE-B8E25370A830}"/>
              </a:ext>
            </a:extLst>
          </p:cNvPr>
          <p:cNvSpPr/>
          <p:nvPr/>
        </p:nvSpPr>
        <p:spPr>
          <a:xfrm rot="10800000">
            <a:off x="8999996" y="4253893"/>
            <a:ext cx="1169059" cy="15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152E2A-AC08-40E6-827E-C52289A3E900}"/>
              </a:ext>
            </a:extLst>
          </p:cNvPr>
          <p:cNvSpPr/>
          <p:nvPr/>
        </p:nvSpPr>
        <p:spPr>
          <a:xfrm>
            <a:off x="10112756" y="3765864"/>
            <a:ext cx="91249" cy="59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5ACF64-30EE-4855-B6E6-3AA17A72212E}"/>
              </a:ext>
            </a:extLst>
          </p:cNvPr>
          <p:cNvSpPr txBox="1"/>
          <p:nvPr/>
        </p:nvSpPr>
        <p:spPr>
          <a:xfrm>
            <a:off x="10271959" y="3858581"/>
            <a:ext cx="828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编译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87793D0-1C98-4A86-9003-C692C0A33E40}"/>
              </a:ext>
            </a:extLst>
          </p:cNvPr>
          <p:cNvSpPr txBox="1"/>
          <p:nvPr/>
        </p:nvSpPr>
        <p:spPr>
          <a:xfrm>
            <a:off x="4299557" y="4494045"/>
            <a:ext cx="13767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MIPS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指令系统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77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55024-C48D-E3D7-3063-C998A046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简单流水线</a:t>
            </a:r>
            <a:r>
              <a:rPr lang="en-US" altLang="zh-CN" dirty="0"/>
              <a:t>CPU</a:t>
            </a:r>
            <a:r>
              <a:rPr lang="zh-CN" altLang="en-US" dirty="0"/>
              <a:t>指令条数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B271E-A88B-6F66-0A7F-EBE3F75CC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不少于下列</a:t>
            </a:r>
            <a:r>
              <a:rPr lang="en-US" altLang="zh-CN" dirty="0"/>
              <a:t>8</a:t>
            </a:r>
            <a:r>
              <a:rPr lang="zh-CN" altLang="en-US" dirty="0"/>
              <a:t>条指令：</a:t>
            </a:r>
            <a:endParaRPr lang="en-US" altLang="zh-CN" dirty="0"/>
          </a:p>
          <a:p>
            <a:r>
              <a:rPr lang="en-US" altLang="zh-CN" dirty="0"/>
              <a:t>ADD</a:t>
            </a:r>
          </a:p>
          <a:p>
            <a:r>
              <a:rPr lang="en-US" altLang="zh-CN" dirty="0"/>
              <a:t>NOP</a:t>
            </a:r>
          </a:p>
          <a:p>
            <a:r>
              <a:rPr lang="en-US" altLang="zh-CN" dirty="0"/>
              <a:t>HALT</a:t>
            </a:r>
          </a:p>
          <a:p>
            <a:r>
              <a:rPr lang="en-US" altLang="zh-CN" dirty="0"/>
              <a:t>LOAD</a:t>
            </a:r>
          </a:p>
          <a:p>
            <a:r>
              <a:rPr lang="en-US" altLang="zh-CN" dirty="0"/>
              <a:t>STORE</a:t>
            </a:r>
          </a:p>
          <a:p>
            <a:r>
              <a:rPr lang="en-US" altLang="zh-CN" dirty="0"/>
              <a:t>CMP</a:t>
            </a:r>
          </a:p>
          <a:p>
            <a:r>
              <a:rPr lang="en-US" altLang="zh-CN" dirty="0"/>
              <a:t>BZ</a:t>
            </a:r>
          </a:p>
          <a:p>
            <a:r>
              <a:rPr lang="en-US" altLang="zh-CN" dirty="0"/>
              <a:t>BN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76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7B145-4B43-48AA-8D24-C40DD290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19"/>
            <a:ext cx="10515600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流水线</a:t>
            </a:r>
            <a:r>
              <a:rPr lang="en-US" altLang="zh-CN" dirty="0"/>
              <a:t>CPU</a:t>
            </a:r>
            <a:r>
              <a:rPr lang="zh-CN" altLang="en-US" dirty="0"/>
              <a:t>的数据通路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5F466-C5A8-4EB2-A734-ABB96D72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B63ED2-0AB1-43CD-AD09-61E608B6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" y="1367482"/>
            <a:ext cx="11178746" cy="54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9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D218E-0829-42D3-AB53-D1A52E53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92" y="-40309"/>
            <a:ext cx="10515600" cy="721850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控制器设计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3B0EC-05CD-452B-8BFD-3849B07EB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92" y="529009"/>
            <a:ext cx="10515600" cy="4351338"/>
          </a:xfrm>
        </p:spPr>
        <p:txBody>
          <a:bodyPr/>
          <a:lstStyle/>
          <a:p>
            <a:r>
              <a:rPr lang="en-US" altLang="zh-CN" dirty="0" err="1"/>
              <a:t>Addi</a:t>
            </a:r>
            <a:r>
              <a:rPr lang="en-US" altLang="zh-CN" dirty="0"/>
              <a:t> rt</a:t>
            </a:r>
            <a:r>
              <a:rPr lang="zh-CN" altLang="en-US" dirty="0"/>
              <a:t>，</a:t>
            </a:r>
            <a:r>
              <a:rPr lang="en-US" altLang="zh-CN" dirty="0" err="1"/>
              <a:t>rs</a:t>
            </a:r>
            <a:r>
              <a:rPr lang="zh-CN" altLang="en-US" dirty="0"/>
              <a:t>，</a:t>
            </a:r>
            <a:r>
              <a:rPr lang="en-US" altLang="zh-CN" dirty="0" err="1"/>
              <a:t>imm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5C9D0C-B02A-4944-94AF-80C56DDE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4" y="894124"/>
            <a:ext cx="7336021" cy="46310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E9ED01-56F8-475A-887E-E309587D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100" y="189976"/>
            <a:ext cx="4381827" cy="45734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B4C3DA-ABE9-4658-5C5D-15251EF26E53}"/>
              </a:ext>
            </a:extLst>
          </p:cNvPr>
          <p:cNvSpPr txBox="1"/>
          <p:nvPr/>
        </p:nvSpPr>
        <p:spPr>
          <a:xfrm>
            <a:off x="90577" y="5219380"/>
            <a:ext cx="73593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PC</a:t>
            </a:r>
            <a:r>
              <a:rPr lang="zh-CN" altLang="en-US" dirty="0"/>
              <a:t>寄存器的值作为地址传到指令寄存器进行指令的读取；</a:t>
            </a:r>
            <a:endParaRPr lang="en-US" altLang="zh-CN" dirty="0"/>
          </a:p>
          <a:p>
            <a:r>
              <a:rPr lang="en-US" altLang="zh-CN" dirty="0"/>
              <a:t>PC+4</a:t>
            </a:r>
            <a:r>
              <a:rPr lang="zh-CN" altLang="en-US" dirty="0"/>
              <a:t>送回</a:t>
            </a:r>
            <a:r>
              <a:rPr lang="en-US" altLang="zh-CN" dirty="0"/>
              <a:t>PC</a:t>
            </a:r>
            <a:r>
              <a:rPr lang="zh-CN" altLang="en-US" dirty="0"/>
              <a:t>寄存器，为下一条指令取值准备；</a:t>
            </a:r>
            <a:endParaRPr lang="en-US" altLang="zh-CN" dirty="0"/>
          </a:p>
          <a:p>
            <a:r>
              <a:rPr lang="zh-CN" altLang="en-US" dirty="0"/>
              <a:t>指令寄存器取指令，并译码，</a:t>
            </a:r>
            <a:r>
              <a:rPr lang="en-US" altLang="zh-CN" dirty="0"/>
              <a:t>op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字段送到控制单元，</a:t>
            </a:r>
            <a:r>
              <a:rPr lang="en-US" altLang="zh-CN" dirty="0" err="1"/>
              <a:t>rs</a:t>
            </a:r>
            <a:r>
              <a:rPr lang="zh-CN" altLang="en-US" dirty="0"/>
              <a:t>送给寄存器组的</a:t>
            </a:r>
            <a:r>
              <a:rPr lang="en-US" altLang="zh-CN" dirty="0" err="1"/>
              <a:t>ra</a:t>
            </a:r>
            <a:r>
              <a:rPr lang="zh-CN" altLang="en-US" dirty="0"/>
              <a:t>端口，取出寄存器的值由</a:t>
            </a:r>
            <a:r>
              <a:rPr lang="en-US" altLang="zh-CN" dirty="0" err="1"/>
              <a:t>qa</a:t>
            </a:r>
            <a:r>
              <a:rPr lang="zh-CN" altLang="en-US" dirty="0"/>
              <a:t>端口送给</a:t>
            </a:r>
            <a:r>
              <a:rPr lang="en-US" altLang="zh-CN" dirty="0"/>
              <a:t>ALU;</a:t>
            </a:r>
          </a:p>
          <a:p>
            <a:r>
              <a:rPr lang="zh-CN" altLang="en-US" dirty="0"/>
              <a:t>立即数进行符号位扩展后，送给</a:t>
            </a:r>
            <a:r>
              <a:rPr lang="en-US" altLang="zh-CN" dirty="0"/>
              <a:t>ALU;</a:t>
            </a:r>
          </a:p>
          <a:p>
            <a:r>
              <a:rPr lang="en-US" altLang="zh-CN" dirty="0"/>
              <a:t>ALU</a:t>
            </a:r>
            <a:r>
              <a:rPr lang="zh-CN" altLang="en-US" dirty="0"/>
              <a:t>运算，结果送回寄存器组端口</a:t>
            </a:r>
            <a:r>
              <a:rPr lang="en-US" altLang="zh-CN" dirty="0"/>
              <a:t>wd</a:t>
            </a:r>
            <a:r>
              <a:rPr lang="zh-CN" altLang="en-US" dirty="0"/>
              <a:t>。</a:t>
            </a:r>
            <a:r>
              <a:rPr lang="en-US" altLang="zh-CN" dirty="0"/>
              <a:t>R</a:t>
            </a:r>
            <a:r>
              <a:rPr lang="zh-CN" altLang="en-US" dirty="0"/>
              <a:t>型指令通路类似。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BCBAFA-BBDD-F6FB-8CC3-4DAC7667C83A}"/>
              </a:ext>
            </a:extLst>
          </p:cNvPr>
          <p:cNvSpPr txBox="1"/>
          <p:nvPr/>
        </p:nvSpPr>
        <p:spPr>
          <a:xfrm>
            <a:off x="7426598" y="4826675"/>
            <a:ext cx="47128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增加指令条数，合并数据通路，部件存在多个数据来源，需要增加多路选择器；</a:t>
            </a:r>
            <a:endParaRPr lang="en-US" altLang="zh-CN" dirty="0"/>
          </a:p>
          <a:p>
            <a:r>
              <a:rPr lang="zh-CN" altLang="en-US" dirty="0"/>
              <a:t>多路选择器的控制信号由控制单元给出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通用寄存器组的写地址端口是</a:t>
            </a:r>
            <a:r>
              <a:rPr lang="en-US" altLang="zh-CN" dirty="0" err="1"/>
              <a:t>wn</a:t>
            </a:r>
            <a:r>
              <a:rPr lang="zh-CN" altLang="en-US" dirty="0"/>
              <a:t>，与输入的指令类型有关；如果指令是</a:t>
            </a:r>
            <a:r>
              <a:rPr lang="en-US" altLang="zh-CN" dirty="0"/>
              <a:t>R</a:t>
            </a:r>
            <a:r>
              <a:rPr lang="zh-CN" altLang="en-US" dirty="0"/>
              <a:t>类型，则</a:t>
            </a:r>
            <a:r>
              <a:rPr lang="en-US" altLang="zh-CN" dirty="0" err="1"/>
              <a:t>wn</a:t>
            </a:r>
            <a:r>
              <a:rPr lang="en-US" altLang="zh-CN" dirty="0"/>
              <a:t>=</a:t>
            </a:r>
            <a:r>
              <a:rPr lang="en-US" altLang="zh-CN" dirty="0" err="1"/>
              <a:t>rd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如指令是</a:t>
            </a:r>
            <a:r>
              <a:rPr lang="en-US" altLang="zh-CN" dirty="0" err="1"/>
              <a:t>i</a:t>
            </a:r>
            <a:r>
              <a:rPr lang="zh-CN" altLang="en-US" dirty="0"/>
              <a:t>型，则</a:t>
            </a:r>
            <a:r>
              <a:rPr lang="en-US" altLang="zh-CN" dirty="0" err="1"/>
              <a:t>wn</a:t>
            </a:r>
            <a:r>
              <a:rPr lang="en-US" altLang="zh-CN" dirty="0"/>
              <a:t>=rt</a:t>
            </a:r>
            <a:r>
              <a:rPr lang="zh-CN" altLang="en-US" dirty="0"/>
              <a:t>；如指令是</a:t>
            </a:r>
            <a:r>
              <a:rPr lang="en-US" altLang="zh-CN" dirty="0" err="1"/>
              <a:t>jal</a:t>
            </a:r>
            <a:r>
              <a:rPr lang="zh-CN" altLang="en-US" dirty="0"/>
              <a:t>，则</a:t>
            </a:r>
            <a:r>
              <a:rPr lang="en-US" altLang="zh-CN" dirty="0" err="1"/>
              <a:t>wn</a:t>
            </a:r>
            <a:r>
              <a:rPr lang="en-US" altLang="zh-CN" dirty="0"/>
              <a:t>=5</a:t>
            </a:r>
            <a:r>
              <a:rPr lang="zh-CN" altLang="en-US" dirty="0"/>
              <a:t>‘</a:t>
            </a:r>
            <a:r>
              <a:rPr lang="en-US" altLang="zh-CN" dirty="0"/>
              <a:t>11111</a:t>
            </a:r>
            <a:r>
              <a:rPr lang="zh-CN" altLang="en-US" dirty="0"/>
              <a:t>（返回地址送给</a:t>
            </a:r>
            <a:r>
              <a:rPr lang="en-US" altLang="zh-CN" dirty="0"/>
              <a:t>31</a:t>
            </a:r>
            <a:r>
              <a:rPr lang="zh-CN" altLang="en-US" dirty="0"/>
              <a:t>号通用寄存器。</a:t>
            </a:r>
          </a:p>
        </p:txBody>
      </p:sp>
    </p:spTree>
    <p:extLst>
      <p:ext uri="{BB962C8B-B14F-4D97-AF65-F5344CB8AC3E}">
        <p14:creationId xmlns:p14="http://schemas.microsoft.com/office/powerpoint/2010/main" val="27117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2EA79-3E3E-465E-984A-B8629319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zh-CN" dirty="0"/>
              <a:t>流水线</a:t>
            </a:r>
            <a:r>
              <a:rPr lang="en-US" altLang="zh-CN" dirty="0"/>
              <a:t>CPU</a:t>
            </a:r>
            <a:r>
              <a:rPr lang="zh-CN" altLang="zh-CN" dirty="0"/>
              <a:t>实验性能验证模型</a:t>
            </a:r>
            <a:b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07047-FDA6-4625-AB44-46FB192E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性能验证模型：比萨塔摔鸡蛋游戏。两个同学在可变换层数的比萨塔上摔鸡蛋，一个同学秘密设定同一批鸡蛋耐摔值；另一个同学在指定层高的比萨塔拿着鸡蛋往下摔，用最少的摔次数和摔破的鸡蛋数求出鸡蛋的耐摔值。假定在耐摔值的楼层及其下面楼层，鸡蛋摔不破，可以重复使用，否则鸡蛋摔破。要求模型的算法输出包括：摔的总次数、摔的总鸡蛋数、最后摔的鸡蛋是否摔破。</a:t>
            </a:r>
            <a:endParaRPr lang="en-US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用你的模型评价该游戏在两个不同历史时期花费的总成本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f=m*p1+n*p2+h*p3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为上的楼层总数，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为下的楼层总数，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为摔破的鸡蛋总数，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为每上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层的成本，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为每下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层的成本，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为每个鸡蛋的成本；在物质匮乏时期，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p1=2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p2=1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p3=4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；在人力成本增长时期，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p1=4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p2=1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p3=2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。请使用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语言设计该验证模型的算法，并把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语言汇编为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MIPS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指令汇编程序，同时利用编译器生成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MIPS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lang="zh-CN" altLang="zh-CN" sz="3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指令集可执行目标程序。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31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D4006-A0BA-4845-8061-F2593961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实验</a:t>
            </a:r>
            <a:r>
              <a:rPr lang="en-US" altLang="zh-CN" dirty="0"/>
              <a:t>DDL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3694F-4857-4A40-9E77-30E0D812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周日</a:t>
            </a:r>
            <a:r>
              <a:rPr lang="en-US" altLang="zh-CN" dirty="0"/>
              <a:t>24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递交实验源码和实验报告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设计源码以</a:t>
            </a:r>
            <a:r>
              <a:rPr lang="en-US" altLang="zh-CN" dirty="0"/>
              <a:t>.v</a:t>
            </a:r>
            <a:r>
              <a:rPr lang="zh-CN" altLang="en-US" dirty="0"/>
              <a:t>格式、验证程序与汇编的</a:t>
            </a:r>
            <a:r>
              <a:rPr lang="en-US" altLang="zh-CN" dirty="0" err="1"/>
              <a:t>mips</a:t>
            </a:r>
            <a:r>
              <a:rPr lang="zh-CN" altLang="en-US" dirty="0"/>
              <a:t>或</a:t>
            </a:r>
            <a:r>
              <a:rPr lang="en-US" altLang="zh-CN" dirty="0" err="1"/>
              <a:t>risc</a:t>
            </a:r>
            <a:r>
              <a:rPr lang="en-US" altLang="zh-CN" dirty="0"/>
              <a:t>-v</a:t>
            </a:r>
            <a:r>
              <a:rPr lang="zh-CN" altLang="en-US" dirty="0"/>
              <a:t>程序放在同一个子文件夹（</a:t>
            </a:r>
            <a:r>
              <a:rPr lang="zh-CN" altLang="en-US" dirty="0">
                <a:solidFill>
                  <a:srgbClr val="FF0000"/>
                </a:solidFill>
              </a:rPr>
              <a:t>该子文件夹不要压缩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实验报告放在上面子文件夹同级目录</a:t>
            </a:r>
            <a:endParaRPr lang="en-US" altLang="zh-CN" dirty="0"/>
          </a:p>
          <a:p>
            <a:r>
              <a:rPr lang="zh-CN" altLang="en-US" dirty="0"/>
              <a:t>一起用</a:t>
            </a:r>
            <a:r>
              <a:rPr lang="en-US" altLang="zh-CN" dirty="0" err="1"/>
              <a:t>Bandzip</a:t>
            </a:r>
            <a:r>
              <a:rPr lang="zh-CN" altLang="en-US" dirty="0"/>
              <a:t>压缩递交上传</a:t>
            </a:r>
            <a:r>
              <a:rPr lang="en-US" altLang="zh-CN" dirty="0">
                <a:hlinkClick r:id="rId2"/>
              </a:rPr>
              <a:t>www.univercom.cn</a:t>
            </a:r>
            <a:r>
              <a:rPr lang="en-US" altLang="zh-CN" dirty="0"/>
              <a:t>:8080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31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598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Office 主题​​</vt:lpstr>
      <vt:lpstr>简单的流水线CPU设计与性能分析验证</vt:lpstr>
      <vt:lpstr>1.实验目的</vt:lpstr>
      <vt:lpstr>简单流水线CPU指令条数</vt:lpstr>
      <vt:lpstr>2.流水线CPU的数据通路</vt:lpstr>
      <vt:lpstr>3.控制器设计</vt:lpstr>
      <vt:lpstr>4.流水线CPU实验性能验证模型 </vt:lpstr>
      <vt:lpstr>6.实验DDL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简单的流水线CPU设计与性能分析验证</dc:title>
  <dc:creator>gfqing tongji</dc:creator>
  <cp:lastModifiedBy>tongji gfqing</cp:lastModifiedBy>
  <cp:revision>18</cp:revision>
  <dcterms:created xsi:type="dcterms:W3CDTF">2021-11-07T23:54:50Z</dcterms:created>
  <dcterms:modified xsi:type="dcterms:W3CDTF">2024-10-10T00:07:01Z</dcterms:modified>
</cp:coreProperties>
</file>