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56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5" r:id="rId20"/>
    <p:sldId id="276" r:id="rId21"/>
    <p:sldId id="283" r:id="rId22"/>
    <p:sldId id="278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ner Martins" initials="VM" lastIdx="1" clrIdx="0">
    <p:extLst>
      <p:ext uri="{19B8F6BF-5375-455C-9EA6-DF929625EA0E}">
        <p15:presenceInfo xmlns:p15="http://schemas.microsoft.com/office/powerpoint/2012/main" userId="30dc99dd59bb8b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F34E-4DD4-4A1B-825C-50FA5FBC41A9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F66D-1751-439C-B5EB-978C191CF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59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*Sem valores nulos no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*Retirada do gênero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*Supondo que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Smoking_status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é importante para detecção de AVC, tempos um problema pois temos 4500 linhas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infromação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desconhecida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*Devido a grande quantidade de outliers nas </a:t>
            </a:r>
            <a:r>
              <a:rPr lang="pt-BR" dirty="0" err="1"/>
              <a:t>features</a:t>
            </a:r>
            <a:r>
              <a:rPr lang="pt-BR" dirty="0"/>
              <a:t> de </a:t>
            </a:r>
            <a:r>
              <a:rPr lang="pt-BR" dirty="0" err="1"/>
              <a:t>avc_glucose_level</a:t>
            </a:r>
            <a:r>
              <a:rPr lang="pt-BR" dirty="0"/>
              <a:t> e </a:t>
            </a:r>
            <a:r>
              <a:rPr lang="pt-BR" dirty="0" err="1"/>
              <a:t>bmi</a:t>
            </a:r>
            <a:r>
              <a:rPr lang="pt-BR" dirty="0"/>
              <a:t>, treinamos os modelos de ML sem eles para experimentar se obteríamos resultados melhores. Não obtivemos sucesso e decidimos continuar com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4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apenas 4.1% dos dados, 632 de 15.303, são com positivo para AVC, o que parece ser um comportamento que se repete nas análises de doenças, visto que em uma população a quantidade de pessoas com determinada doença é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peqeuna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as pessoas mais velhas tem maior tendencia de ter o AVC, temos uma faixa a ser considerada em pessoas que tem a glicose alta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5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*Grande maioria que é casada (mas pode ser uma correlação espúria, pois há estudos que informam que pessoas casadas tem menos chances de ter AVC)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*As classes depois foram transformadas em dados numéricos para podermos rodá-las no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*As classes depois foram transformadas em dados numéricos para podermos rodá-las no modelo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Acurácia boa, mas isso é  Acurácia = VN+VN/(VP + FN + FN + VP)</a:t>
            </a:r>
          </a:p>
          <a:p>
            <a:r>
              <a:rPr lang="pt-BR" dirty="0"/>
              <a:t>Entretanto a precisão e o recall, que medem a fração de falsos positivos e negativos é ruim.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0D39-4573-F6E2-45D0-F1052A71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EFE8-02F2-66D4-0973-17950E55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4487A-9650-7EB0-1567-C6156DD5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DD170-DD5A-D15F-9AD8-AA559B90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DE8F0-26E7-F636-BAE3-ECA5A7BF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1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CDA4-D89F-7812-62D5-7425887A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96F65-6274-0837-22DB-1F0F10C9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633DD-9EA3-ECAB-4FFD-81C706F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2C9F4-4C8D-3E4A-E19A-66885DC3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AA795-D6FE-DAEC-9372-06DA8F74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2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70B591-8602-61F3-9DC5-C75A6501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EA5E17-DB21-F640-42F6-30241DFD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654AA-0593-BC72-B8B3-570D1865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724DB-6DA6-C364-662A-23A5C2FC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71E6A-95E9-B628-3809-B872508E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1D84-3680-7CA3-51EA-DF2A8493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DF5EC-DB00-5B28-B6BD-337C9955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1FCF2-FFAD-101F-D025-BB7B04A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7CF6-2C42-4559-25DB-FC1FDA1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37672-9F73-789D-A148-1C4D7C54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80EC-8F27-7A1E-263F-32D59EE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2B446-44BC-8876-906E-ADA172BB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9CCF9-EFC6-4405-FBBE-2EABD930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95DC-02C0-D2DC-9424-A78F90E6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6E1A9-BC1B-B9C0-396B-EA6778E6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6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5A33-6D94-D423-0B03-AFCD69F5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A7F9E-370A-D735-68E3-BE4E71E1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3E1FAD-3656-07F2-4EF3-1A6E4715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8FD47-D3E2-92DD-1889-CC1FE19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EF5CD-B8ED-0330-3C2F-AF9BE608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918CDF-50A1-3299-B803-704D8F1D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DCFA3-DED2-D031-ED34-D2894B8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1EEA9-EE93-C7F0-BFF6-94E2B493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35A47-29C0-2849-B744-280CD7CA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55BB08-60B4-CE48-9C92-983C7A1D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163F5-D646-A3C2-B0A6-A4F9B3CED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04AA83-83D7-88B8-C2FB-1D8CC92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D96B55-11C9-9202-D658-CB9A29C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6A032A-44B1-3854-00A2-C1BBB57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753F-E735-49C9-6A8F-01DFD19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B16B8D-43D5-038C-7019-4C261F8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696B8C-6376-3FCA-8546-A44484F9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C502F-495A-D4CB-B2C2-6E3B186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5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8E9DF-ED87-3E0E-9E4C-2E12F35E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9122CB-FF8D-EB7D-AB7A-173F956A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AA1CC-3133-3286-4638-C7A9E5C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70273-4690-5E01-8664-4D49A0D7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AA5E6-5A3A-F197-A949-05C1F702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1577E-8144-DA60-7EF6-0C4372F3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00099-8982-9B6A-F6E4-C6050142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BE4BA-AFEE-BD9E-C889-DDB192F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3FB72D-BEA2-9311-CE31-EEFDEF71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94AC3-F7F3-38CA-4250-DAE926CB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96FD16-E54E-9DA4-B7A5-9CB5BF92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60D50-642C-33CE-C8FB-382A5F61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2BDC99-8224-687F-4895-C07793F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2934A-EE06-39F9-E028-2E884CBE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8F7F4-4D21-DC4E-05A3-2C55D479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ABEDB-4B51-3C93-625D-64317BF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59E02-D160-DC9B-7A09-69182CE1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6B9F5-2C54-7948-65BD-3025AC68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F728-CB8D-4824-86FE-79294CF6465B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3ABC2-6F58-92F6-616D-1D0C5093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866CA-52F6-04BA-BF0D-E14541A78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2FA8B5-72F1-180A-6969-E1406F0DD607}"/>
              </a:ext>
            </a:extLst>
          </p:cNvPr>
          <p:cNvSpPr txBox="1"/>
          <p:nvPr/>
        </p:nvSpPr>
        <p:spPr>
          <a:xfrm>
            <a:off x="2433395" y="2767280"/>
            <a:ext cx="7325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ANÁLISE EXPLORATÓRIA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DOS DADOS</a:t>
            </a:r>
          </a:p>
        </p:txBody>
      </p:sp>
    </p:spTree>
    <p:extLst>
      <p:ext uri="{BB962C8B-B14F-4D97-AF65-F5344CB8AC3E}">
        <p14:creationId xmlns:p14="http://schemas.microsoft.com/office/powerpoint/2010/main" val="1708517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860391-8C2E-85C6-D94B-58AFB0A8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3" y="1458953"/>
            <a:ext cx="10532853" cy="39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1C3D7B-B603-150E-EE8E-BBCFD599C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6" r="33194"/>
          <a:stretch/>
        </p:blipFill>
        <p:spPr>
          <a:xfrm>
            <a:off x="366332" y="2382624"/>
            <a:ext cx="7624314" cy="22434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99B2D8-E4B0-FE65-117B-05902C363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85" b="50447"/>
          <a:stretch/>
        </p:blipFill>
        <p:spPr>
          <a:xfrm>
            <a:off x="8203716" y="2454277"/>
            <a:ext cx="3722299" cy="21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1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FA9840-4935-8DDB-AEE6-9B85AD7FB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6"/>
          <a:stretch/>
        </p:blipFill>
        <p:spPr>
          <a:xfrm>
            <a:off x="6207440" y="2089296"/>
            <a:ext cx="4257675" cy="41586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109083-F5B5-AE09-4648-75D22CAFBF8C}"/>
              </a:ext>
            </a:extLst>
          </p:cNvPr>
          <p:cNvSpPr txBox="1"/>
          <p:nvPr/>
        </p:nvSpPr>
        <p:spPr>
          <a:xfrm>
            <a:off x="4264822" y="1067289"/>
            <a:ext cx="315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  <a:cs typeface="Arial" panose="020B0604020202020204" pitchFamily="34" charset="0"/>
              </a:rPr>
              <a:t>Análise do Target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E31EF0-7622-A71A-0B49-D1D2140B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89" y="2871216"/>
            <a:ext cx="4711464" cy="19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7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D37094-9BF1-0E33-4B04-9FCCBB43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1961908"/>
            <a:ext cx="10905474" cy="3994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C33B16-0A37-2314-F7AE-47168E1E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6729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7E4194-CA34-EAC0-8C2D-25421EF3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" y="1840182"/>
            <a:ext cx="11036808" cy="41286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3D0464-8C31-0E53-280C-FD582141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3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AB8338-840F-6DD8-E69B-13AC8F4D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68" y="1972236"/>
            <a:ext cx="6345807" cy="3480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A1FF2-DB52-97EA-2118-13AB6BDF4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74"/>
          <a:stretch/>
        </p:blipFill>
        <p:spPr>
          <a:xfrm>
            <a:off x="368823" y="2330471"/>
            <a:ext cx="4203177" cy="2763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F9F6B9-070B-AA9A-C483-5D83E708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531304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64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D73425-BEA0-9036-8B0B-9E0893BC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1" y="2112264"/>
            <a:ext cx="6935543" cy="38039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B3BAA8-E25E-5244-5380-C023BD9DF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21"/>
          <a:stretch/>
        </p:blipFill>
        <p:spPr>
          <a:xfrm>
            <a:off x="211496" y="2039112"/>
            <a:ext cx="4720349" cy="3733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09BEA9-0870-F618-7233-2E5FA9B6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6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9C040-E6A8-F412-E29C-247EC6C0E58C}"/>
              </a:ext>
            </a:extLst>
          </p:cNvPr>
          <p:cNvSpPr txBox="1"/>
          <p:nvPr/>
        </p:nvSpPr>
        <p:spPr>
          <a:xfrm>
            <a:off x="1735511" y="2767280"/>
            <a:ext cx="872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TREINAMENTO DOS MODELOS DE</a:t>
            </a:r>
          </a:p>
          <a:p>
            <a:pPr algn="ctr"/>
            <a:r>
              <a:rPr lang="pt-BR" sz="4000" dirty="0">
                <a:latin typeface="Arial Black" panose="020B0A040201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5827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B991CD-5B79-F2EF-07E7-B652EBFE8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1"/>
          <a:stretch/>
        </p:blipFill>
        <p:spPr>
          <a:xfrm>
            <a:off x="455295" y="2247791"/>
            <a:ext cx="6356985" cy="26076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DB253C-EDD2-8743-92C8-9052DB966EDF}"/>
              </a:ext>
            </a:extLst>
          </p:cNvPr>
          <p:cNvSpPr txBox="1"/>
          <p:nvPr/>
        </p:nvSpPr>
        <p:spPr>
          <a:xfrm>
            <a:off x="4843928" y="700962"/>
            <a:ext cx="25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Árvore de Decisão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929500-0231-463D-FAF2-519E209E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76" y="2131695"/>
            <a:ext cx="2886075" cy="1343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01C774-C1F9-4502-25B8-8B05B4161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0"/>
          <a:stretch/>
        </p:blipFill>
        <p:spPr>
          <a:xfrm>
            <a:off x="7393796" y="3612258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8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57D4A0-CBA2-0A27-A419-6D6373EB2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0AB732-E002-B628-270E-CFCE2B82B40A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2B73E5-4B6D-8820-729C-E13AA09A6505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2051999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D2920D-428F-D240-16ED-343A091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6"/>
          <a:stretch/>
        </p:blipFill>
        <p:spPr>
          <a:xfrm>
            <a:off x="258792" y="2008772"/>
            <a:ext cx="11481758" cy="28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848B6C-0D1F-773B-D4DD-8ADD18C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AFBD5C-00F5-BB85-9820-96EDA4BA7FFB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D3A118-B71D-A474-33B9-49F320F484CC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9E7E07F-17C7-6FBA-EFA7-ACCCCAED3C10}"/>
              </a:ext>
            </a:extLst>
          </p:cNvPr>
          <p:cNvSpPr/>
          <p:nvPr/>
        </p:nvSpPr>
        <p:spPr>
          <a:xfrm>
            <a:off x="7382611" y="2131694"/>
            <a:ext cx="2438045" cy="415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65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2BB180-75A9-9C6E-9116-8D6D0597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" y="1484757"/>
            <a:ext cx="10487025" cy="742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5189DE-EB64-8D13-A75E-82E32A0FAFDF}"/>
              </a:ext>
            </a:extLst>
          </p:cNvPr>
          <p:cNvSpPr txBox="1"/>
          <p:nvPr/>
        </p:nvSpPr>
        <p:spPr>
          <a:xfrm>
            <a:off x="3900398" y="563502"/>
            <a:ext cx="439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Melhores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Hiperparâmetros</a:t>
            </a:r>
            <a:endParaRPr lang="pt-BR" sz="2400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BF9D8E-9936-0D95-C57A-4B56C614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" y="2496166"/>
            <a:ext cx="10477500" cy="6762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C416AA-7D1D-A51E-B387-094C694EA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9" y="3459188"/>
            <a:ext cx="11572875" cy="666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9E76A1-F6E9-E80B-5B4F-44E45B502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9" y="4339209"/>
            <a:ext cx="10687050" cy="666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C85181-79B1-9EE8-94CE-061103A76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75" y="5264950"/>
            <a:ext cx="12192000" cy="6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7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56DAD1-C84A-5EC2-8DBC-4C4E84FD9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5"/>
          <a:stretch/>
        </p:blipFill>
        <p:spPr>
          <a:xfrm>
            <a:off x="5115782" y="1589148"/>
            <a:ext cx="6675120" cy="15277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CF18766-8BAF-0A1B-D5A5-902D78E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9" y="3802831"/>
            <a:ext cx="6784848" cy="16717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6"/>
          <a:stretch/>
        </p:blipFill>
        <p:spPr>
          <a:xfrm>
            <a:off x="1042417" y="1590110"/>
            <a:ext cx="6419088" cy="16088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/>
          <a:stretch/>
        </p:blipFill>
        <p:spPr>
          <a:xfrm>
            <a:off x="949107" y="3802831"/>
            <a:ext cx="6605707" cy="16755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856F6-0B13-1FE8-CAF6-20B57BE78229}"/>
              </a:ext>
            </a:extLst>
          </p:cNvPr>
          <p:cNvCxnSpPr>
            <a:cxnSpLocks/>
          </p:cNvCxnSpPr>
          <p:nvPr/>
        </p:nvCxnSpPr>
        <p:spPr>
          <a:xfrm>
            <a:off x="7434073" y="1447758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F787-D776-5933-CC48-6E4DEF05BA36}"/>
              </a:ext>
            </a:extLst>
          </p:cNvPr>
          <p:cNvSpPr/>
          <p:nvPr/>
        </p:nvSpPr>
        <p:spPr>
          <a:xfrm>
            <a:off x="5469597" y="1554848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D3A089-B195-817F-8639-79CAFD7CFB5D}"/>
              </a:ext>
            </a:extLst>
          </p:cNvPr>
          <p:cNvSpPr/>
          <p:nvPr/>
        </p:nvSpPr>
        <p:spPr>
          <a:xfrm>
            <a:off x="9645357" y="1553120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12B116-4515-7CF6-650B-70A556653C0B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6D3997-31ED-E113-C850-B3169810ADAD}"/>
              </a:ext>
            </a:extLst>
          </p:cNvPr>
          <p:cNvSpPr txBox="1"/>
          <p:nvPr/>
        </p:nvSpPr>
        <p:spPr>
          <a:xfrm>
            <a:off x="2220917" y="910974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36AACD-D571-DF68-7776-976CD27D9D95}"/>
              </a:ext>
            </a:extLst>
          </p:cNvPr>
          <p:cNvSpPr txBox="1"/>
          <p:nvPr/>
        </p:nvSpPr>
        <p:spPr>
          <a:xfrm>
            <a:off x="7435201" y="936882"/>
            <a:ext cx="44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CF18766-8BAF-0A1B-D5A5-902D78E9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9" y="3802831"/>
            <a:ext cx="6784848" cy="16717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C2D378-76F9-7A26-5AC5-CDB33DF6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5"/>
          <a:stretch/>
        </p:blipFill>
        <p:spPr>
          <a:xfrm>
            <a:off x="5115782" y="1589148"/>
            <a:ext cx="6675120" cy="15277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6"/>
          <a:stretch/>
        </p:blipFill>
        <p:spPr>
          <a:xfrm>
            <a:off x="1042417" y="1590110"/>
            <a:ext cx="6419088" cy="16088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/>
          <a:stretch/>
        </p:blipFill>
        <p:spPr>
          <a:xfrm>
            <a:off x="949107" y="3802831"/>
            <a:ext cx="6605707" cy="16755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856F6-0B13-1FE8-CAF6-20B57BE78229}"/>
              </a:ext>
            </a:extLst>
          </p:cNvPr>
          <p:cNvCxnSpPr>
            <a:cxnSpLocks/>
          </p:cNvCxnSpPr>
          <p:nvPr/>
        </p:nvCxnSpPr>
        <p:spPr>
          <a:xfrm>
            <a:off x="7434073" y="1447758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B2AD99-A701-0172-AE23-D7E5809E31FA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F787-D776-5933-CC48-6E4DEF05BA36}"/>
              </a:ext>
            </a:extLst>
          </p:cNvPr>
          <p:cNvSpPr/>
          <p:nvPr/>
        </p:nvSpPr>
        <p:spPr>
          <a:xfrm>
            <a:off x="5469597" y="383170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D3A089-B195-817F-8639-79CAFD7CFB5D}"/>
              </a:ext>
            </a:extLst>
          </p:cNvPr>
          <p:cNvSpPr/>
          <p:nvPr/>
        </p:nvSpPr>
        <p:spPr>
          <a:xfrm>
            <a:off x="9645357" y="3829976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A5C67B-95D4-8C95-A1D4-DF54AD0F2963}"/>
              </a:ext>
            </a:extLst>
          </p:cNvPr>
          <p:cNvSpPr txBox="1"/>
          <p:nvPr/>
        </p:nvSpPr>
        <p:spPr>
          <a:xfrm>
            <a:off x="2220917" y="910974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8F32DE-F7D3-CCB8-E93E-8C90B830DCEE}"/>
              </a:ext>
            </a:extLst>
          </p:cNvPr>
          <p:cNvSpPr txBox="1"/>
          <p:nvPr/>
        </p:nvSpPr>
        <p:spPr>
          <a:xfrm>
            <a:off x="7435201" y="936882"/>
            <a:ext cx="44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9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E44F228-E0B7-542B-328A-D2D4ABF1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2" y="3815109"/>
            <a:ext cx="3949492" cy="14810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EB5032-9699-AB76-41DC-57A282D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3" y="1561831"/>
            <a:ext cx="4041649" cy="152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8" t="4595"/>
          <a:stretch/>
        </p:blipFill>
        <p:spPr>
          <a:xfrm>
            <a:off x="1043302" y="1561831"/>
            <a:ext cx="6382340" cy="16085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/>
          <a:stretch/>
        </p:blipFill>
        <p:spPr>
          <a:xfrm>
            <a:off x="932688" y="3798058"/>
            <a:ext cx="6537959" cy="16267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C955C-B262-3BDC-4255-257827681B73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B4357-3528-7BF9-1966-FE47AAA9F056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83479C-0762-A26C-5544-FD341D3A1441}"/>
              </a:ext>
            </a:extLst>
          </p:cNvPr>
          <p:cNvCxnSpPr>
            <a:cxnSpLocks/>
          </p:cNvCxnSpPr>
          <p:nvPr/>
        </p:nvCxnSpPr>
        <p:spPr>
          <a:xfrm>
            <a:off x="7287769" y="1377324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7AE1E-5347-C3FC-D593-AF97286BA3E2}"/>
              </a:ext>
            </a:extLst>
          </p:cNvPr>
          <p:cNvSpPr txBox="1"/>
          <p:nvPr/>
        </p:nvSpPr>
        <p:spPr>
          <a:xfrm>
            <a:off x="2421678" y="910974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1DD69-9404-A05C-3C41-3B22B778C51D}"/>
              </a:ext>
            </a:extLst>
          </p:cNvPr>
          <p:cNvSpPr txBox="1"/>
          <p:nvPr/>
        </p:nvSpPr>
        <p:spPr>
          <a:xfrm>
            <a:off x="7616727" y="936882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E5EFA9-CA27-757C-EED0-9707CCCC9001}"/>
              </a:ext>
            </a:extLst>
          </p:cNvPr>
          <p:cNvSpPr/>
          <p:nvPr/>
        </p:nvSpPr>
        <p:spPr>
          <a:xfrm>
            <a:off x="5295861" y="1518272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E08CDF-B999-4B75-7BE0-F2CCB9987DC7}"/>
              </a:ext>
            </a:extLst>
          </p:cNvPr>
          <p:cNvSpPr/>
          <p:nvPr/>
        </p:nvSpPr>
        <p:spPr>
          <a:xfrm>
            <a:off x="9425901" y="151654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3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E44F228-E0B7-542B-328A-D2D4ABF1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2" y="3815109"/>
            <a:ext cx="3949492" cy="14810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EB5032-9699-AB76-41DC-57A282D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3" y="1561831"/>
            <a:ext cx="4041649" cy="152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8" t="4595"/>
          <a:stretch/>
        </p:blipFill>
        <p:spPr>
          <a:xfrm>
            <a:off x="1043302" y="1561831"/>
            <a:ext cx="6382340" cy="16085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/>
          <a:stretch/>
        </p:blipFill>
        <p:spPr>
          <a:xfrm>
            <a:off x="932688" y="3798058"/>
            <a:ext cx="6537959" cy="16267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C955C-B262-3BDC-4255-257827681B73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B4357-3528-7BF9-1966-FE47AAA9F056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83479C-0762-A26C-5544-FD341D3A1441}"/>
              </a:ext>
            </a:extLst>
          </p:cNvPr>
          <p:cNvCxnSpPr>
            <a:cxnSpLocks/>
          </p:cNvCxnSpPr>
          <p:nvPr/>
        </p:nvCxnSpPr>
        <p:spPr>
          <a:xfrm>
            <a:off x="7287769" y="1377324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7AE1E-5347-C3FC-D593-AF97286BA3E2}"/>
              </a:ext>
            </a:extLst>
          </p:cNvPr>
          <p:cNvSpPr txBox="1"/>
          <p:nvPr/>
        </p:nvSpPr>
        <p:spPr>
          <a:xfrm>
            <a:off x="2421678" y="910974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1DD69-9404-A05C-3C41-3B22B778C51D}"/>
              </a:ext>
            </a:extLst>
          </p:cNvPr>
          <p:cNvSpPr txBox="1"/>
          <p:nvPr/>
        </p:nvSpPr>
        <p:spPr>
          <a:xfrm>
            <a:off x="7616727" y="936882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E5EFA9-CA27-757C-EED0-9707CCCC9001}"/>
              </a:ext>
            </a:extLst>
          </p:cNvPr>
          <p:cNvSpPr/>
          <p:nvPr/>
        </p:nvSpPr>
        <p:spPr>
          <a:xfrm>
            <a:off x="5295861" y="378598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E08CDF-B999-4B75-7BE0-F2CCB9987DC7}"/>
              </a:ext>
            </a:extLst>
          </p:cNvPr>
          <p:cNvSpPr/>
          <p:nvPr/>
        </p:nvSpPr>
        <p:spPr>
          <a:xfrm>
            <a:off x="9425901" y="3784256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79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3CBBAD-6A52-3262-11B8-9702B3B9EA21}"/>
              </a:ext>
            </a:extLst>
          </p:cNvPr>
          <p:cNvSpPr txBox="1"/>
          <p:nvPr/>
        </p:nvSpPr>
        <p:spPr>
          <a:xfrm>
            <a:off x="4147197" y="2767280"/>
            <a:ext cx="3897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LIÇÕES</a:t>
            </a:r>
          </a:p>
          <a:p>
            <a:pPr algn="ctr"/>
            <a:r>
              <a:rPr lang="pt-BR" sz="4000" dirty="0">
                <a:latin typeface="Arial Black" panose="020B0A04020102020204" pitchFamily="34" charset="0"/>
              </a:rPr>
              <a:t>APRENDIDAS</a:t>
            </a:r>
          </a:p>
        </p:txBody>
      </p:sp>
    </p:spTree>
    <p:extLst>
      <p:ext uri="{BB962C8B-B14F-4D97-AF65-F5344CB8AC3E}">
        <p14:creationId xmlns:p14="http://schemas.microsoft.com/office/powerpoint/2010/main" val="346017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B80AA5-3750-5C2F-76EF-0510EFC3BE7D}"/>
              </a:ext>
            </a:extLst>
          </p:cNvPr>
          <p:cNvSpPr txBox="1"/>
          <p:nvPr/>
        </p:nvSpPr>
        <p:spPr>
          <a:xfrm>
            <a:off x="2587752" y="1537960"/>
            <a:ext cx="7434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Necessário fazer uma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boa análise exploratória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dos dados e da área do negócio para poder treinar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algorítmos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Learning.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Correlação baixa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o target.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Aprender como trabalhar melhor com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dados desbalanceados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seja com variação da amostragem com over/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utilização de algoritmos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Learning mais adequados.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F7D9B5-B2D4-33BD-1B9A-5EF4F45FA756}"/>
              </a:ext>
            </a:extLst>
          </p:cNvPr>
          <p:cNvSpPr txBox="1"/>
          <p:nvPr/>
        </p:nvSpPr>
        <p:spPr>
          <a:xfrm>
            <a:off x="1647388" y="137336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F9478-A6E1-B1CF-E81F-1EC26D1894D5}"/>
              </a:ext>
            </a:extLst>
          </p:cNvPr>
          <p:cNvSpPr txBox="1"/>
          <p:nvPr/>
        </p:nvSpPr>
        <p:spPr>
          <a:xfrm>
            <a:off x="1647388" y="296733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F3D941-8732-F04D-F2A5-DA24261892D4}"/>
              </a:ext>
            </a:extLst>
          </p:cNvPr>
          <p:cNvSpPr txBox="1"/>
          <p:nvPr/>
        </p:nvSpPr>
        <p:spPr>
          <a:xfrm>
            <a:off x="1647388" y="457067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882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34" y="237517"/>
            <a:ext cx="5672796" cy="63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5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D93B4-1A8A-B005-C551-68D5BFE3B14A}"/>
              </a:ext>
            </a:extLst>
          </p:cNvPr>
          <p:cNvSpPr/>
          <p:nvPr/>
        </p:nvSpPr>
        <p:spPr>
          <a:xfrm>
            <a:off x="966159" y="2717321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695DF9-9B51-2ADA-0DD1-84E026865690}"/>
              </a:ext>
            </a:extLst>
          </p:cNvPr>
          <p:cNvSpPr/>
          <p:nvPr/>
        </p:nvSpPr>
        <p:spPr>
          <a:xfrm>
            <a:off x="966159" y="3864633"/>
            <a:ext cx="5555412" cy="89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27C6E-C966-16D4-6B38-DC7A8C1EBB0A}"/>
              </a:ext>
            </a:extLst>
          </p:cNvPr>
          <p:cNvSpPr/>
          <p:nvPr/>
        </p:nvSpPr>
        <p:spPr>
          <a:xfrm>
            <a:off x="966159" y="5345499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7364174" y="3111274"/>
            <a:ext cx="419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Transformação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valores Categóricos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para valores Numéricos</a:t>
            </a:r>
          </a:p>
        </p:txBody>
      </p:sp>
    </p:spTree>
    <p:extLst>
      <p:ext uri="{BB962C8B-B14F-4D97-AF65-F5344CB8AC3E}">
        <p14:creationId xmlns:p14="http://schemas.microsoft.com/office/powerpoint/2010/main" val="334867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8434470" y="3111274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Exclusão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coluna “id”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2F28A1A-6028-4FA3-5D21-3632EC152653}"/>
              </a:ext>
            </a:extLst>
          </p:cNvPr>
          <p:cNvCxnSpPr/>
          <p:nvPr/>
        </p:nvCxnSpPr>
        <p:spPr>
          <a:xfrm>
            <a:off x="974785" y="2570672"/>
            <a:ext cx="54260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FE8F3A8-80FD-E752-48CD-E624436949B7}"/>
              </a:ext>
            </a:extLst>
          </p:cNvPr>
          <p:cNvSpPr/>
          <p:nvPr/>
        </p:nvSpPr>
        <p:spPr>
          <a:xfrm>
            <a:off x="6196584" y="4700016"/>
            <a:ext cx="106375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21B8D57-1284-368F-1172-9B2BF790EC7D}"/>
              </a:ext>
            </a:extLst>
          </p:cNvPr>
          <p:cNvSpPr/>
          <p:nvPr/>
        </p:nvSpPr>
        <p:spPr>
          <a:xfrm>
            <a:off x="6196584" y="5081016"/>
            <a:ext cx="106375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4D08FF-FB15-6FAF-50D5-52C28641E9CE}"/>
              </a:ext>
            </a:extLst>
          </p:cNvPr>
          <p:cNvSpPr/>
          <p:nvPr/>
        </p:nvSpPr>
        <p:spPr>
          <a:xfrm>
            <a:off x="3989832" y="5465064"/>
            <a:ext cx="138684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0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CE2D1A-899E-011B-5CEA-42CBA576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7" y="756574"/>
            <a:ext cx="10575985" cy="53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597E26-ED64-AAC8-11B8-955E7154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" y="1438105"/>
            <a:ext cx="10877909" cy="39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6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434</Words>
  <Application>Microsoft Office PowerPoint</Application>
  <PresentationFormat>Widescreen</PresentationFormat>
  <Paragraphs>76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Martins</dc:creator>
  <cp:lastModifiedBy>Vagner Martins</cp:lastModifiedBy>
  <cp:revision>9</cp:revision>
  <dcterms:created xsi:type="dcterms:W3CDTF">2023-10-27T01:03:22Z</dcterms:created>
  <dcterms:modified xsi:type="dcterms:W3CDTF">2023-10-31T03:25:08Z</dcterms:modified>
</cp:coreProperties>
</file>