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8"/>
  </p:notesMasterIdLst>
  <p:sldIdLst>
    <p:sldId id="256" r:id="rId4"/>
    <p:sldId id="257" r:id="rId5"/>
    <p:sldId id="266" r:id="rId6"/>
    <p:sldId id="267" r:id="rId7"/>
    <p:sldId id="268" r:id="rId8"/>
    <p:sldId id="269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NULL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image" Target="NULL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image" Target="NULL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image" Target="../media/image3.png"/><Relationship Id="rId6" Type="http://schemas.openxmlformats.org/officeDocument/2006/relationships/tags" Target="../tags/tag89.xml"/><Relationship Id="rId5" Type="http://schemas.openxmlformats.org/officeDocument/2006/relationships/image" Target="NULL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NULL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image" Target="NULL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3.png"/><Relationship Id="rId6" Type="http://schemas.openxmlformats.org/officeDocument/2006/relationships/tags" Target="../tags/tag16.xml"/><Relationship Id="rId5" Type="http://schemas.openxmlformats.org/officeDocument/2006/relationships/image" Target="NULL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NULL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8" name="@png2x_01_封面" descr="C:/Users/kingsoft/AppData/Local/Temp/fig2wpp/@png2x_01_封面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2859405" y="401955"/>
            <a:ext cx="6281738" cy="645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28650" y="2455545"/>
            <a:ext cx="4480560" cy="2397760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defRPr sz="33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628650" y="1426235"/>
            <a:ext cx="4480560" cy="972000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500">
                <a:latin typeface="+mj-lt"/>
              </a:defRPr>
            </a:lvl1pPr>
            <a:lvl2pPr marL="342900" indent="0" algn="ctr">
              <a:buNone/>
              <a:defRPr sz="1500">
                <a:latin typeface="+mj-lt"/>
              </a:defRPr>
            </a:lvl2pPr>
            <a:lvl3pPr marL="685800" indent="0" algn="ctr">
              <a:buNone/>
              <a:defRPr sz="1350">
                <a:latin typeface="+mj-lt"/>
              </a:defRPr>
            </a:lvl3pPr>
            <a:lvl4pPr marL="1028700" indent="0" algn="ctr">
              <a:buNone/>
              <a:defRPr sz="1200">
                <a:latin typeface="+mj-lt"/>
              </a:defRPr>
            </a:lvl4pPr>
            <a:lvl5pPr marL="1371600" indent="0" algn="ctr">
              <a:buNone/>
              <a:defRPr sz="1200">
                <a:latin typeface="+mj-lt"/>
              </a:defRPr>
            </a:lvl5pPr>
            <a:lvl6pPr marL="1714500" indent="0" algn="ctr">
              <a:buNone/>
              <a:defRPr sz="1200">
                <a:latin typeface="+mj-lt"/>
              </a:defRPr>
            </a:lvl6pPr>
            <a:lvl7pPr marL="2057400" indent="0" algn="ctr">
              <a:buNone/>
              <a:defRPr sz="1200">
                <a:latin typeface="+mj-lt"/>
              </a:defRPr>
            </a:lvl7pPr>
            <a:lvl8pPr marL="2400300" indent="0" algn="ctr">
              <a:buNone/>
              <a:defRPr sz="1200">
                <a:latin typeface="+mj-lt"/>
              </a:defRPr>
            </a:lvl8pPr>
            <a:lvl9pPr marL="2743200" indent="0" algn="ctr">
              <a:buNone/>
              <a:defRPr sz="12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628650" y="4968875"/>
            <a:ext cx="4480560" cy="1186815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3880" y="266702"/>
            <a:ext cx="8096315" cy="863607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970" y="1301750"/>
            <a:ext cx="8099316" cy="405553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750"/>
              </a:spcBef>
              <a:buClrTx/>
              <a:buSzTx/>
              <a:buFont typeface="Arial" panose="020B0604020202020204" pitchFamily="34" charset="0"/>
              <a:buNone/>
              <a:defRPr kumimoji="0" lang="en-US" sz="135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7" name="@png2x_01_结束" descr="C:/Users/kingsoft/AppData/Local/Temp/fig2wpp/@png2x_01_结束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6281738" cy="645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4571550" y="731520"/>
            <a:ext cx="3943350" cy="2724480"/>
          </a:xfrm>
        </p:spPr>
        <p:txBody>
          <a:bodyPr wrap="square" lIns="0" rIns="0" anchor="b">
            <a:normAutofit/>
          </a:bodyPr>
          <a:lstStyle>
            <a:lvl1pPr algn="r">
              <a:lnSpc>
                <a:spcPct val="100000"/>
              </a:lnSpc>
              <a:defRPr sz="45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6350"/>
            <a:ext cx="20574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4572000" y="3943800"/>
            <a:ext cx="3943350" cy="2412550"/>
          </a:xfrm>
        </p:spPr>
        <p:txBody>
          <a:bodyPr wrap="square" rIns="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500" b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8" name="@png2x_01_封面" descr="C:/Users/kingsoft/AppData/Local/Temp/fig2wpp/@png2x_01_封面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2859405" y="1158716"/>
            <a:ext cx="6281738" cy="48415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28650" y="2698909"/>
            <a:ext cx="4480560" cy="1798320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defRPr sz="44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628650" y="1926926"/>
            <a:ext cx="4480560" cy="729000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5624513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628650" y="4583906"/>
            <a:ext cx="4480560" cy="890111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2" name="@png2x_bottom_目录" descr="C:/Users/kingsoft/AppData/Local/Temp/fig2wpp/@png2x_bottom_目录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5143500"/>
            <a:ext cx="2366010" cy="857250"/>
          </a:xfrm>
          <a:prstGeom prst="rect">
            <a:avLst/>
          </a:prstGeom>
        </p:spPr>
      </p:pic>
      <p:pic>
        <p:nvPicPr>
          <p:cNvPr id="13" name="@png2x_top_目录" descr="C:/Users/kingsoft/AppData/Local/Temp/fig2wpp/@png2x_top_目录.pn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r:link="rId5"/>
          <a:stretch>
            <a:fillRect/>
          </a:stretch>
        </p:blipFill>
        <p:spPr>
          <a:xfrm>
            <a:off x="5870258" y="857250"/>
            <a:ext cx="2784158" cy="1295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117854" y="1505188"/>
            <a:ext cx="6960870" cy="583206"/>
          </a:xfrm>
        </p:spPr>
        <p:txBody>
          <a:bodyPr wrap="square"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3" name="@png2x_02_章节" descr="C:/Users/kingsoft/AppData/Local/Temp/fig2wpp/@png2x_02_章节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857250"/>
            <a:ext cx="627507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818924" y="3360420"/>
            <a:ext cx="5557838" cy="1807369"/>
          </a:xfrm>
        </p:spPr>
        <p:txBody>
          <a:bodyPr wrap="square" anchor="t" anchorCtr="0">
            <a:normAutofit/>
          </a:bodyPr>
          <a:lstStyle>
            <a:lvl1pPr algn="r">
              <a:defRPr sz="36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819400" y="1649730"/>
            <a:ext cx="5557361" cy="171069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5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521970" y="1833563"/>
            <a:ext cx="3992880" cy="3656888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4629150" y="1833563"/>
            <a:ext cx="3992880" cy="3656888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3880" y="1057277"/>
            <a:ext cx="8096315" cy="647705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970" y="183356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521970" y="2263574"/>
            <a:ext cx="3992880" cy="3225207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29150" y="183356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4629150" y="2263574"/>
            <a:ext cx="3992880" cy="3225207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521970" y="1127284"/>
            <a:ext cx="8101489" cy="4363403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3880" y="1057277"/>
            <a:ext cx="8096315" cy="647705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970" y="1833563"/>
            <a:ext cx="8099316" cy="304165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7" name="@png2x_01_结束" descr="C:/Users/kingsoft/AppData/Local/Temp/fig2wpp/@png2x_01_结束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857250"/>
            <a:ext cx="6281738" cy="48415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4571550" y="1405890"/>
            <a:ext cx="3943350" cy="2043360"/>
          </a:xfrm>
        </p:spPr>
        <p:txBody>
          <a:bodyPr wrap="square" lIns="0" rIns="0" anchor="b">
            <a:normAutofit/>
          </a:bodyPr>
          <a:lstStyle>
            <a:lvl1pPr algn="r">
              <a:lnSpc>
                <a:spcPct val="100000"/>
              </a:lnSpc>
              <a:defRPr sz="6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5624513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4572000" y="3815100"/>
            <a:ext cx="3943350" cy="1809413"/>
          </a:xfrm>
        </p:spPr>
        <p:txBody>
          <a:bodyPr wrap="square" rIns="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2" name="@png2x_bottom_目录" descr="C:/Users/kingsoft/AppData/Local/Temp/fig2wpp/@png2x_bottom_目录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5715000"/>
            <a:ext cx="2366010" cy="1143000"/>
          </a:xfrm>
          <a:prstGeom prst="rect">
            <a:avLst/>
          </a:prstGeom>
        </p:spPr>
      </p:pic>
      <p:pic>
        <p:nvPicPr>
          <p:cNvPr id="13" name="@png2x_top_目录" descr="C:/Users/kingsoft/AppData/Local/Temp/fig2wpp/@png2x_top_目录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r:link="rId5"/>
          <a:stretch>
            <a:fillRect/>
          </a:stretch>
        </p:blipFill>
        <p:spPr>
          <a:xfrm>
            <a:off x="5870258" y="0"/>
            <a:ext cx="2784158" cy="17278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117854" y="863917"/>
            <a:ext cx="6960870" cy="777608"/>
          </a:xfrm>
        </p:spPr>
        <p:txBody>
          <a:bodyPr wrap="square" anchor="ctr">
            <a:normAutofit/>
          </a:bodyPr>
          <a:lstStyle>
            <a:lvl1pPr algn="l">
              <a:defRPr sz="3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3" name="@png2x_02_章节" descr="C:/Users/kingsoft/AppData/Local/Temp/fig2wpp/@png2x_02_章节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62750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818924" y="3337560"/>
            <a:ext cx="5557838" cy="2409825"/>
          </a:xfrm>
        </p:spPr>
        <p:txBody>
          <a:bodyPr wrap="square" anchor="t" anchorCtr="0">
            <a:normAutofit/>
          </a:bodyPr>
          <a:lstStyle>
            <a:lvl1pPr algn="r">
              <a:defRPr sz="27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819400" y="1056640"/>
            <a:ext cx="5557361" cy="228092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435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521970" y="1301750"/>
            <a:ext cx="399288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4629150" y="1301750"/>
            <a:ext cx="399288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3880" y="266702"/>
            <a:ext cx="8096315" cy="863607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970" y="1301750"/>
            <a:ext cx="399288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521970" y="1875099"/>
            <a:ext cx="3992880" cy="4300276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29150" y="1301750"/>
            <a:ext cx="399288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4629150" y="1875099"/>
            <a:ext cx="3992880" cy="4300276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521970" y="360045"/>
            <a:ext cx="8101489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73.xml"/><Relationship Id="rId22" Type="http://schemas.openxmlformats.org/officeDocument/2006/relationships/tags" Target="../tags/tag7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9.xml"/><Relationship Id="rId18" Type="http://schemas.openxmlformats.org/officeDocument/2006/relationships/tags" Target="../tags/tag68.xml"/><Relationship Id="rId17" Type="http://schemas.openxmlformats.org/officeDocument/2006/relationships/image" Target="../media/image7.png"/><Relationship Id="rId16" Type="http://schemas.openxmlformats.org/officeDocument/2006/relationships/tags" Target="../tags/tag67.xml"/><Relationship Id="rId15" Type="http://schemas.openxmlformats.org/officeDocument/2006/relationships/image" Target="NULL" TargetMode="External"/><Relationship Id="rId14" Type="http://schemas.openxmlformats.org/officeDocument/2006/relationships/image" Target="../media/image6.png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4" Type="http://schemas.openxmlformats.org/officeDocument/2006/relationships/theme" Target="../theme/theme2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image" Target="../media/image7.png"/><Relationship Id="rId16" Type="http://schemas.openxmlformats.org/officeDocument/2006/relationships/tags" Target="../tags/tag140.xml"/><Relationship Id="rId15" Type="http://schemas.openxmlformats.org/officeDocument/2006/relationships/image" Target="NULL" TargetMode="External"/><Relationship Id="rId14" Type="http://schemas.openxmlformats.org/officeDocument/2006/relationships/image" Target="../media/image6.png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</a:endParaRPr>
          </a:p>
        </p:txBody>
      </p:sp>
      <p:pic>
        <p:nvPicPr>
          <p:cNvPr id="11" name="@png2x_02_正文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1190" y="0"/>
            <a:ext cx="3209449" cy="2276475"/>
          </a:xfrm>
          <a:prstGeom prst="rect">
            <a:avLst/>
          </a:prstGeom>
        </p:spPr>
      </p:pic>
      <p:pic>
        <p:nvPicPr>
          <p:cNvPr id="12" name="@png2x_01_正文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r:link="rId15"/>
          <a:stretch>
            <a:fillRect/>
          </a:stretch>
        </p:blipFill>
        <p:spPr>
          <a:xfrm>
            <a:off x="7756435" y="4638501"/>
            <a:ext cx="1385898" cy="221886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521970" y="360000"/>
            <a:ext cx="81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521970" y="1301749"/>
            <a:ext cx="81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52197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6565487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</a:defRPr>
      </a:lvl1pPr>
      <a:lvl2pPr marL="403860" indent="-15494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</a:defRPr>
      </a:lvl2pPr>
      <a:lvl3pPr marL="599440" indent="-121285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ea"/>
        </a:defRPr>
      </a:lvl3pPr>
      <a:lvl4pPr marL="772795" indent="-11176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900" kern="1200">
          <a:solidFill>
            <a:schemeClr val="tx1">
              <a:lumMod val="65000"/>
              <a:lumOff val="35000"/>
            </a:schemeClr>
          </a:solidFill>
          <a:latin typeface="+mn-ea"/>
        </a:defRPr>
      </a:lvl4pPr>
      <a:lvl5pPr marL="926465" indent="-9525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825" kern="1200">
          <a:solidFill>
            <a:schemeClr val="tx1">
              <a:lumMod val="65000"/>
              <a:lumOff val="35000"/>
            </a:schemeClr>
          </a:solidFill>
          <a:latin typeface="+mn-e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</a:endParaRPr>
          </a:p>
        </p:txBody>
      </p:sp>
      <p:pic>
        <p:nvPicPr>
          <p:cNvPr id="11" name="@png2x_02_正文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1190" y="857250"/>
            <a:ext cx="3209449" cy="1707356"/>
          </a:xfrm>
          <a:prstGeom prst="rect">
            <a:avLst/>
          </a:prstGeom>
        </p:spPr>
      </p:pic>
      <p:pic>
        <p:nvPicPr>
          <p:cNvPr id="12" name="@png2x_01_正文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 r:link="rId15"/>
          <a:stretch>
            <a:fillRect/>
          </a:stretch>
        </p:blipFill>
        <p:spPr>
          <a:xfrm>
            <a:off x="7756435" y="4336126"/>
            <a:ext cx="1385898" cy="166414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521970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6565487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7" name="KSO_TEMPLATE" hidden="1"/>
          <p:cNvSpPr/>
          <p:nvPr userDrawn="1">
            <p:custDataLst>
              <p:tags r:id="rId23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65000"/>
              <a:lumOff val="35000"/>
            </a:schemeClr>
          </a:solidFill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Relationship Id="rId3" Type="http://schemas.openxmlformats.org/officeDocument/2006/relationships/image" Target="../media/image8.png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9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2.xml"/><Relationship Id="rId3" Type="http://schemas.openxmlformats.org/officeDocument/2006/relationships/image" Target="../media/image11.png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Relationship Id="rId3" Type="http://schemas.openxmlformats.org/officeDocument/2006/relationships/image" Target="../media/image12.png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28650" y="2698750"/>
            <a:ext cx="7396480" cy="1798320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>Video Frame Prediction Using PredRNN, Vision Transformer, and ConvLSTM</a:t>
            </a:r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28650" y="1926926"/>
            <a:ext cx="4480560" cy="729000"/>
          </a:xfrm>
        </p:spPr>
        <p:txBody>
          <a:bodyPr/>
          <a:p>
            <a:r>
              <a:rPr lang="en-US"/>
              <a:t>Manahil Kamran Ali Arfa </a:t>
            </a:r>
            <a:endParaRPr 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628650" y="4583906"/>
            <a:ext cx="4480560" cy="890111"/>
          </a:xfrm>
        </p:spPr>
        <p:txBody>
          <a:bodyPr/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sz="2000">
                <a:solidFill>
                  <a:schemeClr val="tx1"/>
                </a:solidFill>
              </a:rPr>
              <a:t>Comparative Analysis of Deep Learning Models for Frame Prediction</a:t>
            </a:r>
            <a:endParaRPr sz="200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Quantitative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• SSIM and MSE for all models:</a:t>
            </a:r>
          </a:p>
          <a:p>
            <a:r>
              <a:t>  - PredRNN: SSIM = 0.85, MSE = 0.01</a:t>
            </a:r>
          </a:p>
          <a:p>
            <a:r>
              <a:t>  - Vision Transformer: SSIM = 0.87, MSE = </a:t>
            </a:r>
            <a:r>
              <a:rPr lang="en-US"/>
              <a:t>14</a:t>
            </a:r>
            <a:r>
              <a:t>.008</a:t>
            </a:r>
          </a:p>
          <a:p>
            <a:r>
              <a:t>  - ConvLSTM: SSIM = 0.83, MSE = 0.012</a:t>
            </a:r>
          </a:p>
          <a:p/>
          <a:p>
            <a:r>
              <a:t>• </a:t>
            </a:r>
            <a:r>
              <a:rPr lang="en-US"/>
              <a:t>Conv_LSTM </a:t>
            </a:r>
            <a:r>
              <a:t>performs best in terms of SSIM.</a:t>
            </a: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Qualitative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• Visual comparison of predicted frames with ground truth.</a:t>
            </a:r>
          </a:p>
          <a:p>
            <a:r>
              <a:t>• PredRNN captures temporal dynamics well.</a:t>
            </a:r>
          </a:p>
          <a:p>
            <a:r>
              <a:t>• Vision Transformer excels in spatial details.</a:t>
            </a:r>
          </a:p>
          <a:p>
            <a:r>
              <a:t>• ConvLSTM struggles with longer sequences.</a:t>
            </a: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• PredRNN:</a:t>
            </a:r>
          </a:p>
          <a:p>
            <a:r>
              <a:t>   - Handles temporal dependencies effectively.</a:t>
            </a:r>
          </a:p>
          <a:p>
            <a:r>
              <a:t>• Vision Transformer:</a:t>
            </a:r>
          </a:p>
          <a:p>
            <a:r>
              <a:t>   - Superior spatial feature modeling.</a:t>
            </a:r>
          </a:p>
          <a:p>
            <a:r>
              <a:t>• ConvLSTM:</a:t>
            </a:r>
          </a:p>
          <a:p>
            <a:r>
              <a:t>   - Struggles with long-range dependencies.</a:t>
            </a:r>
          </a:p>
          <a:p>
            <a:r>
              <a:t>• Trade-offs in performance and computational efficiency.</a:t>
            </a: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• Vision Transformer achieves the highest SSIM and lowest MSE.</a:t>
            </a:r>
          </a:p>
          <a:p>
            <a:r>
              <a:t>• PredRNN offers a balance between temporal and spatial modeling.</a:t>
            </a:r>
          </a:p>
          <a:p>
            <a:r>
              <a:t>• ConvLSTM is limited by its sequential nature.</a:t>
            </a:r>
          </a:p>
          <a:p>
            <a:r>
              <a:t>• Future work: Explore hybrid models and larger datasets.</a:t>
            </a: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1550" y="1405890"/>
            <a:ext cx="3943350" cy="2043360"/>
          </a:xfrm>
        </p:spPr>
        <p:txBody>
          <a:bodyPr wrap="square"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6000"/>
              <a:t>Q&amp;A</a:t>
            </a:r>
            <a:endParaRPr sz="600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4572000" y="3815100"/>
            <a:ext cx="3943350" cy="1809413"/>
          </a:xfrm>
        </p:spPr>
        <p:txBody>
          <a:bodyPr wrap="square">
            <a:normAutofit/>
          </a:bodyPr>
          <a:p>
            <a:pPr marL="0" lv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sz="2000">
                <a:solidFill>
                  <a:schemeClr val="tx1"/>
                </a:solidFill>
              </a:rPr>
              <a:t>Thank you! Please feel free to ask questions.</a:t>
            </a:r>
            <a:endParaRPr sz="20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• Video frame prediction has applications in autonomous driving, video compression, etc.</a:t>
            </a:r>
          </a:p>
          <a:p>
            <a:r>
              <a:t>• Challenges: Temporal-spatial dependencies, efficient modeling.</a:t>
            </a:r>
          </a:p>
          <a:p>
            <a:r>
              <a:t>• Objective: To compare PredRNN, Vision Transformer, and ConvLSTM for frame prediction.</a:t>
            </a: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en-GB"/>
              <a:t>Report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42895" y="1480820"/>
            <a:ext cx="3457575" cy="4514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en-GB"/>
              <a:t>Prediction Conv_LSTM</a:t>
            </a:r>
            <a:endParaRPr lang="en-US" alt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 descr="predicted_frame_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120" y="2083435"/>
            <a:ext cx="3247390" cy="3247390"/>
          </a:xfrm>
          <a:prstGeom prst="rect">
            <a:avLst/>
          </a:prstGeom>
        </p:spPr>
      </p:pic>
      <p:pic>
        <p:nvPicPr>
          <p:cNvPr id="5" name="Picture 4" descr="ground_truth_frame_0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95" y="2083435"/>
            <a:ext cx="3247390" cy="32473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en-GB"/>
              <a:t>	PREDICTION PRED_RNN</a:t>
            </a:r>
            <a:endParaRPr lang="en-US" alt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5" name="Picture 4" descr="v_Biking_g06_c01_PredRNN_frame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1817370"/>
            <a:ext cx="7752715" cy="3876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en-GB"/>
              <a:t>PREDICTION TRANSFORMER</a:t>
            </a:r>
            <a:endParaRPr lang="en-US" alt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 descr="comparison_frame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34540"/>
            <a:ext cx="7315200" cy="3657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Models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1. PredRNN:</a:t>
            </a:r>
          </a:p>
          <a:p>
            <a:r>
              <a:t>   - Uses LSTMs for temporal modeling.</a:t>
            </a:r>
          </a:p>
          <a:p>
            <a:r>
              <a:t>   - Efficient for sequential data.</a:t>
            </a:r>
          </a:p>
          <a:p/>
          <a:p>
            <a:r>
              <a:t>2. Vision Transformer:</a:t>
            </a:r>
          </a:p>
          <a:p>
            <a:r>
              <a:t>   - Employs self-attention for spatial-temporal features.</a:t>
            </a:r>
          </a:p>
          <a:p/>
          <a:p>
            <a:r>
              <a:t>3. ConvLSTM:</a:t>
            </a:r>
          </a:p>
          <a:p>
            <a:r>
              <a:t>   - Combines convolutional layers with LSTMs for spatial and temporal modeling.</a:t>
            </a: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Dataset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• Dataset consists of extracted video frames.</a:t>
            </a:r>
          </a:p>
          <a:p>
            <a:r>
              <a:t>• Frames resized to 64x64 and normalized.</a:t>
            </a:r>
          </a:p>
          <a:p>
            <a:r>
              <a:t>• Setup: 10 input frames to predict 5 target frames.</a:t>
            </a: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•</a:t>
            </a:r>
            <a:r>
              <a:rPr lang="en-US"/>
              <a:t>used gay scale images</a:t>
            </a:r>
          </a:p>
          <a:p>
            <a:r>
              <a:t> Training workflow for all models:</a:t>
            </a:r>
          </a:p>
          <a:p>
            <a:r>
              <a:t>  - Loss functions: Mean Squared Error (MSE).</a:t>
            </a:r>
          </a:p>
          <a:p>
            <a:r>
              <a:t>  - Metrics: Structural Similarity Index (SSIM), MSE.</a:t>
            </a:r>
          </a:p>
          <a:p/>
          <a:p>
            <a:r>
              <a:t>• Hyperparameters: Learning rate, epochs, batch size.</a:t>
            </a: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020"/>
</p:tagLst>
</file>

<file path=ppt/tags/tag14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6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02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46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0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0_1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Your title here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020_1*b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Add description"/>
</p:tagLst>
</file>

<file path=ppt/tags/tag149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20_1*f*4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Name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02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0"/>
  <p:tag name="KSO_WM_SLIDE_LAYOUT" val="a_b_f"/>
  <p:tag name="KSO_WM_SLIDE_LAYOUT_CNT" val="1_1_1"/>
  <p:tag name="KSO_WM_SLIDE_THEME_ID" val="3321029"/>
  <p:tag name="KSO_WM_SLIDE_THEME_NAME" val="Z_20238020_Purple Minimalist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5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56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5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59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65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6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68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71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7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77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8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83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8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86.xml><?xml version="1.0" encoding="utf-8"?>
<p:tagLst xmlns:p="http://schemas.openxmlformats.org/presentationml/2006/main">
  <p:tag name="KSO_WM_SLIDE_THEME_ID" val="3321029"/>
  <p:tag name="KSO_WM_SLIDE_THEME_NAME" val="Z_20238020_Purple Minimalist"/>
  <p:tag name="KSO_WM_SLIDE_TYPE" val="text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0_9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THANK YOU"/>
</p:tagLst>
</file>

<file path=ppt/tags/tag188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20_9*f*4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Name"/>
</p:tagLst>
</file>

<file path=ppt/tags/tag189.xml><?xml version="1.0" encoding="utf-8"?>
<p:tagLst xmlns:p="http://schemas.openxmlformats.org/presentationml/2006/main">
  <p:tag name="KSO_WM_SPECIAL_SOURCE" val="bdnull"/>
  <p:tag name="KSO_WM_SLIDE_ID" val="custom20238020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020"/>
  <p:tag name="KSO_WM_SLIDE_LAYOUT" val="a_f"/>
  <p:tag name="KSO_WM_SLIDE_LAYOUT_CNT" val="1_1"/>
  <p:tag name="KSO_WM_SLIDE_THEME_ID" val="3321029"/>
  <p:tag name="KSO_WM_SLIDE_THEME_NAME" val="Z_20238020_Purple Minimalist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020"/>
</p:tagLst>
</file>

<file path=ppt/tags/tag6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6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02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Office Theme">
  <a:themeElements>
    <a:clrScheme name="自定义 185">
      <a:dk1>
        <a:srgbClr val="000000"/>
      </a:dk1>
      <a:lt1>
        <a:srgbClr val="FFFFFF"/>
      </a:lt1>
      <a:dk2>
        <a:srgbClr val="4E0054"/>
      </a:dk2>
      <a:lt2>
        <a:srgbClr val="FCEBFF"/>
      </a:lt2>
      <a:accent1>
        <a:srgbClr val="6E58F6"/>
      </a:accent1>
      <a:accent2>
        <a:srgbClr val="4530E1"/>
      </a:accent2>
      <a:accent3>
        <a:srgbClr val="A749E1"/>
      </a:accent3>
      <a:accent4>
        <a:srgbClr val="3B67FF"/>
      </a:accent4>
      <a:accent5>
        <a:srgbClr val="1EA2ED"/>
      </a:accent5>
      <a:accent6>
        <a:srgbClr val="63CC7A"/>
      </a:accent6>
      <a:hlink>
        <a:srgbClr val="304FFE"/>
      </a:hlink>
      <a:folHlink>
        <a:srgbClr val="492067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85">
      <a:dk1>
        <a:srgbClr val="000000"/>
      </a:dk1>
      <a:lt1>
        <a:srgbClr val="FFFFFF"/>
      </a:lt1>
      <a:dk2>
        <a:srgbClr val="4E0054"/>
      </a:dk2>
      <a:lt2>
        <a:srgbClr val="FCEBFF"/>
      </a:lt2>
      <a:accent1>
        <a:srgbClr val="6E58F6"/>
      </a:accent1>
      <a:accent2>
        <a:srgbClr val="4530E1"/>
      </a:accent2>
      <a:accent3>
        <a:srgbClr val="A749E1"/>
      </a:accent3>
      <a:accent4>
        <a:srgbClr val="3B67FF"/>
      </a:accent4>
      <a:accent5>
        <a:srgbClr val="1EA2ED"/>
      </a:accent5>
      <a:accent6>
        <a:srgbClr val="63CC7A"/>
      </a:accent6>
      <a:hlink>
        <a:srgbClr val="304FFE"/>
      </a:hlink>
      <a:folHlink>
        <a:srgbClr val="492067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2083</Words>
  <Application>WPS Presentation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Manrope ExtraBold</vt:lpstr>
      <vt:lpstr>Lato</vt:lpstr>
      <vt:lpstr>1_Office Theme</vt:lpstr>
      <vt:lpstr>2_Office Theme</vt:lpstr>
      <vt:lpstr>Video Frame Prediction Using PredRNN, Vision Transformer, and ConvLSTM</vt:lpstr>
      <vt:lpstr>Introduction</vt:lpstr>
      <vt:lpstr>PowerPoint 演示文稿</vt:lpstr>
      <vt:lpstr>PowerPoint 演示文稿</vt:lpstr>
      <vt:lpstr>PowerPoint 演示文稿</vt:lpstr>
      <vt:lpstr>PowerPoint 演示文稿</vt:lpstr>
      <vt:lpstr>Models Overview</vt:lpstr>
      <vt:lpstr>Dataset and Preprocessing</vt:lpstr>
      <vt:lpstr>Methodology</vt:lpstr>
      <vt:lpstr>Quantitative Results</vt:lpstr>
      <vt:lpstr>Qualitative Results</vt:lpstr>
      <vt:lpstr>Discussion</vt:lpstr>
      <vt:lpstr>Conclusion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Mannu khan</cp:lastModifiedBy>
  <cp:revision>3</cp:revision>
  <dcterms:created xsi:type="dcterms:W3CDTF">2013-01-27T09:14:00Z</dcterms:created>
  <dcterms:modified xsi:type="dcterms:W3CDTF">2024-12-09T09:29:19Z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A579B70C2C6D4F198028BC1772E32E1B_12</vt:lpwstr>
  </property>
  <property fmtid="{D5CDD505-2E9C-101B-9397-08002B2CF9AE}" pid="3" name="KSOProductBuildVer">
    <vt:lpwstr>2057-12.2.0.18639</vt:lpwstr>
  </property>
</Properties>
</file>