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Fira Sans Medium"/>
      <p:regular r:id="rId23"/>
      <p:bold r:id="rId24"/>
      <p:italic r:id="rId25"/>
      <p:boldItalic r:id="rId26"/>
    </p:embeddedFont>
    <p:embeddedFont>
      <p:font typeface="Fira Sans"/>
      <p:regular r:id="rId27"/>
      <p:bold r:id="rId28"/>
      <p:italic r:id="rId29"/>
      <p:boldItalic r:id="rId30"/>
    </p:embeddedFont>
    <p:embeddedFont>
      <p:font typeface="Fira Sans Extra Condensed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 uri="GoogleSlidesCustomDataVersion2">
      <go:slidesCustomData xmlns:go="http://customooxmlschemas.google.com/" r:id="rId35" roundtripDataSignature="AMtx7mjsQSSddpyoDn7kiO1lkD6OFIyR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D31816-2A0D-48A7-8F12-9559F1AA9735}">
  <a:tblStyle styleId="{0AD31816-2A0D-48A7-8F12-9559F1AA973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1E8"/>
          </a:solidFill>
        </a:fill>
      </a:tcStyle>
    </a:wholeTbl>
    <a:band1H>
      <a:tcTxStyle/>
      <a:tcStyle>
        <a:fill>
          <a:solidFill>
            <a:srgbClr val="FFE2CD"/>
          </a:solidFill>
        </a:fill>
      </a:tcStyle>
    </a:band1H>
    <a:band2H>
      <a:tcTxStyle/>
    </a:band2H>
    <a:band1V>
      <a:tcTxStyle/>
      <a:tcStyle>
        <a:fill>
          <a:solidFill>
            <a:srgbClr val="FFE2C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FiraSansMedium-bold.fntdata"/><Relationship Id="rId23" Type="http://schemas.openxmlformats.org/officeDocument/2006/relationships/font" Target="fonts/FiraSans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FiraSansMedium-boldItalic.fntdata"/><Relationship Id="rId25" Type="http://schemas.openxmlformats.org/officeDocument/2006/relationships/font" Target="fonts/FiraSansMedium-italic.fntdata"/><Relationship Id="rId28" Type="http://schemas.openxmlformats.org/officeDocument/2006/relationships/font" Target="fonts/FiraSans-bold.fntdata"/><Relationship Id="rId27" Type="http://schemas.openxmlformats.org/officeDocument/2006/relationships/font" Target="fonts/Fira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SemiBold-regular.fntdata"/><Relationship Id="rId30" Type="http://schemas.openxmlformats.org/officeDocument/2006/relationships/font" Target="fonts/FiraSans-boldItalic.fntdata"/><Relationship Id="rId11" Type="http://schemas.openxmlformats.org/officeDocument/2006/relationships/slide" Target="slides/slide5.xml"/><Relationship Id="rId33" Type="http://schemas.openxmlformats.org/officeDocument/2006/relationships/font" Target="fonts/FiraSansExtraCondensedSemiBold-italic.fntdata"/><Relationship Id="rId10" Type="http://schemas.openxmlformats.org/officeDocument/2006/relationships/slide" Target="slides/slide4.xml"/><Relationship Id="rId32" Type="http://schemas.openxmlformats.org/officeDocument/2006/relationships/font" Target="fonts/FiraSansExtraCondensedSemiBold-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FiraSansExtraCondensedSemi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Hello, today we are going to explore the exciting world of Natural Language processing and creating generative artificial intelligence chatbots. Team 5 is comprised of Andrew Frederick, Mike Moll, and Manahil Nasim. This presentation is a part of AAI 520 at the University of San Diego.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From working with the BERT and Quanda architectures we learned many lessons about the creation and limitations of Chatbots. While BERT, with its bidirectional capabilities and pre-trained knowledge, provided a strong foundation, achieving high accuracy in question answering remains a complex problem. The creation  of "Quanda" demonstrates the feasibility of developing  chatbots using advanced NLP models that are fine tuned to specific needs with structured datasets. Using the Gradio library was a simple process to create a high quality interface which was able to present the functionality of the model in a pleasing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future work to improve the project, we would </a:t>
            </a:r>
            <a:r>
              <a:rPr lang="en-US"/>
              <a:t>target higher performance and better conversational context tracking by exploring different models such as T5 or XLnet. One limitation on our work was the computational complexity, so a lighter weight version of a model like DistilBERT may allow for longer training and higher performance, and would also help in scalability.</a:t>
            </a:r>
            <a:endParaRPr/>
          </a:p>
        </p:txBody>
      </p:sp>
      <p:sp>
        <p:nvSpPr>
          <p:cNvPr id="1422" name="Google Shape;1422;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Team contributions: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Andrew Frederick: </a:t>
            </a:r>
            <a:r>
              <a:rPr lang="en-US"/>
              <a:t>Background Research on Datasets &amp; Models, Final Report, and Presentation.</a:t>
            </a:r>
            <a:endParaRPr/>
          </a:p>
          <a:p>
            <a:pPr indent="0" lvl="0" marL="0" rtl="0" algn="l">
              <a:spcBef>
                <a:spcPts val="0"/>
              </a:spcBef>
              <a:spcAft>
                <a:spcPts val="0"/>
              </a:spcAft>
              <a:buNone/>
            </a:pPr>
            <a:r>
              <a:rPr lang="en-US"/>
              <a:t>Mike Moll: Background Research: Transformer models, Data Preprocessing &amp; Model Transformation, Final Report, Code for presentation, and Presentation</a:t>
            </a:r>
            <a:endParaRPr/>
          </a:p>
          <a:p>
            <a:pPr indent="0" lvl="0" marL="0" rtl="0" algn="l">
              <a:spcBef>
                <a:spcPts val="0"/>
              </a:spcBef>
              <a:spcAft>
                <a:spcPts val="0"/>
              </a:spcAft>
              <a:buNone/>
            </a:pPr>
            <a:r>
              <a:rPr lang="en-US"/>
              <a:t>Manahil Nasim: background research: models and chatbot interface, data preprocessing, chatbot interface, final report, and presentation.</a:t>
            </a:r>
            <a:endParaRPr/>
          </a:p>
        </p:txBody>
      </p:sp>
      <p:sp>
        <p:nvSpPr>
          <p:cNvPr id="1428" name="Google Shape;142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video you can see a brief demonstration of our generative chatbot at work. We have successfully incorporated a front end graphical user interface. You can see the chatbot is successfully answering questions.</a:t>
            </a:r>
            <a:endParaRPr/>
          </a:p>
        </p:txBody>
      </p:sp>
      <p:sp>
        <p:nvSpPr>
          <p:cNvPr id="1434" name="Google Shape;1434;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solidFill>
                  <a:schemeClr val="dk1"/>
                </a:solidFill>
              </a:rPr>
              <a:t>We’re </a:t>
            </a:r>
            <a:r>
              <a:rPr b="0" i="0" lang="en-US">
                <a:solidFill>
                  <a:schemeClr val="dk1"/>
                </a:solidFill>
                <a:latin typeface="Arial"/>
                <a:ea typeface="Arial"/>
                <a:cs typeface="Arial"/>
                <a:sym typeface="Arial"/>
              </a:rPr>
              <a:t> excited to take you on a journey through the development of our chatbot project, "Quanda." This presentation outlines our process and demonstrates the potential of leveraging the Stanford Question Answering Dataset (SQuAD) to create an intelligent and effective chatbot. Our mission is to revolutionize the way we interact with technology, and "Quanda" is a significant step in that direction.</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a:solidFill>
                  <a:schemeClr val="dk1"/>
                </a:solidFill>
                <a:latin typeface="Arial"/>
                <a:ea typeface="Arial"/>
                <a:cs typeface="Arial"/>
                <a:sym typeface="Arial"/>
              </a:rPr>
              <a:t>Our project is rooted in Natural Language Processing (NLP), a field that has transformed the way we interact with technology. Chatbots, in particular, are making waves in various industries, from customer service to search engines. The SQuAD dataset, derived from Wikipedia, serves as a robust resource for our chatbot's development. Furthermore, we harnessed the power of transformers, such as BertTokenizer, to excel in NLP tasks.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a:t>
            </a:r>
            <a:r>
              <a:rPr lang="en-US"/>
              <a:t>he data selection and preparation process for our BERT-based Question Answering system. We start by loading our training and development datasets from JSON files. This data is then tokenized using BERT's specialized tokenizer, ensuring it's in a format suitable for our deep learning model. One of the challenges in tokenization is managing longer texts that don't fit within BERT's input limit. We address this by handling token overflows and adjusting the positions of our answers accordingly. Once our data is prepared, we set up our training environment. This includes initializing our BERT model specifically designed for question answering, and setting up our training loop. Throughout this process, the emphasis is on careful and precise data handling to ensure our model is trained on high-quality, well-prepared data.This is not an easy process, and there is still room for improvement when it comes to handling overflowing tokens in our training.</a:t>
            </a:r>
            <a:endParaRPr/>
          </a:p>
        </p:txBody>
      </p:sp>
      <p:sp>
        <p:nvSpPr>
          <p:cNvPr id="1325" name="Google Shape;132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project, we leverage the power of BERT, a transformative architecture in the NLP domain. Our BERT model is fine-tuned specifically for Question Answering tasks. The model takes in tokenized questions and their corresponding context. Through its deep neural layers, it predicts the start and end positions of potential answers within the context. Training this model is an iterative process. In each loop, the model's predictions are optimized using a defined loss function. We also ensure that we save model checkpoints at regular intervals, allowing us to revert or continue from specific points in the training. This architecture and training process equips our model to accurately locate answers to a wide range of questions.</a:t>
            </a:r>
            <a:endParaRPr/>
          </a:p>
        </p:txBody>
      </p:sp>
      <p:sp>
        <p:nvSpPr>
          <p:cNvPr id="1337" name="Google Shape;133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After fine tuning the model on the training model, the output accuracy was tested on a validation set. The accuracy of the </a:t>
            </a:r>
            <a:r>
              <a:rPr lang="en-US"/>
              <a:t>chatbot</a:t>
            </a:r>
            <a:r>
              <a:rPr lang="en-US"/>
              <a:t> answers compared to the ground truth answers was measured in F1 score and exact match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final F1 score was 0.166, while the exact match was 0.12.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While these scores are certainly low, traditional metrics may not be an accurate depiction of a chatbots success rate, as similar answers may still be correct and understandable by the human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Low metrics suggest that while BERT serves as a powerful model for a wide range of NLP tasks, question answering remains a challenging problem, and further research is needed to achieve higher accuracy.</a:t>
            </a:r>
            <a:endParaRPr/>
          </a:p>
        </p:txBody>
      </p:sp>
      <p:sp>
        <p:nvSpPr>
          <p:cNvPr id="1343" name="Google Shape;134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2" name="Google Shape;13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a:solidFill>
                  <a:schemeClr val="dk1"/>
                </a:solidFill>
                <a:latin typeface="Arial"/>
                <a:ea typeface="Arial"/>
                <a:cs typeface="Arial"/>
                <a:sym typeface="Arial"/>
              </a:rPr>
              <a:t>To make 'Quanda' user-friendly, we've harnessed the power of Gradio, an interactive interface creation library. It's what you see when you interact with 'Quanda.' The interface consists of two text boxes, one for user input and the other for chatbot responses. </a:t>
            </a:r>
            <a:r>
              <a:rPr lang="en-US">
                <a:solidFill>
                  <a:schemeClr val="dk1"/>
                </a:solidFill>
              </a:rPr>
              <a:t>Additionally</a:t>
            </a:r>
            <a:r>
              <a:rPr lang="en-US">
                <a:solidFill>
                  <a:schemeClr val="dk1"/>
                </a:solidFill>
              </a:rPr>
              <a:t>,</a:t>
            </a:r>
            <a:r>
              <a:rPr b="0" i="0" lang="en-US">
                <a:solidFill>
                  <a:schemeClr val="dk1"/>
                </a:solidFill>
                <a:latin typeface="Arial"/>
                <a:ea typeface="Arial"/>
                <a:cs typeface="Arial"/>
                <a:sym typeface="Arial"/>
              </a:rPr>
              <a:t> we've taken it a step further by including a third text box displaying the conversation history. This feature ensures that users have full context of the ongoing conversation.</a:t>
            </a:r>
            <a:endParaRPr>
              <a:solidFill>
                <a:schemeClr val="dk1"/>
              </a:solidFill>
            </a:endParaRPr>
          </a:p>
          <a:p>
            <a:pPr indent="0" lvl="0" marL="0" rtl="0" algn="l">
              <a:lnSpc>
                <a:spcPct val="100000"/>
              </a:lnSpc>
              <a:spcBef>
                <a:spcPts val="0"/>
              </a:spcBef>
              <a:spcAft>
                <a:spcPts val="0"/>
              </a:spcAft>
              <a:buSzPts val="1100"/>
              <a:buNone/>
            </a:pPr>
            <a:r>
              <a:t/>
            </a:r>
            <a:endParaRPr b="0" i="0">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7" name="Google Shape;14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In this slide, we'll take a closer look at how the 'Quanda' chatbot function operates</a:t>
            </a:r>
            <a:endParaRPr/>
          </a:p>
          <a:p>
            <a:pPr indent="0" lvl="0" marL="0" rtl="0" algn="l">
              <a:spcBef>
                <a:spcPts val="0"/>
              </a:spcBef>
              <a:spcAft>
                <a:spcPts val="0"/>
              </a:spcAft>
              <a:buNone/>
            </a:pPr>
            <a:r>
              <a:rPr lang="en-US"/>
              <a:t>At the heart of 'Quanda' lies the chat history. It's like the memory of our chatbot. When a user interacts with 'Quanda,' their inputs are recorded and appended to the chat history. This is crucial for the chatbot to understand the context of the conversation.</a:t>
            </a:r>
            <a:endParaRPr/>
          </a:p>
          <a:p>
            <a:pPr indent="0" lvl="0" marL="0" rtl="0" algn="l">
              <a:spcBef>
                <a:spcPts val="0"/>
              </a:spcBef>
              <a:spcAft>
                <a:spcPts val="0"/>
              </a:spcAft>
              <a:buNone/>
            </a:pPr>
            <a:r>
              <a:rPr lang="en-US"/>
              <a:t>The chatbot function follows a clear sequence of operations. First, the user's input is added to the chat history, building context. Then, GPT-3 is summoned to generate a response. It's important to note that the chat history, which includes both user inputs and chatbot responses, serves as the prompt for generating meaningful responses. Additionally, we can control the length of responses using the 'max_tokens' parameter.</a:t>
            </a:r>
            <a:endParaRPr>
              <a:solidFill>
                <a:schemeClr val="dk1"/>
              </a:solidFill>
            </a:endParaRPr>
          </a:p>
          <a:p>
            <a:pPr indent="-228600" lvl="0" marL="457200" rtl="0" algn="l">
              <a:lnSpc>
                <a:spcPct val="100000"/>
              </a:lnSpc>
              <a:spcBef>
                <a:spcPts val="0"/>
              </a:spcBef>
              <a:spcAft>
                <a:spcPts val="0"/>
              </a:spcAft>
              <a:buSzPts val="1100"/>
              <a:buNone/>
            </a:pPr>
            <a:r>
              <a:t/>
            </a:r>
            <a:endParaRPr b="0" i="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3" name="Google Shape;14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i="0" lang="en-US">
                <a:solidFill>
                  <a:schemeClr val="dk1"/>
                </a:solidFill>
                <a:latin typeface="Arial"/>
                <a:ea typeface="Arial"/>
                <a:cs typeface="Arial"/>
                <a:sym typeface="Arial"/>
              </a:rPr>
              <a:t>At the core of 'Quanda' lies GPT-3, a generative pre-trained transformer developed by OpenAI. GPT-3 is designed to understand human language, generate text, and make context-aware responses. This technology is what enables 'Quanda' to converse with users in a human-like manner</a:t>
            </a:r>
            <a:endParaRPr>
              <a:solidFill>
                <a:schemeClr val="dk1"/>
              </a:solidFill>
            </a:endParaRPr>
          </a:p>
          <a:p>
            <a:pPr indent="0" lvl="0" marL="0" rtl="0" algn="l">
              <a:lnSpc>
                <a:spcPct val="100000"/>
              </a:lnSpc>
              <a:spcBef>
                <a:spcPts val="0"/>
              </a:spcBef>
              <a:spcAft>
                <a:spcPts val="0"/>
              </a:spcAft>
              <a:buNone/>
            </a:pPr>
            <a:r>
              <a:rPr b="0" i="0" lang="en-US">
                <a:solidFill>
                  <a:schemeClr val="dk1"/>
                </a:solidFill>
                <a:latin typeface="Arial"/>
                <a:ea typeface="Arial"/>
                <a:cs typeface="Arial"/>
                <a:sym typeface="Arial"/>
              </a:rPr>
              <a:t>The integration of the OpenAI API allows 'Quanda' to access GPT-3's capabilities seamlessly. It's like 'Quanda' is connected to a powerful language understanding engine, ready to assist with a wide range of user queries</a:t>
            </a:r>
            <a:endParaRPr>
              <a:solidFill>
                <a:schemeClr val="dk1"/>
              </a:solidFill>
            </a:endParaRPr>
          </a:p>
          <a:p>
            <a:pPr indent="0" lvl="0" marL="0" rtl="0" algn="l">
              <a:lnSpc>
                <a:spcPct val="100000"/>
              </a:lnSpc>
              <a:spcBef>
                <a:spcPts val="0"/>
              </a:spcBef>
              <a:spcAft>
                <a:spcPts val="0"/>
              </a:spcAft>
              <a:buNone/>
            </a:pPr>
            <a:r>
              <a:rPr b="0" i="0" lang="en-US">
                <a:solidFill>
                  <a:schemeClr val="dk1"/>
                </a:solidFill>
                <a:latin typeface="Arial"/>
                <a:ea typeface="Arial"/>
                <a:cs typeface="Arial"/>
                <a:sym typeface="Arial"/>
              </a:rPr>
              <a:t>Furthermore we've added the 'MAX_TOKENS' parameter within the Gradio interface to give us control over the length of responses. This parameter enables us to fine-tune how concise or detailed the chatbot's replies should be.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drive.google.com/file/d/1U0FexninTVR_v_syHMceTcGvl3YP6JVU/view"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
          <p:cNvGrpSpPr/>
          <p:nvPr/>
        </p:nvGrpSpPr>
        <p:grpSpPr>
          <a:xfrm>
            <a:off x="4493231" y="1088670"/>
            <a:ext cx="4207415" cy="2966160"/>
            <a:chOff x="2523825" y="1354400"/>
            <a:chExt cx="4476450" cy="3155825"/>
          </a:xfrm>
        </p:grpSpPr>
        <p:sp>
          <p:nvSpPr>
            <p:cNvPr id="55" name="Google Shape;55;p1"/>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1"/>
          <p:cNvSpPr txBox="1"/>
          <p:nvPr/>
        </p:nvSpPr>
        <p:spPr>
          <a:xfrm>
            <a:off x="457200" y="1488113"/>
            <a:ext cx="3231000" cy="15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Fira Sans Extra Condensed SemiBold"/>
                <a:ea typeface="Fira Sans Extra Condensed SemiBold"/>
                <a:cs typeface="Fira Sans Extra Condensed SemiBold"/>
                <a:sym typeface="Fira Sans Extra Condensed SemiBold"/>
              </a:rPr>
              <a:t>Quanda</a:t>
            </a:r>
            <a:r>
              <a:rPr b="0" i="0" lang="en-US" sz="5000" u="none" cap="none" strike="noStrike">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 Chatbot</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165" name="Google Shape;165;p1"/>
          <p:cNvSpPr txBox="1"/>
          <p:nvPr/>
        </p:nvSpPr>
        <p:spPr>
          <a:xfrm>
            <a:off x="121919" y="3122600"/>
            <a:ext cx="4965187" cy="5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Team 5 : Andrew Frederick, Mike Moll, Manahil Nasim</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7"/>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US" sz="2800">
                <a:latin typeface="Fira Sans Medium"/>
                <a:ea typeface="Fira Sans Medium"/>
                <a:cs typeface="Fira Sans Medium"/>
                <a:sym typeface="Fira Sans Medium"/>
              </a:rPr>
              <a:t>Conclusions</a:t>
            </a:r>
            <a:r>
              <a:rPr b="0" i="0" lang="en-US" sz="2800" u="none" cap="none" strike="noStrike">
                <a:solidFill>
                  <a:srgbClr val="000000"/>
                </a:solidFill>
                <a:latin typeface="Fira Sans Medium"/>
                <a:ea typeface="Fira Sans Medium"/>
                <a:cs typeface="Fira Sans Medium"/>
                <a:sym typeface="Fira Sans Medium"/>
              </a:rPr>
              <a:t> &amp; </a:t>
            </a:r>
            <a:r>
              <a:rPr lang="en-US" sz="2800">
                <a:latin typeface="Fira Sans Medium"/>
                <a:ea typeface="Fira Sans Medium"/>
                <a:cs typeface="Fira Sans Medium"/>
                <a:sym typeface="Fira Sans Medium"/>
              </a:rPr>
              <a:t>Recommendations</a:t>
            </a:r>
            <a:endParaRPr/>
          </a:p>
        </p:txBody>
      </p:sp>
      <p:sp>
        <p:nvSpPr>
          <p:cNvPr id="1425" name="Google Shape;1425;p7"/>
          <p:cNvSpPr txBox="1"/>
          <p:nvPr/>
        </p:nvSpPr>
        <p:spPr>
          <a:xfrm>
            <a:off x="555150" y="1297575"/>
            <a:ext cx="5437800" cy="29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Fira Sans"/>
                <a:ea typeface="Fira Sans"/>
                <a:cs typeface="Fira Sans"/>
                <a:sym typeface="Fira Sans"/>
              </a:rPr>
              <a:t>Findings</a:t>
            </a:r>
            <a:endParaRPr b="1">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US">
                <a:latin typeface="Fira Sans"/>
                <a:ea typeface="Fira Sans"/>
                <a:cs typeface="Fira Sans"/>
                <a:sym typeface="Fira Sans"/>
              </a:rPr>
              <a:t>BERT model</a:t>
            </a:r>
            <a:endParaRPr>
              <a:latin typeface="Fira Sans"/>
              <a:ea typeface="Fira Sans"/>
              <a:cs typeface="Fira Sans"/>
              <a:sym typeface="Fira Sans"/>
            </a:endParaRPr>
          </a:p>
          <a:p>
            <a:pPr indent="-317500" lvl="1" marL="914400" rtl="0" algn="l">
              <a:spcBef>
                <a:spcPts val="0"/>
              </a:spcBef>
              <a:spcAft>
                <a:spcPts val="0"/>
              </a:spcAft>
              <a:buSzPts val="1400"/>
              <a:buFont typeface="Fira Sans"/>
              <a:buChar char="○"/>
            </a:pPr>
            <a:r>
              <a:rPr lang="en-US">
                <a:latin typeface="Fira Sans"/>
                <a:ea typeface="Fira Sans"/>
                <a:cs typeface="Fira Sans"/>
                <a:sym typeface="Fira Sans"/>
              </a:rPr>
              <a:t>Promise but low metrics</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US">
                <a:latin typeface="Fira Sans"/>
                <a:ea typeface="Fira Sans"/>
                <a:cs typeface="Fira Sans"/>
                <a:sym typeface="Fira Sans"/>
              </a:rPr>
              <a:t>Gradio library</a:t>
            </a:r>
            <a:endParaRPr>
              <a:latin typeface="Fira Sans"/>
              <a:ea typeface="Fira Sans"/>
              <a:cs typeface="Fira Sans"/>
              <a:sym typeface="Fira Sans"/>
            </a:endParaRPr>
          </a:p>
          <a:p>
            <a:pPr indent="-317500" lvl="1" marL="914400" rtl="0" algn="l">
              <a:spcBef>
                <a:spcPts val="0"/>
              </a:spcBef>
              <a:spcAft>
                <a:spcPts val="0"/>
              </a:spcAft>
              <a:buSzPts val="1400"/>
              <a:buFont typeface="Fira Sans"/>
              <a:buChar char="○"/>
            </a:pPr>
            <a:r>
              <a:rPr lang="en-US">
                <a:latin typeface="Fira Sans"/>
                <a:ea typeface="Fira Sans"/>
                <a:cs typeface="Fira Sans"/>
                <a:sym typeface="Fira Sans"/>
              </a:rPr>
              <a:t> easy and effective user interface</a:t>
            </a:r>
            <a:endParaRPr>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a:p>
            <a:pPr indent="0" lvl="0" marL="0" rtl="0" algn="l">
              <a:spcBef>
                <a:spcPts val="0"/>
              </a:spcBef>
              <a:spcAft>
                <a:spcPts val="0"/>
              </a:spcAft>
              <a:buNone/>
            </a:pPr>
            <a:r>
              <a:rPr b="1" lang="en-US">
                <a:latin typeface="Fira Sans"/>
                <a:ea typeface="Fira Sans"/>
                <a:cs typeface="Fira Sans"/>
                <a:sym typeface="Fira Sans"/>
              </a:rPr>
              <a:t>Further improvements</a:t>
            </a:r>
            <a:endParaRPr b="1">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US">
                <a:latin typeface="Fira Sans"/>
                <a:ea typeface="Fira Sans"/>
                <a:cs typeface="Fira Sans"/>
                <a:sym typeface="Fira Sans"/>
              </a:rPr>
              <a:t>Using different models to explore differences</a:t>
            </a:r>
            <a:endParaRPr>
              <a:latin typeface="Fira Sans"/>
              <a:ea typeface="Fira Sans"/>
              <a:cs typeface="Fira Sans"/>
              <a:sym typeface="Fira Sans"/>
            </a:endParaRPr>
          </a:p>
          <a:p>
            <a:pPr indent="-317500" lvl="1" marL="914400" rtl="0" algn="l">
              <a:spcBef>
                <a:spcPts val="0"/>
              </a:spcBef>
              <a:spcAft>
                <a:spcPts val="0"/>
              </a:spcAft>
              <a:buSzPts val="1400"/>
              <a:buFont typeface="Fira Sans"/>
              <a:buChar char="○"/>
            </a:pPr>
            <a:r>
              <a:rPr lang="en-US">
                <a:latin typeface="Fira Sans"/>
                <a:ea typeface="Fira Sans"/>
                <a:cs typeface="Fira Sans"/>
                <a:sym typeface="Fira Sans"/>
              </a:rPr>
              <a:t>accuracy metrics</a:t>
            </a:r>
            <a:endParaRPr>
              <a:latin typeface="Fira Sans"/>
              <a:ea typeface="Fira Sans"/>
              <a:cs typeface="Fira Sans"/>
              <a:sym typeface="Fira Sans"/>
            </a:endParaRPr>
          </a:p>
          <a:p>
            <a:pPr indent="-317500" lvl="1" marL="914400" rtl="0" algn="l">
              <a:spcBef>
                <a:spcPts val="0"/>
              </a:spcBef>
              <a:spcAft>
                <a:spcPts val="0"/>
              </a:spcAft>
              <a:buSzPts val="1400"/>
              <a:buFont typeface="Fira Sans"/>
              <a:buChar char="○"/>
            </a:pPr>
            <a:r>
              <a:rPr lang="en-US">
                <a:latin typeface="Fira Sans"/>
                <a:ea typeface="Fira Sans"/>
                <a:cs typeface="Fira Sans"/>
                <a:sym typeface="Fira Sans"/>
              </a:rPr>
              <a:t>long term conversational context</a:t>
            </a:r>
            <a:endParaRPr>
              <a:latin typeface="Fira Sans"/>
              <a:ea typeface="Fira Sans"/>
              <a:cs typeface="Fira Sans"/>
              <a:sym typeface="Fir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11"/>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Fira Sans Medium"/>
                <a:ea typeface="Fira Sans Medium"/>
                <a:cs typeface="Fira Sans Medium"/>
                <a:sym typeface="Fira Sans Medium"/>
              </a:rPr>
              <a:t>Team Contributions</a:t>
            </a:r>
            <a:endParaRPr b="0" i="0" sz="2500" u="none" cap="none" strike="noStrike">
              <a:solidFill>
                <a:srgbClr val="000000"/>
              </a:solidFill>
              <a:latin typeface="Fira Sans Medium"/>
              <a:ea typeface="Fira Sans Medium"/>
              <a:cs typeface="Fira Sans Medium"/>
              <a:sym typeface="Fira Sans Medium"/>
            </a:endParaRPr>
          </a:p>
        </p:txBody>
      </p:sp>
      <p:graphicFrame>
        <p:nvGraphicFramePr>
          <p:cNvPr id="1431" name="Google Shape;1431;p11"/>
          <p:cNvGraphicFramePr/>
          <p:nvPr/>
        </p:nvGraphicFramePr>
        <p:xfrm>
          <a:off x="276726" y="1081169"/>
          <a:ext cx="3000000" cy="3000000"/>
        </p:xfrm>
        <a:graphic>
          <a:graphicData uri="http://schemas.openxmlformats.org/drawingml/2006/table">
            <a:tbl>
              <a:tblPr bandRow="1" firstRow="1">
                <a:noFill/>
                <a:tableStyleId>{0AD31816-2A0D-48A7-8F12-9559F1AA9735}</a:tableStyleId>
              </a:tblPr>
              <a:tblGrid>
                <a:gridCol w="2863525"/>
                <a:gridCol w="2863525"/>
                <a:gridCol w="2863525"/>
              </a:tblGrid>
              <a:tr h="502800">
                <a:tc>
                  <a:txBody>
                    <a:bodyPr/>
                    <a:lstStyle/>
                    <a:p>
                      <a:pPr indent="0" lvl="0" marL="0" marR="0" rtl="0" algn="ctr">
                        <a:lnSpc>
                          <a:spcPct val="100000"/>
                        </a:lnSpc>
                        <a:spcBef>
                          <a:spcPts val="0"/>
                        </a:spcBef>
                        <a:spcAft>
                          <a:spcPts val="0"/>
                        </a:spcAft>
                        <a:buNone/>
                      </a:pPr>
                      <a:r>
                        <a:rPr lang="en-US" sz="1400" u="none" cap="none" strike="noStrike"/>
                        <a:t>Andrew Frederick</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Mike Moll</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Manahil Nasim</a:t>
                      </a:r>
                      <a:endParaRPr/>
                    </a:p>
                  </a:txBody>
                  <a:tcPr marT="45725" marB="45725" marR="91450" marL="91450"/>
                </a:tc>
              </a:tr>
              <a:tr h="2362400">
                <a:tc>
                  <a:txBody>
                    <a:bodyPr/>
                    <a:lstStyle/>
                    <a:p>
                      <a:pPr indent="-342900" lvl="0" marL="342900" marR="0" rtl="0" algn="l">
                        <a:lnSpc>
                          <a:spcPct val="100000"/>
                        </a:lnSpc>
                        <a:spcBef>
                          <a:spcPts val="0"/>
                        </a:spcBef>
                        <a:spcAft>
                          <a:spcPts val="0"/>
                        </a:spcAft>
                        <a:buClr>
                          <a:srgbClr val="000000"/>
                        </a:buClr>
                        <a:buSzPts val="1600"/>
                        <a:buFont typeface="Noto Sans Symbols"/>
                        <a:buChar char="▪"/>
                      </a:pPr>
                      <a:r>
                        <a:rPr lang="en-US" sz="1600" u="none" cap="none" strike="noStrike">
                          <a:latin typeface="Arial"/>
                          <a:ea typeface="Arial"/>
                          <a:cs typeface="Arial"/>
                          <a:sym typeface="Arial"/>
                        </a:rPr>
                        <a:t>Background Research: Datasets &amp; Models</a:t>
                      </a:r>
                      <a:endParaRPr/>
                    </a:p>
                    <a:p>
                      <a:pPr indent="-342900" lvl="0" marL="342900" marR="0" rtl="0" algn="l">
                        <a:lnSpc>
                          <a:spcPct val="100000"/>
                        </a:lnSpc>
                        <a:spcBef>
                          <a:spcPts val="0"/>
                        </a:spcBef>
                        <a:spcAft>
                          <a:spcPts val="0"/>
                        </a:spcAft>
                        <a:buClr>
                          <a:srgbClr val="000000"/>
                        </a:buClr>
                        <a:buSzPts val="1600"/>
                        <a:buFont typeface="Noto Sans Symbols"/>
                        <a:buChar char="▪"/>
                      </a:pPr>
                      <a:r>
                        <a:rPr lang="en-US" sz="1600" u="none" cap="none" strike="noStrike">
                          <a:latin typeface="Arial"/>
                          <a:ea typeface="Arial"/>
                          <a:cs typeface="Arial"/>
                          <a:sym typeface="Arial"/>
                        </a:rPr>
                        <a:t>Report</a:t>
                      </a:r>
                      <a:endParaRPr/>
                    </a:p>
                    <a:p>
                      <a:pPr indent="-342900" lvl="0" marL="342900" marR="0" rtl="0" algn="l">
                        <a:lnSpc>
                          <a:spcPct val="100000"/>
                        </a:lnSpc>
                        <a:spcBef>
                          <a:spcPts val="0"/>
                        </a:spcBef>
                        <a:spcAft>
                          <a:spcPts val="0"/>
                        </a:spcAft>
                        <a:buClr>
                          <a:srgbClr val="000000"/>
                        </a:buClr>
                        <a:buSzPts val="1600"/>
                        <a:buFont typeface="Noto Sans Symbols"/>
                        <a:buChar char="▪"/>
                      </a:pPr>
                      <a:r>
                        <a:rPr lang="en-US" sz="1600" u="none" cap="none" strike="noStrike">
                          <a:latin typeface="Arial"/>
                          <a:ea typeface="Arial"/>
                          <a:cs typeface="Arial"/>
                          <a:sym typeface="Arial"/>
                        </a:rPr>
                        <a:t>Presentation</a:t>
                      </a:r>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Background Research: Transformer Models</a:t>
                      </a:r>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Data Preprocessing &amp; Model Transformation</a:t>
                      </a:r>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Report</a:t>
                      </a:r>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Presentation</a:t>
                      </a:r>
                      <a:endParaRPr/>
                    </a:p>
                  </a:txBody>
                  <a:tcPr marT="45725" marB="45725" marR="91450" marL="91450"/>
                </a:tc>
                <a:tc>
                  <a:txBody>
                    <a:bodyPr/>
                    <a:lstStyle/>
                    <a:p>
                      <a:pPr indent="-342900" lvl="0" marL="3429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Background Research: Models &amp; Chatbot Interface</a:t>
                      </a:r>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Data preprocessing</a:t>
                      </a:r>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Chatbot Interface</a:t>
                      </a:r>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Report </a:t>
                      </a:r>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Presentation</a:t>
                      </a:r>
                      <a:endParaRPr/>
                    </a:p>
                    <a:p>
                      <a:pPr indent="0" lvl="0" marL="0" marR="0" rtl="0" algn="l">
                        <a:lnSpc>
                          <a:spcPct val="100000"/>
                        </a:lnSpc>
                        <a:spcBef>
                          <a:spcPts val="0"/>
                        </a:spcBef>
                        <a:spcAft>
                          <a:spcPts val="0"/>
                        </a:spcAft>
                        <a:buNone/>
                      </a:pPr>
                      <a:r>
                        <a:t/>
                      </a:r>
                      <a:endParaRPr sz="16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2"/>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Fira Sans Medium"/>
                <a:ea typeface="Fira Sans Medium"/>
                <a:cs typeface="Fira Sans Medium"/>
                <a:sym typeface="Fira Sans Medium"/>
              </a:rPr>
              <a:t>Demo Video</a:t>
            </a:r>
            <a:endParaRPr b="0" i="0" sz="2500" u="none" cap="none" strike="noStrike">
              <a:solidFill>
                <a:srgbClr val="000000"/>
              </a:solidFill>
              <a:latin typeface="Fira Sans Medium"/>
              <a:ea typeface="Fira Sans Medium"/>
              <a:cs typeface="Fira Sans Medium"/>
              <a:sym typeface="Fira Sans Medium"/>
            </a:endParaRPr>
          </a:p>
        </p:txBody>
      </p:sp>
      <p:pic>
        <p:nvPicPr>
          <p:cNvPr id="1437" name="Google Shape;1437;p12" title="Chatbot Demo.mp4">
            <a:hlinkClick r:id="rId3"/>
          </p:cNvPr>
          <p:cNvPicPr preferRelativeResize="0"/>
          <p:nvPr/>
        </p:nvPicPr>
        <p:blipFill>
          <a:blip r:embed="rId4">
            <a:alphaModFix/>
          </a:blip>
          <a:stretch>
            <a:fillRect/>
          </a:stretch>
        </p:blipFill>
        <p:spPr>
          <a:xfrm>
            <a:off x="994725" y="800100"/>
            <a:ext cx="6833510" cy="4220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7"/>
                                        </p:tgtEl>
                                        <p:attrNameLst>
                                          <p:attrName>style.visibility</p:attrName>
                                        </p:attrNameLst>
                                      </p:cBhvr>
                                      <p:to>
                                        <p:strVal val="visible"/>
                                      </p:to>
                                    </p:set>
                                    <p:animEffect filter="fade" transition="in">
                                      <p:cBhvr>
                                        <p:cTn dur="1000"/>
                                        <p:tgtEl>
                                          <p:spTgt spid="1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2"/>
          <p:cNvGrpSpPr/>
          <p:nvPr/>
        </p:nvGrpSpPr>
        <p:grpSpPr>
          <a:xfrm>
            <a:off x="1049234" y="1037007"/>
            <a:ext cx="7490316" cy="3710631"/>
            <a:chOff x="1288725" y="1387900"/>
            <a:chExt cx="5762225" cy="2854551"/>
          </a:xfrm>
        </p:grpSpPr>
        <p:sp>
          <p:nvSpPr>
            <p:cNvPr id="171" name="Google Shape;171;p2"/>
            <p:cNvSpPr/>
            <p:nvPr/>
          </p:nvSpPr>
          <p:spPr>
            <a:xfrm>
              <a:off x="4369350" y="2513175"/>
              <a:ext cx="2681600" cy="724925"/>
            </a:xfrm>
            <a:custGeom>
              <a:rect b="b" l="l" r="r" t="t"/>
              <a:pathLst>
                <a:path extrusionOk="0" h="28997" w="107264">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6560850" y="2534850"/>
              <a:ext cx="490100" cy="688025"/>
            </a:xfrm>
            <a:custGeom>
              <a:rect b="b" l="l" r="r" t="t"/>
              <a:pathLst>
                <a:path extrusionOk="0" h="27521" w="19604">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4177750" y="1508875"/>
              <a:ext cx="2681600" cy="724925"/>
            </a:xfrm>
            <a:custGeom>
              <a:rect b="b" l="l" r="r" t="t"/>
              <a:pathLst>
                <a:path extrusionOk="0" h="28997" w="107264">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4245825" y="3357951"/>
              <a:ext cx="2681600" cy="884500"/>
            </a:xfrm>
            <a:custGeom>
              <a:rect b="b" l="l" r="r" t="t"/>
              <a:pathLst>
                <a:path extrusionOk="0" h="28995" w="107264">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6437325" y="3538750"/>
              <a:ext cx="490100" cy="688825"/>
            </a:xfrm>
            <a:custGeom>
              <a:rect b="b" l="l" r="r" t="t"/>
              <a:pathLst>
                <a:path extrusionOk="0" h="27553" w="19604">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3887175" y="1628325"/>
              <a:ext cx="486150" cy="486150"/>
            </a:xfrm>
            <a:custGeom>
              <a:rect b="b" l="l" r="r" t="t"/>
              <a:pathLst>
                <a:path extrusionOk="0" h="19446" w="19446">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3950525" y="1768050"/>
              <a:ext cx="225650" cy="193625"/>
            </a:xfrm>
            <a:custGeom>
              <a:rect b="b" l="l" r="r" t="t"/>
              <a:pathLst>
                <a:path extrusionOk="0" h="7745" w="9026">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4083525" y="1732100"/>
              <a:ext cx="226475" cy="200275"/>
            </a:xfrm>
            <a:custGeom>
              <a:rect b="b" l="l" r="r" t="t"/>
              <a:pathLst>
                <a:path extrusionOk="0" h="8011" w="9059">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4084325" y="1771625"/>
              <a:ext cx="88700" cy="119575"/>
            </a:xfrm>
            <a:custGeom>
              <a:rect b="b" l="l" r="r" t="t"/>
              <a:pathLst>
                <a:path extrusionOk="0" h="4783" w="3548">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3953675" y="3636925"/>
              <a:ext cx="485375" cy="486150"/>
            </a:xfrm>
            <a:custGeom>
              <a:rect b="b" l="l" r="r" t="t"/>
              <a:pathLst>
                <a:path extrusionOk="0" h="19446" w="19415">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4063725" y="3741900"/>
              <a:ext cx="232000" cy="296800"/>
            </a:xfrm>
            <a:custGeom>
              <a:rect b="b" l="l" r="r" t="t"/>
              <a:pathLst>
                <a:path extrusionOk="0" h="11872" w="928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4109650" y="3765975"/>
              <a:ext cx="146500" cy="84750"/>
            </a:xfrm>
            <a:custGeom>
              <a:rect b="b" l="l" r="r" t="t"/>
              <a:pathLst>
                <a:path extrusionOk="0" h="3390" w="586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4185650" y="2633025"/>
              <a:ext cx="485375" cy="485350"/>
            </a:xfrm>
            <a:custGeom>
              <a:rect b="b" l="l" r="r" t="t"/>
              <a:pathLst>
                <a:path extrusionOk="0" h="19414" w="19415">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4257700" y="2823825"/>
              <a:ext cx="200350" cy="200325"/>
            </a:xfrm>
            <a:custGeom>
              <a:rect b="b" l="l" r="r" t="t"/>
              <a:pathLst>
                <a:path extrusionOk="0" h="8013" w="8014">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4331350" y="2897450"/>
              <a:ext cx="52275" cy="52275"/>
            </a:xfrm>
            <a:custGeom>
              <a:rect b="b" l="l" r="r" t="t"/>
              <a:pathLst>
                <a:path extrusionOk="0" h="2091" w="2091">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4424775" y="2740700"/>
              <a:ext cx="166275" cy="166275"/>
            </a:xfrm>
            <a:custGeom>
              <a:rect b="b" l="l" r="r" t="t"/>
              <a:pathLst>
                <a:path extrusionOk="0" h="6651" w="6651">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4488900" y="2804825"/>
              <a:ext cx="38025" cy="38025"/>
            </a:xfrm>
            <a:custGeom>
              <a:rect b="b" l="l" r="r" t="t"/>
              <a:pathLst>
                <a:path extrusionOk="0" h="1521" w="1521">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1713100" y="1387900"/>
              <a:ext cx="608075" cy="934900"/>
            </a:xfrm>
            <a:custGeom>
              <a:rect b="b" l="l" r="r" t="t"/>
              <a:pathLst>
                <a:path extrusionOk="0" h="37396" w="24323">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1617300" y="2344750"/>
              <a:ext cx="330975" cy="184575"/>
            </a:xfrm>
            <a:custGeom>
              <a:rect b="b" l="l" r="r" t="t"/>
              <a:pathLst>
                <a:path extrusionOk="0" h="7383" w="13239">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1813650" y="2344625"/>
              <a:ext cx="134625" cy="105525"/>
            </a:xfrm>
            <a:custGeom>
              <a:rect b="b" l="l" r="r" t="t"/>
              <a:pathLst>
                <a:path extrusionOk="0" h="4221" w="5385">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1595125" y="2366825"/>
              <a:ext cx="360275" cy="178350"/>
            </a:xfrm>
            <a:custGeom>
              <a:rect b="b" l="l" r="r" t="t"/>
              <a:pathLst>
                <a:path extrusionOk="0" h="7134" w="14411">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1595125" y="2366825"/>
              <a:ext cx="360275" cy="178350"/>
            </a:xfrm>
            <a:custGeom>
              <a:rect b="b" l="l" r="r" t="t"/>
              <a:pathLst>
                <a:path extrusionOk="0" h="7134" w="14411">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2700375" y="2158775"/>
              <a:ext cx="95050" cy="125125"/>
            </a:xfrm>
            <a:custGeom>
              <a:rect b="b" l="l" r="r" t="t"/>
              <a:pathLst>
                <a:path extrusionOk="0" h="5005" w="3802">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2203975" y="2226400"/>
              <a:ext cx="212200" cy="240625"/>
            </a:xfrm>
            <a:custGeom>
              <a:rect b="b" l="l" r="r" t="t"/>
              <a:pathLst>
                <a:path extrusionOk="0" h="9625" w="8488">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2544400" y="2825675"/>
              <a:ext cx="345225" cy="317775"/>
            </a:xfrm>
            <a:custGeom>
              <a:rect b="b" l="l" r="r" t="t"/>
              <a:pathLst>
                <a:path extrusionOk="0" h="12711" w="13809">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2612500" y="2889550"/>
              <a:ext cx="239125" cy="220175"/>
            </a:xfrm>
            <a:custGeom>
              <a:rect b="b" l="l" r="r" t="t"/>
              <a:pathLst>
                <a:path extrusionOk="0" h="8807" w="9565">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1672725" y="2630650"/>
              <a:ext cx="414875" cy="359550"/>
            </a:xfrm>
            <a:custGeom>
              <a:rect b="b" l="l" r="r" t="t"/>
              <a:pathLst>
                <a:path extrusionOk="0" h="14382" w="16595">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1867475" y="2699900"/>
              <a:ext cx="155225" cy="108900"/>
            </a:xfrm>
            <a:custGeom>
              <a:rect b="b" l="l" r="r" t="t"/>
              <a:pathLst>
                <a:path extrusionOk="0" h="4356" w="6209">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1867475" y="2746250"/>
              <a:ext cx="155225" cy="62550"/>
            </a:xfrm>
            <a:custGeom>
              <a:rect b="b" l="l" r="r" t="t"/>
              <a:pathLst>
                <a:path extrusionOk="0" h="2502" w="6209">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1828700" y="2607275"/>
              <a:ext cx="60200" cy="152450"/>
            </a:xfrm>
            <a:custGeom>
              <a:rect b="b" l="l" r="r" t="t"/>
              <a:pathLst>
                <a:path extrusionOk="0" h="6098" w="2408">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2255425" y="2559425"/>
              <a:ext cx="198750" cy="116300"/>
            </a:xfrm>
            <a:custGeom>
              <a:rect b="b" l="l" r="r" t="t"/>
              <a:pathLst>
                <a:path extrusionOk="0" h="4652" w="795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2282350" y="2699800"/>
              <a:ext cx="198750" cy="116850"/>
            </a:xfrm>
            <a:custGeom>
              <a:rect b="b" l="l" r="r" t="t"/>
              <a:pathLst>
                <a:path extrusionOk="0" h="4674" w="795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2255425" y="2559425"/>
              <a:ext cx="198750" cy="116300"/>
            </a:xfrm>
            <a:custGeom>
              <a:rect b="b" l="l" r="r" t="t"/>
              <a:pathLst>
                <a:path extrusionOk="0" h="4652" w="795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2282350" y="2699800"/>
              <a:ext cx="198750" cy="116850"/>
            </a:xfrm>
            <a:custGeom>
              <a:rect b="b" l="l" r="r" t="t"/>
              <a:pathLst>
                <a:path extrusionOk="0" h="4674" w="795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2276025" y="2577900"/>
              <a:ext cx="157575" cy="79175"/>
            </a:xfrm>
            <a:custGeom>
              <a:rect b="b" l="l" r="r" t="t"/>
              <a:pathLst>
                <a:path extrusionOk="0" h="3167" w="6303">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2302925" y="2718775"/>
              <a:ext cx="158375" cy="79225"/>
            </a:xfrm>
            <a:custGeom>
              <a:rect b="b" l="l" r="r" t="t"/>
              <a:pathLst>
                <a:path extrusionOk="0" h="3169" w="6335">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2279175" y="2598975"/>
              <a:ext cx="154425" cy="58100"/>
            </a:xfrm>
            <a:custGeom>
              <a:rect b="b" l="l" r="r" t="t"/>
              <a:pathLst>
                <a:path extrusionOk="0" h="2324" w="6177">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2306100" y="2739125"/>
              <a:ext cx="155200" cy="58875"/>
            </a:xfrm>
            <a:custGeom>
              <a:rect b="b" l="l" r="r" t="t"/>
              <a:pathLst>
                <a:path extrusionOk="0" h="2355" w="6208">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1825525" y="1387900"/>
              <a:ext cx="219325" cy="463725"/>
            </a:xfrm>
            <a:custGeom>
              <a:rect b="b" l="l" r="r" t="t"/>
              <a:pathLst>
                <a:path extrusionOk="0" h="18549" w="8773">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2854775" y="2663900"/>
              <a:ext cx="159950" cy="145775"/>
            </a:xfrm>
            <a:custGeom>
              <a:rect b="b" l="l" r="r" t="t"/>
              <a:pathLst>
                <a:path extrusionOk="0" h="5831" w="6398">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1999700" y="2930975"/>
              <a:ext cx="345225" cy="317775"/>
            </a:xfrm>
            <a:custGeom>
              <a:rect b="b" l="l" r="r" t="t"/>
              <a:pathLst>
                <a:path extrusionOk="0" h="12711" w="13809">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2036925" y="2965500"/>
              <a:ext cx="270775" cy="249250"/>
            </a:xfrm>
            <a:custGeom>
              <a:rect b="b" l="l" r="r" t="t"/>
              <a:pathLst>
                <a:path extrusionOk="0" h="9970" w="10831">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2068575" y="2994050"/>
              <a:ext cx="239125" cy="220675"/>
            </a:xfrm>
            <a:custGeom>
              <a:rect b="b" l="l" r="r" t="t"/>
              <a:pathLst>
                <a:path extrusionOk="0" h="8827" w="9565">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1288725" y="2630650"/>
              <a:ext cx="133825" cy="240800"/>
            </a:xfrm>
            <a:custGeom>
              <a:rect b="b" l="l" r="r" t="t"/>
              <a:pathLst>
                <a:path extrusionOk="0" h="9632" w="5353">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6368450" y="1530150"/>
              <a:ext cx="490100" cy="688825"/>
            </a:xfrm>
            <a:custGeom>
              <a:rect b="b" l="l" r="r" t="t"/>
              <a:pathLst>
                <a:path extrusionOk="0" h="27553" w="19604">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2"/>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Fira Sans Medium"/>
                <a:ea typeface="Fira Sans Medium"/>
                <a:cs typeface="Fira Sans Medium"/>
                <a:sym typeface="Fira Sans Medium"/>
              </a:rPr>
              <a:t>Technology Infographics</a:t>
            </a:r>
            <a:endParaRPr b="0" i="0" sz="2800" u="none" cap="none" strike="noStrike">
              <a:solidFill>
                <a:srgbClr val="000000"/>
              </a:solidFill>
              <a:latin typeface="Fira Sans Medium"/>
              <a:ea typeface="Fira Sans Medium"/>
              <a:cs typeface="Fira Sans Medium"/>
              <a:sym typeface="Fira Sans Medium"/>
            </a:endParaRPr>
          </a:p>
        </p:txBody>
      </p:sp>
      <p:sp>
        <p:nvSpPr>
          <p:cNvPr id="217" name="Google Shape;217;p2"/>
          <p:cNvSpPr txBox="1"/>
          <p:nvPr/>
        </p:nvSpPr>
        <p:spPr>
          <a:xfrm>
            <a:off x="5337079" y="1193150"/>
            <a:ext cx="28275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Fira Sans Medium"/>
                <a:ea typeface="Fira Sans Medium"/>
                <a:cs typeface="Fira Sans Medium"/>
                <a:sym typeface="Fira Sans Medium"/>
              </a:rPr>
              <a:t>Objective</a:t>
            </a:r>
            <a:endParaRPr b="0" i="0" sz="1700" u="none" cap="none" strike="noStrike">
              <a:solidFill>
                <a:srgbClr val="000000"/>
              </a:solidFill>
              <a:latin typeface="Fira Sans Medium"/>
              <a:ea typeface="Fira Sans Medium"/>
              <a:cs typeface="Fira Sans Medium"/>
              <a:sym typeface="Fira Sans Medium"/>
            </a:endParaRPr>
          </a:p>
        </p:txBody>
      </p:sp>
      <p:sp>
        <p:nvSpPr>
          <p:cNvPr id="218" name="Google Shape;218;p2"/>
          <p:cNvSpPr txBox="1"/>
          <p:nvPr/>
        </p:nvSpPr>
        <p:spPr>
          <a:xfrm>
            <a:off x="5337075" y="1540000"/>
            <a:ext cx="2827500" cy="5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Fira Sans"/>
                <a:ea typeface="Fira Sans"/>
                <a:cs typeface="Fira Sans"/>
                <a:sym typeface="Fira Sans"/>
              </a:rPr>
              <a:t>To create an intelligent chatbot.</a:t>
            </a:r>
            <a:endParaRPr/>
          </a:p>
        </p:txBody>
      </p:sp>
      <p:sp>
        <p:nvSpPr>
          <p:cNvPr id="219" name="Google Shape;219;p2"/>
          <p:cNvSpPr txBox="1"/>
          <p:nvPr/>
        </p:nvSpPr>
        <p:spPr>
          <a:xfrm>
            <a:off x="5712050" y="2525050"/>
            <a:ext cx="28275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Fira Sans Medium"/>
                <a:ea typeface="Fira Sans Medium"/>
                <a:cs typeface="Fira Sans Medium"/>
                <a:sym typeface="Fira Sans Medium"/>
              </a:rPr>
              <a:t>Dataset</a:t>
            </a:r>
            <a:endParaRPr b="0" i="0" sz="1700" u="none" cap="none" strike="noStrike">
              <a:solidFill>
                <a:srgbClr val="000000"/>
              </a:solidFill>
              <a:latin typeface="Fira Sans Medium"/>
              <a:ea typeface="Fira Sans Medium"/>
              <a:cs typeface="Fira Sans Medium"/>
              <a:sym typeface="Fira Sans Medium"/>
            </a:endParaRPr>
          </a:p>
        </p:txBody>
      </p:sp>
      <p:sp>
        <p:nvSpPr>
          <p:cNvPr id="220" name="Google Shape;220;p2"/>
          <p:cNvSpPr txBox="1"/>
          <p:nvPr/>
        </p:nvSpPr>
        <p:spPr>
          <a:xfrm>
            <a:off x="5712050" y="2871900"/>
            <a:ext cx="2573100" cy="5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Stanford Question Answering Dataset (SQuAD).</a:t>
            </a:r>
            <a:endParaRPr b="0" i="0" sz="1200" u="none" cap="none" strike="noStrike">
              <a:solidFill>
                <a:srgbClr val="000000"/>
              </a:solidFill>
              <a:latin typeface="Fira Sans"/>
              <a:ea typeface="Fira Sans"/>
              <a:cs typeface="Fira Sans"/>
              <a:sym typeface="Fira Sans"/>
            </a:endParaRPr>
          </a:p>
        </p:txBody>
      </p:sp>
      <p:sp>
        <p:nvSpPr>
          <p:cNvPr id="221" name="Google Shape;221;p2"/>
          <p:cNvSpPr txBox="1"/>
          <p:nvPr/>
        </p:nvSpPr>
        <p:spPr>
          <a:xfrm>
            <a:off x="5258570" y="3617577"/>
            <a:ext cx="28275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Fira Sans Medium"/>
                <a:ea typeface="Fira Sans Medium"/>
                <a:cs typeface="Fira Sans Medium"/>
                <a:sym typeface="Fira Sans Medium"/>
              </a:rPr>
              <a:t>Mission</a:t>
            </a:r>
            <a:endParaRPr b="0" i="0" sz="1700" u="none" cap="none" strike="noStrike">
              <a:solidFill>
                <a:srgbClr val="000000"/>
              </a:solidFill>
              <a:latin typeface="Fira Sans Medium"/>
              <a:ea typeface="Fira Sans Medium"/>
              <a:cs typeface="Fira Sans Medium"/>
              <a:sym typeface="Fira Sans Medium"/>
            </a:endParaRPr>
          </a:p>
        </p:txBody>
      </p:sp>
      <p:sp>
        <p:nvSpPr>
          <p:cNvPr id="222" name="Google Shape;222;p2"/>
          <p:cNvSpPr txBox="1"/>
          <p:nvPr/>
        </p:nvSpPr>
        <p:spPr>
          <a:xfrm>
            <a:off x="5321355" y="3861867"/>
            <a:ext cx="2827500" cy="5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Our mission is to revolutionize the way we interact with technology, and "Quanda" is a significant step in that direction.</a:t>
            </a:r>
            <a:endParaRPr b="0" i="0" sz="1200" u="none" cap="none" strike="noStrike">
              <a:solidFill>
                <a:srgbClr val="000000"/>
              </a:solidFill>
              <a:latin typeface="Fira Sans"/>
              <a:ea typeface="Fira Sans"/>
              <a:cs typeface="Fira Sans"/>
              <a:sym typeface="Fira Sans"/>
            </a:endParaRPr>
          </a:p>
        </p:txBody>
      </p:sp>
      <p:grpSp>
        <p:nvGrpSpPr>
          <p:cNvPr id="223" name="Google Shape;223;p2"/>
          <p:cNvGrpSpPr/>
          <p:nvPr/>
        </p:nvGrpSpPr>
        <p:grpSpPr>
          <a:xfrm>
            <a:off x="187824" y="773014"/>
            <a:ext cx="4059377" cy="3765062"/>
            <a:chOff x="2820853" y="1403508"/>
            <a:chExt cx="3502263" cy="2951424"/>
          </a:xfrm>
        </p:grpSpPr>
        <p:sp>
          <p:nvSpPr>
            <p:cNvPr id="224" name="Google Shape;224;p2"/>
            <p:cNvSpPr/>
            <p:nvPr/>
          </p:nvSpPr>
          <p:spPr>
            <a:xfrm>
              <a:off x="2942335" y="1403508"/>
              <a:ext cx="3260177" cy="2951424"/>
            </a:xfrm>
            <a:custGeom>
              <a:rect b="b" l="l" r="r" t="t"/>
              <a:pathLst>
                <a:path extrusionOk="0" fill="none" h="110810" w="122402">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2820853" y="1675958"/>
              <a:ext cx="504440" cy="27"/>
            </a:xfrm>
            <a:custGeom>
              <a:rect b="b" l="l" r="r" t="t"/>
              <a:pathLst>
                <a:path extrusionOk="0" fill="none" h="1" w="18939">
                  <a:moveTo>
                    <a:pt x="1" y="0"/>
                  </a:moveTo>
                  <a:lnTo>
                    <a:pt x="18939" y="0"/>
                  </a:ln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2820853" y="3985452"/>
              <a:ext cx="716162" cy="27"/>
            </a:xfrm>
            <a:custGeom>
              <a:rect b="b" l="l" r="r" t="t"/>
              <a:pathLst>
                <a:path extrusionOk="0" fill="none" h="1" w="26888">
                  <a:moveTo>
                    <a:pt x="1" y="1"/>
                  </a:moveTo>
                  <a:lnTo>
                    <a:pt x="26888" y="1"/>
                  </a:ln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2820853" y="2828161"/>
              <a:ext cx="127395" cy="27"/>
            </a:xfrm>
            <a:custGeom>
              <a:rect b="b" l="l" r="r" t="t"/>
              <a:pathLst>
                <a:path extrusionOk="0" fill="none" h="1" w="4783">
                  <a:moveTo>
                    <a:pt x="1" y="1"/>
                  </a:moveTo>
                  <a:lnTo>
                    <a:pt x="4783" y="1"/>
                  </a:ln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5818676" y="1675958"/>
              <a:ext cx="504440" cy="27"/>
            </a:xfrm>
            <a:custGeom>
              <a:rect b="b" l="l" r="r" t="t"/>
              <a:pathLst>
                <a:path extrusionOk="0" fill="none" h="1" w="18939">
                  <a:moveTo>
                    <a:pt x="18939" y="0"/>
                  </a:moveTo>
                  <a:lnTo>
                    <a:pt x="1" y="0"/>
                  </a:ln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5606954" y="3985452"/>
              <a:ext cx="716162" cy="27"/>
            </a:xfrm>
            <a:custGeom>
              <a:rect b="b" l="l" r="r" t="t"/>
              <a:pathLst>
                <a:path extrusionOk="0" fill="none" h="1" w="26888">
                  <a:moveTo>
                    <a:pt x="26888" y="1"/>
                  </a:moveTo>
                  <a:lnTo>
                    <a:pt x="1" y="1"/>
                  </a:ln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6195721" y="2828161"/>
              <a:ext cx="127395" cy="27"/>
            </a:xfrm>
            <a:custGeom>
              <a:rect b="b" l="l" r="r" t="t"/>
              <a:pathLst>
                <a:path extrusionOk="0" fill="none" h="1" w="4783">
                  <a:moveTo>
                    <a:pt x="4783" y="1"/>
                  </a:moveTo>
                  <a:lnTo>
                    <a:pt x="1" y="1"/>
                  </a:lnTo>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3623872" y="1880914"/>
              <a:ext cx="1896226" cy="1175030"/>
            </a:xfrm>
            <a:custGeom>
              <a:rect b="b" l="l" r="r" t="t"/>
              <a:pathLst>
                <a:path extrusionOk="0" h="44116" w="71193">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3331180" y="3017962"/>
              <a:ext cx="2481610" cy="455512"/>
            </a:xfrm>
            <a:custGeom>
              <a:rect b="b" l="l" r="r" t="t"/>
              <a:pathLst>
                <a:path extrusionOk="0" h="17102" w="93171">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3338771" y="3444761"/>
              <a:ext cx="2467280" cy="81849"/>
            </a:xfrm>
            <a:custGeom>
              <a:rect b="b" l="l" r="r" t="t"/>
              <a:pathLst>
                <a:path extrusionOk="0" h="3073" w="92633">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3747032" y="3062656"/>
              <a:ext cx="104622" cy="22800"/>
            </a:xfrm>
            <a:custGeom>
              <a:rect b="b" l="l" r="r" t="t"/>
              <a:pathLst>
                <a:path extrusionOk="0" h="856" w="3928">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3858366" y="3062656"/>
              <a:ext cx="102944" cy="22800"/>
            </a:xfrm>
            <a:custGeom>
              <a:rect b="b" l="l" r="r" t="t"/>
              <a:pathLst>
                <a:path extrusionOk="0" h="856" w="3865">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3968875" y="3062656"/>
              <a:ext cx="102092" cy="22800"/>
            </a:xfrm>
            <a:custGeom>
              <a:rect b="b" l="l" r="r" t="t"/>
              <a:pathLst>
                <a:path extrusionOk="0" h="856" w="3833">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4080209" y="3062656"/>
              <a:ext cx="100414" cy="22800"/>
            </a:xfrm>
            <a:custGeom>
              <a:rect b="b" l="l" r="r" t="t"/>
              <a:pathLst>
                <a:path extrusionOk="0" h="856" w="377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4191570" y="3062656"/>
              <a:ext cx="98709" cy="22800"/>
            </a:xfrm>
            <a:custGeom>
              <a:rect b="b" l="l" r="r" t="t"/>
              <a:pathLst>
                <a:path extrusionOk="0" h="856" w="3706">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4302052" y="3062656"/>
              <a:ext cx="97031" cy="22800"/>
            </a:xfrm>
            <a:custGeom>
              <a:rect b="b" l="l" r="r" t="t"/>
              <a:pathLst>
                <a:path extrusionOk="0" h="856" w="3643">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4413413" y="3062656"/>
              <a:ext cx="96179" cy="22800"/>
            </a:xfrm>
            <a:custGeom>
              <a:rect b="b" l="l" r="r" t="t"/>
              <a:pathLst>
                <a:path extrusionOk="0" h="856" w="3611">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4524747" y="3062656"/>
              <a:ext cx="95327" cy="22800"/>
            </a:xfrm>
            <a:custGeom>
              <a:rect b="b" l="l" r="r" t="t"/>
              <a:pathLst>
                <a:path extrusionOk="0" h="856" w="3579">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4634404" y="3062656"/>
              <a:ext cx="96179" cy="22800"/>
            </a:xfrm>
            <a:custGeom>
              <a:rect b="b" l="l" r="r" t="t"/>
              <a:pathLst>
                <a:path extrusionOk="0" h="856" w="3611">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4744060" y="3062656"/>
              <a:ext cx="97857" cy="22800"/>
            </a:xfrm>
            <a:custGeom>
              <a:rect b="b" l="l" r="r" t="t"/>
              <a:pathLst>
                <a:path extrusionOk="0" h="856" w="3674">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4853716" y="3062656"/>
              <a:ext cx="99562" cy="22800"/>
            </a:xfrm>
            <a:custGeom>
              <a:rect b="b" l="l" r="r" t="t"/>
              <a:pathLst>
                <a:path extrusionOk="0" h="856" w="3738">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4963373" y="3062656"/>
              <a:ext cx="100387" cy="22800"/>
            </a:xfrm>
            <a:custGeom>
              <a:rect b="b" l="l" r="r" t="t"/>
              <a:pathLst>
                <a:path extrusionOk="0" h="856" w="3769">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5073029" y="3062656"/>
              <a:ext cx="101240" cy="22800"/>
            </a:xfrm>
            <a:custGeom>
              <a:rect b="b" l="l" r="r" t="t"/>
              <a:pathLst>
                <a:path extrusionOk="0" h="856" w="3801">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5182685" y="3062656"/>
              <a:ext cx="102918" cy="22800"/>
            </a:xfrm>
            <a:custGeom>
              <a:rect b="b" l="l" r="r" t="t"/>
              <a:pathLst>
                <a:path extrusionOk="0" h="856" w="3864">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5292341" y="3062656"/>
              <a:ext cx="104622" cy="22800"/>
            </a:xfrm>
            <a:custGeom>
              <a:rect b="b" l="l" r="r" t="t"/>
              <a:pathLst>
                <a:path extrusionOk="0" h="856" w="3928">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3724259" y="3091342"/>
              <a:ext cx="80997" cy="35451"/>
            </a:xfrm>
            <a:custGeom>
              <a:rect b="b" l="l" r="r" t="t"/>
              <a:pathLst>
                <a:path extrusionOk="0" h="1331" w="3041">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3806082" y="3091342"/>
              <a:ext cx="110509" cy="35451"/>
            </a:xfrm>
            <a:custGeom>
              <a:rect b="b" l="l" r="r" t="t"/>
              <a:pathLst>
                <a:path extrusionOk="0" h="1331" w="4149">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3919946" y="3091342"/>
              <a:ext cx="108831" cy="35451"/>
            </a:xfrm>
            <a:custGeom>
              <a:rect b="b" l="l" r="r" t="t"/>
              <a:pathLst>
                <a:path extrusionOk="0" h="1331" w="4086">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4033811" y="3091342"/>
              <a:ext cx="107153" cy="35451"/>
            </a:xfrm>
            <a:custGeom>
              <a:rect b="b" l="l" r="r" t="t"/>
              <a:pathLst>
                <a:path extrusionOk="0" h="1331" w="4023">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4148528" y="3091342"/>
              <a:ext cx="103797" cy="35451"/>
            </a:xfrm>
            <a:custGeom>
              <a:rect b="b" l="l" r="r" t="t"/>
              <a:pathLst>
                <a:path extrusionOk="0" h="1331" w="3897">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4262419" y="3091342"/>
              <a:ext cx="102092" cy="35451"/>
            </a:xfrm>
            <a:custGeom>
              <a:rect b="b" l="l" r="r" t="t"/>
              <a:pathLst>
                <a:path extrusionOk="0" h="1331" w="3833">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4376284" y="3091342"/>
              <a:ext cx="99562" cy="35451"/>
            </a:xfrm>
            <a:custGeom>
              <a:rect b="b" l="l" r="r" t="t"/>
              <a:pathLst>
                <a:path extrusionOk="0" h="1331" w="3738">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4490148" y="3091342"/>
              <a:ext cx="97884" cy="35451"/>
            </a:xfrm>
            <a:custGeom>
              <a:rect b="b" l="l" r="r" t="t"/>
              <a:pathLst>
                <a:path extrusionOk="0" h="1331" w="3675">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4604040" y="3091342"/>
              <a:ext cx="98709" cy="35451"/>
            </a:xfrm>
            <a:custGeom>
              <a:rect b="b" l="l" r="r" t="t"/>
              <a:pathLst>
                <a:path extrusionOk="0" h="1331" w="3706">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4716226" y="3091342"/>
              <a:ext cx="100387" cy="35451"/>
            </a:xfrm>
            <a:custGeom>
              <a:rect b="b" l="l" r="r" t="t"/>
              <a:pathLst>
                <a:path extrusionOk="0" h="1331" w="3769">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4827561" y="3091342"/>
              <a:ext cx="102944" cy="35451"/>
            </a:xfrm>
            <a:custGeom>
              <a:rect b="b" l="l" r="r" t="t"/>
              <a:pathLst>
                <a:path extrusionOk="0" h="1331" w="3865">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4939747" y="3091342"/>
              <a:ext cx="104622" cy="35451"/>
            </a:xfrm>
            <a:custGeom>
              <a:rect b="b" l="l" r="r" t="t"/>
              <a:pathLst>
                <a:path extrusionOk="0" h="1331" w="3928">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5051082" y="3091342"/>
              <a:ext cx="108005" cy="35451"/>
            </a:xfrm>
            <a:custGeom>
              <a:rect b="b" l="l" r="r" t="t"/>
              <a:pathLst>
                <a:path extrusionOk="0" h="1331" w="4055">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5163268" y="3091342"/>
              <a:ext cx="256468" cy="35451"/>
            </a:xfrm>
            <a:custGeom>
              <a:rect b="b" l="l" r="r" t="t"/>
              <a:pathLst>
                <a:path extrusionOk="0" h="1331" w="9629">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3701486" y="3132679"/>
              <a:ext cx="148490" cy="35451"/>
            </a:xfrm>
            <a:custGeom>
              <a:rect b="b" l="l" r="r" t="t"/>
              <a:pathLst>
                <a:path extrusionOk="0" h="1331" w="5575">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3852480" y="3132679"/>
              <a:ext cx="112213" cy="35451"/>
            </a:xfrm>
            <a:custGeom>
              <a:rect b="b" l="l" r="r" t="t"/>
              <a:pathLst>
                <a:path extrusionOk="0" h="1331" w="4213">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3969727" y="3132679"/>
              <a:ext cx="109683" cy="35451"/>
            </a:xfrm>
            <a:custGeom>
              <a:rect b="b" l="l" r="r" t="t"/>
              <a:pathLst>
                <a:path extrusionOk="0" h="1331" w="4118">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4086974" y="3132679"/>
              <a:ext cx="107153" cy="35451"/>
            </a:xfrm>
            <a:custGeom>
              <a:rect b="b" l="l" r="r" t="t"/>
              <a:pathLst>
                <a:path extrusionOk="0" h="1331" w="4023">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4204222" y="3132679"/>
              <a:ext cx="105448" cy="35451"/>
            </a:xfrm>
            <a:custGeom>
              <a:rect b="b" l="l" r="r" t="t"/>
              <a:pathLst>
                <a:path extrusionOk="0" h="1331" w="3959">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4320617" y="3132679"/>
              <a:ext cx="103770" cy="35451"/>
            </a:xfrm>
            <a:custGeom>
              <a:rect b="b" l="l" r="r" t="t"/>
              <a:pathLst>
                <a:path extrusionOk="0" h="1331" w="3896">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4437864" y="3132679"/>
              <a:ext cx="101240" cy="35451"/>
            </a:xfrm>
            <a:custGeom>
              <a:rect b="b" l="l" r="r" t="t"/>
              <a:pathLst>
                <a:path extrusionOk="0" h="1331" w="3801">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4555111" y="3132679"/>
              <a:ext cx="100414" cy="35451"/>
            </a:xfrm>
            <a:custGeom>
              <a:rect b="b" l="l" r="r" t="t"/>
              <a:pathLst>
                <a:path extrusionOk="0" h="1331" w="377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4670681" y="3132679"/>
              <a:ext cx="102092" cy="35451"/>
            </a:xfrm>
            <a:custGeom>
              <a:rect b="b" l="l" r="r" t="t"/>
              <a:pathLst>
                <a:path extrusionOk="0" h="1331" w="3833">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4785397" y="3132679"/>
              <a:ext cx="104622" cy="35451"/>
            </a:xfrm>
            <a:custGeom>
              <a:rect b="b" l="l" r="r" t="t"/>
              <a:pathLst>
                <a:path extrusionOk="0" h="1331" w="3928">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4900114" y="3132679"/>
              <a:ext cx="107153" cy="35451"/>
            </a:xfrm>
            <a:custGeom>
              <a:rect b="b" l="l" r="r" t="t"/>
              <a:pathLst>
                <a:path extrusionOk="0" h="1331" w="4023">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5015657" y="3132679"/>
              <a:ext cx="108857" cy="35451"/>
            </a:xfrm>
            <a:custGeom>
              <a:rect b="b" l="l" r="r" t="t"/>
              <a:pathLst>
                <a:path extrusionOk="0" h="1331" w="4087">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5130374" y="3132679"/>
              <a:ext cx="111388" cy="35451"/>
            </a:xfrm>
            <a:custGeom>
              <a:rect b="b" l="l" r="r" t="t"/>
              <a:pathLst>
                <a:path extrusionOk="0" h="1331" w="4182">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5245091" y="3132679"/>
              <a:ext cx="197419" cy="35451"/>
            </a:xfrm>
            <a:custGeom>
              <a:rect b="b" l="l" r="r" t="t"/>
              <a:pathLst>
                <a:path extrusionOk="0" h="1331" w="7412">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3678713" y="3174017"/>
              <a:ext cx="185593" cy="35451"/>
            </a:xfrm>
            <a:custGeom>
              <a:rect b="b" l="l" r="r" t="t"/>
              <a:pathLst>
                <a:path extrusionOk="0" h="1331" w="6968">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3867662" y="3174017"/>
              <a:ext cx="114744" cy="35451"/>
            </a:xfrm>
            <a:custGeom>
              <a:rect b="b" l="l" r="r" t="t"/>
              <a:pathLst>
                <a:path extrusionOk="0" h="1331" w="4308">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3988265" y="3174017"/>
              <a:ext cx="111388" cy="35451"/>
            </a:xfrm>
            <a:custGeom>
              <a:rect b="b" l="l" r="r" t="t"/>
              <a:pathLst>
                <a:path extrusionOk="0" h="1331" w="4182">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4108043" y="3174017"/>
              <a:ext cx="109683" cy="35451"/>
            </a:xfrm>
            <a:custGeom>
              <a:rect b="b" l="l" r="r" t="t"/>
              <a:pathLst>
                <a:path extrusionOk="0" h="1331" w="4118">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4228673" y="3174017"/>
              <a:ext cx="107153" cy="35451"/>
            </a:xfrm>
            <a:custGeom>
              <a:rect b="b" l="l" r="r" t="t"/>
              <a:pathLst>
                <a:path extrusionOk="0" h="1331" w="4023">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4348450" y="3174017"/>
              <a:ext cx="105475" cy="35451"/>
            </a:xfrm>
            <a:custGeom>
              <a:rect b="b" l="l" r="r" t="t"/>
              <a:pathLst>
                <a:path extrusionOk="0" h="1331" w="396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4469080" y="3174017"/>
              <a:ext cx="102918" cy="35451"/>
            </a:xfrm>
            <a:custGeom>
              <a:rect b="b" l="l" r="r" t="t"/>
              <a:pathLst>
                <a:path extrusionOk="0" h="1331" w="3864">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4588858" y="3174017"/>
              <a:ext cx="103770" cy="35451"/>
            </a:xfrm>
            <a:custGeom>
              <a:rect b="b" l="l" r="r" t="t"/>
              <a:pathLst>
                <a:path extrusionOk="0" h="1331" w="3896">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4706931" y="3174017"/>
              <a:ext cx="105475" cy="35451"/>
            </a:xfrm>
            <a:custGeom>
              <a:rect b="b" l="l" r="r" t="t"/>
              <a:pathLst>
                <a:path extrusionOk="0" h="1331" w="396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4825030" y="3174017"/>
              <a:ext cx="108005" cy="35451"/>
            </a:xfrm>
            <a:custGeom>
              <a:rect b="b" l="l" r="r" t="t"/>
              <a:pathLst>
                <a:path extrusionOk="0" h="1331" w="4055">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4943130" y="3174017"/>
              <a:ext cx="109683" cy="35451"/>
            </a:xfrm>
            <a:custGeom>
              <a:rect b="b" l="l" r="r" t="t"/>
              <a:pathLst>
                <a:path extrusionOk="0" h="1331" w="4118">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5060377" y="3174017"/>
              <a:ext cx="113039" cy="35451"/>
            </a:xfrm>
            <a:custGeom>
              <a:rect b="b" l="l" r="r" t="t"/>
              <a:pathLst>
                <a:path extrusionOk="0" h="1331" w="4244">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5178450" y="3174017"/>
              <a:ext cx="286832" cy="35451"/>
            </a:xfrm>
            <a:custGeom>
              <a:rect b="b" l="l" r="r" t="t"/>
              <a:pathLst>
                <a:path extrusionOk="0" h="1331" w="10769">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3655940" y="3214502"/>
              <a:ext cx="293571" cy="35451"/>
            </a:xfrm>
            <a:custGeom>
              <a:rect b="b" l="l" r="r" t="t"/>
              <a:pathLst>
                <a:path extrusionOk="0" h="1331" w="11022">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3955371" y="3214502"/>
              <a:ext cx="114744" cy="35451"/>
            </a:xfrm>
            <a:custGeom>
              <a:rect b="b" l="l" r="r" t="t"/>
              <a:pathLst>
                <a:path extrusionOk="0" h="1331" w="4308">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4078531" y="3214502"/>
              <a:ext cx="113066" cy="35451"/>
            </a:xfrm>
            <a:custGeom>
              <a:rect b="b" l="l" r="r" t="t"/>
              <a:pathLst>
                <a:path extrusionOk="0" h="1331" w="4245">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4201691" y="3214502"/>
              <a:ext cx="110509" cy="35451"/>
            </a:xfrm>
            <a:custGeom>
              <a:rect b="b" l="l" r="r" t="t"/>
              <a:pathLst>
                <a:path extrusionOk="0" h="1331" w="4149">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4325677" y="3214502"/>
              <a:ext cx="108005" cy="35451"/>
            </a:xfrm>
            <a:custGeom>
              <a:rect b="b" l="l" r="r" t="t"/>
              <a:pathLst>
                <a:path extrusionOk="0" h="1331" w="4055">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4448838" y="3214502"/>
              <a:ext cx="106300" cy="35451"/>
            </a:xfrm>
            <a:custGeom>
              <a:rect b="b" l="l" r="r" t="t"/>
              <a:pathLst>
                <a:path extrusionOk="0" h="1331" w="3991">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4571971" y="3214502"/>
              <a:ext cx="105475" cy="35451"/>
            </a:xfrm>
            <a:custGeom>
              <a:rect b="b" l="l" r="r" t="t"/>
              <a:pathLst>
                <a:path extrusionOk="0" h="1331" w="396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4692601" y="3214502"/>
              <a:ext cx="108831" cy="35451"/>
            </a:xfrm>
            <a:custGeom>
              <a:rect b="b" l="l" r="r" t="t"/>
              <a:pathLst>
                <a:path extrusionOk="0" h="1331" w="4086">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4814057" y="3214502"/>
              <a:ext cx="110535" cy="35451"/>
            </a:xfrm>
            <a:custGeom>
              <a:rect b="b" l="l" r="r" t="t"/>
              <a:pathLst>
                <a:path extrusionOk="0" h="1331" w="415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4935539" y="3214502"/>
              <a:ext cx="112213" cy="35451"/>
            </a:xfrm>
            <a:custGeom>
              <a:rect b="b" l="l" r="r" t="t"/>
              <a:pathLst>
                <a:path extrusionOk="0" h="1331" w="4213">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5056142" y="3214502"/>
              <a:ext cx="114744" cy="35451"/>
            </a:xfrm>
            <a:custGeom>
              <a:rect b="b" l="l" r="r" t="t"/>
              <a:pathLst>
                <a:path extrusionOk="0" h="1331" w="4308">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5177624" y="3214502"/>
              <a:ext cx="310431" cy="35451"/>
            </a:xfrm>
            <a:custGeom>
              <a:rect b="b" l="l" r="r" t="t"/>
              <a:pathLst>
                <a:path extrusionOk="0" h="1331" w="11655">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3633167" y="3255839"/>
              <a:ext cx="123160" cy="35451"/>
            </a:xfrm>
            <a:custGeom>
              <a:rect b="b" l="l" r="r" t="t"/>
              <a:pathLst>
                <a:path extrusionOk="0" h="1331" w="4624">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3759684" y="3255839"/>
              <a:ext cx="120657" cy="35451"/>
            </a:xfrm>
            <a:custGeom>
              <a:rect b="b" l="l" r="r" t="t"/>
              <a:pathLst>
                <a:path extrusionOk="0" h="1331" w="453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3886200" y="3255839"/>
              <a:ext cx="118126" cy="35451"/>
            </a:xfrm>
            <a:custGeom>
              <a:rect b="b" l="l" r="r" t="t"/>
              <a:pathLst>
                <a:path extrusionOk="0" h="1331" w="4435">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4012743" y="3255839"/>
              <a:ext cx="186445" cy="35451"/>
            </a:xfrm>
            <a:custGeom>
              <a:rect b="b" l="l" r="r" t="t"/>
              <a:pathLst>
                <a:path extrusionOk="0" h="1331" w="700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4210960" y="3255839"/>
              <a:ext cx="722075" cy="35451"/>
            </a:xfrm>
            <a:custGeom>
              <a:rect b="b" l="l" r="r" t="t"/>
              <a:pathLst>
                <a:path extrusionOk="0" h="1331" w="2711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4944808" y="3255839"/>
              <a:ext cx="114744" cy="35451"/>
            </a:xfrm>
            <a:custGeom>
              <a:rect b="b" l="l" r="r" t="t"/>
              <a:pathLst>
                <a:path extrusionOk="0" h="1331" w="4308">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5068794" y="3255839"/>
              <a:ext cx="117274" cy="35451"/>
            </a:xfrm>
            <a:custGeom>
              <a:rect b="b" l="l" r="r" t="t"/>
              <a:pathLst>
                <a:path extrusionOk="0" h="1331" w="4403">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5192806" y="3255839"/>
              <a:ext cx="101240" cy="35451"/>
            </a:xfrm>
            <a:custGeom>
              <a:rect b="b" l="l" r="r" t="t"/>
              <a:pathLst>
                <a:path extrusionOk="0" h="1331" w="3801">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5405354" y="3255839"/>
              <a:ext cx="105475" cy="35451"/>
            </a:xfrm>
            <a:custGeom>
              <a:rect b="b" l="l" r="r" t="t"/>
              <a:pathLst>
                <a:path extrusionOk="0" h="1331" w="396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5299080" y="3255839"/>
              <a:ext cx="93649" cy="15209"/>
            </a:xfrm>
            <a:custGeom>
              <a:rect b="b" l="l" r="r" t="t"/>
              <a:pathLst>
                <a:path extrusionOk="0" h="571" w="3516">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5308349" y="3276082"/>
              <a:ext cx="94501" cy="15209"/>
            </a:xfrm>
            <a:custGeom>
              <a:rect b="b" l="l" r="r" t="t"/>
              <a:pathLst>
                <a:path extrusionOk="0" h="571" w="3548">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4178066" y="3308976"/>
              <a:ext cx="787863" cy="134986"/>
            </a:xfrm>
            <a:custGeom>
              <a:rect b="b" l="l" r="r" t="t"/>
              <a:pathLst>
                <a:path extrusionOk="0" h="5068" w="2958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3669418" y="1926460"/>
              <a:ext cx="1805134" cy="1008028"/>
            </a:xfrm>
            <a:custGeom>
              <a:rect b="b" l="l" r="r" t="t"/>
              <a:pathLst>
                <a:path extrusionOk="0" h="37846" w="67773">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pSp>
        <p:nvGrpSpPr>
          <p:cNvPr id="319" name="Google Shape;319;p3"/>
          <p:cNvGrpSpPr/>
          <p:nvPr/>
        </p:nvGrpSpPr>
        <p:grpSpPr>
          <a:xfrm>
            <a:off x="457200" y="1227221"/>
            <a:ext cx="8372188" cy="5329990"/>
            <a:chOff x="595975" y="1532525"/>
            <a:chExt cx="6409850" cy="2744125"/>
          </a:xfrm>
        </p:grpSpPr>
        <p:sp>
          <p:nvSpPr>
            <p:cNvPr id="320" name="Google Shape;320;p3"/>
            <p:cNvSpPr/>
            <p:nvPr/>
          </p:nvSpPr>
          <p:spPr>
            <a:xfrm>
              <a:off x="3743875" y="2501600"/>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
            <p:cNvSpPr/>
            <p:nvPr/>
          </p:nvSpPr>
          <p:spPr>
            <a:xfrm>
              <a:off x="4059775" y="2621950"/>
              <a:ext cx="340475" cy="341250"/>
            </a:xfrm>
            <a:custGeom>
              <a:rect b="b" l="l" r="r" t="t"/>
              <a:pathLst>
                <a:path extrusionOk="0" h="13650" w="13619">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
            <p:cNvSpPr/>
            <p:nvPr/>
          </p:nvSpPr>
          <p:spPr>
            <a:xfrm>
              <a:off x="3771600" y="2762075"/>
              <a:ext cx="60975" cy="60975"/>
            </a:xfrm>
            <a:custGeom>
              <a:rect b="b" l="l" r="r" t="t"/>
              <a:pathLst>
                <a:path extrusionOk="0" h="2439" w="2439">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
            <p:cNvSpPr/>
            <p:nvPr/>
          </p:nvSpPr>
          <p:spPr>
            <a:xfrm>
              <a:off x="4631400" y="2534050"/>
              <a:ext cx="2341950" cy="517025"/>
            </a:xfrm>
            <a:custGeom>
              <a:rect b="b" l="l" r="r" t="t"/>
              <a:pathLst>
                <a:path extrusionOk="0" h="20681" w="93678">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
            <p:cNvSpPr/>
            <p:nvPr/>
          </p:nvSpPr>
          <p:spPr>
            <a:xfrm>
              <a:off x="595975" y="2017050"/>
              <a:ext cx="3262725" cy="581950"/>
            </a:xfrm>
            <a:custGeom>
              <a:rect b="b" l="l" r="r" t="t"/>
              <a:pathLst>
                <a:path extrusionOk="0" h="23278" w="130509">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
            <p:cNvSpPr/>
            <p:nvPr/>
          </p:nvSpPr>
          <p:spPr>
            <a:xfrm>
              <a:off x="3178575" y="2137375"/>
              <a:ext cx="386400" cy="341300"/>
            </a:xfrm>
            <a:custGeom>
              <a:rect b="b" l="l" r="r" t="t"/>
              <a:pathLst>
                <a:path extrusionOk="0" h="13652" w="15456">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
            <p:cNvSpPr/>
            <p:nvPr/>
          </p:nvSpPr>
          <p:spPr>
            <a:xfrm>
              <a:off x="3769225" y="2277550"/>
              <a:ext cx="60975" cy="60975"/>
            </a:xfrm>
            <a:custGeom>
              <a:rect b="b" l="l" r="r" t="t"/>
              <a:pathLst>
                <a:path extrusionOk="0" h="2439" w="2439">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
            <p:cNvSpPr/>
            <p:nvPr/>
          </p:nvSpPr>
          <p:spPr>
            <a:xfrm>
              <a:off x="627650" y="2049525"/>
              <a:ext cx="2342725" cy="517025"/>
            </a:xfrm>
            <a:custGeom>
              <a:rect b="b" l="l" r="r" t="t"/>
              <a:pathLst>
                <a:path extrusionOk="0" h="20681" w="93709">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
            <p:cNvSpPr/>
            <p:nvPr/>
          </p:nvSpPr>
          <p:spPr>
            <a:xfrm>
              <a:off x="3365425" y="2215000"/>
              <a:ext cx="8750" cy="9525"/>
            </a:xfrm>
            <a:custGeom>
              <a:rect b="b" l="l" r="r" t="t"/>
              <a:pathLst>
                <a:path extrusionOk="0" h="381" w="35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
            <p:cNvSpPr/>
            <p:nvPr/>
          </p:nvSpPr>
          <p:spPr>
            <a:xfrm>
              <a:off x="3427200" y="2240925"/>
              <a:ext cx="9525" cy="9325"/>
            </a:xfrm>
            <a:custGeom>
              <a:rect b="b" l="l" r="r" t="t"/>
              <a:pathLst>
                <a:path extrusionOk="0" h="373" w="381">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
            <p:cNvSpPr/>
            <p:nvPr/>
          </p:nvSpPr>
          <p:spPr>
            <a:xfrm>
              <a:off x="3427200" y="2240325"/>
              <a:ext cx="0" cy="10325"/>
            </a:xfrm>
            <a:custGeom>
              <a:rect b="b" l="l" r="r" t="t"/>
              <a:pathLst>
                <a:path extrusionOk="0" h="413" w="12000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
            <p:cNvSpPr/>
            <p:nvPr/>
          </p:nvSpPr>
          <p:spPr>
            <a:xfrm>
              <a:off x="3453325" y="2302875"/>
              <a:ext cx="8725" cy="9525"/>
            </a:xfrm>
            <a:custGeom>
              <a:rect b="b" l="l" r="r" t="t"/>
              <a:pathLst>
                <a:path extrusionOk="0" h="381" w="349">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
            <p:cNvSpPr/>
            <p:nvPr/>
          </p:nvSpPr>
          <p:spPr>
            <a:xfrm>
              <a:off x="3427200" y="2365425"/>
              <a:ext cx="9525" cy="9525"/>
            </a:xfrm>
            <a:custGeom>
              <a:rect b="b" l="l" r="r" t="t"/>
              <a:pathLst>
                <a:path extrusionOk="0" h="381" w="381">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
            <p:cNvSpPr/>
            <p:nvPr/>
          </p:nvSpPr>
          <p:spPr>
            <a:xfrm>
              <a:off x="3427200" y="2364625"/>
              <a:ext cx="0" cy="10325"/>
            </a:xfrm>
            <a:custGeom>
              <a:rect b="b" l="l" r="r" t="t"/>
              <a:pathLst>
                <a:path extrusionOk="0" h="413" w="12000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
            <p:cNvSpPr/>
            <p:nvPr/>
          </p:nvSpPr>
          <p:spPr>
            <a:xfrm>
              <a:off x="3365425" y="2391550"/>
              <a:ext cx="8750" cy="8725"/>
            </a:xfrm>
            <a:custGeom>
              <a:rect b="b" l="l" r="r" t="t"/>
              <a:pathLst>
                <a:path extrusionOk="0" h="349" w="35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
            <p:cNvSpPr/>
            <p:nvPr/>
          </p:nvSpPr>
          <p:spPr>
            <a:xfrm>
              <a:off x="3302100" y="2365825"/>
              <a:ext cx="10300" cy="8725"/>
            </a:xfrm>
            <a:custGeom>
              <a:rect b="b" l="l" r="r" t="t"/>
              <a:pathLst>
                <a:path extrusionOk="0" h="349" w="412">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
            <p:cNvSpPr/>
            <p:nvPr/>
          </p:nvSpPr>
          <p:spPr>
            <a:xfrm>
              <a:off x="3276750" y="2303675"/>
              <a:ext cx="9525" cy="8725"/>
            </a:xfrm>
            <a:custGeom>
              <a:rect b="b" l="l" r="r" t="t"/>
              <a:pathLst>
                <a:path extrusionOk="0" h="349" w="381">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
            <p:cNvSpPr/>
            <p:nvPr/>
          </p:nvSpPr>
          <p:spPr>
            <a:xfrm>
              <a:off x="3302875" y="2241125"/>
              <a:ext cx="9525" cy="8725"/>
            </a:xfrm>
            <a:custGeom>
              <a:rect b="b" l="l" r="r" t="t"/>
              <a:pathLst>
                <a:path extrusionOk="0" h="349" w="381">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3427200" y="2240325"/>
              <a:ext cx="0" cy="10325"/>
            </a:xfrm>
            <a:custGeom>
              <a:rect b="b" l="l" r="r" t="t"/>
              <a:pathLst>
                <a:path extrusionOk="0" h="413" w="12000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3427200" y="2364625"/>
              <a:ext cx="0" cy="10325"/>
            </a:xfrm>
            <a:custGeom>
              <a:rect b="b" l="l" r="r" t="t"/>
              <a:pathLst>
                <a:path extrusionOk="0" h="413" w="12000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
            <p:cNvSpPr/>
            <p:nvPr/>
          </p:nvSpPr>
          <p:spPr>
            <a:xfrm>
              <a:off x="3256975" y="2195200"/>
              <a:ext cx="224875" cy="224875"/>
            </a:xfrm>
            <a:custGeom>
              <a:rect b="b" l="l" r="r" t="t"/>
              <a:pathLst>
                <a:path extrusionOk="0" fill="none" h="8995" w="8995">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
            <p:cNvSpPr/>
            <p:nvPr/>
          </p:nvSpPr>
          <p:spPr>
            <a:xfrm>
              <a:off x="3365425" y="2215000"/>
              <a:ext cx="25" cy="9525"/>
            </a:xfrm>
            <a:custGeom>
              <a:rect b="b" l="l" r="r" t="t"/>
              <a:pathLst>
                <a:path extrusionOk="0" fill="none" h="381" w="1">
                  <a:moveTo>
                    <a:pt x="1" y="0"/>
                  </a:move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
            <p:cNvSpPr/>
            <p:nvPr/>
          </p:nvSpPr>
          <p:spPr>
            <a:xfrm>
              <a:off x="3366225" y="2215000"/>
              <a:ext cx="825" cy="9525"/>
            </a:xfrm>
            <a:custGeom>
              <a:rect b="b" l="l" r="r" t="t"/>
              <a:pathLst>
                <a:path extrusionOk="0" fill="none" h="381" w="33">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
            <p:cNvSpPr/>
            <p:nvPr/>
          </p:nvSpPr>
          <p:spPr>
            <a:xfrm>
              <a:off x="3367800" y="2215000"/>
              <a:ext cx="825" cy="9525"/>
            </a:xfrm>
            <a:custGeom>
              <a:rect b="b" l="l" r="r" t="t"/>
              <a:pathLst>
                <a:path extrusionOk="0" fill="none" h="381" w="33">
                  <a:moveTo>
                    <a:pt x="1" y="0"/>
                  </a:moveTo>
                  <a:lnTo>
                    <a:pt x="33" y="0"/>
                  </a:lnTo>
                  <a:lnTo>
                    <a:pt x="33"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
            <p:cNvSpPr/>
            <p:nvPr/>
          </p:nvSpPr>
          <p:spPr>
            <a:xfrm>
              <a:off x="3368600" y="2215000"/>
              <a:ext cx="825" cy="9525"/>
            </a:xfrm>
            <a:custGeom>
              <a:rect b="b" l="l" r="r" t="t"/>
              <a:pathLst>
                <a:path extrusionOk="0" fill="none" h="381" w="33">
                  <a:moveTo>
                    <a:pt x="1" y="0"/>
                  </a:moveTo>
                  <a:lnTo>
                    <a:pt x="32" y="0"/>
                  </a:lnTo>
                  <a:lnTo>
                    <a:pt x="32"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
            <p:cNvSpPr/>
            <p:nvPr/>
          </p:nvSpPr>
          <p:spPr>
            <a:xfrm>
              <a:off x="3369400" y="2215000"/>
              <a:ext cx="800" cy="9525"/>
            </a:xfrm>
            <a:custGeom>
              <a:rect b="b" l="l" r="r" t="t"/>
              <a:pathLst>
                <a:path extrusionOk="0" fill="none" h="381" w="32">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
            <p:cNvSpPr/>
            <p:nvPr/>
          </p:nvSpPr>
          <p:spPr>
            <a:xfrm>
              <a:off x="3370175" y="2215000"/>
              <a:ext cx="825" cy="9525"/>
            </a:xfrm>
            <a:custGeom>
              <a:rect b="b" l="l" r="r" t="t"/>
              <a:pathLst>
                <a:path extrusionOk="0" fill="none" h="381" w="33">
                  <a:moveTo>
                    <a:pt x="1" y="0"/>
                  </a:moveTo>
                  <a:lnTo>
                    <a:pt x="33" y="0"/>
                  </a:lnTo>
                  <a:lnTo>
                    <a:pt x="33"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
            <p:cNvSpPr/>
            <p:nvPr/>
          </p:nvSpPr>
          <p:spPr>
            <a:xfrm>
              <a:off x="3371775" y="2215000"/>
              <a:ext cx="800" cy="9525"/>
            </a:xfrm>
            <a:custGeom>
              <a:rect b="b" l="l" r="r" t="t"/>
              <a:pathLst>
                <a:path extrusionOk="0" fill="none" h="381" w="32">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
            <p:cNvSpPr/>
            <p:nvPr/>
          </p:nvSpPr>
          <p:spPr>
            <a:xfrm>
              <a:off x="3372550" y="2215000"/>
              <a:ext cx="825" cy="9525"/>
            </a:xfrm>
            <a:custGeom>
              <a:rect b="b" l="l" r="r" t="t"/>
              <a:pathLst>
                <a:path extrusionOk="0" fill="none" h="381" w="33">
                  <a:moveTo>
                    <a:pt x="1" y="0"/>
                  </a:moveTo>
                  <a:lnTo>
                    <a:pt x="33" y="0"/>
                  </a:lnTo>
                  <a:lnTo>
                    <a:pt x="33"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
            <p:cNvSpPr/>
            <p:nvPr/>
          </p:nvSpPr>
          <p:spPr>
            <a:xfrm>
              <a:off x="3374150" y="2215000"/>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
            <p:cNvSpPr/>
            <p:nvPr/>
          </p:nvSpPr>
          <p:spPr>
            <a:xfrm>
              <a:off x="3374150" y="2215000"/>
              <a:ext cx="25" cy="9525"/>
            </a:xfrm>
            <a:custGeom>
              <a:rect b="b" l="l" r="r" t="t"/>
              <a:pathLst>
                <a:path extrusionOk="0" fill="none" h="381" w="1">
                  <a:moveTo>
                    <a:pt x="0" y="380"/>
                  </a:moveTo>
                  <a:lnTo>
                    <a:pt x="0" y="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
            <p:cNvSpPr/>
            <p:nvPr/>
          </p:nvSpPr>
          <p:spPr>
            <a:xfrm>
              <a:off x="3427200" y="2240325"/>
              <a:ext cx="0" cy="10325"/>
            </a:xfrm>
            <a:custGeom>
              <a:rect b="b" l="l" r="r" t="t"/>
              <a:pathLst>
                <a:path extrusionOk="0" fill="none" h="413" w="120000">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
            <p:cNvSpPr/>
            <p:nvPr/>
          </p:nvSpPr>
          <p:spPr>
            <a:xfrm>
              <a:off x="3427975" y="22403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
            <p:cNvSpPr/>
            <p:nvPr/>
          </p:nvSpPr>
          <p:spPr>
            <a:xfrm>
              <a:off x="3428775" y="2240325"/>
              <a:ext cx="825" cy="10325"/>
            </a:xfrm>
            <a:custGeom>
              <a:rect b="b" l="l" r="r" t="t"/>
              <a:pathLst>
                <a:path extrusionOk="0" fill="none" h="413" w="33">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
            <p:cNvSpPr/>
            <p:nvPr/>
          </p:nvSpPr>
          <p:spPr>
            <a:xfrm>
              <a:off x="3429575" y="22403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
            <p:cNvSpPr/>
            <p:nvPr/>
          </p:nvSpPr>
          <p:spPr>
            <a:xfrm>
              <a:off x="3430350" y="22403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3"/>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3"/>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3"/>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
            <p:cNvSpPr/>
            <p:nvPr/>
          </p:nvSpPr>
          <p:spPr>
            <a:xfrm>
              <a:off x="3431950" y="22403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
            <p:cNvSpPr/>
            <p:nvPr/>
          </p:nvSpPr>
          <p:spPr>
            <a:xfrm>
              <a:off x="3432725" y="22403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
            <p:cNvSpPr/>
            <p:nvPr/>
          </p:nvSpPr>
          <p:spPr>
            <a:xfrm>
              <a:off x="3434325" y="22403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3"/>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3"/>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3"/>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
            <p:cNvSpPr/>
            <p:nvPr/>
          </p:nvSpPr>
          <p:spPr>
            <a:xfrm>
              <a:off x="3453325" y="2303675"/>
              <a:ext cx="25" cy="8725"/>
            </a:xfrm>
            <a:custGeom>
              <a:rect b="b" l="l" r="r" t="t"/>
              <a:pathLst>
                <a:path extrusionOk="0" fill="none" h="349" w="1">
                  <a:moveTo>
                    <a:pt x="0" y="0"/>
                  </a:moveTo>
                  <a:lnTo>
                    <a:pt x="0" y="348"/>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3"/>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
            <p:cNvSpPr/>
            <p:nvPr/>
          </p:nvSpPr>
          <p:spPr>
            <a:xfrm>
              <a:off x="3453325" y="2302875"/>
              <a:ext cx="800" cy="9525"/>
            </a:xfrm>
            <a:custGeom>
              <a:rect b="b" l="l" r="r" t="t"/>
              <a:pathLst>
                <a:path extrusionOk="0" fill="none" h="381" w="32">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3"/>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
            <p:cNvSpPr/>
            <p:nvPr/>
          </p:nvSpPr>
          <p:spPr>
            <a:xfrm>
              <a:off x="3454100" y="2302875"/>
              <a:ext cx="825" cy="9525"/>
            </a:xfrm>
            <a:custGeom>
              <a:rect b="b" l="l" r="r" t="t"/>
              <a:pathLst>
                <a:path extrusionOk="0" fill="none" h="381" w="33">
                  <a:moveTo>
                    <a:pt x="1" y="0"/>
                  </a:moveTo>
                  <a:lnTo>
                    <a:pt x="32" y="0"/>
                  </a:lnTo>
                  <a:lnTo>
                    <a:pt x="32"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
            <p:cNvSpPr/>
            <p:nvPr/>
          </p:nvSpPr>
          <p:spPr>
            <a:xfrm>
              <a:off x="3454900" y="2302875"/>
              <a:ext cx="825" cy="9525"/>
            </a:xfrm>
            <a:custGeom>
              <a:rect b="b" l="l" r="r" t="t"/>
              <a:pathLst>
                <a:path extrusionOk="0" fill="none" h="381" w="33">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3"/>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
            <p:cNvSpPr/>
            <p:nvPr/>
          </p:nvSpPr>
          <p:spPr>
            <a:xfrm>
              <a:off x="3455700" y="2302875"/>
              <a:ext cx="800" cy="9525"/>
            </a:xfrm>
            <a:custGeom>
              <a:rect b="b" l="l" r="r" t="t"/>
              <a:pathLst>
                <a:path extrusionOk="0" fill="none" h="381" w="32">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3"/>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3"/>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3"/>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3"/>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3"/>
            <p:cNvSpPr/>
            <p:nvPr/>
          </p:nvSpPr>
          <p:spPr>
            <a:xfrm>
              <a:off x="3457275" y="2302875"/>
              <a:ext cx="825" cy="9525"/>
            </a:xfrm>
            <a:custGeom>
              <a:rect b="b" l="l" r="r" t="t"/>
              <a:pathLst>
                <a:path extrusionOk="0" fill="none" h="381" w="33">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
            <p:cNvSpPr/>
            <p:nvPr/>
          </p:nvSpPr>
          <p:spPr>
            <a:xfrm>
              <a:off x="3458075" y="2302875"/>
              <a:ext cx="800" cy="9525"/>
            </a:xfrm>
            <a:custGeom>
              <a:rect b="b" l="l" r="r" t="t"/>
              <a:pathLst>
                <a:path extrusionOk="0" fill="none" h="381" w="32">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3"/>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
            <p:cNvSpPr/>
            <p:nvPr/>
          </p:nvSpPr>
          <p:spPr>
            <a:xfrm>
              <a:off x="3459650" y="2302875"/>
              <a:ext cx="825" cy="9525"/>
            </a:xfrm>
            <a:custGeom>
              <a:rect b="b" l="l" r="r" t="t"/>
              <a:pathLst>
                <a:path extrusionOk="0" fill="none" h="381" w="33">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3"/>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
            <p:cNvSpPr/>
            <p:nvPr/>
          </p:nvSpPr>
          <p:spPr>
            <a:xfrm>
              <a:off x="3462025" y="2302875"/>
              <a:ext cx="25" cy="9525"/>
            </a:xfrm>
            <a:custGeom>
              <a:rect b="b" l="l" r="r" t="t"/>
              <a:pathLst>
                <a:path extrusionOk="0" fill="none" h="381" w="1">
                  <a:moveTo>
                    <a:pt x="0" y="380"/>
                  </a:moveTo>
                  <a:lnTo>
                    <a:pt x="0" y="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
            <p:cNvSpPr/>
            <p:nvPr/>
          </p:nvSpPr>
          <p:spPr>
            <a:xfrm>
              <a:off x="3427200" y="2364625"/>
              <a:ext cx="0" cy="10325"/>
            </a:xfrm>
            <a:custGeom>
              <a:rect b="b" l="l" r="r" t="t"/>
              <a:pathLst>
                <a:path extrusionOk="0" fill="none" h="413" w="120000">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
            <p:cNvSpPr/>
            <p:nvPr/>
          </p:nvSpPr>
          <p:spPr>
            <a:xfrm>
              <a:off x="3427975" y="23646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
            <p:cNvSpPr/>
            <p:nvPr/>
          </p:nvSpPr>
          <p:spPr>
            <a:xfrm>
              <a:off x="3428775" y="2364625"/>
              <a:ext cx="825" cy="10325"/>
            </a:xfrm>
            <a:custGeom>
              <a:rect b="b" l="l" r="r" t="t"/>
              <a:pathLst>
                <a:path extrusionOk="0" fill="none" h="413" w="33">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
            <p:cNvSpPr/>
            <p:nvPr/>
          </p:nvSpPr>
          <p:spPr>
            <a:xfrm>
              <a:off x="3429575" y="23646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
            <p:cNvSpPr/>
            <p:nvPr/>
          </p:nvSpPr>
          <p:spPr>
            <a:xfrm>
              <a:off x="3430350" y="23646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
            <p:cNvSpPr/>
            <p:nvPr/>
          </p:nvSpPr>
          <p:spPr>
            <a:xfrm>
              <a:off x="3431950" y="23646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
            <p:cNvSpPr/>
            <p:nvPr/>
          </p:nvSpPr>
          <p:spPr>
            <a:xfrm>
              <a:off x="3432725" y="23646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
            <p:cNvSpPr/>
            <p:nvPr/>
          </p:nvSpPr>
          <p:spPr>
            <a:xfrm>
              <a:off x="3434325" y="23646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
            <p:cNvSpPr/>
            <p:nvPr/>
          </p:nvSpPr>
          <p:spPr>
            <a:xfrm>
              <a:off x="3365425" y="2391550"/>
              <a:ext cx="25" cy="8725"/>
            </a:xfrm>
            <a:custGeom>
              <a:rect b="b" l="l" r="r" t="t"/>
              <a:pathLst>
                <a:path extrusionOk="0" fill="none" h="349" w="1">
                  <a:moveTo>
                    <a:pt x="1" y="0"/>
                  </a:move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
            <p:cNvSpPr/>
            <p:nvPr/>
          </p:nvSpPr>
          <p:spPr>
            <a:xfrm>
              <a:off x="3366225" y="2391550"/>
              <a:ext cx="825" cy="8725"/>
            </a:xfrm>
            <a:custGeom>
              <a:rect b="b" l="l" r="r" t="t"/>
              <a:pathLst>
                <a:path extrusionOk="0" fill="none" h="349" w="33">
                  <a:moveTo>
                    <a:pt x="0" y="0"/>
                  </a:moveTo>
                  <a:lnTo>
                    <a:pt x="32" y="0"/>
                  </a:lnTo>
                  <a:lnTo>
                    <a:pt x="32"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
            <p:cNvSpPr/>
            <p:nvPr/>
          </p:nvSpPr>
          <p:spPr>
            <a:xfrm>
              <a:off x="3367800" y="2391550"/>
              <a:ext cx="825" cy="8725"/>
            </a:xfrm>
            <a:custGeom>
              <a:rect b="b" l="l" r="r" t="t"/>
              <a:pathLst>
                <a:path extrusionOk="0" fill="none" h="349" w="33">
                  <a:moveTo>
                    <a:pt x="1" y="0"/>
                  </a:moveTo>
                  <a:lnTo>
                    <a:pt x="33" y="0"/>
                  </a:lnTo>
                  <a:lnTo>
                    <a:pt x="33"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
            <p:cNvSpPr/>
            <p:nvPr/>
          </p:nvSpPr>
          <p:spPr>
            <a:xfrm>
              <a:off x="3368600" y="2391550"/>
              <a:ext cx="825" cy="8725"/>
            </a:xfrm>
            <a:custGeom>
              <a:rect b="b" l="l" r="r" t="t"/>
              <a:pathLst>
                <a:path extrusionOk="0" fill="none" h="349" w="33">
                  <a:moveTo>
                    <a:pt x="1" y="0"/>
                  </a:moveTo>
                  <a:lnTo>
                    <a:pt x="32" y="0"/>
                  </a:lnTo>
                  <a:lnTo>
                    <a:pt x="32"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
            <p:cNvSpPr/>
            <p:nvPr/>
          </p:nvSpPr>
          <p:spPr>
            <a:xfrm>
              <a:off x="3369400" y="2391550"/>
              <a:ext cx="800" cy="8725"/>
            </a:xfrm>
            <a:custGeom>
              <a:rect b="b" l="l" r="r" t="t"/>
              <a:pathLst>
                <a:path extrusionOk="0" fill="none" h="349" w="32">
                  <a:moveTo>
                    <a:pt x="0" y="0"/>
                  </a:moveTo>
                  <a:lnTo>
                    <a:pt x="32" y="0"/>
                  </a:lnTo>
                  <a:lnTo>
                    <a:pt x="32"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
            <p:cNvSpPr/>
            <p:nvPr/>
          </p:nvSpPr>
          <p:spPr>
            <a:xfrm>
              <a:off x="3370175" y="2391550"/>
              <a:ext cx="825" cy="8725"/>
            </a:xfrm>
            <a:custGeom>
              <a:rect b="b" l="l" r="r" t="t"/>
              <a:pathLst>
                <a:path extrusionOk="0" fill="none" h="349" w="33">
                  <a:moveTo>
                    <a:pt x="1" y="0"/>
                  </a:moveTo>
                  <a:lnTo>
                    <a:pt x="33" y="0"/>
                  </a:lnTo>
                  <a:lnTo>
                    <a:pt x="33"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
            <p:cNvSpPr/>
            <p:nvPr/>
          </p:nvSpPr>
          <p:spPr>
            <a:xfrm>
              <a:off x="3371775" y="2391550"/>
              <a:ext cx="800" cy="8725"/>
            </a:xfrm>
            <a:custGeom>
              <a:rect b="b" l="l" r="r" t="t"/>
              <a:pathLst>
                <a:path extrusionOk="0" fill="none" h="349" w="32">
                  <a:moveTo>
                    <a:pt x="0" y="0"/>
                  </a:moveTo>
                  <a:lnTo>
                    <a:pt x="32" y="0"/>
                  </a:lnTo>
                  <a:lnTo>
                    <a:pt x="32"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
            <p:cNvSpPr/>
            <p:nvPr/>
          </p:nvSpPr>
          <p:spPr>
            <a:xfrm>
              <a:off x="3372550" y="2391550"/>
              <a:ext cx="825" cy="8725"/>
            </a:xfrm>
            <a:custGeom>
              <a:rect b="b" l="l" r="r" t="t"/>
              <a:pathLst>
                <a:path extrusionOk="0" fill="none" h="349" w="33">
                  <a:moveTo>
                    <a:pt x="1" y="0"/>
                  </a:moveTo>
                  <a:lnTo>
                    <a:pt x="33" y="0"/>
                  </a:lnTo>
                  <a:lnTo>
                    <a:pt x="33"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
            <p:cNvSpPr/>
            <p:nvPr/>
          </p:nvSpPr>
          <p:spPr>
            <a:xfrm>
              <a:off x="3374150" y="2391550"/>
              <a:ext cx="25" cy="8725"/>
            </a:xfrm>
            <a:custGeom>
              <a:rect b="b" l="l" r="r" t="t"/>
              <a:pathLst>
                <a:path extrusionOk="0" fill="none" h="349" w="1">
                  <a:moveTo>
                    <a:pt x="0" y="0"/>
                  </a:moveTo>
                  <a:lnTo>
                    <a:pt x="0" y="0"/>
                  </a:lnTo>
                  <a:lnTo>
                    <a:pt x="0" y="349"/>
                  </a:lnTo>
                  <a:lnTo>
                    <a:pt x="0" y="349"/>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
            <p:cNvSpPr/>
            <p:nvPr/>
          </p:nvSpPr>
          <p:spPr>
            <a:xfrm>
              <a:off x="3374150" y="2391550"/>
              <a:ext cx="25" cy="8725"/>
            </a:xfrm>
            <a:custGeom>
              <a:rect b="b" l="l" r="r" t="t"/>
              <a:pathLst>
                <a:path extrusionOk="0" fill="none" h="349" w="1">
                  <a:moveTo>
                    <a:pt x="0" y="349"/>
                  </a:moveTo>
                  <a:lnTo>
                    <a:pt x="0" y="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
            <p:cNvSpPr/>
            <p:nvPr/>
          </p:nvSpPr>
          <p:spPr>
            <a:xfrm>
              <a:off x="3302100" y="23646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
            <p:cNvSpPr/>
            <p:nvPr/>
          </p:nvSpPr>
          <p:spPr>
            <a:xfrm>
              <a:off x="330287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
            <p:cNvSpPr/>
            <p:nvPr/>
          </p:nvSpPr>
          <p:spPr>
            <a:xfrm>
              <a:off x="3302875" y="2364625"/>
              <a:ext cx="825" cy="10325"/>
            </a:xfrm>
            <a:custGeom>
              <a:rect b="b" l="l" r="r" t="t"/>
              <a:pathLst>
                <a:path extrusionOk="0" fill="none" h="413" w="33">
                  <a:moveTo>
                    <a:pt x="1" y="1"/>
                  </a:moveTo>
                  <a:lnTo>
                    <a:pt x="33" y="1"/>
                  </a:lnTo>
                  <a:lnTo>
                    <a:pt x="33"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
            <p:cNvSpPr/>
            <p:nvPr/>
          </p:nvSpPr>
          <p:spPr>
            <a:xfrm>
              <a:off x="3303675" y="23646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3"/>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3"/>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
            <p:cNvSpPr/>
            <p:nvPr/>
          </p:nvSpPr>
          <p:spPr>
            <a:xfrm>
              <a:off x="3306050" y="23646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
            <p:cNvSpPr/>
            <p:nvPr/>
          </p:nvSpPr>
          <p:spPr>
            <a:xfrm>
              <a:off x="3306850" y="23646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3"/>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
            <p:cNvSpPr/>
            <p:nvPr/>
          </p:nvSpPr>
          <p:spPr>
            <a:xfrm>
              <a:off x="3308425" y="23646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
            <p:cNvSpPr/>
            <p:nvPr/>
          </p:nvSpPr>
          <p:spPr>
            <a:xfrm>
              <a:off x="3309225" y="23646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
            <p:cNvSpPr/>
            <p:nvPr/>
          </p:nvSpPr>
          <p:spPr>
            <a:xfrm>
              <a:off x="3310000" y="2364625"/>
              <a:ext cx="825" cy="10325"/>
            </a:xfrm>
            <a:custGeom>
              <a:rect b="b" l="l" r="r" t="t"/>
              <a:pathLst>
                <a:path extrusionOk="0" fill="none" h="413" w="33">
                  <a:moveTo>
                    <a:pt x="1" y="1"/>
                  </a:moveTo>
                  <a:lnTo>
                    <a:pt x="33" y="1"/>
                  </a:lnTo>
                  <a:lnTo>
                    <a:pt x="33"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
            <p:cNvSpPr/>
            <p:nvPr/>
          </p:nvSpPr>
          <p:spPr>
            <a:xfrm>
              <a:off x="3310800" y="23646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
            <p:cNvSpPr/>
            <p:nvPr/>
          </p:nvSpPr>
          <p:spPr>
            <a:xfrm>
              <a:off x="3312375" y="23646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
            <p:cNvSpPr/>
            <p:nvPr/>
          </p:nvSpPr>
          <p:spPr>
            <a:xfrm>
              <a:off x="3276750" y="2303675"/>
              <a:ext cx="25" cy="8725"/>
            </a:xfrm>
            <a:custGeom>
              <a:rect b="b" l="l" r="r" t="t"/>
              <a:pathLst>
                <a:path extrusionOk="0" fill="none" h="349" w="1">
                  <a:moveTo>
                    <a:pt x="1" y="0"/>
                  </a:moveTo>
                  <a:lnTo>
                    <a:pt x="1" y="348"/>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
            <p:cNvSpPr/>
            <p:nvPr/>
          </p:nvSpPr>
          <p:spPr>
            <a:xfrm>
              <a:off x="3276750" y="2302875"/>
              <a:ext cx="825" cy="9525"/>
            </a:xfrm>
            <a:custGeom>
              <a:rect b="b" l="l" r="r" t="t"/>
              <a:pathLst>
                <a:path extrusionOk="0" fill="none" h="381" w="33">
                  <a:moveTo>
                    <a:pt x="1" y="0"/>
                  </a:moveTo>
                  <a:lnTo>
                    <a:pt x="33" y="0"/>
                  </a:lnTo>
                  <a:lnTo>
                    <a:pt x="33"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3"/>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
            <p:cNvSpPr/>
            <p:nvPr/>
          </p:nvSpPr>
          <p:spPr>
            <a:xfrm>
              <a:off x="3277550" y="2302875"/>
              <a:ext cx="825" cy="9525"/>
            </a:xfrm>
            <a:custGeom>
              <a:rect b="b" l="l" r="r" t="t"/>
              <a:pathLst>
                <a:path extrusionOk="0" fill="none" h="381" w="33">
                  <a:moveTo>
                    <a:pt x="1" y="0"/>
                  </a:moveTo>
                  <a:lnTo>
                    <a:pt x="32" y="0"/>
                  </a:lnTo>
                  <a:lnTo>
                    <a:pt x="32"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
            <p:cNvSpPr/>
            <p:nvPr/>
          </p:nvSpPr>
          <p:spPr>
            <a:xfrm>
              <a:off x="3278350" y="2302875"/>
              <a:ext cx="800" cy="9525"/>
            </a:xfrm>
            <a:custGeom>
              <a:rect b="b" l="l" r="r" t="t"/>
              <a:pathLst>
                <a:path extrusionOk="0" fill="none" h="381" w="32">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
            <p:cNvSpPr/>
            <p:nvPr/>
          </p:nvSpPr>
          <p:spPr>
            <a:xfrm>
              <a:off x="3279125" y="2302875"/>
              <a:ext cx="825" cy="9525"/>
            </a:xfrm>
            <a:custGeom>
              <a:rect b="b" l="l" r="r" t="t"/>
              <a:pathLst>
                <a:path extrusionOk="0" fill="none" h="381" w="33">
                  <a:moveTo>
                    <a:pt x="1" y="0"/>
                  </a:moveTo>
                  <a:lnTo>
                    <a:pt x="33" y="0"/>
                  </a:lnTo>
                  <a:lnTo>
                    <a:pt x="33"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
            <p:cNvSpPr/>
            <p:nvPr/>
          </p:nvSpPr>
          <p:spPr>
            <a:xfrm>
              <a:off x="3280725" y="2302875"/>
              <a:ext cx="800" cy="9525"/>
            </a:xfrm>
            <a:custGeom>
              <a:rect b="b" l="l" r="r" t="t"/>
              <a:pathLst>
                <a:path extrusionOk="0" fill="none" h="381" w="32">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3"/>
            <p:cNvSpPr/>
            <p:nvPr/>
          </p:nvSpPr>
          <p:spPr>
            <a:xfrm>
              <a:off x="3281500" y="2302875"/>
              <a:ext cx="825" cy="9525"/>
            </a:xfrm>
            <a:custGeom>
              <a:rect b="b" l="l" r="r" t="t"/>
              <a:pathLst>
                <a:path extrusionOk="0" fill="none" h="381" w="33">
                  <a:moveTo>
                    <a:pt x="1" y="0"/>
                  </a:moveTo>
                  <a:lnTo>
                    <a:pt x="33" y="0"/>
                  </a:lnTo>
                  <a:lnTo>
                    <a:pt x="33"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
            <p:cNvSpPr/>
            <p:nvPr/>
          </p:nvSpPr>
          <p:spPr>
            <a:xfrm>
              <a:off x="3283100" y="2302875"/>
              <a:ext cx="800" cy="9525"/>
            </a:xfrm>
            <a:custGeom>
              <a:rect b="b" l="l" r="r" t="t"/>
              <a:pathLst>
                <a:path extrusionOk="0" fill="none" h="381" w="32">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3"/>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3"/>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3"/>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
            <p:cNvSpPr/>
            <p:nvPr/>
          </p:nvSpPr>
          <p:spPr>
            <a:xfrm>
              <a:off x="3285475" y="2302875"/>
              <a:ext cx="800" cy="9525"/>
            </a:xfrm>
            <a:custGeom>
              <a:rect b="b" l="l" r="r" t="t"/>
              <a:pathLst>
                <a:path extrusionOk="0" fill="none" h="381" w="32">
                  <a:moveTo>
                    <a:pt x="0" y="0"/>
                  </a:moveTo>
                  <a:lnTo>
                    <a:pt x="32" y="0"/>
                  </a:lnTo>
                  <a:lnTo>
                    <a:pt x="32" y="380"/>
                  </a:lnTo>
                  <a:lnTo>
                    <a:pt x="0"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
            <p:cNvSpPr/>
            <p:nvPr/>
          </p:nvSpPr>
          <p:spPr>
            <a:xfrm>
              <a:off x="3286250" y="2302875"/>
              <a:ext cx="25" cy="9525"/>
            </a:xfrm>
            <a:custGeom>
              <a:rect b="b" l="l" r="r" t="t"/>
              <a:pathLst>
                <a:path extrusionOk="0" fill="none" h="381" w="1">
                  <a:moveTo>
                    <a:pt x="1" y="0"/>
                  </a:moveTo>
                  <a:lnTo>
                    <a:pt x="1" y="0"/>
                  </a:lnTo>
                  <a:lnTo>
                    <a:pt x="1" y="380"/>
                  </a:lnTo>
                  <a:lnTo>
                    <a:pt x="1" y="38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
            <p:cNvSpPr/>
            <p:nvPr/>
          </p:nvSpPr>
          <p:spPr>
            <a:xfrm>
              <a:off x="3286250" y="2302875"/>
              <a:ext cx="25" cy="9525"/>
            </a:xfrm>
            <a:custGeom>
              <a:rect b="b" l="l" r="r" t="t"/>
              <a:pathLst>
                <a:path extrusionOk="0" fill="none" h="381" w="1">
                  <a:moveTo>
                    <a:pt x="1" y="380"/>
                  </a:moveTo>
                  <a:lnTo>
                    <a:pt x="1" y="0"/>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
            <p:cNvSpPr/>
            <p:nvPr/>
          </p:nvSpPr>
          <p:spPr>
            <a:xfrm>
              <a:off x="3302100" y="22403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3"/>
            <p:cNvSpPr/>
            <p:nvPr/>
          </p:nvSpPr>
          <p:spPr>
            <a:xfrm>
              <a:off x="330287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3"/>
            <p:cNvSpPr/>
            <p:nvPr/>
          </p:nvSpPr>
          <p:spPr>
            <a:xfrm>
              <a:off x="3302875" y="2240325"/>
              <a:ext cx="825" cy="10325"/>
            </a:xfrm>
            <a:custGeom>
              <a:rect b="b" l="l" r="r" t="t"/>
              <a:pathLst>
                <a:path extrusionOk="0" fill="none" h="413" w="33">
                  <a:moveTo>
                    <a:pt x="1" y="1"/>
                  </a:moveTo>
                  <a:lnTo>
                    <a:pt x="33" y="1"/>
                  </a:lnTo>
                  <a:lnTo>
                    <a:pt x="33"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3"/>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3"/>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
            <p:cNvSpPr/>
            <p:nvPr/>
          </p:nvSpPr>
          <p:spPr>
            <a:xfrm>
              <a:off x="3303675" y="22403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
            <p:cNvSpPr/>
            <p:nvPr/>
          </p:nvSpPr>
          <p:spPr>
            <a:xfrm>
              <a:off x="3306050" y="22403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
            <p:cNvSpPr/>
            <p:nvPr/>
          </p:nvSpPr>
          <p:spPr>
            <a:xfrm>
              <a:off x="3306850" y="22403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3"/>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3"/>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
            <p:cNvSpPr/>
            <p:nvPr/>
          </p:nvSpPr>
          <p:spPr>
            <a:xfrm>
              <a:off x="3308425" y="22403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3"/>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
            <p:cNvSpPr/>
            <p:nvPr/>
          </p:nvSpPr>
          <p:spPr>
            <a:xfrm>
              <a:off x="3309225" y="2240325"/>
              <a:ext cx="800" cy="10325"/>
            </a:xfrm>
            <a:custGeom>
              <a:rect b="b" l="l" r="r" t="t"/>
              <a:pathLst>
                <a:path extrusionOk="0" fill="none" h="413" w="32">
                  <a:moveTo>
                    <a:pt x="0" y="1"/>
                  </a:moveTo>
                  <a:lnTo>
                    <a:pt x="32" y="1"/>
                  </a:lnTo>
                  <a:lnTo>
                    <a:pt x="32"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
            <p:cNvSpPr/>
            <p:nvPr/>
          </p:nvSpPr>
          <p:spPr>
            <a:xfrm>
              <a:off x="3310000" y="2240325"/>
              <a:ext cx="825" cy="10325"/>
            </a:xfrm>
            <a:custGeom>
              <a:rect b="b" l="l" r="r" t="t"/>
              <a:pathLst>
                <a:path extrusionOk="0" fill="none" h="413" w="33">
                  <a:moveTo>
                    <a:pt x="1" y="1"/>
                  </a:moveTo>
                  <a:lnTo>
                    <a:pt x="33" y="1"/>
                  </a:lnTo>
                  <a:lnTo>
                    <a:pt x="33"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
            <p:cNvSpPr/>
            <p:nvPr/>
          </p:nvSpPr>
          <p:spPr>
            <a:xfrm>
              <a:off x="3310800" y="2240325"/>
              <a:ext cx="825" cy="10325"/>
            </a:xfrm>
            <a:custGeom>
              <a:rect b="b" l="l" r="r" t="t"/>
              <a:pathLst>
                <a:path extrusionOk="0" fill="none" h="413" w="33">
                  <a:moveTo>
                    <a:pt x="1" y="1"/>
                  </a:moveTo>
                  <a:lnTo>
                    <a:pt x="32" y="1"/>
                  </a:lnTo>
                  <a:lnTo>
                    <a:pt x="32"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
            <p:cNvSpPr/>
            <p:nvPr/>
          </p:nvSpPr>
          <p:spPr>
            <a:xfrm>
              <a:off x="3312375" y="2240325"/>
              <a:ext cx="25" cy="10325"/>
            </a:xfrm>
            <a:custGeom>
              <a:rect b="b" l="l" r="r" t="t"/>
              <a:pathLst>
                <a:path extrusionOk="0" fill="none" h="413" w="1">
                  <a:moveTo>
                    <a:pt x="1" y="1"/>
                  </a:moveTo>
                  <a:lnTo>
                    <a:pt x="1" y="1"/>
                  </a:lnTo>
                  <a:lnTo>
                    <a:pt x="1" y="412"/>
                  </a:lnTo>
                  <a:lnTo>
                    <a:pt x="1" y="412"/>
                  </a:lnTo>
                  <a:close/>
                </a:path>
              </a:pathLst>
            </a:custGeom>
            <a:noFill/>
            <a:ln cap="flat" cmpd="sng" w="952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
            <p:cNvSpPr/>
            <p:nvPr/>
          </p:nvSpPr>
          <p:spPr>
            <a:xfrm>
              <a:off x="3743875" y="1532525"/>
              <a:ext cx="3261950" cy="581150"/>
            </a:xfrm>
            <a:custGeom>
              <a:rect b="b" l="l" r="r" t="t"/>
              <a:pathLst>
                <a:path extrusionOk="0" h="23246" w="130478">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
            <p:cNvSpPr/>
            <p:nvPr/>
          </p:nvSpPr>
          <p:spPr>
            <a:xfrm>
              <a:off x="4059775" y="1652875"/>
              <a:ext cx="340475" cy="340450"/>
            </a:xfrm>
            <a:custGeom>
              <a:rect b="b" l="l" r="r" t="t"/>
              <a:pathLst>
                <a:path extrusionOk="0" h="13618" w="13619">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
            <p:cNvSpPr/>
            <p:nvPr/>
          </p:nvSpPr>
          <p:spPr>
            <a:xfrm>
              <a:off x="3771600" y="1793000"/>
              <a:ext cx="60975" cy="61000"/>
            </a:xfrm>
            <a:custGeom>
              <a:rect b="b" l="l" r="r" t="t"/>
              <a:pathLst>
                <a:path extrusionOk="0" h="2440" w="2439">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
            <p:cNvSpPr/>
            <p:nvPr/>
          </p:nvSpPr>
          <p:spPr>
            <a:xfrm>
              <a:off x="4631400" y="1564200"/>
              <a:ext cx="2341950" cy="517800"/>
            </a:xfrm>
            <a:custGeom>
              <a:rect b="b" l="l" r="r" t="t"/>
              <a:pathLst>
                <a:path extrusionOk="0" h="20712" w="93678">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
            <p:cNvSpPr/>
            <p:nvPr/>
          </p:nvSpPr>
          <p:spPr>
            <a:xfrm>
              <a:off x="4136575" y="1720175"/>
              <a:ext cx="186075" cy="205875"/>
            </a:xfrm>
            <a:custGeom>
              <a:rect b="b" l="l" r="r" t="t"/>
              <a:pathLst>
                <a:path extrusionOk="0" h="8235" w="7443">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cap="flat" cmpd="sng" w="952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
            <p:cNvSpPr/>
            <p:nvPr/>
          </p:nvSpPr>
          <p:spPr>
            <a:xfrm>
              <a:off x="4199125" y="1760425"/>
              <a:ext cx="60975" cy="111775"/>
            </a:xfrm>
            <a:custGeom>
              <a:rect b="b" l="l" r="r" t="t"/>
              <a:pathLst>
                <a:path extrusionOk="0" h="4471" w="2439">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cap="flat" cmpd="sng" w="952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
            <p:cNvSpPr/>
            <p:nvPr/>
          </p:nvSpPr>
          <p:spPr>
            <a:xfrm>
              <a:off x="3769225" y="3246600"/>
              <a:ext cx="60975" cy="61000"/>
            </a:xfrm>
            <a:custGeom>
              <a:rect b="b" l="l" r="r" t="t"/>
              <a:pathLst>
                <a:path extrusionOk="0" h="2440" w="2439">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
            <p:cNvSpPr/>
            <p:nvPr/>
          </p:nvSpPr>
          <p:spPr>
            <a:xfrm>
              <a:off x="627650" y="3018600"/>
              <a:ext cx="2342725" cy="517000"/>
            </a:xfrm>
            <a:custGeom>
              <a:rect b="b" l="l" r="r" t="t"/>
              <a:pathLst>
                <a:path extrusionOk="0" h="20680" w="93709">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
            <p:cNvSpPr/>
            <p:nvPr/>
          </p:nvSpPr>
          <p:spPr>
            <a:xfrm>
              <a:off x="3771600" y="3731150"/>
              <a:ext cx="60975" cy="60975"/>
            </a:xfrm>
            <a:custGeom>
              <a:rect b="b" l="l" r="r" t="t"/>
              <a:pathLst>
                <a:path extrusionOk="0" h="2439" w="2439">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
            <p:cNvSpPr/>
            <p:nvPr/>
          </p:nvSpPr>
          <p:spPr>
            <a:xfrm>
              <a:off x="3769225" y="4215675"/>
              <a:ext cx="60975" cy="60975"/>
            </a:xfrm>
            <a:custGeom>
              <a:rect b="b" l="l" r="r" t="t"/>
              <a:pathLst>
                <a:path extrusionOk="0" h="2439" w="2439">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
            <p:cNvSpPr/>
            <p:nvPr/>
          </p:nvSpPr>
          <p:spPr>
            <a:xfrm>
              <a:off x="4113625" y="2679450"/>
              <a:ext cx="232775" cy="225950"/>
            </a:xfrm>
            <a:custGeom>
              <a:rect b="b" l="l" r="r" t="t"/>
              <a:pathLst>
                <a:path extrusionOk="0" h="9038" w="9311">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
            <p:cNvSpPr/>
            <p:nvPr/>
          </p:nvSpPr>
          <p:spPr>
            <a:xfrm>
              <a:off x="4113625" y="2675775"/>
              <a:ext cx="232775" cy="229625"/>
            </a:xfrm>
            <a:custGeom>
              <a:rect b="b" l="l" r="r" t="t"/>
              <a:pathLst>
                <a:path extrusionOk="0" fill="none" h="9185" w="9311">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cap="flat" cmpd="sng" w="95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9" name="Google Shape;1319;p3"/>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Fira Sans Medium"/>
                <a:ea typeface="Fira Sans Medium"/>
                <a:cs typeface="Fira Sans Medium"/>
                <a:sym typeface="Fira Sans Medium"/>
              </a:rPr>
              <a:t>Introduction &amp; Background Research</a:t>
            </a:r>
            <a:endParaRPr/>
          </a:p>
        </p:txBody>
      </p:sp>
      <p:sp>
        <p:nvSpPr>
          <p:cNvPr id="1320" name="Google Shape;1320;p3"/>
          <p:cNvSpPr txBox="1"/>
          <p:nvPr/>
        </p:nvSpPr>
        <p:spPr>
          <a:xfrm>
            <a:off x="538343" y="2392999"/>
            <a:ext cx="2769000" cy="654171"/>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a:ea typeface="Fira Sans"/>
                <a:cs typeface="Fira Sans"/>
                <a:sym typeface="Fira Sans"/>
              </a:rPr>
              <a:t>Importance of chatbots in various industries.</a:t>
            </a:r>
            <a:endParaRPr/>
          </a:p>
        </p:txBody>
      </p:sp>
      <p:sp>
        <p:nvSpPr>
          <p:cNvPr id="1321" name="Google Shape;1321;p3"/>
          <p:cNvSpPr txBox="1"/>
          <p:nvPr/>
        </p:nvSpPr>
        <p:spPr>
          <a:xfrm>
            <a:off x="5836658" y="1451680"/>
            <a:ext cx="2769000" cy="65417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a:ea typeface="Fira Sans"/>
                <a:cs typeface="Fira Sans"/>
                <a:sym typeface="Fira Sans"/>
              </a:rPr>
              <a:t>Introduction to Natural Language Processing (NLP)</a:t>
            </a:r>
            <a:endParaRPr/>
          </a:p>
        </p:txBody>
      </p:sp>
      <p:sp>
        <p:nvSpPr>
          <p:cNvPr id="1322" name="Google Shape;1322;p3"/>
          <p:cNvSpPr txBox="1"/>
          <p:nvPr/>
        </p:nvSpPr>
        <p:spPr>
          <a:xfrm>
            <a:off x="5836658" y="3263738"/>
            <a:ext cx="2769000" cy="613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a:ea typeface="Fira Sans"/>
                <a:cs typeface="Fira Sans"/>
                <a:sym typeface="Fira Sans"/>
              </a:rPr>
              <a:t>Overview of the SQuAD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4"/>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Fira Sans Medium"/>
                <a:ea typeface="Fira Sans Medium"/>
                <a:cs typeface="Fira Sans Medium"/>
                <a:sym typeface="Fira Sans Medium"/>
              </a:rPr>
              <a:t>Data Selection and Preparation</a:t>
            </a:r>
            <a:endParaRPr/>
          </a:p>
        </p:txBody>
      </p:sp>
      <p:pic>
        <p:nvPicPr>
          <p:cNvPr id="1328" name="Google Shape;1328;p4"/>
          <p:cNvPicPr preferRelativeResize="0"/>
          <p:nvPr/>
        </p:nvPicPr>
        <p:blipFill>
          <a:blip r:embed="rId3">
            <a:alphaModFix/>
          </a:blip>
          <a:stretch>
            <a:fillRect/>
          </a:stretch>
        </p:blipFill>
        <p:spPr>
          <a:xfrm>
            <a:off x="3734475" y="831900"/>
            <a:ext cx="1827219" cy="1283850"/>
          </a:xfrm>
          <a:prstGeom prst="rect">
            <a:avLst/>
          </a:prstGeom>
          <a:noFill/>
          <a:ln>
            <a:noFill/>
          </a:ln>
        </p:spPr>
      </p:pic>
      <p:pic>
        <p:nvPicPr>
          <p:cNvPr id="1329" name="Google Shape;1329;p4"/>
          <p:cNvPicPr preferRelativeResize="0"/>
          <p:nvPr/>
        </p:nvPicPr>
        <p:blipFill>
          <a:blip r:embed="rId4">
            <a:alphaModFix/>
          </a:blip>
          <a:stretch>
            <a:fillRect/>
          </a:stretch>
        </p:blipFill>
        <p:spPr>
          <a:xfrm>
            <a:off x="6001925" y="1716100"/>
            <a:ext cx="2963375" cy="1711300"/>
          </a:xfrm>
          <a:prstGeom prst="rect">
            <a:avLst/>
          </a:prstGeom>
          <a:noFill/>
          <a:ln>
            <a:noFill/>
          </a:ln>
        </p:spPr>
      </p:pic>
      <p:pic>
        <p:nvPicPr>
          <p:cNvPr id="1330" name="Google Shape;1330;p4"/>
          <p:cNvPicPr preferRelativeResize="0"/>
          <p:nvPr/>
        </p:nvPicPr>
        <p:blipFill>
          <a:blip r:embed="rId5">
            <a:alphaModFix/>
          </a:blip>
          <a:stretch>
            <a:fillRect/>
          </a:stretch>
        </p:blipFill>
        <p:spPr>
          <a:xfrm>
            <a:off x="2458325" y="3640650"/>
            <a:ext cx="4227349" cy="1387975"/>
          </a:xfrm>
          <a:prstGeom prst="rect">
            <a:avLst/>
          </a:prstGeom>
          <a:noFill/>
          <a:ln>
            <a:noFill/>
          </a:ln>
        </p:spPr>
      </p:pic>
      <p:pic>
        <p:nvPicPr>
          <p:cNvPr id="1331" name="Google Shape;1331;p4"/>
          <p:cNvPicPr preferRelativeResize="0"/>
          <p:nvPr/>
        </p:nvPicPr>
        <p:blipFill>
          <a:blip r:embed="rId6">
            <a:alphaModFix/>
          </a:blip>
          <a:stretch>
            <a:fillRect/>
          </a:stretch>
        </p:blipFill>
        <p:spPr>
          <a:xfrm>
            <a:off x="39675" y="1929825"/>
            <a:ext cx="3415851" cy="1283850"/>
          </a:xfrm>
          <a:prstGeom prst="rect">
            <a:avLst/>
          </a:prstGeom>
          <a:noFill/>
          <a:ln>
            <a:noFill/>
          </a:ln>
        </p:spPr>
      </p:pic>
      <p:sp>
        <p:nvSpPr>
          <p:cNvPr id="1332" name="Google Shape;1332;p4"/>
          <p:cNvSpPr/>
          <p:nvPr/>
        </p:nvSpPr>
        <p:spPr>
          <a:xfrm rot="5400000">
            <a:off x="7359400" y="1378425"/>
            <a:ext cx="513300" cy="433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3" name="Google Shape;1333;p4"/>
          <p:cNvSpPr/>
          <p:nvPr/>
        </p:nvSpPr>
        <p:spPr>
          <a:xfrm rot="10800000">
            <a:off x="7319650" y="3874050"/>
            <a:ext cx="513300" cy="433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4" name="Google Shape;1334;p4"/>
          <p:cNvSpPr/>
          <p:nvPr/>
        </p:nvSpPr>
        <p:spPr>
          <a:xfrm rot="-5400000">
            <a:off x="1578600" y="3874050"/>
            <a:ext cx="513300" cy="433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5"/>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Fira Sans Medium"/>
                <a:ea typeface="Fira Sans Medium"/>
                <a:cs typeface="Fira Sans Medium"/>
                <a:sym typeface="Fira Sans Medium"/>
              </a:rPr>
              <a:t>Model Architecture and Training</a:t>
            </a:r>
            <a:endParaRPr/>
          </a:p>
        </p:txBody>
      </p:sp>
      <p:pic>
        <p:nvPicPr>
          <p:cNvPr id="1340" name="Google Shape;1340;p5"/>
          <p:cNvPicPr preferRelativeResize="0"/>
          <p:nvPr/>
        </p:nvPicPr>
        <p:blipFill>
          <a:blip r:embed="rId3">
            <a:alphaModFix/>
          </a:blip>
          <a:stretch>
            <a:fillRect/>
          </a:stretch>
        </p:blipFill>
        <p:spPr>
          <a:xfrm>
            <a:off x="2108487" y="984400"/>
            <a:ext cx="4420931" cy="3946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6"/>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Fira Sans Medium"/>
                <a:ea typeface="Fira Sans Medium"/>
                <a:cs typeface="Fira Sans Medium"/>
                <a:sym typeface="Fira Sans Medium"/>
              </a:rPr>
              <a:t>Model Evaluation</a:t>
            </a:r>
            <a:endParaRPr/>
          </a:p>
        </p:txBody>
      </p:sp>
      <p:pic>
        <p:nvPicPr>
          <p:cNvPr id="1346" name="Google Shape;1346;p6"/>
          <p:cNvPicPr preferRelativeResize="0"/>
          <p:nvPr/>
        </p:nvPicPr>
        <p:blipFill>
          <a:blip r:embed="rId3">
            <a:alphaModFix/>
          </a:blip>
          <a:stretch>
            <a:fillRect/>
          </a:stretch>
        </p:blipFill>
        <p:spPr>
          <a:xfrm>
            <a:off x="1843288" y="2308587"/>
            <a:ext cx="7009275" cy="325675"/>
          </a:xfrm>
          <a:prstGeom prst="rect">
            <a:avLst/>
          </a:prstGeom>
          <a:noFill/>
          <a:ln>
            <a:noFill/>
          </a:ln>
        </p:spPr>
      </p:pic>
      <p:sp>
        <p:nvSpPr>
          <p:cNvPr id="1347" name="Google Shape;1347;p6"/>
          <p:cNvSpPr txBox="1"/>
          <p:nvPr/>
        </p:nvSpPr>
        <p:spPr>
          <a:xfrm>
            <a:off x="2472293" y="3000400"/>
            <a:ext cx="5145900" cy="65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US" sz="1600">
                <a:latin typeface="Fira Sans"/>
                <a:ea typeface="Fira Sans"/>
                <a:cs typeface="Fira Sans"/>
                <a:sym typeface="Fira Sans"/>
              </a:rPr>
              <a:t>Traditional metrics may not tell the whole story, as similar answers may still be correct and understandable</a:t>
            </a:r>
            <a:endParaRPr sz="1600">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600"/>
              <a:buFont typeface="Arial"/>
              <a:buNone/>
            </a:pPr>
            <a:r>
              <a:t/>
            </a:r>
            <a:endParaRPr sz="1600">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600"/>
              <a:buFont typeface="Arial"/>
              <a:buNone/>
            </a:pPr>
            <a:r>
              <a:rPr lang="en-US" sz="1600">
                <a:latin typeface="Fira Sans"/>
                <a:ea typeface="Fira Sans"/>
                <a:cs typeface="Fira Sans"/>
                <a:sym typeface="Fira Sans"/>
              </a:rPr>
              <a:t>question answering remains a challenging problem, and further research is needed to achieve higher accuracy.</a:t>
            </a:r>
            <a:endParaRPr/>
          </a:p>
        </p:txBody>
      </p:sp>
      <p:sp>
        <p:nvSpPr>
          <p:cNvPr id="1348" name="Google Shape;1348;p6"/>
          <p:cNvSpPr txBox="1"/>
          <p:nvPr/>
        </p:nvSpPr>
        <p:spPr>
          <a:xfrm>
            <a:off x="2528543" y="1368563"/>
            <a:ext cx="5145900" cy="65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US" sz="1600">
                <a:latin typeface="Fira Sans"/>
                <a:ea typeface="Fira Sans"/>
                <a:cs typeface="Fira Sans"/>
                <a:sym typeface="Fira Sans"/>
              </a:rPr>
              <a:t>The Final model was evaluated based on F1 and exact </a:t>
            </a:r>
            <a:r>
              <a:rPr lang="en-US" sz="1600">
                <a:latin typeface="Fira Sans"/>
                <a:ea typeface="Fira Sans"/>
                <a:cs typeface="Fira Sans"/>
                <a:sym typeface="Fira Sans"/>
              </a:rPr>
              <a:t>match</a:t>
            </a:r>
            <a:r>
              <a:rPr lang="en-US" sz="1600">
                <a:latin typeface="Fira Sans"/>
                <a:ea typeface="Fira Sans"/>
                <a:cs typeface="Fira Sans"/>
                <a:sym typeface="Fira Sans"/>
              </a:rPr>
              <a:t> metrics</a:t>
            </a:r>
            <a:endParaRPr/>
          </a:p>
        </p:txBody>
      </p:sp>
      <p:pic>
        <p:nvPicPr>
          <p:cNvPr id="1349" name="Google Shape;1349;p6"/>
          <p:cNvPicPr preferRelativeResize="0"/>
          <p:nvPr/>
        </p:nvPicPr>
        <p:blipFill rotWithShape="1">
          <a:blip r:embed="rId4">
            <a:alphaModFix/>
          </a:blip>
          <a:srcRect b="0" l="42680" r="0" t="34700"/>
          <a:stretch/>
        </p:blipFill>
        <p:spPr>
          <a:xfrm>
            <a:off x="457200" y="1901175"/>
            <a:ext cx="1315825" cy="211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grpSp>
        <p:nvGrpSpPr>
          <p:cNvPr id="1354" name="Google Shape;1354;p8"/>
          <p:cNvGrpSpPr/>
          <p:nvPr/>
        </p:nvGrpSpPr>
        <p:grpSpPr>
          <a:xfrm>
            <a:off x="2343724" y="1163233"/>
            <a:ext cx="4456552" cy="2745425"/>
            <a:chOff x="1844525" y="2098600"/>
            <a:chExt cx="3907200" cy="2407000"/>
          </a:xfrm>
        </p:grpSpPr>
        <p:sp>
          <p:nvSpPr>
            <p:cNvPr id="1355" name="Google Shape;1355;p8"/>
            <p:cNvSpPr/>
            <p:nvPr/>
          </p:nvSpPr>
          <p:spPr>
            <a:xfrm>
              <a:off x="2723350" y="2481000"/>
              <a:ext cx="2155100" cy="1295300"/>
            </a:xfrm>
            <a:custGeom>
              <a:rect b="b" l="l" r="r" t="t"/>
              <a:pathLst>
                <a:path extrusionOk="0" h="51812" w="86204">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8"/>
            <p:cNvSpPr/>
            <p:nvPr/>
          </p:nvSpPr>
          <p:spPr>
            <a:xfrm>
              <a:off x="2644950" y="3776275"/>
              <a:ext cx="2311875" cy="152025"/>
            </a:xfrm>
            <a:custGeom>
              <a:rect b="b" l="l" r="r" t="t"/>
              <a:pathLst>
                <a:path extrusionOk="0" h="6081" w="92475">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8"/>
            <p:cNvSpPr/>
            <p:nvPr/>
          </p:nvSpPr>
          <p:spPr>
            <a:xfrm>
              <a:off x="2781150" y="2541175"/>
              <a:ext cx="2039500" cy="1175750"/>
            </a:xfrm>
            <a:custGeom>
              <a:rect b="b" l="l" r="r" t="t"/>
              <a:pathLst>
                <a:path extrusionOk="0" h="47030" w="8158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8"/>
            <p:cNvSpPr/>
            <p:nvPr/>
          </p:nvSpPr>
          <p:spPr>
            <a:xfrm>
              <a:off x="3491325" y="2788200"/>
              <a:ext cx="599350" cy="711775"/>
            </a:xfrm>
            <a:custGeom>
              <a:rect b="b" l="l" r="r" t="t"/>
              <a:pathLst>
                <a:path extrusionOk="0" h="28471" w="23974">
                  <a:moveTo>
                    <a:pt x="11971" y="0"/>
                  </a:moveTo>
                  <a:cubicBezTo>
                    <a:pt x="0" y="0"/>
                    <a:pt x="0" y="3009"/>
                    <a:pt x="0" y="3009"/>
                  </a:cubicBezTo>
                  <a:lnTo>
                    <a:pt x="0" y="12953"/>
                  </a:lnTo>
                  <a:cubicBezTo>
                    <a:pt x="0" y="18368"/>
                    <a:pt x="2914" y="23372"/>
                    <a:pt x="7632" y="26001"/>
                  </a:cubicBezTo>
                  <a:lnTo>
                    <a:pt x="11971" y="28471"/>
                  </a:lnTo>
                  <a:lnTo>
                    <a:pt x="16341" y="26001"/>
                  </a:lnTo>
                  <a:cubicBezTo>
                    <a:pt x="21028" y="23372"/>
                    <a:pt x="23974" y="18368"/>
                    <a:pt x="23974" y="12953"/>
                  </a:cubicBezTo>
                  <a:lnTo>
                    <a:pt x="23974" y="3009"/>
                  </a:lnTo>
                  <a:cubicBezTo>
                    <a:pt x="23974" y="3009"/>
                    <a:pt x="23214" y="0"/>
                    <a:pt x="11971"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8"/>
            <p:cNvSpPr/>
            <p:nvPr/>
          </p:nvSpPr>
          <p:spPr>
            <a:xfrm>
              <a:off x="3435100" y="2731975"/>
              <a:ext cx="711800" cy="824225"/>
            </a:xfrm>
            <a:custGeom>
              <a:rect b="b" l="l" r="r" t="t"/>
              <a:pathLst>
                <a:path extrusionOk="0" h="32969" w="28472">
                  <a:moveTo>
                    <a:pt x="14220" y="2249"/>
                  </a:moveTo>
                  <a:cubicBezTo>
                    <a:pt x="25463" y="2249"/>
                    <a:pt x="26223" y="5258"/>
                    <a:pt x="26223" y="5258"/>
                  </a:cubicBezTo>
                  <a:lnTo>
                    <a:pt x="26223" y="15202"/>
                  </a:lnTo>
                  <a:cubicBezTo>
                    <a:pt x="26223" y="20617"/>
                    <a:pt x="23309" y="25589"/>
                    <a:pt x="18590" y="28250"/>
                  </a:cubicBezTo>
                  <a:lnTo>
                    <a:pt x="14220" y="30720"/>
                  </a:lnTo>
                  <a:lnTo>
                    <a:pt x="9881" y="28250"/>
                  </a:lnTo>
                  <a:cubicBezTo>
                    <a:pt x="5163" y="25621"/>
                    <a:pt x="2249" y="20617"/>
                    <a:pt x="2249" y="15202"/>
                  </a:cubicBezTo>
                  <a:lnTo>
                    <a:pt x="2249" y="5258"/>
                  </a:lnTo>
                  <a:cubicBezTo>
                    <a:pt x="2249" y="5258"/>
                    <a:pt x="2249" y="2249"/>
                    <a:pt x="14220" y="2249"/>
                  </a:cubicBezTo>
                  <a:close/>
                  <a:moveTo>
                    <a:pt x="14220" y="1"/>
                  </a:moveTo>
                  <a:cubicBezTo>
                    <a:pt x="8900" y="1"/>
                    <a:pt x="5036" y="603"/>
                    <a:pt x="2756" y="1743"/>
                  </a:cubicBezTo>
                  <a:cubicBezTo>
                    <a:pt x="191" y="3010"/>
                    <a:pt x="1" y="4751"/>
                    <a:pt x="1" y="5258"/>
                  </a:cubicBezTo>
                  <a:lnTo>
                    <a:pt x="1" y="15202"/>
                  </a:lnTo>
                  <a:cubicBezTo>
                    <a:pt x="1" y="21409"/>
                    <a:pt x="3358" y="27173"/>
                    <a:pt x="8773" y="30213"/>
                  </a:cubicBezTo>
                  <a:lnTo>
                    <a:pt x="13143" y="32652"/>
                  </a:lnTo>
                  <a:cubicBezTo>
                    <a:pt x="13460" y="32873"/>
                    <a:pt x="13840" y="32968"/>
                    <a:pt x="14220" y="32968"/>
                  </a:cubicBezTo>
                  <a:cubicBezTo>
                    <a:pt x="14600" y="32968"/>
                    <a:pt x="14980" y="32873"/>
                    <a:pt x="15329" y="32652"/>
                  </a:cubicBezTo>
                  <a:lnTo>
                    <a:pt x="19667" y="30213"/>
                  </a:lnTo>
                  <a:cubicBezTo>
                    <a:pt x="25083" y="27173"/>
                    <a:pt x="28471" y="21409"/>
                    <a:pt x="28471" y="15202"/>
                  </a:cubicBezTo>
                  <a:lnTo>
                    <a:pt x="28471" y="5258"/>
                  </a:lnTo>
                  <a:cubicBezTo>
                    <a:pt x="28471" y="5068"/>
                    <a:pt x="28440" y="4878"/>
                    <a:pt x="28376" y="4688"/>
                  </a:cubicBezTo>
                  <a:cubicBezTo>
                    <a:pt x="28250" y="4181"/>
                    <a:pt x="27679" y="2788"/>
                    <a:pt x="25399" y="1711"/>
                  </a:cubicBezTo>
                  <a:cubicBezTo>
                    <a:pt x="22961" y="571"/>
                    <a:pt x="19224" y="1"/>
                    <a:pt x="1422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8"/>
            <p:cNvSpPr/>
            <p:nvPr/>
          </p:nvSpPr>
          <p:spPr>
            <a:xfrm>
              <a:off x="3610075" y="2984950"/>
              <a:ext cx="399050" cy="261675"/>
            </a:xfrm>
            <a:custGeom>
              <a:rect b="b" l="l" r="r" t="t"/>
              <a:pathLst>
                <a:path extrusionOk="0" h="10467" w="15962">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8"/>
            <p:cNvSpPr/>
            <p:nvPr/>
          </p:nvSpPr>
          <p:spPr>
            <a:xfrm>
              <a:off x="5317050" y="2171450"/>
              <a:ext cx="165475" cy="279500"/>
            </a:xfrm>
            <a:custGeom>
              <a:rect b="b" l="l" r="r" t="t"/>
              <a:pathLst>
                <a:path extrusionOk="0" h="11180" w="6619">
                  <a:moveTo>
                    <a:pt x="4845" y="760"/>
                  </a:moveTo>
                  <a:cubicBezTo>
                    <a:pt x="5384" y="760"/>
                    <a:pt x="5859" y="1204"/>
                    <a:pt x="5859" y="1774"/>
                  </a:cubicBezTo>
                  <a:lnTo>
                    <a:pt x="5859" y="9406"/>
                  </a:lnTo>
                  <a:cubicBezTo>
                    <a:pt x="5859" y="9944"/>
                    <a:pt x="5384" y="10419"/>
                    <a:pt x="4845" y="10419"/>
                  </a:cubicBezTo>
                  <a:lnTo>
                    <a:pt x="1774" y="10419"/>
                  </a:lnTo>
                  <a:cubicBezTo>
                    <a:pt x="1235" y="10419"/>
                    <a:pt x="760" y="9944"/>
                    <a:pt x="760" y="9406"/>
                  </a:cubicBezTo>
                  <a:lnTo>
                    <a:pt x="760" y="1774"/>
                  </a:lnTo>
                  <a:cubicBezTo>
                    <a:pt x="760" y="1204"/>
                    <a:pt x="1204" y="760"/>
                    <a:pt x="1774" y="760"/>
                  </a:cubicBezTo>
                  <a:close/>
                  <a:moveTo>
                    <a:pt x="1774" y="0"/>
                  </a:moveTo>
                  <a:cubicBezTo>
                    <a:pt x="792" y="0"/>
                    <a:pt x="0" y="792"/>
                    <a:pt x="0" y="1774"/>
                  </a:cubicBezTo>
                  <a:lnTo>
                    <a:pt x="0" y="9374"/>
                  </a:lnTo>
                  <a:cubicBezTo>
                    <a:pt x="0" y="10356"/>
                    <a:pt x="792" y="11180"/>
                    <a:pt x="1774" y="11180"/>
                  </a:cubicBezTo>
                  <a:lnTo>
                    <a:pt x="4845" y="11180"/>
                  </a:lnTo>
                  <a:cubicBezTo>
                    <a:pt x="5827" y="11180"/>
                    <a:pt x="6619" y="10356"/>
                    <a:pt x="6619" y="9374"/>
                  </a:cubicBezTo>
                  <a:lnTo>
                    <a:pt x="6619" y="1774"/>
                  </a:lnTo>
                  <a:cubicBezTo>
                    <a:pt x="6619" y="792"/>
                    <a:pt x="5827" y="0"/>
                    <a:pt x="48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8"/>
            <p:cNvSpPr/>
            <p:nvPr/>
          </p:nvSpPr>
          <p:spPr>
            <a:xfrm>
              <a:off x="5320200" y="2209450"/>
              <a:ext cx="159175" cy="19025"/>
            </a:xfrm>
            <a:custGeom>
              <a:rect b="b" l="l" r="r" t="t"/>
              <a:pathLst>
                <a:path extrusionOk="0" h="761" w="6367">
                  <a:moveTo>
                    <a:pt x="381" y="1"/>
                  </a:moveTo>
                  <a:cubicBezTo>
                    <a:pt x="191" y="1"/>
                    <a:pt x="1" y="159"/>
                    <a:pt x="1" y="381"/>
                  </a:cubicBezTo>
                  <a:cubicBezTo>
                    <a:pt x="1" y="602"/>
                    <a:pt x="191" y="761"/>
                    <a:pt x="381" y="761"/>
                  </a:cubicBezTo>
                  <a:lnTo>
                    <a:pt x="5986" y="761"/>
                  </a:lnTo>
                  <a:cubicBezTo>
                    <a:pt x="6176" y="761"/>
                    <a:pt x="6366" y="602"/>
                    <a:pt x="6366" y="381"/>
                  </a:cubicBezTo>
                  <a:cubicBezTo>
                    <a:pt x="6366" y="159"/>
                    <a:pt x="6176"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8"/>
            <p:cNvSpPr/>
            <p:nvPr/>
          </p:nvSpPr>
          <p:spPr>
            <a:xfrm>
              <a:off x="5320200" y="2380450"/>
              <a:ext cx="159175" cy="19050"/>
            </a:xfrm>
            <a:custGeom>
              <a:rect b="b" l="l" r="r" t="t"/>
              <a:pathLst>
                <a:path extrusionOk="0" h="762" w="6367">
                  <a:moveTo>
                    <a:pt x="381" y="1"/>
                  </a:moveTo>
                  <a:cubicBezTo>
                    <a:pt x="191" y="1"/>
                    <a:pt x="1" y="191"/>
                    <a:pt x="1" y="381"/>
                  </a:cubicBezTo>
                  <a:cubicBezTo>
                    <a:pt x="1" y="603"/>
                    <a:pt x="191" y="761"/>
                    <a:pt x="381" y="761"/>
                  </a:cubicBezTo>
                  <a:lnTo>
                    <a:pt x="5986" y="761"/>
                  </a:lnTo>
                  <a:cubicBezTo>
                    <a:pt x="6176" y="761"/>
                    <a:pt x="6366" y="603"/>
                    <a:pt x="6366" y="381"/>
                  </a:cubicBezTo>
                  <a:cubicBezTo>
                    <a:pt x="6366" y="191"/>
                    <a:pt x="6176"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8"/>
            <p:cNvSpPr/>
            <p:nvPr/>
          </p:nvSpPr>
          <p:spPr>
            <a:xfrm>
              <a:off x="5389875" y="2405800"/>
              <a:ext cx="19025" cy="19025"/>
            </a:xfrm>
            <a:custGeom>
              <a:rect b="b" l="l" r="r" t="t"/>
              <a:pathLst>
                <a:path extrusionOk="0" h="761" w="761">
                  <a:moveTo>
                    <a:pt x="381" y="0"/>
                  </a:moveTo>
                  <a:cubicBezTo>
                    <a:pt x="191" y="0"/>
                    <a:pt x="1" y="190"/>
                    <a:pt x="1" y="380"/>
                  </a:cubicBezTo>
                  <a:cubicBezTo>
                    <a:pt x="1" y="602"/>
                    <a:pt x="191" y="760"/>
                    <a:pt x="381" y="760"/>
                  </a:cubicBezTo>
                  <a:cubicBezTo>
                    <a:pt x="602" y="760"/>
                    <a:pt x="761" y="602"/>
                    <a:pt x="761" y="380"/>
                  </a:cubicBezTo>
                  <a:cubicBezTo>
                    <a:pt x="761" y="190"/>
                    <a:pt x="602" y="0"/>
                    <a:pt x="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8"/>
            <p:cNvSpPr/>
            <p:nvPr/>
          </p:nvSpPr>
          <p:spPr>
            <a:xfrm>
              <a:off x="5047850" y="2912925"/>
              <a:ext cx="703875" cy="652100"/>
            </a:xfrm>
            <a:custGeom>
              <a:rect b="b" l="l" r="r" t="t"/>
              <a:pathLst>
                <a:path extrusionOk="0" h="26084" w="28155">
                  <a:moveTo>
                    <a:pt x="14012" y="1"/>
                  </a:moveTo>
                  <a:cubicBezTo>
                    <a:pt x="7813" y="1"/>
                    <a:pt x="2336" y="4461"/>
                    <a:pt x="1236" y="10783"/>
                  </a:cubicBezTo>
                  <a:cubicBezTo>
                    <a:pt x="1" y="17876"/>
                    <a:pt x="4719" y="24654"/>
                    <a:pt x="11813" y="25889"/>
                  </a:cubicBezTo>
                  <a:cubicBezTo>
                    <a:pt x="12570" y="26020"/>
                    <a:pt x="13322" y="26084"/>
                    <a:pt x="14065" y="26084"/>
                  </a:cubicBezTo>
                  <a:cubicBezTo>
                    <a:pt x="20289" y="26084"/>
                    <a:pt x="25816" y="21617"/>
                    <a:pt x="26919" y="15280"/>
                  </a:cubicBezTo>
                  <a:cubicBezTo>
                    <a:pt x="28154" y="8186"/>
                    <a:pt x="23404" y="1440"/>
                    <a:pt x="16310" y="205"/>
                  </a:cubicBezTo>
                  <a:cubicBezTo>
                    <a:pt x="15538" y="67"/>
                    <a:pt x="14770" y="1"/>
                    <a:pt x="1401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8"/>
            <p:cNvSpPr/>
            <p:nvPr/>
          </p:nvSpPr>
          <p:spPr>
            <a:xfrm>
              <a:off x="5266375" y="3118350"/>
              <a:ext cx="279500" cy="209025"/>
            </a:xfrm>
            <a:custGeom>
              <a:rect b="b" l="l" r="r" t="t"/>
              <a:pathLst>
                <a:path extrusionOk="0" h="8361" w="11180">
                  <a:moveTo>
                    <a:pt x="5574" y="0"/>
                  </a:moveTo>
                  <a:cubicBezTo>
                    <a:pt x="3452" y="0"/>
                    <a:pt x="2629" y="1235"/>
                    <a:pt x="2375" y="2154"/>
                  </a:cubicBezTo>
                  <a:cubicBezTo>
                    <a:pt x="1330" y="2439"/>
                    <a:pt x="0" y="3294"/>
                    <a:pt x="0" y="5067"/>
                  </a:cubicBezTo>
                  <a:cubicBezTo>
                    <a:pt x="0" y="7696"/>
                    <a:pt x="2502" y="8361"/>
                    <a:pt x="3801" y="8361"/>
                  </a:cubicBezTo>
                  <a:lnTo>
                    <a:pt x="4054" y="8361"/>
                  </a:lnTo>
                  <a:lnTo>
                    <a:pt x="4054" y="7601"/>
                  </a:lnTo>
                  <a:lnTo>
                    <a:pt x="3801" y="7601"/>
                  </a:lnTo>
                  <a:cubicBezTo>
                    <a:pt x="3801" y="7601"/>
                    <a:pt x="760" y="7601"/>
                    <a:pt x="760" y="5067"/>
                  </a:cubicBezTo>
                  <a:cubicBezTo>
                    <a:pt x="760" y="3041"/>
                    <a:pt x="3040" y="2787"/>
                    <a:pt x="3040" y="2787"/>
                  </a:cubicBezTo>
                  <a:cubicBezTo>
                    <a:pt x="3040" y="2787"/>
                    <a:pt x="3040" y="760"/>
                    <a:pt x="5574" y="760"/>
                  </a:cubicBezTo>
                  <a:cubicBezTo>
                    <a:pt x="8139" y="760"/>
                    <a:pt x="8393" y="3801"/>
                    <a:pt x="8393" y="3801"/>
                  </a:cubicBezTo>
                  <a:lnTo>
                    <a:pt x="8583" y="3801"/>
                  </a:lnTo>
                  <a:cubicBezTo>
                    <a:pt x="9121" y="3801"/>
                    <a:pt x="10419" y="3959"/>
                    <a:pt x="10419" y="5574"/>
                  </a:cubicBezTo>
                  <a:cubicBezTo>
                    <a:pt x="10419" y="7601"/>
                    <a:pt x="7347" y="7601"/>
                    <a:pt x="7347" y="7601"/>
                  </a:cubicBezTo>
                  <a:lnTo>
                    <a:pt x="6841" y="7601"/>
                  </a:lnTo>
                  <a:lnTo>
                    <a:pt x="6841" y="8361"/>
                  </a:lnTo>
                  <a:lnTo>
                    <a:pt x="7347" y="8361"/>
                  </a:lnTo>
                  <a:cubicBezTo>
                    <a:pt x="8678" y="8361"/>
                    <a:pt x="11179" y="7791"/>
                    <a:pt x="11179" y="5574"/>
                  </a:cubicBezTo>
                  <a:cubicBezTo>
                    <a:pt x="11179" y="3927"/>
                    <a:pt x="10103" y="3199"/>
                    <a:pt x="9026" y="3072"/>
                  </a:cubicBezTo>
                  <a:cubicBezTo>
                    <a:pt x="8709" y="1742"/>
                    <a:pt x="7759" y="0"/>
                    <a:pt x="55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8"/>
            <p:cNvSpPr/>
            <p:nvPr/>
          </p:nvSpPr>
          <p:spPr>
            <a:xfrm>
              <a:off x="5393050" y="3347150"/>
              <a:ext cx="19025" cy="15875"/>
            </a:xfrm>
            <a:custGeom>
              <a:rect b="b" l="l" r="r" t="t"/>
              <a:pathLst>
                <a:path extrusionOk="0" h="635" w="761">
                  <a:moveTo>
                    <a:pt x="0" y="1"/>
                  </a:moveTo>
                  <a:lnTo>
                    <a:pt x="0" y="254"/>
                  </a:lnTo>
                  <a:cubicBezTo>
                    <a:pt x="0" y="444"/>
                    <a:pt x="190" y="634"/>
                    <a:pt x="380" y="634"/>
                  </a:cubicBezTo>
                  <a:cubicBezTo>
                    <a:pt x="602" y="634"/>
                    <a:pt x="760" y="444"/>
                    <a:pt x="760" y="254"/>
                  </a:cubicBezTo>
                  <a:lnTo>
                    <a:pt x="7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8"/>
            <p:cNvSpPr/>
            <p:nvPr/>
          </p:nvSpPr>
          <p:spPr>
            <a:xfrm>
              <a:off x="5393050" y="3327350"/>
              <a:ext cx="19025" cy="19050"/>
            </a:xfrm>
            <a:custGeom>
              <a:rect b="b" l="l" r="r" t="t"/>
              <a:pathLst>
                <a:path extrusionOk="0" h="762" w="761">
                  <a:moveTo>
                    <a:pt x="0" y="1"/>
                  </a:moveTo>
                  <a:lnTo>
                    <a:pt x="0" y="761"/>
                  </a:lnTo>
                  <a:lnTo>
                    <a:pt x="760" y="761"/>
                  </a:lnTo>
                  <a:lnTo>
                    <a:pt x="7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8"/>
            <p:cNvSpPr/>
            <p:nvPr/>
          </p:nvSpPr>
          <p:spPr>
            <a:xfrm>
              <a:off x="5393050" y="3289350"/>
              <a:ext cx="19025" cy="19025"/>
            </a:xfrm>
            <a:custGeom>
              <a:rect b="b" l="l" r="r" t="t"/>
              <a:pathLst>
                <a:path extrusionOk="0" h="761" w="761">
                  <a:moveTo>
                    <a:pt x="0" y="1"/>
                  </a:moveTo>
                  <a:lnTo>
                    <a:pt x="0" y="761"/>
                  </a:lnTo>
                  <a:lnTo>
                    <a:pt x="760" y="761"/>
                  </a:lnTo>
                  <a:lnTo>
                    <a:pt x="7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8"/>
            <p:cNvSpPr/>
            <p:nvPr/>
          </p:nvSpPr>
          <p:spPr>
            <a:xfrm>
              <a:off x="5393050" y="3308350"/>
              <a:ext cx="19025" cy="19025"/>
            </a:xfrm>
            <a:custGeom>
              <a:rect b="b" l="l" r="r" t="t"/>
              <a:pathLst>
                <a:path extrusionOk="0" h="761" w="761">
                  <a:moveTo>
                    <a:pt x="0" y="1"/>
                  </a:moveTo>
                  <a:lnTo>
                    <a:pt x="0" y="761"/>
                  </a:lnTo>
                  <a:lnTo>
                    <a:pt x="760" y="761"/>
                  </a:lnTo>
                  <a:lnTo>
                    <a:pt x="7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8"/>
            <p:cNvSpPr/>
            <p:nvPr/>
          </p:nvSpPr>
          <p:spPr>
            <a:xfrm>
              <a:off x="5351075" y="3186150"/>
              <a:ext cx="105325" cy="103225"/>
            </a:xfrm>
            <a:custGeom>
              <a:rect b="b" l="l" r="r" t="t"/>
              <a:pathLst>
                <a:path extrusionOk="0" h="4129" w="4213">
                  <a:moveTo>
                    <a:pt x="2065" y="1"/>
                  </a:moveTo>
                  <a:cubicBezTo>
                    <a:pt x="1970" y="1"/>
                    <a:pt x="1879" y="42"/>
                    <a:pt x="1806" y="139"/>
                  </a:cubicBezTo>
                  <a:lnTo>
                    <a:pt x="159" y="1817"/>
                  </a:lnTo>
                  <a:cubicBezTo>
                    <a:pt x="1" y="1944"/>
                    <a:pt x="1" y="2197"/>
                    <a:pt x="159" y="2355"/>
                  </a:cubicBezTo>
                  <a:cubicBezTo>
                    <a:pt x="238" y="2419"/>
                    <a:pt x="333" y="2450"/>
                    <a:pt x="428" y="2450"/>
                  </a:cubicBezTo>
                  <a:cubicBezTo>
                    <a:pt x="523" y="2450"/>
                    <a:pt x="618" y="2419"/>
                    <a:pt x="698" y="2355"/>
                  </a:cubicBezTo>
                  <a:lnTo>
                    <a:pt x="1679" y="1310"/>
                  </a:lnTo>
                  <a:lnTo>
                    <a:pt x="1679" y="4129"/>
                  </a:lnTo>
                  <a:lnTo>
                    <a:pt x="2439" y="4129"/>
                  </a:lnTo>
                  <a:lnTo>
                    <a:pt x="2439" y="1152"/>
                  </a:lnTo>
                  <a:lnTo>
                    <a:pt x="3484" y="2292"/>
                  </a:lnTo>
                  <a:cubicBezTo>
                    <a:pt x="3579" y="2387"/>
                    <a:pt x="3674" y="2419"/>
                    <a:pt x="3769" y="2419"/>
                  </a:cubicBezTo>
                  <a:cubicBezTo>
                    <a:pt x="3864" y="2419"/>
                    <a:pt x="3959" y="2387"/>
                    <a:pt x="4023" y="2324"/>
                  </a:cubicBezTo>
                  <a:cubicBezTo>
                    <a:pt x="4213" y="2165"/>
                    <a:pt x="4213" y="1944"/>
                    <a:pt x="4054" y="1785"/>
                  </a:cubicBezTo>
                  <a:lnTo>
                    <a:pt x="2534" y="139"/>
                  </a:lnTo>
                  <a:cubicBezTo>
                    <a:pt x="2462" y="42"/>
                    <a:pt x="2352" y="1"/>
                    <a:pt x="2248" y="1"/>
                  </a:cubicBezTo>
                  <a:cubicBezTo>
                    <a:pt x="2216" y="1"/>
                    <a:pt x="2184" y="4"/>
                    <a:pt x="2154" y="12"/>
                  </a:cubicBezTo>
                  <a:cubicBezTo>
                    <a:pt x="2124" y="4"/>
                    <a:pt x="2095" y="1"/>
                    <a:pt x="20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8"/>
            <p:cNvSpPr/>
            <p:nvPr/>
          </p:nvSpPr>
          <p:spPr>
            <a:xfrm>
              <a:off x="5047850" y="3853700"/>
              <a:ext cx="703875" cy="651900"/>
            </a:xfrm>
            <a:custGeom>
              <a:rect b="b" l="l" r="r" t="t"/>
              <a:pathLst>
                <a:path extrusionOk="0" h="26076" w="28155">
                  <a:moveTo>
                    <a:pt x="14048" y="0"/>
                  </a:moveTo>
                  <a:cubicBezTo>
                    <a:pt x="7834" y="0"/>
                    <a:pt x="2338" y="4441"/>
                    <a:pt x="1236" y="10774"/>
                  </a:cubicBezTo>
                  <a:cubicBezTo>
                    <a:pt x="1" y="17868"/>
                    <a:pt x="4719" y="24645"/>
                    <a:pt x="11813" y="25880"/>
                  </a:cubicBezTo>
                  <a:cubicBezTo>
                    <a:pt x="12570" y="26012"/>
                    <a:pt x="13322" y="26076"/>
                    <a:pt x="14065" y="26076"/>
                  </a:cubicBezTo>
                  <a:cubicBezTo>
                    <a:pt x="20289" y="26076"/>
                    <a:pt x="25816" y="21609"/>
                    <a:pt x="26919" y="15271"/>
                  </a:cubicBezTo>
                  <a:cubicBezTo>
                    <a:pt x="28154" y="8177"/>
                    <a:pt x="23404" y="1432"/>
                    <a:pt x="16310" y="197"/>
                  </a:cubicBezTo>
                  <a:cubicBezTo>
                    <a:pt x="15550" y="64"/>
                    <a:pt x="14794" y="0"/>
                    <a:pt x="1404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8"/>
            <p:cNvSpPr/>
            <p:nvPr/>
          </p:nvSpPr>
          <p:spPr>
            <a:xfrm>
              <a:off x="5351875" y="4160150"/>
              <a:ext cx="155200" cy="154525"/>
            </a:xfrm>
            <a:custGeom>
              <a:rect b="b" l="l" r="r" t="t"/>
              <a:pathLst>
                <a:path extrusionOk="0" h="6181" w="6208">
                  <a:moveTo>
                    <a:pt x="1824" y="1"/>
                  </a:moveTo>
                  <a:cubicBezTo>
                    <a:pt x="1807" y="1"/>
                    <a:pt x="1790" y="2"/>
                    <a:pt x="1774" y="5"/>
                  </a:cubicBezTo>
                  <a:cubicBezTo>
                    <a:pt x="1331" y="100"/>
                    <a:pt x="919" y="290"/>
                    <a:pt x="602" y="606"/>
                  </a:cubicBezTo>
                  <a:cubicBezTo>
                    <a:pt x="222" y="986"/>
                    <a:pt x="1" y="1525"/>
                    <a:pt x="1" y="2095"/>
                  </a:cubicBezTo>
                  <a:cubicBezTo>
                    <a:pt x="1" y="2633"/>
                    <a:pt x="222" y="3172"/>
                    <a:pt x="602" y="3552"/>
                  </a:cubicBezTo>
                  <a:lnTo>
                    <a:pt x="2629" y="5578"/>
                  </a:lnTo>
                  <a:cubicBezTo>
                    <a:pt x="3041" y="5990"/>
                    <a:pt x="3579" y="6180"/>
                    <a:pt x="4117" y="6180"/>
                  </a:cubicBezTo>
                  <a:cubicBezTo>
                    <a:pt x="4656" y="6180"/>
                    <a:pt x="5163" y="5990"/>
                    <a:pt x="5574" y="5578"/>
                  </a:cubicBezTo>
                  <a:cubicBezTo>
                    <a:pt x="5986" y="5198"/>
                    <a:pt x="6208" y="4660"/>
                    <a:pt x="6208" y="4090"/>
                  </a:cubicBezTo>
                  <a:cubicBezTo>
                    <a:pt x="6208" y="3552"/>
                    <a:pt x="5986" y="3013"/>
                    <a:pt x="5574" y="2633"/>
                  </a:cubicBezTo>
                  <a:lnTo>
                    <a:pt x="4529" y="1556"/>
                  </a:lnTo>
                  <a:cubicBezTo>
                    <a:pt x="4450" y="1477"/>
                    <a:pt x="4347" y="1438"/>
                    <a:pt x="4248" y="1438"/>
                  </a:cubicBezTo>
                  <a:cubicBezTo>
                    <a:pt x="4149" y="1438"/>
                    <a:pt x="4054" y="1477"/>
                    <a:pt x="3991" y="1556"/>
                  </a:cubicBezTo>
                  <a:cubicBezTo>
                    <a:pt x="3832" y="1715"/>
                    <a:pt x="3832" y="1936"/>
                    <a:pt x="3991" y="2095"/>
                  </a:cubicBezTo>
                  <a:lnTo>
                    <a:pt x="5036" y="3172"/>
                  </a:lnTo>
                  <a:cubicBezTo>
                    <a:pt x="5289" y="3393"/>
                    <a:pt x="5448" y="3742"/>
                    <a:pt x="5448" y="4090"/>
                  </a:cubicBezTo>
                  <a:cubicBezTo>
                    <a:pt x="5448" y="4438"/>
                    <a:pt x="5289" y="4787"/>
                    <a:pt x="5036" y="5040"/>
                  </a:cubicBezTo>
                  <a:cubicBezTo>
                    <a:pt x="4783" y="5293"/>
                    <a:pt x="4442" y="5420"/>
                    <a:pt x="4102" y="5420"/>
                  </a:cubicBezTo>
                  <a:cubicBezTo>
                    <a:pt x="3761" y="5420"/>
                    <a:pt x="3421" y="5293"/>
                    <a:pt x="3167" y="5040"/>
                  </a:cubicBezTo>
                  <a:lnTo>
                    <a:pt x="1141" y="3013"/>
                  </a:lnTo>
                  <a:cubicBezTo>
                    <a:pt x="919" y="2760"/>
                    <a:pt x="761" y="2443"/>
                    <a:pt x="761" y="2095"/>
                  </a:cubicBezTo>
                  <a:cubicBezTo>
                    <a:pt x="761" y="1715"/>
                    <a:pt x="919" y="1398"/>
                    <a:pt x="1141" y="1145"/>
                  </a:cubicBezTo>
                  <a:cubicBezTo>
                    <a:pt x="1362" y="955"/>
                    <a:pt x="1616" y="828"/>
                    <a:pt x="1901" y="765"/>
                  </a:cubicBezTo>
                  <a:cubicBezTo>
                    <a:pt x="2091" y="733"/>
                    <a:pt x="2249" y="543"/>
                    <a:pt x="2217" y="321"/>
                  </a:cubicBezTo>
                  <a:cubicBezTo>
                    <a:pt x="2188" y="148"/>
                    <a:pt x="2001" y="1"/>
                    <a:pt x="18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8"/>
            <p:cNvSpPr/>
            <p:nvPr/>
          </p:nvSpPr>
          <p:spPr>
            <a:xfrm>
              <a:off x="5287750" y="4066425"/>
              <a:ext cx="159950" cy="154825"/>
            </a:xfrm>
            <a:custGeom>
              <a:rect b="b" l="l" r="r" t="t"/>
              <a:pathLst>
                <a:path extrusionOk="0" h="6193" w="6398">
                  <a:moveTo>
                    <a:pt x="2280" y="1"/>
                  </a:moveTo>
                  <a:cubicBezTo>
                    <a:pt x="1742" y="1"/>
                    <a:pt x="1204" y="207"/>
                    <a:pt x="792" y="618"/>
                  </a:cubicBezTo>
                  <a:cubicBezTo>
                    <a:pt x="0" y="1442"/>
                    <a:pt x="0" y="2772"/>
                    <a:pt x="792" y="3595"/>
                  </a:cubicBezTo>
                  <a:lnTo>
                    <a:pt x="1869" y="4640"/>
                  </a:lnTo>
                  <a:cubicBezTo>
                    <a:pt x="1948" y="4720"/>
                    <a:pt x="2043" y="4759"/>
                    <a:pt x="2138" y="4759"/>
                  </a:cubicBezTo>
                  <a:cubicBezTo>
                    <a:pt x="2233" y="4759"/>
                    <a:pt x="2328" y="4720"/>
                    <a:pt x="2407" y="4640"/>
                  </a:cubicBezTo>
                  <a:cubicBezTo>
                    <a:pt x="2566" y="4514"/>
                    <a:pt x="2566" y="4260"/>
                    <a:pt x="2407" y="4102"/>
                  </a:cubicBezTo>
                  <a:lnTo>
                    <a:pt x="1330" y="3057"/>
                  </a:lnTo>
                  <a:cubicBezTo>
                    <a:pt x="824" y="2519"/>
                    <a:pt x="824" y="1695"/>
                    <a:pt x="1330" y="1157"/>
                  </a:cubicBezTo>
                  <a:cubicBezTo>
                    <a:pt x="1600" y="903"/>
                    <a:pt x="1940" y="777"/>
                    <a:pt x="2280" y="777"/>
                  </a:cubicBezTo>
                  <a:cubicBezTo>
                    <a:pt x="2621" y="777"/>
                    <a:pt x="2961" y="903"/>
                    <a:pt x="3231" y="1157"/>
                  </a:cubicBezTo>
                  <a:lnTo>
                    <a:pt x="5226" y="3184"/>
                  </a:lnTo>
                  <a:cubicBezTo>
                    <a:pt x="5479" y="3437"/>
                    <a:pt x="5637" y="3754"/>
                    <a:pt x="5637" y="4102"/>
                  </a:cubicBezTo>
                  <a:cubicBezTo>
                    <a:pt x="5637" y="4450"/>
                    <a:pt x="5479" y="4799"/>
                    <a:pt x="5226" y="5052"/>
                  </a:cubicBezTo>
                  <a:cubicBezTo>
                    <a:pt x="5036" y="5242"/>
                    <a:pt x="4782" y="5369"/>
                    <a:pt x="4497" y="5432"/>
                  </a:cubicBezTo>
                  <a:cubicBezTo>
                    <a:pt x="4307" y="5464"/>
                    <a:pt x="4149" y="5654"/>
                    <a:pt x="4181" y="5875"/>
                  </a:cubicBezTo>
                  <a:cubicBezTo>
                    <a:pt x="4212" y="6065"/>
                    <a:pt x="4371" y="6192"/>
                    <a:pt x="4561" y="6192"/>
                  </a:cubicBezTo>
                  <a:lnTo>
                    <a:pt x="4624" y="6192"/>
                  </a:lnTo>
                  <a:cubicBezTo>
                    <a:pt x="5067" y="6129"/>
                    <a:pt x="5479" y="5907"/>
                    <a:pt x="5764" y="5590"/>
                  </a:cubicBezTo>
                  <a:cubicBezTo>
                    <a:pt x="6176" y="5210"/>
                    <a:pt x="6397" y="4672"/>
                    <a:pt x="6397" y="4102"/>
                  </a:cubicBezTo>
                  <a:cubicBezTo>
                    <a:pt x="6397" y="3564"/>
                    <a:pt x="6176" y="3025"/>
                    <a:pt x="5764" y="2645"/>
                  </a:cubicBezTo>
                  <a:lnTo>
                    <a:pt x="3769" y="618"/>
                  </a:lnTo>
                  <a:cubicBezTo>
                    <a:pt x="3357" y="207"/>
                    <a:pt x="2819" y="1"/>
                    <a:pt x="22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8"/>
            <p:cNvSpPr/>
            <p:nvPr/>
          </p:nvSpPr>
          <p:spPr>
            <a:xfrm>
              <a:off x="2142225" y="2098600"/>
              <a:ext cx="120350" cy="101375"/>
            </a:xfrm>
            <a:custGeom>
              <a:rect b="b" l="l" r="r" t="t"/>
              <a:pathLst>
                <a:path extrusionOk="0" h="4055" w="4814">
                  <a:moveTo>
                    <a:pt x="2407" y="1"/>
                  </a:moveTo>
                  <a:cubicBezTo>
                    <a:pt x="1077" y="1"/>
                    <a:pt x="0" y="1078"/>
                    <a:pt x="0" y="2408"/>
                  </a:cubicBezTo>
                  <a:lnTo>
                    <a:pt x="0" y="3674"/>
                  </a:lnTo>
                  <a:cubicBezTo>
                    <a:pt x="0" y="3864"/>
                    <a:pt x="158" y="4054"/>
                    <a:pt x="380" y="4054"/>
                  </a:cubicBezTo>
                  <a:cubicBezTo>
                    <a:pt x="570" y="4054"/>
                    <a:pt x="760" y="3864"/>
                    <a:pt x="760" y="3674"/>
                  </a:cubicBezTo>
                  <a:lnTo>
                    <a:pt x="760" y="2408"/>
                  </a:lnTo>
                  <a:cubicBezTo>
                    <a:pt x="760" y="1489"/>
                    <a:pt x="1489" y="761"/>
                    <a:pt x="2407" y="761"/>
                  </a:cubicBezTo>
                  <a:cubicBezTo>
                    <a:pt x="3294" y="761"/>
                    <a:pt x="4054" y="1489"/>
                    <a:pt x="4054" y="2408"/>
                  </a:cubicBezTo>
                  <a:lnTo>
                    <a:pt x="4054" y="3674"/>
                  </a:lnTo>
                  <a:cubicBezTo>
                    <a:pt x="4054" y="3864"/>
                    <a:pt x="4212" y="4054"/>
                    <a:pt x="4434" y="4054"/>
                  </a:cubicBezTo>
                  <a:cubicBezTo>
                    <a:pt x="4624" y="4054"/>
                    <a:pt x="4814" y="3864"/>
                    <a:pt x="4814" y="3674"/>
                  </a:cubicBezTo>
                  <a:lnTo>
                    <a:pt x="4814" y="2408"/>
                  </a:lnTo>
                  <a:cubicBezTo>
                    <a:pt x="4814" y="1078"/>
                    <a:pt x="3737" y="1"/>
                    <a:pt x="24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8"/>
            <p:cNvSpPr/>
            <p:nvPr/>
          </p:nvSpPr>
          <p:spPr>
            <a:xfrm>
              <a:off x="2093925" y="2184125"/>
              <a:ext cx="216150" cy="164700"/>
            </a:xfrm>
            <a:custGeom>
              <a:rect b="b" l="l" r="r" t="t"/>
              <a:pathLst>
                <a:path extrusionOk="0" h="6588" w="8646">
                  <a:moveTo>
                    <a:pt x="7886" y="760"/>
                  </a:moveTo>
                  <a:lnTo>
                    <a:pt x="7886" y="5827"/>
                  </a:lnTo>
                  <a:lnTo>
                    <a:pt x="760" y="5827"/>
                  </a:lnTo>
                  <a:lnTo>
                    <a:pt x="760" y="760"/>
                  </a:lnTo>
                  <a:close/>
                  <a:moveTo>
                    <a:pt x="760" y="0"/>
                  </a:moveTo>
                  <a:cubicBezTo>
                    <a:pt x="349" y="0"/>
                    <a:pt x="0" y="348"/>
                    <a:pt x="0" y="760"/>
                  </a:cubicBezTo>
                  <a:lnTo>
                    <a:pt x="0" y="5827"/>
                  </a:lnTo>
                  <a:cubicBezTo>
                    <a:pt x="0" y="6239"/>
                    <a:pt x="349" y="6587"/>
                    <a:pt x="760" y="6587"/>
                  </a:cubicBezTo>
                  <a:lnTo>
                    <a:pt x="7886" y="6587"/>
                  </a:lnTo>
                  <a:cubicBezTo>
                    <a:pt x="8298" y="6587"/>
                    <a:pt x="8646" y="6239"/>
                    <a:pt x="8646" y="5827"/>
                  </a:cubicBezTo>
                  <a:lnTo>
                    <a:pt x="8646" y="760"/>
                  </a:lnTo>
                  <a:cubicBezTo>
                    <a:pt x="8646" y="348"/>
                    <a:pt x="8298" y="0"/>
                    <a:pt x="78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8"/>
            <p:cNvSpPr/>
            <p:nvPr/>
          </p:nvSpPr>
          <p:spPr>
            <a:xfrm>
              <a:off x="2173875" y="2241125"/>
              <a:ext cx="57050" cy="57025"/>
            </a:xfrm>
            <a:custGeom>
              <a:rect b="b" l="l" r="r" t="t"/>
              <a:pathLst>
                <a:path extrusionOk="0" h="2281" w="2282">
                  <a:moveTo>
                    <a:pt x="1141" y="760"/>
                  </a:moveTo>
                  <a:cubicBezTo>
                    <a:pt x="1331" y="760"/>
                    <a:pt x="1521" y="919"/>
                    <a:pt x="1521" y="1140"/>
                  </a:cubicBezTo>
                  <a:cubicBezTo>
                    <a:pt x="1521" y="1362"/>
                    <a:pt x="1331" y="1520"/>
                    <a:pt x="1141" y="1520"/>
                  </a:cubicBezTo>
                  <a:cubicBezTo>
                    <a:pt x="919" y="1520"/>
                    <a:pt x="761" y="1362"/>
                    <a:pt x="761" y="1140"/>
                  </a:cubicBezTo>
                  <a:cubicBezTo>
                    <a:pt x="761" y="919"/>
                    <a:pt x="919" y="760"/>
                    <a:pt x="1141" y="760"/>
                  </a:cubicBezTo>
                  <a:close/>
                  <a:moveTo>
                    <a:pt x="1141" y="0"/>
                  </a:moveTo>
                  <a:cubicBezTo>
                    <a:pt x="508" y="0"/>
                    <a:pt x="1" y="507"/>
                    <a:pt x="1" y="1140"/>
                  </a:cubicBezTo>
                  <a:cubicBezTo>
                    <a:pt x="1" y="1774"/>
                    <a:pt x="508" y="2280"/>
                    <a:pt x="1141" y="2280"/>
                  </a:cubicBezTo>
                  <a:cubicBezTo>
                    <a:pt x="1743" y="2280"/>
                    <a:pt x="2281" y="1774"/>
                    <a:pt x="2281" y="1140"/>
                  </a:cubicBezTo>
                  <a:cubicBezTo>
                    <a:pt x="2281" y="507"/>
                    <a:pt x="1774"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8"/>
            <p:cNvSpPr/>
            <p:nvPr/>
          </p:nvSpPr>
          <p:spPr>
            <a:xfrm>
              <a:off x="1995750" y="2396300"/>
              <a:ext cx="57025" cy="57025"/>
            </a:xfrm>
            <a:custGeom>
              <a:rect b="b" l="l" r="r" t="t"/>
              <a:pathLst>
                <a:path extrusionOk="0" h="2281" w="2281">
                  <a:moveTo>
                    <a:pt x="1140" y="760"/>
                  </a:moveTo>
                  <a:cubicBezTo>
                    <a:pt x="1362" y="760"/>
                    <a:pt x="1520" y="919"/>
                    <a:pt x="1520" y="1140"/>
                  </a:cubicBezTo>
                  <a:cubicBezTo>
                    <a:pt x="1520" y="1330"/>
                    <a:pt x="1362" y="1520"/>
                    <a:pt x="1140" y="1520"/>
                  </a:cubicBezTo>
                  <a:cubicBezTo>
                    <a:pt x="919" y="1520"/>
                    <a:pt x="760" y="1330"/>
                    <a:pt x="760" y="1140"/>
                  </a:cubicBezTo>
                  <a:cubicBezTo>
                    <a:pt x="760" y="919"/>
                    <a:pt x="919" y="760"/>
                    <a:pt x="1140" y="760"/>
                  </a:cubicBezTo>
                  <a:close/>
                  <a:moveTo>
                    <a:pt x="1140" y="0"/>
                  </a:moveTo>
                  <a:cubicBezTo>
                    <a:pt x="507" y="0"/>
                    <a:pt x="0" y="507"/>
                    <a:pt x="0" y="1140"/>
                  </a:cubicBezTo>
                  <a:cubicBezTo>
                    <a:pt x="0" y="1742"/>
                    <a:pt x="507" y="2281"/>
                    <a:pt x="1140" y="2281"/>
                  </a:cubicBezTo>
                  <a:cubicBezTo>
                    <a:pt x="1774" y="2281"/>
                    <a:pt x="2281" y="1742"/>
                    <a:pt x="2281" y="1140"/>
                  </a:cubicBezTo>
                  <a:cubicBezTo>
                    <a:pt x="2281" y="507"/>
                    <a:pt x="1774" y="0"/>
                    <a:pt x="11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8"/>
            <p:cNvSpPr/>
            <p:nvPr/>
          </p:nvSpPr>
          <p:spPr>
            <a:xfrm>
              <a:off x="2084425" y="2396300"/>
              <a:ext cx="57025" cy="57025"/>
            </a:xfrm>
            <a:custGeom>
              <a:rect b="b" l="l" r="r" t="t"/>
              <a:pathLst>
                <a:path extrusionOk="0" h="2281" w="2281">
                  <a:moveTo>
                    <a:pt x="1140" y="760"/>
                  </a:moveTo>
                  <a:cubicBezTo>
                    <a:pt x="1362" y="760"/>
                    <a:pt x="1520" y="919"/>
                    <a:pt x="1520" y="1140"/>
                  </a:cubicBezTo>
                  <a:cubicBezTo>
                    <a:pt x="1520" y="1330"/>
                    <a:pt x="1362" y="1520"/>
                    <a:pt x="1140" y="1520"/>
                  </a:cubicBezTo>
                  <a:cubicBezTo>
                    <a:pt x="950" y="1520"/>
                    <a:pt x="760" y="1330"/>
                    <a:pt x="760" y="1140"/>
                  </a:cubicBezTo>
                  <a:cubicBezTo>
                    <a:pt x="760" y="919"/>
                    <a:pt x="950" y="760"/>
                    <a:pt x="1140" y="760"/>
                  </a:cubicBezTo>
                  <a:close/>
                  <a:moveTo>
                    <a:pt x="1140" y="0"/>
                  </a:moveTo>
                  <a:cubicBezTo>
                    <a:pt x="507" y="0"/>
                    <a:pt x="0" y="507"/>
                    <a:pt x="0" y="1140"/>
                  </a:cubicBezTo>
                  <a:cubicBezTo>
                    <a:pt x="0" y="1742"/>
                    <a:pt x="507" y="2281"/>
                    <a:pt x="1140" y="2281"/>
                  </a:cubicBezTo>
                  <a:cubicBezTo>
                    <a:pt x="1774" y="2281"/>
                    <a:pt x="2280" y="1742"/>
                    <a:pt x="2280" y="1140"/>
                  </a:cubicBezTo>
                  <a:cubicBezTo>
                    <a:pt x="2280" y="507"/>
                    <a:pt x="1774" y="0"/>
                    <a:pt x="11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8"/>
            <p:cNvSpPr/>
            <p:nvPr/>
          </p:nvSpPr>
          <p:spPr>
            <a:xfrm>
              <a:off x="2173875" y="2396300"/>
              <a:ext cx="57050" cy="57025"/>
            </a:xfrm>
            <a:custGeom>
              <a:rect b="b" l="l" r="r" t="t"/>
              <a:pathLst>
                <a:path extrusionOk="0" h="2281" w="2282">
                  <a:moveTo>
                    <a:pt x="1141" y="760"/>
                  </a:moveTo>
                  <a:cubicBezTo>
                    <a:pt x="1331" y="760"/>
                    <a:pt x="1521" y="919"/>
                    <a:pt x="1521" y="1140"/>
                  </a:cubicBezTo>
                  <a:cubicBezTo>
                    <a:pt x="1521" y="1330"/>
                    <a:pt x="1331"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43" y="2281"/>
                    <a:pt x="2281" y="1742"/>
                    <a:pt x="2281" y="1140"/>
                  </a:cubicBezTo>
                  <a:cubicBezTo>
                    <a:pt x="2281" y="507"/>
                    <a:pt x="1774"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8"/>
            <p:cNvSpPr/>
            <p:nvPr/>
          </p:nvSpPr>
          <p:spPr>
            <a:xfrm>
              <a:off x="2262550" y="2396300"/>
              <a:ext cx="57025" cy="57025"/>
            </a:xfrm>
            <a:custGeom>
              <a:rect b="b" l="l" r="r" t="t"/>
              <a:pathLst>
                <a:path extrusionOk="0" h="2281" w="2281">
                  <a:moveTo>
                    <a:pt x="1141" y="760"/>
                  </a:moveTo>
                  <a:cubicBezTo>
                    <a:pt x="1363" y="760"/>
                    <a:pt x="1521" y="919"/>
                    <a:pt x="1521" y="1140"/>
                  </a:cubicBezTo>
                  <a:cubicBezTo>
                    <a:pt x="1521" y="1330"/>
                    <a:pt x="1363"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8"/>
            <p:cNvSpPr/>
            <p:nvPr/>
          </p:nvSpPr>
          <p:spPr>
            <a:xfrm>
              <a:off x="2351225" y="2396300"/>
              <a:ext cx="57025" cy="57025"/>
            </a:xfrm>
            <a:custGeom>
              <a:rect b="b" l="l" r="r" t="t"/>
              <a:pathLst>
                <a:path extrusionOk="0" h="2281" w="2281">
                  <a:moveTo>
                    <a:pt x="1141" y="760"/>
                  </a:moveTo>
                  <a:cubicBezTo>
                    <a:pt x="1363" y="760"/>
                    <a:pt x="1521" y="919"/>
                    <a:pt x="1521" y="1140"/>
                  </a:cubicBezTo>
                  <a:cubicBezTo>
                    <a:pt x="1521" y="1330"/>
                    <a:pt x="1363" y="1520"/>
                    <a:pt x="1141" y="1520"/>
                  </a:cubicBezTo>
                  <a:cubicBezTo>
                    <a:pt x="951" y="1520"/>
                    <a:pt x="761" y="1330"/>
                    <a:pt x="761" y="1140"/>
                  </a:cubicBezTo>
                  <a:cubicBezTo>
                    <a:pt x="761" y="919"/>
                    <a:pt x="951" y="760"/>
                    <a:pt x="1141" y="760"/>
                  </a:cubicBezTo>
                  <a:close/>
                  <a:moveTo>
                    <a:pt x="1141" y="0"/>
                  </a:moveTo>
                  <a:cubicBezTo>
                    <a:pt x="507" y="0"/>
                    <a:pt x="1" y="507"/>
                    <a:pt x="1" y="1140"/>
                  </a:cubicBezTo>
                  <a:cubicBezTo>
                    <a:pt x="1" y="1742"/>
                    <a:pt x="507"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8"/>
            <p:cNvSpPr/>
            <p:nvPr/>
          </p:nvSpPr>
          <p:spPr>
            <a:xfrm>
              <a:off x="1844525" y="3853275"/>
              <a:ext cx="714950" cy="652000"/>
            </a:xfrm>
            <a:custGeom>
              <a:rect b="b" l="l" r="r" t="t"/>
              <a:pathLst>
                <a:path extrusionOk="0" h="26080" w="28598">
                  <a:moveTo>
                    <a:pt x="14299" y="0"/>
                  </a:moveTo>
                  <a:cubicBezTo>
                    <a:pt x="10958" y="0"/>
                    <a:pt x="7617" y="1275"/>
                    <a:pt x="5068" y="3824"/>
                  </a:cubicBezTo>
                  <a:cubicBezTo>
                    <a:pt x="1" y="8923"/>
                    <a:pt x="1" y="17188"/>
                    <a:pt x="5068" y="22255"/>
                  </a:cubicBezTo>
                  <a:cubicBezTo>
                    <a:pt x="7617" y="24805"/>
                    <a:pt x="10958" y="26079"/>
                    <a:pt x="14299" y="26079"/>
                  </a:cubicBezTo>
                  <a:cubicBezTo>
                    <a:pt x="17640" y="26079"/>
                    <a:pt x="20981" y="24805"/>
                    <a:pt x="23531" y="22255"/>
                  </a:cubicBezTo>
                  <a:cubicBezTo>
                    <a:pt x="28598" y="17188"/>
                    <a:pt x="28598" y="8923"/>
                    <a:pt x="23531" y="3824"/>
                  </a:cubicBezTo>
                  <a:cubicBezTo>
                    <a:pt x="20981" y="1275"/>
                    <a:pt x="17640" y="0"/>
                    <a:pt x="14299"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8"/>
            <p:cNvSpPr/>
            <p:nvPr/>
          </p:nvSpPr>
          <p:spPr>
            <a:xfrm>
              <a:off x="2081250" y="4037525"/>
              <a:ext cx="241500" cy="299300"/>
            </a:xfrm>
            <a:custGeom>
              <a:rect b="b" l="l" r="r" t="t"/>
              <a:pathLst>
                <a:path extrusionOk="0" h="11972" w="9660">
                  <a:moveTo>
                    <a:pt x="4814" y="1"/>
                  </a:moveTo>
                  <a:cubicBezTo>
                    <a:pt x="4820" y="1"/>
                    <a:pt x="4825" y="1"/>
                    <a:pt x="4830" y="1"/>
                  </a:cubicBezTo>
                  <a:lnTo>
                    <a:pt x="4830" y="1"/>
                  </a:lnTo>
                  <a:cubicBezTo>
                    <a:pt x="4835" y="1"/>
                    <a:pt x="4841" y="1"/>
                    <a:pt x="4846" y="1"/>
                  </a:cubicBezTo>
                  <a:close/>
                  <a:moveTo>
                    <a:pt x="4846" y="761"/>
                  </a:moveTo>
                  <a:cubicBezTo>
                    <a:pt x="6239" y="2376"/>
                    <a:pt x="7823" y="2598"/>
                    <a:pt x="8520" y="2598"/>
                  </a:cubicBezTo>
                  <a:cubicBezTo>
                    <a:pt x="8773" y="2598"/>
                    <a:pt x="8900" y="2566"/>
                    <a:pt x="8900" y="2566"/>
                  </a:cubicBezTo>
                  <a:lnTo>
                    <a:pt x="8900" y="5955"/>
                  </a:lnTo>
                  <a:cubicBezTo>
                    <a:pt x="8900" y="7792"/>
                    <a:pt x="7918" y="9470"/>
                    <a:pt x="6303" y="10357"/>
                  </a:cubicBezTo>
                  <a:lnTo>
                    <a:pt x="4846" y="11212"/>
                  </a:lnTo>
                  <a:lnTo>
                    <a:pt x="3358" y="10357"/>
                  </a:lnTo>
                  <a:cubicBezTo>
                    <a:pt x="1774" y="9470"/>
                    <a:pt x="761" y="7792"/>
                    <a:pt x="761" y="5955"/>
                  </a:cubicBezTo>
                  <a:lnTo>
                    <a:pt x="761" y="2566"/>
                  </a:lnTo>
                  <a:cubicBezTo>
                    <a:pt x="761" y="2566"/>
                    <a:pt x="919" y="2598"/>
                    <a:pt x="1204" y="2598"/>
                  </a:cubicBezTo>
                  <a:cubicBezTo>
                    <a:pt x="1901" y="2598"/>
                    <a:pt x="3421" y="2376"/>
                    <a:pt x="4846" y="761"/>
                  </a:cubicBezTo>
                  <a:close/>
                  <a:moveTo>
                    <a:pt x="4830" y="1"/>
                  </a:moveTo>
                  <a:cubicBezTo>
                    <a:pt x="4614" y="6"/>
                    <a:pt x="4400" y="100"/>
                    <a:pt x="4276" y="254"/>
                  </a:cubicBezTo>
                  <a:cubicBezTo>
                    <a:pt x="3041" y="1648"/>
                    <a:pt x="1837" y="1838"/>
                    <a:pt x="1204" y="1838"/>
                  </a:cubicBezTo>
                  <a:lnTo>
                    <a:pt x="919" y="1838"/>
                  </a:lnTo>
                  <a:cubicBezTo>
                    <a:pt x="856" y="1806"/>
                    <a:pt x="824" y="1806"/>
                    <a:pt x="761" y="1806"/>
                  </a:cubicBezTo>
                  <a:cubicBezTo>
                    <a:pt x="602" y="1806"/>
                    <a:pt x="412" y="1869"/>
                    <a:pt x="286" y="1996"/>
                  </a:cubicBezTo>
                  <a:cubicBezTo>
                    <a:pt x="96" y="2123"/>
                    <a:pt x="1" y="2344"/>
                    <a:pt x="1" y="2566"/>
                  </a:cubicBezTo>
                  <a:lnTo>
                    <a:pt x="1" y="5955"/>
                  </a:lnTo>
                  <a:cubicBezTo>
                    <a:pt x="1" y="8045"/>
                    <a:pt x="1141" y="10008"/>
                    <a:pt x="2977" y="11053"/>
                  </a:cubicBezTo>
                  <a:lnTo>
                    <a:pt x="4466" y="11877"/>
                  </a:lnTo>
                  <a:cubicBezTo>
                    <a:pt x="4593" y="11940"/>
                    <a:pt x="4719" y="11972"/>
                    <a:pt x="4846" y="11972"/>
                  </a:cubicBezTo>
                  <a:cubicBezTo>
                    <a:pt x="4973" y="11972"/>
                    <a:pt x="5099" y="11940"/>
                    <a:pt x="5194" y="11877"/>
                  </a:cubicBezTo>
                  <a:lnTo>
                    <a:pt x="6683" y="11053"/>
                  </a:lnTo>
                  <a:cubicBezTo>
                    <a:pt x="8520" y="10008"/>
                    <a:pt x="9660" y="8045"/>
                    <a:pt x="9660" y="5955"/>
                  </a:cubicBezTo>
                  <a:lnTo>
                    <a:pt x="9660" y="2566"/>
                  </a:lnTo>
                  <a:cubicBezTo>
                    <a:pt x="9660" y="2344"/>
                    <a:pt x="9565" y="2123"/>
                    <a:pt x="9375" y="1996"/>
                  </a:cubicBezTo>
                  <a:cubicBezTo>
                    <a:pt x="9248" y="1869"/>
                    <a:pt x="9090" y="1806"/>
                    <a:pt x="8900" y="1806"/>
                  </a:cubicBezTo>
                  <a:lnTo>
                    <a:pt x="8773" y="1806"/>
                  </a:lnTo>
                  <a:cubicBezTo>
                    <a:pt x="8773" y="1806"/>
                    <a:pt x="8678" y="1838"/>
                    <a:pt x="8520" y="1838"/>
                  </a:cubicBezTo>
                  <a:cubicBezTo>
                    <a:pt x="7981" y="1838"/>
                    <a:pt x="6619" y="1679"/>
                    <a:pt x="5416" y="254"/>
                  </a:cubicBezTo>
                  <a:cubicBezTo>
                    <a:pt x="5261" y="100"/>
                    <a:pt x="5046" y="6"/>
                    <a:pt x="48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8"/>
            <p:cNvSpPr/>
            <p:nvPr/>
          </p:nvSpPr>
          <p:spPr>
            <a:xfrm>
              <a:off x="2192875" y="4042275"/>
              <a:ext cx="19025" cy="288225"/>
            </a:xfrm>
            <a:custGeom>
              <a:rect b="b" l="l" r="r" t="t"/>
              <a:pathLst>
                <a:path extrusionOk="0" h="11529" w="761">
                  <a:moveTo>
                    <a:pt x="381" y="1"/>
                  </a:moveTo>
                  <a:cubicBezTo>
                    <a:pt x="159" y="1"/>
                    <a:pt x="1" y="159"/>
                    <a:pt x="1" y="381"/>
                  </a:cubicBezTo>
                  <a:lnTo>
                    <a:pt x="1" y="11148"/>
                  </a:lnTo>
                  <a:cubicBezTo>
                    <a:pt x="1" y="11370"/>
                    <a:pt x="159" y="11528"/>
                    <a:pt x="381" y="11528"/>
                  </a:cubicBezTo>
                  <a:cubicBezTo>
                    <a:pt x="571" y="11528"/>
                    <a:pt x="761" y="11370"/>
                    <a:pt x="761" y="11148"/>
                  </a:cubicBezTo>
                  <a:lnTo>
                    <a:pt x="761" y="381"/>
                  </a:lnTo>
                  <a:cubicBezTo>
                    <a:pt x="761" y="159"/>
                    <a:pt x="571" y="1"/>
                    <a:pt x="3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8"/>
            <p:cNvSpPr/>
            <p:nvPr/>
          </p:nvSpPr>
          <p:spPr>
            <a:xfrm>
              <a:off x="1844525" y="2912700"/>
              <a:ext cx="714950" cy="652000"/>
            </a:xfrm>
            <a:custGeom>
              <a:rect b="b" l="l" r="r" t="t"/>
              <a:pathLst>
                <a:path extrusionOk="0" h="26080" w="28598">
                  <a:moveTo>
                    <a:pt x="14299" y="0"/>
                  </a:moveTo>
                  <a:cubicBezTo>
                    <a:pt x="10958" y="0"/>
                    <a:pt x="7617" y="1275"/>
                    <a:pt x="5068" y="3824"/>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4"/>
                  </a:cubicBezTo>
                  <a:cubicBezTo>
                    <a:pt x="20981" y="1275"/>
                    <a:pt x="17640" y="0"/>
                    <a:pt x="14299"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8"/>
            <p:cNvSpPr/>
            <p:nvPr/>
          </p:nvSpPr>
          <p:spPr>
            <a:xfrm>
              <a:off x="2255425" y="3324400"/>
              <a:ext cx="77625" cy="76625"/>
            </a:xfrm>
            <a:custGeom>
              <a:rect b="b" l="l" r="r" t="t"/>
              <a:pathLst>
                <a:path extrusionOk="0" h="3065" w="3105">
                  <a:moveTo>
                    <a:pt x="397" y="0"/>
                  </a:moveTo>
                  <a:cubicBezTo>
                    <a:pt x="302" y="0"/>
                    <a:pt x="207" y="40"/>
                    <a:pt x="127" y="119"/>
                  </a:cubicBezTo>
                  <a:cubicBezTo>
                    <a:pt x="1" y="277"/>
                    <a:pt x="1" y="499"/>
                    <a:pt x="127" y="657"/>
                  </a:cubicBezTo>
                  <a:lnTo>
                    <a:pt x="2408" y="2938"/>
                  </a:lnTo>
                  <a:cubicBezTo>
                    <a:pt x="2503" y="3033"/>
                    <a:pt x="2598" y="3064"/>
                    <a:pt x="2693" y="3064"/>
                  </a:cubicBezTo>
                  <a:cubicBezTo>
                    <a:pt x="2788" y="3064"/>
                    <a:pt x="2883" y="3001"/>
                    <a:pt x="2946" y="2938"/>
                  </a:cubicBezTo>
                  <a:cubicBezTo>
                    <a:pt x="3104" y="2779"/>
                    <a:pt x="3104" y="2557"/>
                    <a:pt x="2946" y="2399"/>
                  </a:cubicBezTo>
                  <a:lnTo>
                    <a:pt x="666" y="119"/>
                  </a:lnTo>
                  <a:cubicBezTo>
                    <a:pt x="587" y="40"/>
                    <a:pt x="492" y="0"/>
                    <a:pt x="3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8"/>
            <p:cNvSpPr/>
            <p:nvPr/>
          </p:nvSpPr>
          <p:spPr>
            <a:xfrm>
              <a:off x="2070950" y="3324400"/>
              <a:ext cx="78425" cy="76625"/>
            </a:xfrm>
            <a:custGeom>
              <a:rect b="b" l="l" r="r" t="t"/>
              <a:pathLst>
                <a:path extrusionOk="0" h="3065" w="3137">
                  <a:moveTo>
                    <a:pt x="2709" y="0"/>
                  </a:moveTo>
                  <a:cubicBezTo>
                    <a:pt x="2614" y="0"/>
                    <a:pt x="2519" y="40"/>
                    <a:pt x="2439" y="119"/>
                  </a:cubicBezTo>
                  <a:lnTo>
                    <a:pt x="159" y="2399"/>
                  </a:lnTo>
                  <a:cubicBezTo>
                    <a:pt x="1" y="2557"/>
                    <a:pt x="1" y="2779"/>
                    <a:pt x="159" y="2938"/>
                  </a:cubicBezTo>
                  <a:cubicBezTo>
                    <a:pt x="223" y="3033"/>
                    <a:pt x="318" y="3064"/>
                    <a:pt x="413" y="3064"/>
                  </a:cubicBezTo>
                  <a:cubicBezTo>
                    <a:pt x="508" y="3064"/>
                    <a:pt x="603" y="3001"/>
                    <a:pt x="698" y="2938"/>
                  </a:cubicBezTo>
                  <a:lnTo>
                    <a:pt x="2978" y="657"/>
                  </a:lnTo>
                  <a:cubicBezTo>
                    <a:pt x="3136" y="499"/>
                    <a:pt x="3136" y="277"/>
                    <a:pt x="2978" y="119"/>
                  </a:cubicBezTo>
                  <a:cubicBezTo>
                    <a:pt x="2899" y="40"/>
                    <a:pt x="2804" y="0"/>
                    <a:pt x="27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8"/>
            <p:cNvSpPr/>
            <p:nvPr/>
          </p:nvSpPr>
          <p:spPr>
            <a:xfrm>
              <a:off x="2064625" y="3229600"/>
              <a:ext cx="275550" cy="114425"/>
            </a:xfrm>
            <a:custGeom>
              <a:rect b="b" l="l" r="r" t="t"/>
              <a:pathLst>
                <a:path extrusionOk="0" h="4577" w="11022">
                  <a:moveTo>
                    <a:pt x="414" y="1"/>
                  </a:moveTo>
                  <a:cubicBezTo>
                    <a:pt x="307" y="1"/>
                    <a:pt x="201" y="50"/>
                    <a:pt x="127" y="142"/>
                  </a:cubicBezTo>
                  <a:cubicBezTo>
                    <a:pt x="1" y="301"/>
                    <a:pt x="32" y="554"/>
                    <a:pt x="191" y="681"/>
                  </a:cubicBezTo>
                  <a:lnTo>
                    <a:pt x="5258" y="4481"/>
                  </a:lnTo>
                  <a:cubicBezTo>
                    <a:pt x="5321" y="4544"/>
                    <a:pt x="5384" y="4576"/>
                    <a:pt x="5479" y="4576"/>
                  </a:cubicBezTo>
                  <a:cubicBezTo>
                    <a:pt x="5543" y="4576"/>
                    <a:pt x="5638" y="4544"/>
                    <a:pt x="5701" y="4481"/>
                  </a:cubicBezTo>
                  <a:lnTo>
                    <a:pt x="10800" y="681"/>
                  </a:lnTo>
                  <a:cubicBezTo>
                    <a:pt x="10990" y="554"/>
                    <a:pt x="11021" y="301"/>
                    <a:pt x="10895" y="142"/>
                  </a:cubicBezTo>
                  <a:cubicBezTo>
                    <a:pt x="10821" y="50"/>
                    <a:pt x="10704" y="1"/>
                    <a:pt x="10588" y="1"/>
                  </a:cubicBezTo>
                  <a:cubicBezTo>
                    <a:pt x="10505" y="1"/>
                    <a:pt x="10422" y="26"/>
                    <a:pt x="10356" y="79"/>
                  </a:cubicBezTo>
                  <a:lnTo>
                    <a:pt x="5479" y="3721"/>
                  </a:lnTo>
                  <a:lnTo>
                    <a:pt x="634" y="79"/>
                  </a:lnTo>
                  <a:cubicBezTo>
                    <a:pt x="568" y="26"/>
                    <a:pt x="491" y="1"/>
                    <a:pt x="4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8"/>
            <p:cNvSpPr/>
            <p:nvPr/>
          </p:nvSpPr>
          <p:spPr>
            <a:xfrm>
              <a:off x="2092325" y="3046300"/>
              <a:ext cx="219350" cy="220125"/>
            </a:xfrm>
            <a:custGeom>
              <a:rect b="b" l="l" r="r" t="t"/>
              <a:pathLst>
                <a:path extrusionOk="0" h="8805" w="8774">
                  <a:moveTo>
                    <a:pt x="413" y="1"/>
                  </a:moveTo>
                  <a:cubicBezTo>
                    <a:pt x="191" y="1"/>
                    <a:pt x="1" y="159"/>
                    <a:pt x="1" y="381"/>
                  </a:cubicBezTo>
                  <a:lnTo>
                    <a:pt x="1" y="8424"/>
                  </a:lnTo>
                  <a:cubicBezTo>
                    <a:pt x="1" y="8646"/>
                    <a:pt x="191" y="8804"/>
                    <a:pt x="413" y="8804"/>
                  </a:cubicBezTo>
                  <a:cubicBezTo>
                    <a:pt x="634" y="8804"/>
                    <a:pt x="793" y="8646"/>
                    <a:pt x="793" y="8424"/>
                  </a:cubicBezTo>
                  <a:lnTo>
                    <a:pt x="793" y="761"/>
                  </a:lnTo>
                  <a:lnTo>
                    <a:pt x="7982" y="761"/>
                  </a:lnTo>
                  <a:lnTo>
                    <a:pt x="7982" y="8393"/>
                  </a:lnTo>
                  <a:cubicBezTo>
                    <a:pt x="7982" y="8614"/>
                    <a:pt x="8172" y="8804"/>
                    <a:pt x="8393" y="8804"/>
                  </a:cubicBezTo>
                  <a:cubicBezTo>
                    <a:pt x="8583" y="8804"/>
                    <a:pt x="8773" y="8614"/>
                    <a:pt x="8773" y="8393"/>
                  </a:cubicBezTo>
                  <a:lnTo>
                    <a:pt x="8773" y="381"/>
                  </a:lnTo>
                  <a:cubicBezTo>
                    <a:pt x="8773" y="159"/>
                    <a:pt x="8583" y="1"/>
                    <a:pt x="83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8"/>
            <p:cNvSpPr/>
            <p:nvPr/>
          </p:nvSpPr>
          <p:spPr>
            <a:xfrm>
              <a:off x="2062250" y="3165850"/>
              <a:ext cx="279500" cy="244675"/>
            </a:xfrm>
            <a:custGeom>
              <a:rect b="b" l="l" r="r" t="t"/>
              <a:pathLst>
                <a:path extrusionOk="0" h="9787" w="11180">
                  <a:moveTo>
                    <a:pt x="2027" y="1"/>
                  </a:moveTo>
                  <a:lnTo>
                    <a:pt x="286" y="1299"/>
                  </a:lnTo>
                  <a:cubicBezTo>
                    <a:pt x="254" y="1331"/>
                    <a:pt x="222" y="1362"/>
                    <a:pt x="191" y="1426"/>
                  </a:cubicBezTo>
                  <a:cubicBezTo>
                    <a:pt x="64" y="1552"/>
                    <a:pt x="1" y="1711"/>
                    <a:pt x="1" y="1901"/>
                  </a:cubicBezTo>
                  <a:lnTo>
                    <a:pt x="1" y="8995"/>
                  </a:lnTo>
                  <a:cubicBezTo>
                    <a:pt x="1" y="9438"/>
                    <a:pt x="349" y="9786"/>
                    <a:pt x="761" y="9786"/>
                  </a:cubicBezTo>
                  <a:lnTo>
                    <a:pt x="10420" y="9786"/>
                  </a:lnTo>
                  <a:cubicBezTo>
                    <a:pt x="10831" y="9786"/>
                    <a:pt x="11180" y="9438"/>
                    <a:pt x="11180" y="8995"/>
                  </a:cubicBezTo>
                  <a:lnTo>
                    <a:pt x="11180" y="1901"/>
                  </a:lnTo>
                  <a:cubicBezTo>
                    <a:pt x="11180" y="1711"/>
                    <a:pt x="11116" y="1552"/>
                    <a:pt x="11021" y="1426"/>
                  </a:cubicBezTo>
                  <a:cubicBezTo>
                    <a:pt x="10990" y="1362"/>
                    <a:pt x="10958" y="1331"/>
                    <a:pt x="10895" y="1299"/>
                  </a:cubicBezTo>
                  <a:lnTo>
                    <a:pt x="9185" y="1"/>
                  </a:lnTo>
                  <a:lnTo>
                    <a:pt x="9185" y="951"/>
                  </a:lnTo>
                  <a:lnTo>
                    <a:pt x="9406" y="1141"/>
                  </a:lnTo>
                  <a:lnTo>
                    <a:pt x="10420" y="1901"/>
                  </a:lnTo>
                  <a:lnTo>
                    <a:pt x="10420" y="8995"/>
                  </a:lnTo>
                  <a:lnTo>
                    <a:pt x="761" y="8995"/>
                  </a:lnTo>
                  <a:lnTo>
                    <a:pt x="761" y="1901"/>
                  </a:lnTo>
                  <a:lnTo>
                    <a:pt x="1774" y="1141"/>
                  </a:lnTo>
                  <a:lnTo>
                    <a:pt x="2027" y="951"/>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8"/>
            <p:cNvSpPr/>
            <p:nvPr/>
          </p:nvSpPr>
          <p:spPr>
            <a:xfrm>
              <a:off x="2134300" y="3089050"/>
              <a:ext cx="140950" cy="19025"/>
            </a:xfrm>
            <a:custGeom>
              <a:rect b="b" l="l" r="r" t="t"/>
              <a:pathLst>
                <a:path extrusionOk="0" h="761" w="5638">
                  <a:moveTo>
                    <a:pt x="380" y="1"/>
                  </a:moveTo>
                  <a:cubicBezTo>
                    <a:pt x="190" y="1"/>
                    <a:pt x="0" y="159"/>
                    <a:pt x="0" y="381"/>
                  </a:cubicBezTo>
                  <a:cubicBezTo>
                    <a:pt x="0" y="602"/>
                    <a:pt x="190" y="761"/>
                    <a:pt x="380" y="761"/>
                  </a:cubicBezTo>
                  <a:lnTo>
                    <a:pt x="5257" y="761"/>
                  </a:lnTo>
                  <a:cubicBezTo>
                    <a:pt x="5448" y="761"/>
                    <a:pt x="5638" y="602"/>
                    <a:pt x="5638" y="381"/>
                  </a:cubicBezTo>
                  <a:cubicBezTo>
                    <a:pt x="5638" y="159"/>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8"/>
            <p:cNvSpPr/>
            <p:nvPr/>
          </p:nvSpPr>
          <p:spPr>
            <a:xfrm>
              <a:off x="2134300" y="3131800"/>
              <a:ext cx="140950" cy="19025"/>
            </a:xfrm>
            <a:custGeom>
              <a:rect b="b" l="l" r="r" t="t"/>
              <a:pathLst>
                <a:path extrusionOk="0" h="761" w="5638">
                  <a:moveTo>
                    <a:pt x="380" y="1"/>
                  </a:moveTo>
                  <a:cubicBezTo>
                    <a:pt x="190" y="1"/>
                    <a:pt x="0" y="191"/>
                    <a:pt x="0" y="381"/>
                  </a:cubicBezTo>
                  <a:cubicBezTo>
                    <a:pt x="0" y="602"/>
                    <a:pt x="190" y="761"/>
                    <a:pt x="380" y="761"/>
                  </a:cubicBezTo>
                  <a:lnTo>
                    <a:pt x="5257" y="761"/>
                  </a:lnTo>
                  <a:cubicBezTo>
                    <a:pt x="5448" y="761"/>
                    <a:pt x="5638" y="602"/>
                    <a:pt x="5638" y="381"/>
                  </a:cubicBezTo>
                  <a:cubicBezTo>
                    <a:pt x="5638" y="191"/>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8"/>
            <p:cNvSpPr/>
            <p:nvPr/>
          </p:nvSpPr>
          <p:spPr>
            <a:xfrm>
              <a:off x="2134300" y="3174550"/>
              <a:ext cx="140950" cy="19025"/>
            </a:xfrm>
            <a:custGeom>
              <a:rect b="b" l="l" r="r" t="t"/>
              <a:pathLst>
                <a:path extrusionOk="0" h="761" w="5638">
                  <a:moveTo>
                    <a:pt x="380" y="1"/>
                  </a:moveTo>
                  <a:cubicBezTo>
                    <a:pt x="190" y="1"/>
                    <a:pt x="0" y="191"/>
                    <a:pt x="0" y="381"/>
                  </a:cubicBezTo>
                  <a:cubicBezTo>
                    <a:pt x="0" y="603"/>
                    <a:pt x="190" y="761"/>
                    <a:pt x="380" y="761"/>
                  </a:cubicBezTo>
                  <a:lnTo>
                    <a:pt x="5257" y="761"/>
                  </a:lnTo>
                  <a:cubicBezTo>
                    <a:pt x="5448" y="761"/>
                    <a:pt x="5638" y="603"/>
                    <a:pt x="5638" y="381"/>
                  </a:cubicBezTo>
                  <a:cubicBezTo>
                    <a:pt x="5638" y="191"/>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8"/>
            <p:cNvSpPr/>
            <p:nvPr/>
          </p:nvSpPr>
          <p:spPr>
            <a:xfrm>
              <a:off x="2134300" y="3217325"/>
              <a:ext cx="140950" cy="19025"/>
            </a:xfrm>
            <a:custGeom>
              <a:rect b="b" l="l" r="r" t="t"/>
              <a:pathLst>
                <a:path extrusionOk="0" h="761" w="5638">
                  <a:moveTo>
                    <a:pt x="380" y="0"/>
                  </a:moveTo>
                  <a:cubicBezTo>
                    <a:pt x="190" y="0"/>
                    <a:pt x="0" y="190"/>
                    <a:pt x="0" y="380"/>
                  </a:cubicBezTo>
                  <a:cubicBezTo>
                    <a:pt x="0" y="602"/>
                    <a:pt x="190" y="760"/>
                    <a:pt x="380" y="760"/>
                  </a:cubicBezTo>
                  <a:lnTo>
                    <a:pt x="5257" y="760"/>
                  </a:lnTo>
                  <a:cubicBezTo>
                    <a:pt x="5448" y="760"/>
                    <a:pt x="5638" y="602"/>
                    <a:pt x="5638" y="380"/>
                  </a:cubicBezTo>
                  <a:cubicBezTo>
                    <a:pt x="5638" y="190"/>
                    <a:pt x="5448" y="0"/>
                    <a:pt x="52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6" name="Google Shape;1396;p8"/>
          <p:cNvSpPr txBox="1"/>
          <p:nvPr/>
        </p:nvSpPr>
        <p:spPr>
          <a:xfrm>
            <a:off x="2591100" y="411475"/>
            <a:ext cx="3961800" cy="96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0" i="0" lang="en-US" sz="3300" u="none" cap="none" strike="noStrike">
                <a:solidFill>
                  <a:srgbClr val="000000"/>
                </a:solidFill>
                <a:latin typeface="Fira Sans Medium"/>
                <a:ea typeface="Fira Sans Medium"/>
                <a:cs typeface="Fira Sans Medium"/>
                <a:sym typeface="Fira Sans Medium"/>
              </a:rPr>
              <a:t>Chatbot Interface</a:t>
            </a:r>
            <a:endParaRPr b="0" i="0" sz="3300" u="none" cap="none" strike="noStrike">
              <a:solidFill>
                <a:srgbClr val="000000"/>
              </a:solidFill>
              <a:latin typeface="Fira Sans Medium"/>
              <a:ea typeface="Fira Sans Medium"/>
              <a:cs typeface="Fira Sans Medium"/>
              <a:sym typeface="Fira Sans Medium"/>
            </a:endParaRPr>
          </a:p>
        </p:txBody>
      </p:sp>
      <p:sp>
        <p:nvSpPr>
          <p:cNvPr id="1397" name="Google Shape;1397;p8"/>
          <p:cNvSpPr txBox="1"/>
          <p:nvPr/>
        </p:nvSpPr>
        <p:spPr>
          <a:xfrm>
            <a:off x="467375" y="2226913"/>
            <a:ext cx="17652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Fira Sans Medium"/>
                <a:ea typeface="Fira Sans Medium"/>
                <a:cs typeface="Fira Sans Medium"/>
                <a:sym typeface="Fira Sans Medium"/>
              </a:rPr>
              <a:t>Gradio Interface</a:t>
            </a:r>
            <a:endParaRPr/>
          </a:p>
        </p:txBody>
      </p:sp>
      <p:sp>
        <p:nvSpPr>
          <p:cNvPr id="1398" name="Google Shape;1398;p8"/>
          <p:cNvSpPr txBox="1"/>
          <p:nvPr/>
        </p:nvSpPr>
        <p:spPr>
          <a:xfrm>
            <a:off x="491993" y="2502681"/>
            <a:ext cx="17652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Use of user friendly interactive interface</a:t>
            </a:r>
            <a:endParaRPr b="0" i="0" sz="1200" u="none" cap="none" strike="noStrike">
              <a:solidFill>
                <a:srgbClr val="000000"/>
              </a:solidFill>
              <a:latin typeface="Fira Sans"/>
              <a:ea typeface="Fira Sans"/>
              <a:cs typeface="Fira Sans"/>
              <a:sym typeface="Fira Sans"/>
            </a:endParaRPr>
          </a:p>
        </p:txBody>
      </p:sp>
      <p:sp>
        <p:nvSpPr>
          <p:cNvPr id="1399" name="Google Shape;1399;p8"/>
          <p:cNvSpPr txBox="1"/>
          <p:nvPr/>
        </p:nvSpPr>
        <p:spPr>
          <a:xfrm>
            <a:off x="467375" y="3375907"/>
            <a:ext cx="1765200" cy="260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Fira Sans Medium"/>
                <a:ea typeface="Fira Sans Medium"/>
                <a:cs typeface="Fira Sans Medium"/>
                <a:sym typeface="Fira Sans Medium"/>
              </a:rPr>
              <a:t>Chat History</a:t>
            </a:r>
            <a:endParaRPr/>
          </a:p>
        </p:txBody>
      </p:sp>
      <p:sp>
        <p:nvSpPr>
          <p:cNvPr id="1400" name="Google Shape;1400;p8"/>
          <p:cNvSpPr txBox="1"/>
          <p:nvPr/>
        </p:nvSpPr>
        <p:spPr>
          <a:xfrm>
            <a:off x="467375" y="3636606"/>
            <a:ext cx="17652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Stored memory of Quanda Chatbot</a:t>
            </a:r>
            <a:endParaRPr/>
          </a:p>
        </p:txBody>
      </p:sp>
      <p:sp>
        <p:nvSpPr>
          <p:cNvPr id="1401" name="Google Shape;1401;p8"/>
          <p:cNvSpPr txBox="1"/>
          <p:nvPr/>
        </p:nvSpPr>
        <p:spPr>
          <a:xfrm>
            <a:off x="6800276" y="2014672"/>
            <a:ext cx="2250617" cy="3757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Fira Sans Medium"/>
                <a:ea typeface="Fira Sans Medium"/>
                <a:cs typeface="Fira Sans Medium"/>
                <a:sym typeface="Fira Sans Medium"/>
              </a:rPr>
              <a:t> The Central Component</a:t>
            </a:r>
            <a:endParaRPr b="0" i="0" sz="1400" u="none" cap="none" strike="noStrike">
              <a:solidFill>
                <a:srgbClr val="000000"/>
              </a:solidFill>
              <a:latin typeface="Fira Sans Medium"/>
              <a:ea typeface="Fira Sans Medium"/>
              <a:cs typeface="Fira Sans Medium"/>
              <a:sym typeface="Fira Sans Medium"/>
            </a:endParaRPr>
          </a:p>
        </p:txBody>
      </p:sp>
      <p:sp>
        <p:nvSpPr>
          <p:cNvPr id="1402" name="Google Shape;1402;p8"/>
          <p:cNvSpPr txBox="1"/>
          <p:nvPr/>
        </p:nvSpPr>
        <p:spPr>
          <a:xfrm>
            <a:off x="6911424" y="2493628"/>
            <a:ext cx="2139470" cy="355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GPT-3's API to obtain text completions based on this chat history</a:t>
            </a:r>
            <a:endParaRPr b="0" i="0" sz="1200" u="none" cap="none" strike="noStrike">
              <a:solidFill>
                <a:srgbClr val="000000"/>
              </a:solidFill>
              <a:latin typeface="Fira Sans"/>
              <a:ea typeface="Fira Sans"/>
              <a:cs typeface="Fira Sans"/>
              <a:sym typeface="Fira Sans"/>
            </a:endParaRPr>
          </a:p>
        </p:txBody>
      </p:sp>
      <p:sp>
        <p:nvSpPr>
          <p:cNvPr id="1403" name="Google Shape;1403;p8"/>
          <p:cNvSpPr txBox="1"/>
          <p:nvPr/>
        </p:nvSpPr>
        <p:spPr>
          <a:xfrm>
            <a:off x="6774634" y="3153122"/>
            <a:ext cx="2413050" cy="27761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Fira Sans Medium"/>
                <a:ea typeface="Fira Sans Medium"/>
                <a:cs typeface="Fira Sans Medium"/>
                <a:sym typeface="Fira Sans Medium"/>
              </a:rPr>
              <a:t>A Sequence of Operations</a:t>
            </a:r>
            <a:endParaRPr b="0" i="0" sz="1400" u="none" cap="none" strike="noStrike">
              <a:solidFill>
                <a:srgbClr val="000000"/>
              </a:solidFill>
              <a:latin typeface="Fira Sans Medium"/>
              <a:ea typeface="Fira Sans Medium"/>
              <a:cs typeface="Fira Sans Medium"/>
              <a:sym typeface="Fira Sans Medium"/>
            </a:endParaRPr>
          </a:p>
        </p:txBody>
      </p:sp>
      <p:sp>
        <p:nvSpPr>
          <p:cNvPr id="1404" name="Google Shape;1404;p8"/>
          <p:cNvSpPr txBox="1"/>
          <p:nvPr/>
        </p:nvSpPr>
        <p:spPr>
          <a:xfrm>
            <a:off x="6911424" y="3588482"/>
            <a:ext cx="17652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 Input</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-Building Context</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Fira Sans"/>
                <a:ea typeface="Fira Sans"/>
                <a:cs typeface="Fira Sans"/>
                <a:sym typeface="Fira Sans"/>
              </a:rPr>
              <a:t>-Response Generated</a:t>
            </a:r>
            <a:endParaRPr b="0" i="0" sz="1200" u="none" cap="none" strike="noStrike">
              <a:solidFill>
                <a:srgbClr val="000000"/>
              </a:solidFill>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9"/>
          <p:cNvSpPr txBox="1"/>
          <p:nvPr/>
        </p:nvSpPr>
        <p:spPr>
          <a:xfrm>
            <a:off x="2005413" y="0"/>
            <a:ext cx="5133174" cy="99969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0" i="0" lang="en-US" sz="3300" u="none" cap="none" strike="noStrike">
                <a:solidFill>
                  <a:srgbClr val="000000"/>
                </a:solidFill>
                <a:latin typeface="Fira Sans Medium"/>
                <a:ea typeface="Fira Sans Medium"/>
                <a:cs typeface="Fira Sans Medium"/>
                <a:sym typeface="Fira Sans Medium"/>
              </a:rPr>
              <a:t>Chatbot Function</a:t>
            </a:r>
            <a:endParaRPr b="0" i="0" sz="3300" u="none" cap="none" strike="noStrike">
              <a:solidFill>
                <a:srgbClr val="000000"/>
              </a:solidFill>
              <a:latin typeface="Fira Sans Medium"/>
              <a:ea typeface="Fira Sans Medium"/>
              <a:cs typeface="Fira Sans Medium"/>
              <a:sym typeface="Fira Sans Medium"/>
            </a:endParaRPr>
          </a:p>
        </p:txBody>
      </p:sp>
      <p:pic>
        <p:nvPicPr>
          <p:cNvPr descr="A screenshot of a computer&#10;&#10;Description automatically generated" id="1410" name="Google Shape;1410;p9"/>
          <p:cNvPicPr preferRelativeResize="0"/>
          <p:nvPr/>
        </p:nvPicPr>
        <p:blipFill rotWithShape="1">
          <a:blip r:embed="rId3">
            <a:alphaModFix/>
          </a:blip>
          <a:srcRect b="0" l="13680" r="11686" t="29066"/>
          <a:stretch/>
        </p:blipFill>
        <p:spPr>
          <a:xfrm>
            <a:off x="509412" y="1206190"/>
            <a:ext cx="8125176" cy="33778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10"/>
          <p:cNvSpPr txBox="1"/>
          <p:nvPr/>
        </p:nvSpPr>
        <p:spPr>
          <a:xfrm>
            <a:off x="2005413" y="0"/>
            <a:ext cx="5133174" cy="99969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0" i="0" lang="en-US" sz="3300" u="none" cap="none" strike="noStrike">
                <a:solidFill>
                  <a:srgbClr val="000000"/>
                </a:solidFill>
                <a:latin typeface="Fira Sans Medium"/>
                <a:ea typeface="Fira Sans Medium"/>
                <a:cs typeface="Fira Sans Medium"/>
                <a:sym typeface="Fira Sans Medium"/>
              </a:rPr>
              <a:t>Chatbot Function</a:t>
            </a:r>
            <a:endParaRPr b="0" i="0" sz="3300" u="none" cap="none" strike="noStrike">
              <a:solidFill>
                <a:srgbClr val="000000"/>
              </a:solidFill>
              <a:latin typeface="Fira Sans Medium"/>
              <a:ea typeface="Fira Sans Medium"/>
              <a:cs typeface="Fira Sans Medium"/>
              <a:sym typeface="Fira Sans Medium"/>
            </a:endParaRPr>
          </a:p>
        </p:txBody>
      </p:sp>
      <p:pic>
        <p:nvPicPr>
          <p:cNvPr descr="AI Chat: How it is Revolutionizing Conversations - ChatGen" id="1416" name="Google Shape;1416;p10"/>
          <p:cNvPicPr preferRelativeResize="0"/>
          <p:nvPr/>
        </p:nvPicPr>
        <p:blipFill rotWithShape="1">
          <a:blip r:embed="rId3">
            <a:alphaModFix/>
          </a:blip>
          <a:srcRect b="0" l="24387" r="20622" t="0"/>
          <a:stretch/>
        </p:blipFill>
        <p:spPr>
          <a:xfrm>
            <a:off x="2514600" y="800100"/>
            <a:ext cx="4042611" cy="4223084"/>
          </a:xfrm>
          <a:prstGeom prst="rect">
            <a:avLst/>
          </a:prstGeom>
          <a:noFill/>
          <a:ln>
            <a:noFill/>
          </a:ln>
        </p:spPr>
      </p:pic>
      <p:sp>
        <p:nvSpPr>
          <p:cNvPr id="1417" name="Google Shape;1417;p10"/>
          <p:cNvSpPr txBox="1"/>
          <p:nvPr/>
        </p:nvSpPr>
        <p:spPr>
          <a:xfrm>
            <a:off x="493294" y="1441370"/>
            <a:ext cx="2370221" cy="5847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GPT 3</a:t>
            </a:r>
            <a:endParaRPr/>
          </a:p>
        </p:txBody>
      </p:sp>
      <p:sp>
        <p:nvSpPr>
          <p:cNvPr id="1418" name="Google Shape;1418;p10"/>
          <p:cNvSpPr txBox="1"/>
          <p:nvPr/>
        </p:nvSpPr>
        <p:spPr>
          <a:xfrm>
            <a:off x="6432883" y="1441369"/>
            <a:ext cx="2370221" cy="5847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Open AI</a:t>
            </a:r>
            <a:endParaRPr/>
          </a:p>
        </p:txBody>
      </p:sp>
      <p:sp>
        <p:nvSpPr>
          <p:cNvPr id="1419" name="Google Shape;1419;p10"/>
          <p:cNvSpPr txBox="1"/>
          <p:nvPr/>
        </p:nvSpPr>
        <p:spPr>
          <a:xfrm>
            <a:off x="2374231" y="4557482"/>
            <a:ext cx="4395538" cy="5847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Response Length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