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Fira Sans" panose="020B0503050000020004" pitchFamily="34" charset="0"/>
      <p:regular r:id="rId6"/>
      <p:bold r:id="rId7"/>
      <p:italic r:id="rId8"/>
      <p:boldItalic r:id="rId9"/>
    </p:embeddedFont>
    <p:embeddedFont>
      <p:font typeface="Fira Sans Extra Condensed SemiBold" panose="020B0604020202020204" charset="0"/>
      <p:regular r:id="rId10"/>
      <p:bold r:id="rId11"/>
      <p:italic r:id="rId12"/>
      <p:boldItalic r:id="rId13"/>
    </p:embeddedFont>
    <p:embeddedFont>
      <p:font typeface="Fira Sans Medium" panose="020B06030500000200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O/xBH0mEBM4pQBxC2tQi7FZio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0BB215-705D-4F8A-AF9E-4C8083E5F861}">
  <a:tblStyle styleId="{620BB215-705D-4F8A-AF9E-4C8083E5F86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8"/>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6.fntdata"/><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notesMaster" Target="notesMasters/notesMaster1.xml"/><Relationship Id="rId15"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err="1"/>
              <a:t>Helllo</a:t>
            </a:r>
            <a:r>
              <a:rPr lang="en-US" dirty="0"/>
              <a:t>, welcome to our project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b="0" i="0">
                <a:solidFill>
                  <a:schemeClr val="dk1"/>
                </a:solidFill>
                <a:latin typeface="Arial"/>
                <a:ea typeface="Arial"/>
                <a:cs typeface="Arial"/>
                <a:sym typeface="Arial"/>
              </a:rPr>
              <a:t>I'm excited to take you on a journey through the development of our chatbot project, "Quanda." This presentation outlines our process and demonstrates the potential of leveraging the Stanford Question Answering Dataset (SQuAD) to create an intelligent and effective chatbot. Our mission is to revolutionize the way we interact with technology, and "Quanda" is a significant step in that direction.</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a:solidFill>
                  <a:schemeClr val="dk1"/>
                </a:solidFill>
                <a:latin typeface="Arial"/>
                <a:ea typeface="Arial"/>
                <a:cs typeface="Arial"/>
                <a:sym typeface="Arial"/>
              </a:rPr>
              <a:t>Our project is rooted in Natural Language Processing (NLP), a field that has transformed the way we interact with technology. Chatbots, in particular, are making waves in various industries, from customer service to search engines. The SQuAD dataset, derived from Wikipedia, serves as a robust resource for our chatbot's development. Furthermore, we harnessed the power of transformers, such as BertTokenizer, to excel in NLP tasks.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
          <p:cNvGrpSpPr/>
          <p:nvPr/>
        </p:nvGrpSpPr>
        <p:grpSpPr>
          <a:xfrm>
            <a:off x="4493231" y="1088670"/>
            <a:ext cx="4207415" cy="2966160"/>
            <a:chOff x="2523825" y="1354400"/>
            <a:chExt cx="4476450" cy="3155825"/>
          </a:xfrm>
        </p:grpSpPr>
        <p:sp>
          <p:nvSpPr>
            <p:cNvPr id="55" name="Google Shape;55;p1"/>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1"/>
          <p:cNvSpPr txBox="1"/>
          <p:nvPr/>
        </p:nvSpPr>
        <p:spPr>
          <a:xfrm>
            <a:off x="457200" y="1488113"/>
            <a:ext cx="3231000" cy="157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en-US" sz="5000" b="0" i="0" u="none" strike="noStrike" cap="none">
                <a:solidFill>
                  <a:srgbClr val="000000"/>
                </a:solidFill>
                <a:latin typeface="Fira Sans Extra Condensed SemiBold"/>
                <a:ea typeface="Fira Sans Extra Condensed SemiBold"/>
                <a:cs typeface="Fira Sans Extra Condensed SemiBold"/>
                <a:sym typeface="Fira Sans Extra Condensed SemiBold"/>
              </a:rPr>
              <a:t>Quanda</a:t>
            </a:r>
            <a:r>
              <a:rPr lang="en-US" sz="5000" b="0" i="0" u="none" strike="noStrike" cap="none">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 Chatbot</a:t>
            </a:r>
            <a:endParaRPr sz="5000" b="0" i="0" u="none" strike="noStrike" cap="non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65" name="Google Shape;165;p1"/>
          <p:cNvSpPr txBox="1"/>
          <p:nvPr/>
        </p:nvSpPr>
        <p:spPr>
          <a:xfrm>
            <a:off x="121919" y="3122600"/>
            <a:ext cx="4965187" cy="5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a:ea typeface="Roboto"/>
                <a:cs typeface="Roboto"/>
                <a:sym typeface="Roboto"/>
              </a:rPr>
              <a:t>Team 5 : Andrew Frederick, Mike Moll, Manahil Nasim</a:t>
            </a: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1049234" y="1037007"/>
            <a:ext cx="7490316" cy="3710631"/>
            <a:chOff x="1288725" y="1387900"/>
            <a:chExt cx="5762225" cy="2854551"/>
          </a:xfrm>
        </p:grpSpPr>
        <p:sp>
          <p:nvSpPr>
            <p:cNvPr id="171" name="Google Shape;171;p2"/>
            <p:cNvSpPr/>
            <p:nvPr/>
          </p:nvSpPr>
          <p:spPr>
            <a:xfrm>
              <a:off x="4369350" y="2513175"/>
              <a:ext cx="2681600" cy="724925"/>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p:nvPr/>
          </p:nvSpPr>
          <p:spPr>
            <a:xfrm>
              <a:off x="6560850" y="2534850"/>
              <a:ext cx="490100" cy="688025"/>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4245825" y="3357951"/>
              <a:ext cx="2681600" cy="884500"/>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p:nvPr/>
          </p:nvSpPr>
          <p:spPr>
            <a:xfrm>
              <a:off x="6437325" y="3538750"/>
              <a:ext cx="490100" cy="688825"/>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p:nvPr/>
          </p:nvSpPr>
          <p:spPr>
            <a:xfrm>
              <a:off x="3950525" y="1768050"/>
              <a:ext cx="225650" cy="193625"/>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
            <p:cNvSpPr/>
            <p:nvPr/>
          </p:nvSpPr>
          <p:spPr>
            <a:xfrm>
              <a:off x="4083525" y="1732100"/>
              <a:ext cx="226475" cy="200275"/>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4084325" y="1771625"/>
              <a:ext cx="88700" cy="119575"/>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4063725" y="3741900"/>
              <a:ext cx="232000" cy="296800"/>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p:nvPr/>
          </p:nvSpPr>
          <p:spPr>
            <a:xfrm>
              <a:off x="4109650" y="3765975"/>
              <a:ext cx="146500" cy="84750"/>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
            <p:cNvSpPr/>
            <p:nvPr/>
          </p:nvSpPr>
          <p:spPr>
            <a:xfrm>
              <a:off x="4257700" y="2823825"/>
              <a:ext cx="200350" cy="200325"/>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
            <p:cNvSpPr/>
            <p:nvPr/>
          </p:nvSpPr>
          <p:spPr>
            <a:xfrm>
              <a:off x="4331350" y="2897450"/>
              <a:ext cx="52275" cy="52275"/>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
            <p:cNvSpPr/>
            <p:nvPr/>
          </p:nvSpPr>
          <p:spPr>
            <a:xfrm>
              <a:off x="1713100" y="1387900"/>
              <a:ext cx="608075" cy="934900"/>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
            <p:cNvSpPr/>
            <p:nvPr/>
          </p:nvSpPr>
          <p:spPr>
            <a:xfrm>
              <a:off x="1617300" y="2344750"/>
              <a:ext cx="330975" cy="184575"/>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
            <p:cNvSpPr/>
            <p:nvPr/>
          </p:nvSpPr>
          <p:spPr>
            <a:xfrm>
              <a:off x="1813650" y="2344625"/>
              <a:ext cx="134625" cy="105525"/>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
            <p:cNvSpPr/>
            <p:nvPr/>
          </p:nvSpPr>
          <p:spPr>
            <a:xfrm>
              <a:off x="2700375" y="2158775"/>
              <a:ext cx="95050" cy="125125"/>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
            <p:cNvSpPr/>
            <p:nvPr/>
          </p:nvSpPr>
          <p:spPr>
            <a:xfrm>
              <a:off x="2203975" y="2226400"/>
              <a:ext cx="212200" cy="240625"/>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
            <p:cNvSpPr/>
            <p:nvPr/>
          </p:nvSpPr>
          <p:spPr>
            <a:xfrm>
              <a:off x="2612500" y="2889550"/>
              <a:ext cx="239125" cy="220175"/>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
            <p:cNvSpPr/>
            <p:nvPr/>
          </p:nvSpPr>
          <p:spPr>
            <a:xfrm>
              <a:off x="1672725" y="2630650"/>
              <a:ext cx="414875" cy="359550"/>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
            <p:cNvSpPr/>
            <p:nvPr/>
          </p:nvSpPr>
          <p:spPr>
            <a:xfrm>
              <a:off x="1867475" y="2699900"/>
              <a:ext cx="155225" cy="108900"/>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
            <p:cNvSpPr/>
            <p:nvPr/>
          </p:nvSpPr>
          <p:spPr>
            <a:xfrm>
              <a:off x="1867475" y="2746250"/>
              <a:ext cx="155225" cy="62550"/>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
            <p:cNvSpPr/>
            <p:nvPr/>
          </p:nvSpPr>
          <p:spPr>
            <a:xfrm>
              <a:off x="1828700" y="2607275"/>
              <a:ext cx="60200" cy="15245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
            <p:cNvSpPr/>
            <p:nvPr/>
          </p:nvSpPr>
          <p:spPr>
            <a:xfrm>
              <a:off x="2276025" y="2577900"/>
              <a:ext cx="157575" cy="79175"/>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
            <p:cNvSpPr/>
            <p:nvPr/>
          </p:nvSpPr>
          <p:spPr>
            <a:xfrm>
              <a:off x="2302925" y="2718775"/>
              <a:ext cx="158375" cy="7922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
            <p:cNvSpPr/>
            <p:nvPr/>
          </p:nvSpPr>
          <p:spPr>
            <a:xfrm>
              <a:off x="2279175" y="2598975"/>
              <a:ext cx="154425" cy="58100"/>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
            <p:cNvSpPr/>
            <p:nvPr/>
          </p:nvSpPr>
          <p:spPr>
            <a:xfrm>
              <a:off x="2306100" y="2739125"/>
              <a:ext cx="155200" cy="58875"/>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
            <p:cNvSpPr/>
            <p:nvPr/>
          </p:nvSpPr>
          <p:spPr>
            <a:xfrm>
              <a:off x="1825525" y="1387900"/>
              <a:ext cx="219325" cy="463725"/>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
            <p:cNvSpPr/>
            <p:nvPr/>
          </p:nvSpPr>
          <p:spPr>
            <a:xfrm>
              <a:off x="2854775" y="2663900"/>
              <a:ext cx="159950" cy="145775"/>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
            <p:cNvSpPr/>
            <p:nvPr/>
          </p:nvSpPr>
          <p:spPr>
            <a:xfrm>
              <a:off x="2036925" y="2965500"/>
              <a:ext cx="270775" cy="24925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
            <p:cNvSpPr/>
            <p:nvPr/>
          </p:nvSpPr>
          <p:spPr>
            <a:xfrm>
              <a:off x="2068575" y="2994050"/>
              <a:ext cx="239125" cy="22067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
            <p:cNvSpPr/>
            <p:nvPr/>
          </p:nvSpPr>
          <p:spPr>
            <a:xfrm>
              <a:off x="1288725" y="2630650"/>
              <a:ext cx="133825" cy="240800"/>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
            <p:cNvSpPr/>
            <p:nvPr/>
          </p:nvSpPr>
          <p:spPr>
            <a:xfrm>
              <a:off x="6368450" y="1530150"/>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2"/>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Fira Sans Medium"/>
                <a:ea typeface="Fira Sans Medium"/>
                <a:cs typeface="Fira Sans Medium"/>
                <a:sym typeface="Fira Sans Medium"/>
              </a:rPr>
              <a:t>Technology Infographics</a:t>
            </a:r>
            <a:endParaRPr sz="2800" b="0" i="0" u="none" strike="noStrike" cap="none">
              <a:solidFill>
                <a:srgbClr val="000000"/>
              </a:solidFill>
              <a:latin typeface="Fira Sans Medium"/>
              <a:ea typeface="Fira Sans Medium"/>
              <a:cs typeface="Fira Sans Medium"/>
              <a:sym typeface="Fira Sans Medium"/>
            </a:endParaRPr>
          </a:p>
        </p:txBody>
      </p:sp>
      <p:sp>
        <p:nvSpPr>
          <p:cNvPr id="217" name="Google Shape;217;p2"/>
          <p:cNvSpPr txBox="1"/>
          <p:nvPr/>
        </p:nvSpPr>
        <p:spPr>
          <a:xfrm>
            <a:off x="5337079" y="1193150"/>
            <a:ext cx="2827500" cy="429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Fira Sans Medium"/>
                <a:ea typeface="Fira Sans Medium"/>
                <a:cs typeface="Fira Sans Medium"/>
                <a:sym typeface="Fira Sans Medium"/>
              </a:rPr>
              <a:t>Objective</a:t>
            </a:r>
            <a:endParaRPr sz="1700" b="0" i="0" u="none" strike="noStrike" cap="none">
              <a:solidFill>
                <a:srgbClr val="000000"/>
              </a:solidFill>
              <a:latin typeface="Fira Sans Medium"/>
              <a:ea typeface="Fira Sans Medium"/>
              <a:cs typeface="Fira Sans Medium"/>
              <a:sym typeface="Fira Sans Medium"/>
            </a:endParaRPr>
          </a:p>
        </p:txBody>
      </p:sp>
      <p:sp>
        <p:nvSpPr>
          <p:cNvPr id="218" name="Google Shape;218;p2"/>
          <p:cNvSpPr txBox="1"/>
          <p:nvPr/>
        </p:nvSpPr>
        <p:spPr>
          <a:xfrm>
            <a:off x="5337075" y="1540000"/>
            <a:ext cx="2827500" cy="5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Fira Sans"/>
                <a:ea typeface="Fira Sans"/>
                <a:cs typeface="Fira Sans"/>
                <a:sym typeface="Fira Sans"/>
              </a:rPr>
              <a:t>To create an intelligent chatbot.</a:t>
            </a:r>
            <a:endParaRPr/>
          </a:p>
        </p:txBody>
      </p:sp>
      <p:sp>
        <p:nvSpPr>
          <p:cNvPr id="219" name="Google Shape;219;p2"/>
          <p:cNvSpPr txBox="1"/>
          <p:nvPr/>
        </p:nvSpPr>
        <p:spPr>
          <a:xfrm>
            <a:off x="5712050" y="2525050"/>
            <a:ext cx="2827500" cy="429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Fira Sans Medium"/>
                <a:ea typeface="Fira Sans Medium"/>
                <a:cs typeface="Fira Sans Medium"/>
                <a:sym typeface="Fira Sans Medium"/>
              </a:rPr>
              <a:t>Dataset</a:t>
            </a:r>
            <a:endParaRPr sz="1700" b="0" i="0" u="none" strike="noStrike" cap="none">
              <a:solidFill>
                <a:srgbClr val="000000"/>
              </a:solidFill>
              <a:latin typeface="Fira Sans Medium"/>
              <a:ea typeface="Fira Sans Medium"/>
              <a:cs typeface="Fira Sans Medium"/>
              <a:sym typeface="Fira Sans Medium"/>
            </a:endParaRPr>
          </a:p>
        </p:txBody>
      </p:sp>
      <p:sp>
        <p:nvSpPr>
          <p:cNvPr id="220" name="Google Shape;220;p2"/>
          <p:cNvSpPr txBox="1"/>
          <p:nvPr/>
        </p:nvSpPr>
        <p:spPr>
          <a:xfrm>
            <a:off x="5712050" y="2871900"/>
            <a:ext cx="2573100" cy="5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Fira Sans"/>
                <a:ea typeface="Fira Sans"/>
                <a:cs typeface="Fira Sans"/>
                <a:sym typeface="Fira Sans"/>
              </a:rPr>
              <a:t>Stanford Question Answering Dataset (SQuAD).</a:t>
            </a:r>
            <a:endParaRPr sz="1200" b="0" i="0" u="none" strike="noStrike" cap="none">
              <a:solidFill>
                <a:srgbClr val="000000"/>
              </a:solidFill>
              <a:latin typeface="Fira Sans"/>
              <a:ea typeface="Fira Sans"/>
              <a:cs typeface="Fira Sans"/>
              <a:sym typeface="Fira Sans"/>
            </a:endParaRPr>
          </a:p>
        </p:txBody>
      </p:sp>
      <p:sp>
        <p:nvSpPr>
          <p:cNvPr id="221" name="Google Shape;221;p2"/>
          <p:cNvSpPr txBox="1"/>
          <p:nvPr/>
        </p:nvSpPr>
        <p:spPr>
          <a:xfrm>
            <a:off x="5258570" y="3617577"/>
            <a:ext cx="2827500" cy="429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Fira Sans Medium"/>
                <a:ea typeface="Fira Sans Medium"/>
                <a:cs typeface="Fira Sans Medium"/>
                <a:sym typeface="Fira Sans Medium"/>
              </a:rPr>
              <a:t>Mission</a:t>
            </a:r>
            <a:endParaRPr sz="1700" b="0" i="0" u="none" strike="noStrike" cap="none">
              <a:solidFill>
                <a:srgbClr val="000000"/>
              </a:solidFill>
              <a:latin typeface="Fira Sans Medium"/>
              <a:ea typeface="Fira Sans Medium"/>
              <a:cs typeface="Fira Sans Medium"/>
              <a:sym typeface="Fira Sans Medium"/>
            </a:endParaRPr>
          </a:p>
        </p:txBody>
      </p:sp>
      <p:sp>
        <p:nvSpPr>
          <p:cNvPr id="222" name="Google Shape;222;p2"/>
          <p:cNvSpPr txBox="1"/>
          <p:nvPr/>
        </p:nvSpPr>
        <p:spPr>
          <a:xfrm>
            <a:off x="5321355" y="3861867"/>
            <a:ext cx="2827500" cy="5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Fira Sans"/>
                <a:ea typeface="Fira Sans"/>
                <a:cs typeface="Fira Sans"/>
                <a:sym typeface="Fira Sans"/>
              </a:rPr>
              <a:t>Our mission is to revolutionize the way we interact with technology, and "Quanda" is a significant step in that direction.</a:t>
            </a:r>
            <a:endParaRPr sz="1200" b="0" i="0" u="none" strike="noStrike" cap="none">
              <a:solidFill>
                <a:srgbClr val="000000"/>
              </a:solidFill>
              <a:latin typeface="Fira Sans"/>
              <a:ea typeface="Fira Sans"/>
              <a:cs typeface="Fira Sans"/>
              <a:sym typeface="Fira Sans"/>
            </a:endParaRPr>
          </a:p>
        </p:txBody>
      </p:sp>
      <p:grpSp>
        <p:nvGrpSpPr>
          <p:cNvPr id="223" name="Google Shape;223;p2"/>
          <p:cNvGrpSpPr/>
          <p:nvPr/>
        </p:nvGrpSpPr>
        <p:grpSpPr>
          <a:xfrm>
            <a:off x="187824" y="773014"/>
            <a:ext cx="4059377" cy="3765062"/>
            <a:chOff x="2820853" y="1403508"/>
            <a:chExt cx="3502263" cy="2951424"/>
          </a:xfrm>
        </p:grpSpPr>
        <p:sp>
          <p:nvSpPr>
            <p:cNvPr id="224" name="Google Shape;224;p2"/>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95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
            <p:cNvSpPr/>
            <p:nvPr/>
          </p:nvSpPr>
          <p:spPr>
            <a:xfrm>
              <a:off x="2820853" y="1675958"/>
              <a:ext cx="504440" cy="27"/>
            </a:xfrm>
            <a:custGeom>
              <a:avLst/>
              <a:gdLst/>
              <a:ahLst/>
              <a:cxnLst/>
              <a:rect l="l" t="t" r="r" b="b"/>
              <a:pathLst>
                <a:path w="18939" h="1" fill="none" extrusionOk="0">
                  <a:moveTo>
                    <a:pt x="1" y="0"/>
                  </a:moveTo>
                  <a:lnTo>
                    <a:pt x="18939" y="0"/>
                  </a:lnTo>
                </a:path>
              </a:pathLst>
            </a:custGeom>
            <a:noFill/>
            <a:ln w="95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
            <p:cNvSpPr/>
            <p:nvPr/>
          </p:nvSpPr>
          <p:spPr>
            <a:xfrm>
              <a:off x="2820853" y="3985452"/>
              <a:ext cx="716162" cy="27"/>
            </a:xfrm>
            <a:custGeom>
              <a:avLst/>
              <a:gdLst/>
              <a:ahLst/>
              <a:cxnLst/>
              <a:rect l="l" t="t" r="r" b="b"/>
              <a:pathLst>
                <a:path w="26888" h="1" fill="none" extrusionOk="0">
                  <a:moveTo>
                    <a:pt x="1" y="1"/>
                  </a:moveTo>
                  <a:lnTo>
                    <a:pt x="26888" y="1"/>
                  </a:lnTo>
                </a:path>
              </a:pathLst>
            </a:custGeom>
            <a:noFill/>
            <a:ln w="95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
            <p:cNvSpPr/>
            <p:nvPr/>
          </p:nvSpPr>
          <p:spPr>
            <a:xfrm>
              <a:off x="2820853" y="2828161"/>
              <a:ext cx="127395" cy="27"/>
            </a:xfrm>
            <a:custGeom>
              <a:avLst/>
              <a:gdLst/>
              <a:ahLst/>
              <a:cxnLst/>
              <a:rect l="l" t="t" r="r" b="b"/>
              <a:pathLst>
                <a:path w="4783" h="1" fill="none" extrusionOk="0">
                  <a:moveTo>
                    <a:pt x="1" y="1"/>
                  </a:moveTo>
                  <a:lnTo>
                    <a:pt x="4783" y="1"/>
                  </a:lnTo>
                </a:path>
              </a:pathLst>
            </a:custGeom>
            <a:noFill/>
            <a:ln w="95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
            <p:cNvSpPr/>
            <p:nvPr/>
          </p:nvSpPr>
          <p:spPr>
            <a:xfrm>
              <a:off x="5818676" y="1675958"/>
              <a:ext cx="504440" cy="27"/>
            </a:xfrm>
            <a:custGeom>
              <a:avLst/>
              <a:gdLst/>
              <a:ahLst/>
              <a:cxnLst/>
              <a:rect l="l" t="t" r="r" b="b"/>
              <a:pathLst>
                <a:path w="18939" h="1" fill="none" extrusionOk="0">
                  <a:moveTo>
                    <a:pt x="18939" y="0"/>
                  </a:moveTo>
                  <a:lnTo>
                    <a:pt x="1" y="0"/>
                  </a:lnTo>
                </a:path>
              </a:pathLst>
            </a:custGeom>
            <a:noFill/>
            <a:ln w="95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
            <p:cNvSpPr/>
            <p:nvPr/>
          </p:nvSpPr>
          <p:spPr>
            <a:xfrm>
              <a:off x="5606954" y="3985452"/>
              <a:ext cx="716162" cy="27"/>
            </a:xfrm>
            <a:custGeom>
              <a:avLst/>
              <a:gdLst/>
              <a:ahLst/>
              <a:cxnLst/>
              <a:rect l="l" t="t" r="r" b="b"/>
              <a:pathLst>
                <a:path w="26888" h="1" fill="none" extrusionOk="0">
                  <a:moveTo>
                    <a:pt x="26888" y="1"/>
                  </a:moveTo>
                  <a:lnTo>
                    <a:pt x="1" y="1"/>
                  </a:lnTo>
                </a:path>
              </a:pathLst>
            </a:custGeom>
            <a:noFill/>
            <a:ln w="95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
            <p:cNvSpPr/>
            <p:nvPr/>
          </p:nvSpPr>
          <p:spPr>
            <a:xfrm>
              <a:off x="6195721" y="2828161"/>
              <a:ext cx="127395" cy="27"/>
            </a:xfrm>
            <a:custGeom>
              <a:avLst/>
              <a:gdLst/>
              <a:ahLst/>
              <a:cxnLst/>
              <a:rect l="l" t="t" r="r" b="b"/>
              <a:pathLst>
                <a:path w="4783" h="1" fill="none" extrusionOk="0">
                  <a:moveTo>
                    <a:pt x="4783" y="1"/>
                  </a:moveTo>
                  <a:lnTo>
                    <a:pt x="1" y="1"/>
                  </a:lnTo>
                </a:path>
              </a:pathLst>
            </a:custGeom>
            <a:noFill/>
            <a:ln w="95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95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pSp>
        <p:nvGrpSpPr>
          <p:cNvPr id="319" name="Google Shape;319;p3"/>
          <p:cNvGrpSpPr/>
          <p:nvPr/>
        </p:nvGrpSpPr>
        <p:grpSpPr>
          <a:xfrm>
            <a:off x="457200" y="1227221"/>
            <a:ext cx="8372188" cy="5329990"/>
            <a:chOff x="595975" y="1532525"/>
            <a:chExt cx="6409850" cy="2744125"/>
          </a:xfrm>
        </p:grpSpPr>
        <p:sp>
          <p:nvSpPr>
            <p:cNvPr id="320" name="Google Shape;320;p3"/>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
            <p:cNvSpPr/>
            <p:nvPr/>
          </p:nvSpPr>
          <p:spPr>
            <a:xfrm>
              <a:off x="4059775" y="2621950"/>
              <a:ext cx="340475" cy="341250"/>
            </a:xfrm>
            <a:custGeom>
              <a:avLst/>
              <a:gdLst/>
              <a:ahLst/>
              <a:cxnLst/>
              <a:rect l="l" t="t" r="r" b="b"/>
              <a:pathLst>
                <a:path w="13619" h="13650" extrusionOk="0">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
            <p:cNvSpPr/>
            <p:nvPr/>
          </p:nvSpPr>
          <p:spPr>
            <a:xfrm>
              <a:off x="3178575" y="2137375"/>
              <a:ext cx="386400" cy="341300"/>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
            <p:cNvSpPr/>
            <p:nvPr/>
          </p:nvSpPr>
          <p:spPr>
            <a:xfrm>
              <a:off x="3427200" y="2240325"/>
              <a:ext cx="0" cy="10325"/>
            </a:xfrm>
            <a:custGeom>
              <a:avLst/>
              <a:gdLst/>
              <a:ahLst/>
              <a:cxnLst/>
              <a:rect l="l" t="t" r="r" b="b"/>
              <a:pathLst>
                <a:path w="120000"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
            <p:cNvSpPr/>
            <p:nvPr/>
          </p:nvSpPr>
          <p:spPr>
            <a:xfrm>
              <a:off x="3427200" y="2364625"/>
              <a:ext cx="0" cy="10325"/>
            </a:xfrm>
            <a:custGeom>
              <a:avLst/>
              <a:gdLst/>
              <a:ahLst/>
              <a:cxnLst/>
              <a:rect l="l" t="t" r="r" b="b"/>
              <a:pathLst>
                <a:path w="120000"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3"/>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3"/>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3"/>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3"/>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3"/>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3"/>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3"/>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3"/>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3"/>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3"/>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3"/>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3"/>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3"/>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3"/>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3427200" y="2240325"/>
              <a:ext cx="0" cy="10325"/>
            </a:xfrm>
            <a:custGeom>
              <a:avLst/>
              <a:gdLst/>
              <a:ahLst/>
              <a:cxnLst/>
              <a:rect l="l" t="t" r="r" b="b"/>
              <a:pathLst>
                <a:path w="120000"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3427200" y="2364625"/>
              <a:ext cx="0" cy="10325"/>
            </a:xfrm>
            <a:custGeom>
              <a:avLst/>
              <a:gdLst/>
              <a:ahLst/>
              <a:cxnLst/>
              <a:rect l="l" t="t" r="r" b="b"/>
              <a:pathLst>
                <a:path w="120000"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3"/>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3"/>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3"/>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3"/>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
            <p:cNvSpPr/>
            <p:nvPr/>
          </p:nvSpPr>
          <p:spPr>
            <a:xfrm>
              <a:off x="3256975" y="2195200"/>
              <a:ext cx="224875" cy="224875"/>
            </a:xfrm>
            <a:custGeom>
              <a:avLst/>
              <a:gdLst/>
              <a:ahLst/>
              <a:cxnLst/>
              <a:rect l="l" t="t" r="r" b="b"/>
              <a:pathLst>
                <a:path w="8995" h="8995" fill="none" extrusionOk="0">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
            <p:cNvSpPr/>
            <p:nvPr/>
          </p:nvSpPr>
          <p:spPr>
            <a:xfrm>
              <a:off x="3365425" y="2215000"/>
              <a:ext cx="25" cy="9525"/>
            </a:xfrm>
            <a:custGeom>
              <a:avLst/>
              <a:gdLst/>
              <a:ahLst/>
              <a:cxnLst/>
              <a:rect l="l" t="t" r="r" b="b"/>
              <a:pathLst>
                <a:path w="1" h="381" fill="none" extrusionOk="0">
                  <a:moveTo>
                    <a:pt x="1" y="0"/>
                  </a:move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3"/>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3"/>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3"/>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3"/>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3"/>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
            <p:cNvSpPr/>
            <p:nvPr/>
          </p:nvSpPr>
          <p:spPr>
            <a:xfrm>
              <a:off x="3374150" y="2215000"/>
              <a:ext cx="25" cy="9525"/>
            </a:xfrm>
            <a:custGeom>
              <a:avLst/>
              <a:gdLst/>
              <a:ahLst/>
              <a:cxnLst/>
              <a:rect l="l" t="t" r="r" b="b"/>
              <a:pathLst>
                <a:path w="1" h="381" fill="none" extrusionOk="0">
                  <a:moveTo>
                    <a:pt x="0" y="380"/>
                  </a:moveTo>
                  <a:lnTo>
                    <a:pt x="0" y="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3"/>
            <p:cNvSpPr/>
            <p:nvPr/>
          </p:nvSpPr>
          <p:spPr>
            <a:xfrm>
              <a:off x="3427200" y="2240325"/>
              <a:ext cx="0" cy="10325"/>
            </a:xfrm>
            <a:custGeom>
              <a:avLst/>
              <a:gdLst/>
              <a:ahLst/>
              <a:cxnLst/>
              <a:rect l="l" t="t" r="r" b="b"/>
              <a:pathLst>
                <a:path w="120000"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3"/>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3"/>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3"/>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3"/>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3"/>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3"/>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3"/>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3"/>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3"/>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3"/>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3"/>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3"/>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3"/>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3"/>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3"/>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3"/>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3"/>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3"/>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3"/>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3"/>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3"/>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3"/>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3"/>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3"/>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3"/>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3"/>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3"/>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3"/>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3"/>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3"/>
            <p:cNvSpPr/>
            <p:nvPr/>
          </p:nvSpPr>
          <p:spPr>
            <a:xfrm>
              <a:off x="3453325" y="2303675"/>
              <a:ext cx="25" cy="8725"/>
            </a:xfrm>
            <a:custGeom>
              <a:avLst/>
              <a:gdLst/>
              <a:ahLst/>
              <a:cxnLst/>
              <a:rect l="l" t="t" r="r" b="b"/>
              <a:pathLst>
                <a:path w="1" h="349" fill="none" extrusionOk="0">
                  <a:moveTo>
                    <a:pt x="0" y="0"/>
                  </a:moveTo>
                  <a:lnTo>
                    <a:pt x="0" y="348"/>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3"/>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3"/>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3"/>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3"/>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3"/>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3"/>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3"/>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3"/>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3"/>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3"/>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3"/>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3"/>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3"/>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3"/>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3"/>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3"/>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3"/>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3"/>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3"/>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3"/>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3"/>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3"/>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3"/>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3"/>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3"/>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3"/>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3"/>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3"/>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3"/>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3"/>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3"/>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3"/>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3"/>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3"/>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3"/>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3"/>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3"/>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3"/>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3"/>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3"/>
            <p:cNvSpPr/>
            <p:nvPr/>
          </p:nvSpPr>
          <p:spPr>
            <a:xfrm>
              <a:off x="3462025" y="2302875"/>
              <a:ext cx="25" cy="9525"/>
            </a:xfrm>
            <a:custGeom>
              <a:avLst/>
              <a:gdLst/>
              <a:ahLst/>
              <a:cxnLst/>
              <a:rect l="l" t="t" r="r" b="b"/>
              <a:pathLst>
                <a:path w="1" h="381" fill="none" extrusionOk="0">
                  <a:moveTo>
                    <a:pt x="0" y="380"/>
                  </a:moveTo>
                  <a:lnTo>
                    <a:pt x="0" y="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3"/>
            <p:cNvSpPr/>
            <p:nvPr/>
          </p:nvSpPr>
          <p:spPr>
            <a:xfrm>
              <a:off x="3427200" y="2364625"/>
              <a:ext cx="0" cy="10325"/>
            </a:xfrm>
            <a:custGeom>
              <a:avLst/>
              <a:gdLst/>
              <a:ahLst/>
              <a:cxnLst/>
              <a:rect l="l" t="t" r="r" b="b"/>
              <a:pathLst>
                <a:path w="120000"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3"/>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3"/>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3"/>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3"/>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3"/>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3"/>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3"/>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3"/>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3"/>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3"/>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3"/>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3"/>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3"/>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3"/>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3"/>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3"/>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3"/>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3"/>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3"/>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3"/>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3"/>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3"/>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3"/>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3"/>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3"/>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3"/>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3"/>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3"/>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3"/>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3"/>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3"/>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3"/>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3"/>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3"/>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3"/>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3"/>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3"/>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3"/>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3"/>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3"/>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3"/>
            <p:cNvSpPr/>
            <p:nvPr/>
          </p:nvSpPr>
          <p:spPr>
            <a:xfrm>
              <a:off x="3365425" y="2391550"/>
              <a:ext cx="25" cy="8725"/>
            </a:xfrm>
            <a:custGeom>
              <a:avLst/>
              <a:gdLst/>
              <a:ahLst/>
              <a:cxnLst/>
              <a:rect l="l" t="t" r="r" b="b"/>
              <a:pathLst>
                <a:path w="1" h="349" fill="none" extrusionOk="0">
                  <a:moveTo>
                    <a:pt x="1" y="0"/>
                  </a:move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3"/>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3"/>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3"/>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3"/>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3"/>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3"/>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3"/>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3"/>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3"/>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3"/>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3"/>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3"/>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3"/>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3"/>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3"/>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3"/>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3"/>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3"/>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3"/>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3"/>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3"/>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3"/>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3"/>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3"/>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3"/>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3"/>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3"/>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3"/>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3"/>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3"/>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3"/>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3"/>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3"/>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3"/>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3"/>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3"/>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
            <p:cNvSpPr/>
            <p:nvPr/>
          </p:nvSpPr>
          <p:spPr>
            <a:xfrm>
              <a:off x="3374150" y="2391550"/>
              <a:ext cx="25" cy="8725"/>
            </a:xfrm>
            <a:custGeom>
              <a:avLst/>
              <a:gdLst/>
              <a:ahLst/>
              <a:cxnLst/>
              <a:rect l="l" t="t" r="r" b="b"/>
              <a:pathLst>
                <a:path w="1" h="349" fill="none" extrusionOk="0">
                  <a:moveTo>
                    <a:pt x="0" y="349"/>
                  </a:moveTo>
                  <a:lnTo>
                    <a:pt x="0" y="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3"/>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3"/>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3"/>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3"/>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3"/>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3"/>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3"/>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3"/>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3"/>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3"/>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3"/>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3"/>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3"/>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3"/>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3"/>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3"/>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3"/>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
            <p:cNvSpPr/>
            <p:nvPr/>
          </p:nvSpPr>
          <p:spPr>
            <a:xfrm>
              <a:off x="3276750" y="2303675"/>
              <a:ext cx="25" cy="8725"/>
            </a:xfrm>
            <a:custGeom>
              <a:avLst/>
              <a:gdLst/>
              <a:ahLst/>
              <a:cxnLst/>
              <a:rect l="l" t="t" r="r" b="b"/>
              <a:pathLst>
                <a:path w="1" h="349" fill="none" extrusionOk="0">
                  <a:moveTo>
                    <a:pt x="1" y="0"/>
                  </a:moveTo>
                  <a:lnTo>
                    <a:pt x="1" y="348"/>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3"/>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3"/>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3"/>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3"/>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3"/>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3"/>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3"/>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3"/>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3"/>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3"/>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3"/>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3"/>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3"/>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3"/>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3"/>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3"/>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3"/>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3"/>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3"/>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3"/>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3"/>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3"/>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3"/>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3"/>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
            <p:cNvSpPr/>
            <p:nvPr/>
          </p:nvSpPr>
          <p:spPr>
            <a:xfrm>
              <a:off x="3286250" y="2302875"/>
              <a:ext cx="25" cy="9525"/>
            </a:xfrm>
            <a:custGeom>
              <a:avLst/>
              <a:gdLst/>
              <a:ahLst/>
              <a:cxnLst/>
              <a:rect l="l" t="t" r="r" b="b"/>
              <a:pathLst>
                <a:path w="1" h="381" fill="none" extrusionOk="0">
                  <a:moveTo>
                    <a:pt x="1" y="380"/>
                  </a:moveTo>
                  <a:lnTo>
                    <a:pt x="1" y="0"/>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3"/>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3"/>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3"/>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3"/>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3"/>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3"/>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3"/>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3"/>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3"/>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3"/>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3"/>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3"/>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3"/>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3"/>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3"/>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3"/>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3"/>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3"/>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3"/>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3"/>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3"/>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3"/>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3"/>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3"/>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3"/>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3"/>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3"/>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3"/>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3"/>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3"/>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3"/>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3"/>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3"/>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3"/>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3"/>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3"/>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3"/>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952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3"/>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3"/>
            <p:cNvSpPr/>
            <p:nvPr/>
          </p:nvSpPr>
          <p:spPr>
            <a:xfrm>
              <a:off x="4059775" y="1652875"/>
              <a:ext cx="340475" cy="340450"/>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3"/>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3"/>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3"/>
            <p:cNvSpPr/>
            <p:nvPr/>
          </p:nvSpPr>
          <p:spPr>
            <a:xfrm>
              <a:off x="4136575" y="1720175"/>
              <a:ext cx="186075" cy="205875"/>
            </a:xfrm>
            <a:custGeom>
              <a:avLst/>
              <a:gdLst/>
              <a:ahLst/>
              <a:cxnLst/>
              <a:rect l="l" t="t" r="r" b="b"/>
              <a:pathLst>
                <a:path w="7443" h="8235" extrusionOk="0">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w="952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3"/>
            <p:cNvSpPr/>
            <p:nvPr/>
          </p:nvSpPr>
          <p:spPr>
            <a:xfrm>
              <a:off x="4199125" y="1760425"/>
              <a:ext cx="60975" cy="111775"/>
            </a:xfrm>
            <a:custGeom>
              <a:avLst/>
              <a:gdLst/>
              <a:ahLst/>
              <a:cxnLst/>
              <a:rect l="l" t="t" r="r" b="b"/>
              <a:pathLst>
                <a:path w="2439" h="4471" extrusionOk="0">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w="952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3"/>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3"/>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3"/>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3"/>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3"/>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3"/>
            <p:cNvSpPr/>
            <p:nvPr/>
          </p:nvSpPr>
          <p:spPr>
            <a:xfrm>
              <a:off x="4113625" y="2675775"/>
              <a:ext cx="232775" cy="229625"/>
            </a:xfrm>
            <a:custGeom>
              <a:avLst/>
              <a:gdLst/>
              <a:ahLst/>
              <a:cxnLst/>
              <a:rect l="l" t="t" r="r" b="b"/>
              <a:pathLst>
                <a:path w="9311" h="9185" fill="none" extrusionOk="0">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w="95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9" name="Google Shape;1319;p3"/>
          <p:cNvSpPr txBox="1"/>
          <p:nvPr/>
        </p:nvSpPr>
        <p:spPr>
          <a:xfrm>
            <a:off x="457200" y="411475"/>
            <a:ext cx="7723500" cy="481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Fira Sans Medium"/>
                <a:ea typeface="Fira Sans Medium"/>
                <a:cs typeface="Fira Sans Medium"/>
                <a:sym typeface="Fira Sans Medium"/>
              </a:rPr>
              <a:t>Introduction &amp; Background Research</a:t>
            </a:r>
            <a:endParaRPr/>
          </a:p>
        </p:txBody>
      </p:sp>
      <p:sp>
        <p:nvSpPr>
          <p:cNvPr id="1320" name="Google Shape;1320;p3"/>
          <p:cNvSpPr txBox="1"/>
          <p:nvPr/>
        </p:nvSpPr>
        <p:spPr>
          <a:xfrm>
            <a:off x="538343" y="2392999"/>
            <a:ext cx="2769000" cy="65417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Fira Sans"/>
                <a:ea typeface="Fira Sans"/>
                <a:cs typeface="Fira Sans"/>
                <a:sym typeface="Fira Sans"/>
              </a:rPr>
              <a:t>Importance of chatbots in various industries.</a:t>
            </a:r>
            <a:endParaRPr/>
          </a:p>
        </p:txBody>
      </p:sp>
      <p:sp>
        <p:nvSpPr>
          <p:cNvPr id="1321" name="Google Shape;1321;p3"/>
          <p:cNvSpPr txBox="1"/>
          <p:nvPr/>
        </p:nvSpPr>
        <p:spPr>
          <a:xfrm>
            <a:off x="5836658" y="1451680"/>
            <a:ext cx="2769000" cy="65417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Fira Sans"/>
                <a:ea typeface="Fira Sans"/>
                <a:cs typeface="Fira Sans"/>
                <a:sym typeface="Fira Sans"/>
              </a:rPr>
              <a:t>Introduction to Natural Language Processing (NLP)</a:t>
            </a:r>
            <a:endParaRPr/>
          </a:p>
        </p:txBody>
      </p:sp>
      <p:sp>
        <p:nvSpPr>
          <p:cNvPr id="1322" name="Google Shape;1322;p3"/>
          <p:cNvSpPr txBox="1"/>
          <p:nvPr/>
        </p:nvSpPr>
        <p:spPr>
          <a:xfrm>
            <a:off x="5836658" y="3263738"/>
            <a:ext cx="2769000" cy="613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Fira Sans"/>
                <a:ea typeface="Fira Sans"/>
                <a:cs typeface="Fira Sans"/>
                <a:sym typeface="Fira Sans"/>
              </a:rPr>
              <a:t>Overview of the SQuAD dataset.</a:t>
            </a:r>
            <a:endParaRPr/>
          </a:p>
        </p:txBody>
      </p:sp>
    </p:spTree>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Words>
  <Application>Microsoft Office PowerPoint</Application>
  <PresentationFormat>On-screen Show (16:9)</PresentationFormat>
  <Paragraphs>16</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Fira Sans Medium</vt:lpstr>
      <vt:lpstr>Fira Sans Extra Condensed SemiBold</vt:lpstr>
      <vt:lpstr>Roboto</vt:lpstr>
      <vt:lpstr>Arial</vt:lpstr>
      <vt:lpstr>Fira Sans</vt:lpstr>
      <vt:lpstr>Technology Infographics by Slidesgo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Moll, Michael L</cp:lastModifiedBy>
  <cp:revision>1</cp:revision>
  <dcterms:modified xsi:type="dcterms:W3CDTF">2023-10-23T21:15:15Z</dcterms:modified>
</cp:coreProperties>
</file>