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2" r:id="rId5"/>
    <p:sldId id="261" r:id="rId6"/>
    <p:sldId id="263" r:id="rId7"/>
    <p:sldId id="264" r:id="rId8"/>
    <p:sldId id="277" r:id="rId9"/>
    <p:sldId id="265" r:id="rId10"/>
    <p:sldId id="278" r:id="rId11"/>
    <p:sldId id="280" r:id="rId12"/>
    <p:sldId id="266" r:id="rId13"/>
    <p:sldId id="279"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50" autoAdjust="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C15716-1085-4454-888B-9AA8DF66BBCC}"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364078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15716-1085-4454-888B-9AA8DF66BBCC}"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194477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15716-1085-4454-888B-9AA8DF66BBCC}"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56176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15716-1085-4454-888B-9AA8DF66BBCC}"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2356702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15716-1085-4454-888B-9AA8DF66BBCC}" type="datetimeFigureOut">
              <a:rPr lang="en-IN" smtClean="0"/>
              <a:t>07-03-2024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682273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C15716-1085-4454-888B-9AA8DF66BBCC}"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420481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C15716-1085-4454-888B-9AA8DF66BBCC}" type="datetimeFigureOut">
              <a:rPr lang="en-IN" smtClean="0"/>
              <a:t>07-03-2024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349156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C15716-1085-4454-888B-9AA8DF66BBCC}" type="datetimeFigureOut">
              <a:rPr lang="en-IN" smtClean="0"/>
              <a:t>07-03-2024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22106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15716-1085-4454-888B-9AA8DF66BBCC}" type="datetimeFigureOut">
              <a:rPr lang="en-IN" smtClean="0"/>
              <a:t>07-03-2024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2302792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15716-1085-4454-888B-9AA8DF66BBCC}"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268827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15716-1085-4454-888B-9AA8DF66BBCC}" type="datetimeFigureOut">
              <a:rPr lang="en-IN" smtClean="0"/>
              <a:t>07-03-2024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A5AD2-B9CA-4A0C-A805-3C70C63A58A6}" type="slidenum">
              <a:rPr lang="en-IN" smtClean="0"/>
              <a:t>‹#›</a:t>
            </a:fld>
            <a:endParaRPr lang="en-IN"/>
          </a:p>
        </p:txBody>
      </p:sp>
    </p:spTree>
    <p:extLst>
      <p:ext uri="{BB962C8B-B14F-4D97-AF65-F5344CB8AC3E}">
        <p14:creationId xmlns:p14="http://schemas.microsoft.com/office/powerpoint/2010/main" val="428472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9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15716-1085-4454-888B-9AA8DF66BBCC}" type="datetimeFigureOut">
              <a:rPr lang="en-IN" smtClean="0"/>
              <a:t>07-03-2024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A5AD2-B9CA-4A0C-A805-3C70C63A58A6}" type="slidenum">
              <a:rPr lang="en-IN" smtClean="0"/>
              <a:t>‹#›</a:t>
            </a:fld>
            <a:endParaRPr lang="en-IN"/>
          </a:p>
        </p:txBody>
      </p:sp>
    </p:spTree>
    <p:extLst>
      <p:ext uri="{BB962C8B-B14F-4D97-AF65-F5344CB8AC3E}">
        <p14:creationId xmlns:p14="http://schemas.microsoft.com/office/powerpoint/2010/main" val="6431641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89D47-9E2A-4231-BC26-5C5FFFFC403E}"/>
              </a:ext>
            </a:extLst>
          </p:cNvPr>
          <p:cNvSpPr txBox="1"/>
          <p:nvPr/>
        </p:nvSpPr>
        <p:spPr>
          <a:xfrm>
            <a:off x="932708" y="2555526"/>
            <a:ext cx="10741132" cy="1323439"/>
          </a:xfrm>
          <a:prstGeom prst="rect">
            <a:avLst/>
          </a:prstGeom>
          <a:noFill/>
        </p:spPr>
        <p:txBody>
          <a:bodyPr wrap="square" rtlCol="0">
            <a:spAutoFit/>
          </a:bodyPr>
          <a:lstStyle/>
          <a:p>
            <a:r>
              <a:rPr lang="en-IN" sz="4000" b="1" dirty="0">
                <a:effectLst/>
                <a:latin typeface="Arial" panose="020B0604020202020204" pitchFamily="34" charset="0"/>
                <a:ea typeface="Calibri" panose="020F0502020204030204" pitchFamily="34" charset="0"/>
              </a:rPr>
              <a:t>Haryana Real Estate Regulatory Authority </a:t>
            </a:r>
          </a:p>
          <a:p>
            <a:r>
              <a:rPr lang="en-IN" sz="4000" b="1" dirty="0">
                <a:latin typeface="Arial" panose="020B0604020202020204" pitchFamily="34" charset="0"/>
                <a:ea typeface="Calibri" panose="020F0502020204030204" pitchFamily="34" charset="0"/>
              </a:rPr>
              <a:t>						</a:t>
            </a:r>
            <a:r>
              <a:rPr lang="en-IN" sz="4000" b="1" dirty="0">
                <a:effectLst/>
                <a:latin typeface="Arial" panose="020B0604020202020204" pitchFamily="34" charset="0"/>
                <a:ea typeface="Calibri" panose="020F0502020204030204" pitchFamily="34" charset="0"/>
              </a:rPr>
              <a:t>(HRERA) </a:t>
            </a:r>
            <a:endParaRPr lang="en-IN" sz="4000" b="1" dirty="0"/>
          </a:p>
        </p:txBody>
      </p:sp>
    </p:spTree>
    <p:extLst>
      <p:ext uri="{BB962C8B-B14F-4D97-AF65-F5344CB8AC3E}">
        <p14:creationId xmlns:p14="http://schemas.microsoft.com/office/powerpoint/2010/main" val="1998402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2DC2DD2B-3573-4C8A-9722-9A1F5636F4F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4" name="Picture 4">
            <a:extLst>
              <a:ext uri="{FF2B5EF4-FFF2-40B4-BE49-F238E27FC236}">
                <a16:creationId xmlns:a16="http://schemas.microsoft.com/office/drawing/2014/main" id="{A5089E92-269B-4498-9966-B8DCB290AC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9" t="22661" r="967" b="11133"/>
          <a:stretch/>
        </p:blipFill>
        <p:spPr bwMode="auto">
          <a:xfrm>
            <a:off x="722647" y="241917"/>
            <a:ext cx="10601754" cy="6194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62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RERA: Kerala real Estate regulatory Authority - KRERA">
            <a:extLst>
              <a:ext uri="{FF2B5EF4-FFF2-40B4-BE49-F238E27FC236}">
                <a16:creationId xmlns:a16="http://schemas.microsoft.com/office/drawing/2014/main" id="{98EB9806-9DCE-4A37-B4CE-9D0AA6BF45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946"/>
          <a:stretch/>
        </p:blipFill>
        <p:spPr bwMode="auto">
          <a:xfrm>
            <a:off x="1635018" y="531111"/>
            <a:ext cx="8620125" cy="5795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649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CF94A-5D9C-4EBD-B6E6-2B7B8D7CDB68}"/>
              </a:ext>
            </a:extLst>
          </p:cNvPr>
          <p:cNvSpPr txBox="1"/>
          <p:nvPr/>
        </p:nvSpPr>
        <p:spPr>
          <a:xfrm>
            <a:off x="565212" y="461638"/>
            <a:ext cx="11185864" cy="6894195"/>
          </a:xfrm>
          <a:prstGeom prst="rect">
            <a:avLst/>
          </a:prstGeom>
          <a:noFill/>
        </p:spPr>
        <p:txBody>
          <a:bodyPr wrap="square" rtlCol="0">
            <a:sp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Impact of RERA on promoter/ builders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Under RERA the builders must register critical statistics regarding the project.</a:t>
            </a:r>
          </a:p>
          <a:p>
            <a:pPr>
              <a:spcBef>
                <a:spcPts val="500"/>
              </a:spcBef>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This includes : </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Layout,</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Details of the promoter,</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Status of the land a title should be undisputed,</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Status of statutory approval from the concerning authorities,</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Agreements followed by all the schedules mentioned in the RERA act,</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Details of the brokers,</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Architects and contractors,</a:t>
            </a:r>
          </a:p>
          <a:p>
            <a:pPr marL="285750" indent="-285750">
              <a:spcBef>
                <a:spcPts val="500"/>
              </a:spcBef>
              <a:spcAft>
                <a:spcPts val="1000"/>
              </a:spcAft>
              <a:buFont typeface="Wingdings" panose="05000000000000000000" pitchFamily="2" charset="2"/>
              <a:buChar char="q"/>
            </a:pPr>
            <a:r>
              <a:rPr lang="en-IN" sz="1600" dirty="0">
                <a:effectLst/>
                <a:latin typeface="Calibri" panose="020F0502020204030204" pitchFamily="34" charset="0"/>
                <a:ea typeface="Calibri" panose="020F0502020204030204" pitchFamily="34" charset="0"/>
                <a:cs typeface="Times New Roman" panose="02020603050405020304" pitchFamily="18" charset="0"/>
              </a:rPr>
              <a:t> Certificates from Engineer and C.A.</a:t>
            </a:r>
          </a:p>
          <a:p>
            <a:pPr>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case of failure to register this information, it will lead the promoter/ builders to heavy penalties. The builders are bound by a five- year agreement with the buyer for quality affirmation of the building and these 5 years are calculated from the date of possession.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925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FEB9F27B-4F3E-4B4B-8F8B-A45F345FB1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59" b="15857"/>
          <a:stretch/>
        </p:blipFill>
        <p:spPr bwMode="auto">
          <a:xfrm>
            <a:off x="1447061" y="594802"/>
            <a:ext cx="9101044" cy="5468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54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4BF7D-793C-4616-9E7A-CA993707573F}"/>
              </a:ext>
            </a:extLst>
          </p:cNvPr>
          <p:cNvSpPr txBox="1"/>
          <p:nvPr/>
        </p:nvSpPr>
        <p:spPr>
          <a:xfrm>
            <a:off x="562253" y="719091"/>
            <a:ext cx="11292396" cy="5772862"/>
          </a:xfrm>
          <a:prstGeom prst="rect">
            <a:avLst/>
          </a:prstGeom>
          <a:noFill/>
        </p:spPr>
        <p:txBody>
          <a:bodyPr wrap="square" rtlCol="0">
            <a:spAutoFit/>
          </a:bodyPr>
          <a:lstStyle/>
          <a:p>
            <a:pPr>
              <a:lnSpc>
                <a:spcPct val="115000"/>
              </a:lnSpc>
              <a:spcBef>
                <a:spcPts val="500"/>
              </a:spcBef>
              <a:spcAft>
                <a:spcPts val="10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Haryana Rera (Rera Haryana) Fees</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Here are some of the key fees charged by the HRERA in Haryana:</a:t>
            </a:r>
          </a:p>
          <a:p>
            <a:pPr>
              <a:lnSpc>
                <a:spcPct val="115000"/>
              </a:lnSpc>
              <a:spcBef>
                <a:spcPts val="500"/>
              </a:spcBef>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Project registration fee:</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registration fee for a real estate project in Haryana is based on the project size. For projects up to 1,000 square meters, the fee is Rs. 10,000. For projects larger than 1,000 square meters, the fee is Rs. 20,000 plus Rs. 5 per square meter of the project area.</a:t>
            </a:r>
          </a:p>
          <a:p>
            <a:pPr>
              <a:lnSpc>
                <a:spcPct val="115000"/>
              </a:lnSpc>
              <a:spcBef>
                <a:spcPts val="500"/>
              </a:spcBef>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Agent registration fee: </a:t>
            </a:r>
            <a:r>
              <a:rPr lang="en-IN" sz="1800" dirty="0">
                <a:effectLst/>
                <a:latin typeface="Calibri" panose="020F0502020204030204" pitchFamily="34" charset="0"/>
                <a:ea typeface="Calibri" panose="020F0502020204030204" pitchFamily="34" charset="0"/>
                <a:cs typeface="Times New Roman" panose="02020603050405020304" pitchFamily="18" charset="0"/>
              </a:rPr>
              <a:t>Real estate agents in Haryana must register with the HRERA by paying a fee of Rs. 10,000.</a:t>
            </a:r>
          </a:p>
          <a:p>
            <a:pPr>
              <a:lnSpc>
                <a:spcPct val="115000"/>
              </a:lnSpc>
              <a:spcBef>
                <a:spcPts val="500"/>
              </a:spcBef>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Complaint filing fee: </a:t>
            </a:r>
            <a:r>
              <a:rPr lang="en-IN" sz="1800" dirty="0">
                <a:effectLst/>
                <a:latin typeface="Calibri" panose="020F0502020204030204" pitchFamily="34" charset="0"/>
                <a:ea typeface="Calibri" panose="020F0502020204030204" pitchFamily="34" charset="0"/>
                <a:cs typeface="Times New Roman" panose="02020603050405020304" pitchFamily="18" charset="0"/>
              </a:rPr>
              <a:t>Homebuyers and other stakeholders can file complaints with the HRERA against developers and agents. The fee for filing a complaint is Rs. 1,000.</a:t>
            </a:r>
          </a:p>
          <a:p>
            <a:pPr>
              <a:lnSpc>
                <a:spcPct val="115000"/>
              </a:lnSpc>
              <a:spcBef>
                <a:spcPts val="500"/>
              </a:spcBef>
              <a:spcAft>
                <a:spcPts val="1000"/>
              </a:spcAft>
            </a:pPr>
            <a:r>
              <a:rPr lang="en-IN" sz="1800" i="1" dirty="0">
                <a:effectLst/>
                <a:latin typeface="Calibri" panose="020F0502020204030204" pitchFamily="34" charset="0"/>
                <a:ea typeface="Calibri" panose="020F0502020204030204" pitchFamily="34" charset="0"/>
                <a:cs typeface="Times New Roman" panose="02020603050405020304" pitchFamily="18" charset="0"/>
              </a:rPr>
              <a:t>Renewal fee: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registration of a real estate project or agent is valid for a period of 5 years. After that, it can be renewed by paying a fee of Rs. 5,000 for a project and Rs. 2,500 for an agent.</a:t>
            </a:r>
          </a:p>
          <a:p>
            <a:pPr>
              <a:lnSpc>
                <a:spcPct val="115000"/>
              </a:lnSpc>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71755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D5A9D1-8377-438F-ABC9-3382DA65012D}"/>
              </a:ext>
            </a:extLst>
          </p:cNvPr>
          <p:cNvSpPr txBox="1"/>
          <p:nvPr/>
        </p:nvSpPr>
        <p:spPr>
          <a:xfrm>
            <a:off x="541538" y="426127"/>
            <a:ext cx="11345662" cy="6727996"/>
          </a:xfrm>
          <a:prstGeom prst="rect">
            <a:avLst/>
          </a:prstGeom>
          <a:noFill/>
        </p:spPr>
        <p:txBody>
          <a:bodyPr wrap="square" rtlCol="0">
            <a:spAutoFit/>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How to File a Complaint</a:t>
            </a:r>
          </a:p>
          <a:p>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Here are the steps to follow while filing a complaint are:</a:t>
            </a: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 Find a RERA lawyer and file a complaint under the appropriate jurisdiction.</a:t>
            </a: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 Fill the complaint as per the rules prescribed by the concerned state in which the project is situated. Include the following details:</a:t>
            </a: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a. Details of the applicant and the respondent.</a:t>
            </a: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b. Address and registration number of the project.</a:t>
            </a: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c. A brief statement of the facts as well as the grounds of the claim.</a:t>
            </a: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	      d. If any relief is sought, then details of the relief and interim reliefs (if any).</a:t>
            </a:r>
          </a:p>
          <a:p>
            <a:pPr>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 Pay the fee. Keep in mind that this amount differs from state to state. For example, the fee in Maharashtra is Rs.5,000, while it is Rs.1,000 in Karnataka.</a:t>
            </a:r>
          </a:p>
          <a:p>
            <a:pPr>
              <a:lnSpc>
                <a:spcPct val="115000"/>
              </a:lnSpc>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5. Alternatively, you can file a complaint complaint online by visiting your state's RERA website.</a:t>
            </a:r>
          </a:p>
          <a:p>
            <a:pPr>
              <a:lnSpc>
                <a:spcPct val="115000"/>
              </a:lnSpc>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6. If you aren't satisfied with the decision made by RERA, you can file a complaint with the RERA Appellate Tribunal within 60 days.</a:t>
            </a:r>
          </a:p>
          <a:p>
            <a:pPr>
              <a:lnSpc>
                <a:spcPct val="115000"/>
              </a:lnSpc>
              <a:spcBef>
                <a:spcPts val="500"/>
              </a:spcBef>
              <a:spcAft>
                <a:spcPts val="10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7. You can also approach the High Court within 60 days if you aren't satisfied with the Appellate Tribunal's decision.</a:t>
            </a:r>
          </a:p>
          <a:p>
            <a:pPr>
              <a:spcBef>
                <a:spcPts val="500"/>
              </a:spcBef>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027065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C96C2-EC87-4470-8DD1-77CDD6F1240B}"/>
              </a:ext>
            </a:extLst>
          </p:cNvPr>
          <p:cNvSpPr txBox="1"/>
          <p:nvPr/>
        </p:nvSpPr>
        <p:spPr>
          <a:xfrm>
            <a:off x="538578" y="959606"/>
            <a:ext cx="11114843" cy="4938788"/>
          </a:xfrm>
          <a:prstGeom prst="rect">
            <a:avLst/>
          </a:prstGeom>
          <a:noFill/>
        </p:spPr>
        <p:txBody>
          <a:bodyPr wrap="square" rtlCol="0">
            <a:spAutoFit/>
          </a:bodyPr>
          <a:lstStyle/>
          <a:p>
            <a:pPr>
              <a:lnSpc>
                <a:spcPct val="115000"/>
              </a:lnSpc>
              <a:spcBef>
                <a:spcPts val="500"/>
              </a:spcBef>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RERA has a number of benefits for the buyer, the promoter, and the real estate agent. These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Standardisation of carpet area</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Reduced risk of insolvency of the builder</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Advance payment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Rights to the buyer in case of any defects</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Interest to be paid in case of default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Buyer's rights in case of false promises</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If defect in title</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Right to information</a:t>
            </a:r>
          </a:p>
          <a:p>
            <a:endParaRPr lang="en-IN" dirty="0"/>
          </a:p>
        </p:txBody>
      </p:sp>
    </p:spTree>
    <p:extLst>
      <p:ext uri="{BB962C8B-B14F-4D97-AF65-F5344CB8AC3E}">
        <p14:creationId xmlns:p14="http://schemas.microsoft.com/office/powerpoint/2010/main" val="4034968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23B373-D015-4A05-99BF-ECD81509E29C}"/>
              </a:ext>
            </a:extLst>
          </p:cNvPr>
          <p:cNvSpPr txBox="1"/>
          <p:nvPr/>
        </p:nvSpPr>
        <p:spPr>
          <a:xfrm>
            <a:off x="508986" y="1411550"/>
            <a:ext cx="10946167" cy="3406061"/>
          </a:xfrm>
          <a:prstGeom prst="rect">
            <a:avLst/>
          </a:prstGeom>
          <a:noFill/>
        </p:spPr>
        <p:txBody>
          <a:bodyPr wrap="square" rtlCol="0">
            <a:spAutoFit/>
          </a:bodyPr>
          <a:lstStyle/>
          <a:p>
            <a:pPr>
              <a:lnSpc>
                <a:spcPct val="115000"/>
              </a:lnSpc>
              <a:spcBef>
                <a:spcPts val="500"/>
              </a:spcBef>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Primary Goals Of Haryana RERA</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To set rules for the real estate market so that it can grow and develop in a healthy way.</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To make sure that the real estate projects are finished in the time allotted. </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To ensure deals between developers of real estate projects and people who want to buy homes are transparent.</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Compliance of the law and orders of the authority.</a:t>
            </a:r>
          </a:p>
          <a:p>
            <a:pPr marL="285750" indent="-285750">
              <a:lnSpc>
                <a:spcPct val="115000"/>
              </a:lnSpc>
              <a:spcBef>
                <a:spcPts val="500"/>
              </a:spcBef>
              <a:spcAft>
                <a:spcPts val="10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To quickly settle disagreements about the projects.</a:t>
            </a:r>
          </a:p>
          <a:p>
            <a:endParaRPr lang="en-IN" dirty="0"/>
          </a:p>
        </p:txBody>
      </p:sp>
    </p:spTree>
    <p:extLst>
      <p:ext uri="{BB962C8B-B14F-4D97-AF65-F5344CB8AC3E}">
        <p14:creationId xmlns:p14="http://schemas.microsoft.com/office/powerpoint/2010/main" val="2608199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FC7B6-79D7-40D4-966E-87404E5EA1A0}"/>
              </a:ext>
            </a:extLst>
          </p:cNvPr>
          <p:cNvSpPr txBox="1"/>
          <p:nvPr/>
        </p:nvSpPr>
        <p:spPr>
          <a:xfrm>
            <a:off x="577049" y="1296140"/>
            <a:ext cx="11185864" cy="3410677"/>
          </a:xfrm>
          <a:prstGeom prst="rect">
            <a:avLst/>
          </a:prstGeom>
          <a:noFill/>
        </p:spPr>
        <p:txBody>
          <a:bodyPr wrap="square" rtlCol="0">
            <a:spAutoFit/>
          </a:bodyPr>
          <a:lstStyle/>
          <a:p>
            <a:pPr>
              <a:lnSpc>
                <a:spcPct val="115000"/>
              </a:lnSpc>
              <a:spcBef>
                <a:spcPts val="500"/>
              </a:spcBef>
              <a:spcAft>
                <a:spcPts val="10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RERA Haryana: Latest news</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February 23, 2024</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Haryana RERA Gurugram, has levied a penalty of Rs 25 lakh 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Yashvi</a:t>
            </a:r>
            <a:r>
              <a:rPr lang="en-IN" sz="1800" dirty="0">
                <a:effectLst/>
                <a:latin typeface="Calibri" panose="020F0502020204030204" pitchFamily="34" charset="0"/>
                <a:ea typeface="Calibri" panose="020F0502020204030204" pitchFamily="34" charset="0"/>
                <a:cs typeface="Times New Roman" panose="02020603050405020304" pitchFamily="18" charset="0"/>
              </a:rPr>
              <a:t> Homes for publishing a misleading advertisement in a mainstream daily. The developer has published an advertisement that is being developed under government scheme Deen Dayal Jan Awas Yojana (DDJAY) 2016as being developed under DDJAY 2024, which is misleading.</a:t>
            </a:r>
          </a:p>
          <a:p>
            <a:pPr>
              <a:lnSpc>
                <a:spcPct val="115000"/>
              </a:lnSpc>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5996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7E1C3-3D4D-453A-8157-C1243FF0A781}"/>
              </a:ext>
            </a:extLst>
          </p:cNvPr>
          <p:cNvSpPr txBox="1"/>
          <p:nvPr/>
        </p:nvSpPr>
        <p:spPr>
          <a:xfrm>
            <a:off x="621437" y="1180729"/>
            <a:ext cx="11159231" cy="4877233"/>
          </a:xfrm>
          <a:prstGeom prst="rect">
            <a:avLst/>
          </a:prstGeom>
          <a:noFill/>
        </p:spPr>
        <p:txBody>
          <a:bodyPr wrap="square" rtlCol="0">
            <a:spAutoFit/>
          </a:bodyPr>
          <a:lstStyle/>
          <a:p>
            <a:pPr>
              <a:lnSpc>
                <a:spcPct val="115000"/>
              </a:lnSpc>
              <a:spcBef>
                <a:spcPts val="500"/>
              </a:spcBef>
              <a:spcAft>
                <a:spcPts val="10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RERA Haryana For Home Buyers (Latest Updates)</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For home buyers, the establishment of RERA Haryana signifies a significant shift towards consumer empowerment. It provides protection to home buyers while holding the builders accountable at the same time. One of the primary benefits of HRERA for home buyers is the assurance that developers will deliver projects on time. Under HRERA, developers must deposit seventy percent of the funds collected from buyers in a separate bank account for construction purposes.</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completion of the project in time is ensured and the usage of funds is monitored to prevent any misuse. HRERA makes it compulsory for developers to disclose project details such as layout plans, timeline, cost, and the sale agreement that buyers will have to sign. This makes the process transparent, helping buyers make informed decisions.</a:t>
            </a:r>
          </a:p>
          <a:p>
            <a:pPr>
              <a:lnSpc>
                <a:spcPct val="115000"/>
              </a:lnSpc>
              <a:spcBef>
                <a:spcPts val="500"/>
              </a:spcBef>
              <a:spcAft>
                <a:spcPts val="1000"/>
              </a:spcAft>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430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DD03-AF01-444A-9494-933AC08F0CFD}"/>
              </a:ext>
            </a:extLst>
          </p:cNvPr>
          <p:cNvSpPr>
            <a:spLocks noGrp="1"/>
          </p:cNvSpPr>
          <p:nvPr>
            <p:ph type="title"/>
          </p:nvPr>
        </p:nvSpPr>
        <p:spPr>
          <a:xfrm>
            <a:off x="838200" y="329614"/>
            <a:ext cx="10515600" cy="1325563"/>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B98E7C07-AD06-4B44-87F0-A4286FEEB0ED}"/>
              </a:ext>
            </a:extLst>
          </p:cNvPr>
          <p:cNvSpPr>
            <a:spLocks noGrp="1"/>
          </p:cNvSpPr>
          <p:nvPr>
            <p:ph idx="1"/>
          </p:nvPr>
        </p:nvSpPr>
        <p:spPr>
          <a:xfrm>
            <a:off x="838200" y="1825625"/>
            <a:ext cx="10774680" cy="4593463"/>
          </a:xfrm>
        </p:spPr>
        <p:txBody>
          <a:bodyPr/>
          <a:lstStyle/>
          <a:p>
            <a:pPr marL="0" indent="0">
              <a:lnSpc>
                <a:spcPct val="150000"/>
              </a:lnSpc>
              <a:buNone/>
            </a:pPr>
            <a:r>
              <a:rPr lang="en-IN" sz="1800" dirty="0">
                <a:effectLst/>
                <a:latin typeface="Arial" panose="020B0604020202020204" pitchFamily="34" charset="0"/>
                <a:ea typeface="Calibri" panose="020F0502020204030204" pitchFamily="34" charset="0"/>
              </a:rPr>
              <a:t>Haryana RERA ( is a state-level law that regulates the real estate sector in Haryana, India. It was implemented in 2017, following the enactment of the National RERA Act in 2016. The Haryana RERA aims to provide a framework for the regulation and development of the real estate sector in the state while ensuring the protection of the interests of homebuyers. The act mandates the registration of real estate projects and agents, establishes the Cas a regulatory body, and sets up a dispute resolution mechanism. The act also outlines the obligations of developers, including the timely completion of projects, and imposes penalties for non-compliance. The Haryana RERA Act covers residential and commercial real estate projects and applies to all ongoing Projects, under construction or completed. </a:t>
            </a:r>
          </a:p>
          <a:p>
            <a:pPr marL="0" indent="0">
              <a:lnSpc>
                <a:spcPct val="150000"/>
              </a:lnSpc>
              <a:buNone/>
            </a:pPr>
            <a:r>
              <a:rPr lang="en-IN" sz="1800" dirty="0">
                <a:effectLst/>
                <a:latin typeface="Arial" panose="020B0604020202020204" pitchFamily="34" charset="0"/>
                <a:ea typeface="Calibri" panose="020F0502020204030204" pitchFamily="34" charset="0"/>
              </a:rPr>
              <a:t>The act has had a significant impact on the real estate and development of the real estate sector in the state while ensuring the protection of the interests of homebuyers. </a:t>
            </a:r>
            <a:endParaRPr lang="en-IN" dirty="0"/>
          </a:p>
        </p:txBody>
      </p:sp>
    </p:spTree>
    <p:extLst>
      <p:ext uri="{BB962C8B-B14F-4D97-AF65-F5344CB8AC3E}">
        <p14:creationId xmlns:p14="http://schemas.microsoft.com/office/powerpoint/2010/main" val="1313251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04889-2B33-4905-9CEC-3D90D511435F}"/>
              </a:ext>
            </a:extLst>
          </p:cNvPr>
          <p:cNvSpPr txBox="1"/>
          <p:nvPr/>
        </p:nvSpPr>
        <p:spPr>
          <a:xfrm>
            <a:off x="476435" y="532660"/>
            <a:ext cx="11239130" cy="6830075"/>
          </a:xfrm>
          <a:prstGeom prst="rect">
            <a:avLst/>
          </a:prstGeom>
          <a:noFill/>
        </p:spPr>
        <p:txBody>
          <a:bodyPr wrap="square" rtlCol="0">
            <a:spAutoFit/>
          </a:bodyPr>
          <a:lstStyle/>
          <a:p>
            <a:pPr marL="285750" indent="-285750">
              <a:spcBef>
                <a:spcPts val="500"/>
              </a:spcBef>
              <a:spcAft>
                <a:spcPts val="1000"/>
              </a:spcAft>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Gurugram bench of the Haryana real estate regulatory authority (HRERA) has imposed penalties of Rs 25 lakh each on five builders after they failed to deliver their housing units to buyers on time. The regulator, however, allowed the realtors’</a:t>
            </a:r>
          </a:p>
          <a:p>
            <a:pPr>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RERA registration certificates to remain in force with new timelines for completion of their projects.</a:t>
            </a:r>
          </a:p>
          <a:p>
            <a:endParaRPr lang="en-IN" dirty="0"/>
          </a:p>
          <a:p>
            <a:pPr marL="285750" indent="-285750">
              <a:spcBef>
                <a:spcPts val="500"/>
              </a:spcBef>
              <a:spcAft>
                <a:spcPts val="1000"/>
              </a:spcAft>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As</a:t>
            </a:r>
            <a:r>
              <a:rPr lang="en-IN" sz="1800" dirty="0">
                <a:effectLst/>
                <a:latin typeface="Calibri" panose="020F0502020204030204" pitchFamily="34" charset="0"/>
                <a:ea typeface="Calibri" panose="020F0502020204030204" pitchFamily="34" charset="0"/>
                <a:cs typeface="Times New Roman" panose="02020603050405020304" pitchFamily="18" charset="0"/>
              </a:rPr>
              <a:t> per the official statement, Identity Buildtech Private Limited has been fined for not completing its project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Ansal</a:t>
            </a:r>
            <a:r>
              <a:rPr lang="en-IN" sz="1800" dirty="0">
                <a:effectLst/>
                <a:latin typeface="Calibri" panose="020F0502020204030204" pitchFamily="34" charset="0"/>
                <a:ea typeface="Calibri" panose="020F0502020204030204" pitchFamily="34" charset="0"/>
                <a:cs typeface="Times New Roman" panose="02020603050405020304" pitchFamily="18" charset="0"/>
              </a:rPr>
              <a:t> Highland Park at Sector 103 within the declared timeline of June 2022. In this case, the authority has allowed the RERA registration to be in force till May 2024.</a:t>
            </a:r>
          </a:p>
          <a:p>
            <a:pPr>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Similarly, a penalty of Rs 25 lakh has been imposed on BPTP Limited for not completing its project Park Terra at                          	Sector 37-D, Gurugram. The deadline for this project, which was April 2022 earlier, has been extended till April 24.</a:t>
            </a:r>
          </a:p>
          <a:p>
            <a:pPr>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Another developer Advance India Projects Limited has been penalised for its failure to complete the construction  	of Zen</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Residences -1 group housing project at Sector 70-A, Gurugram, the statement said.</a:t>
            </a:r>
          </a:p>
          <a:p>
            <a:pPr marL="285750" indent="-285750">
              <a:spcBef>
                <a:spcPts val="500"/>
              </a:spcBef>
              <a:spcAft>
                <a:spcPts val="1000"/>
              </a:spcAft>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Also</a:t>
            </a:r>
            <a:r>
              <a:rPr lang="en-IN" sz="1800" dirty="0">
                <a:effectLst/>
                <a:latin typeface="Calibri" panose="020F0502020204030204" pitchFamily="34" charset="0"/>
                <a:ea typeface="Calibri" panose="020F0502020204030204" pitchFamily="34" charset="0"/>
                <a:cs typeface="Times New Roman" panose="02020603050405020304" pitchFamily="18" charset="0"/>
              </a:rPr>
              <a:t>, a penalty of Rs 25 lakh has been imposed on KLJ Realtech Private Limited for not completing the construction of its commercial project KLJ Square at Sector 83, Gurugram within the declared timeline of June 2021.</a:t>
            </a:r>
          </a:p>
          <a:p>
            <a:pPr lvl="1">
              <a:spcBef>
                <a:spcPts val="500"/>
              </a:spcBef>
              <a:spcAft>
                <a:spcPts val="1000"/>
              </a:spcAft>
            </a:pPr>
            <a:r>
              <a:rPr lang="en-IN" dirty="0">
                <a:effectLst/>
                <a:latin typeface="Calibri" panose="020F0502020204030204" pitchFamily="34" charset="0"/>
                <a:ea typeface="Calibri" panose="020F0502020204030204" pitchFamily="34" charset="0"/>
                <a:cs typeface="Times New Roman" panose="02020603050405020304" pitchFamily="18" charset="0"/>
              </a:rPr>
              <a:t>While allowing the RERA registration to remain in force for Spaze Towers Private Limited for its project Ishan Singh Commercial at Sector 78, </a:t>
            </a:r>
            <a:r>
              <a:rPr lang="en-IN" dirty="0" err="1">
                <a:effectLst/>
                <a:latin typeface="Calibri" panose="020F0502020204030204" pitchFamily="34" charset="0"/>
                <a:ea typeface="Calibri" panose="020F0502020204030204" pitchFamily="34" charset="0"/>
                <a:cs typeface="Times New Roman" panose="02020603050405020304" pitchFamily="18" charset="0"/>
              </a:rPr>
              <a:t>Gurugraam</a:t>
            </a:r>
            <a:r>
              <a:rPr lang="en-IN" dirty="0">
                <a:effectLst/>
                <a:latin typeface="Calibri" panose="020F0502020204030204" pitchFamily="34" charset="0"/>
                <a:ea typeface="Calibri" panose="020F0502020204030204" pitchFamily="34" charset="0"/>
                <a:cs typeface="Times New Roman" panose="02020603050405020304" pitchFamily="18" charset="0"/>
              </a:rPr>
              <a:t>, till December 2025, the authority has imposed a penalty of Rs 25 lakh on the realtor. The project was to be completed by 2020-end, it added.</a:t>
            </a:r>
          </a:p>
          <a:p>
            <a:pPr>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788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l="-6000" r="-6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280C96-6701-4315-BB43-97A773216D09}"/>
              </a:ext>
            </a:extLst>
          </p:cNvPr>
          <p:cNvSpPr txBox="1"/>
          <p:nvPr/>
        </p:nvSpPr>
        <p:spPr>
          <a:xfrm>
            <a:off x="355106" y="851997"/>
            <a:ext cx="11549848" cy="5401479"/>
          </a:xfrm>
          <a:prstGeom prst="rect">
            <a:avLst/>
          </a:prstGeom>
          <a:noFill/>
        </p:spPr>
        <p:txBody>
          <a:bodyPr wrap="square">
            <a:spAutoFit/>
          </a:bodyPr>
          <a:lstStyle/>
          <a:p>
            <a:pPr marL="285750" indent="-285750">
              <a:spcBef>
                <a:spcPts val="500"/>
              </a:spcBef>
              <a:spcAft>
                <a:spcPts val="1000"/>
              </a:spcAft>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Gurugram bench or the Haryana real Estate Regulatory Authority (HRERA) has asked the promoter of ILD Grand project at Sector 37 C in Gurugram to refund Rs 72 lakh to one of its buyers. The applicant had approached the authority in February 2019 after the builder failed to deliver the housing unit as per the deadline of August 2017.</a:t>
            </a:r>
          </a:p>
          <a:p>
            <a:pPr lvl="1">
              <a:spcBef>
                <a:spcPts val="500"/>
              </a:spcBef>
              <a:spcAft>
                <a:spcPts val="10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promoter of ILD Grand at Sector 37C will have to refund the full amount to its allottee, the RERA court said while passing an order on January 6 this year.</a:t>
            </a:r>
          </a:p>
          <a:p>
            <a:pPr lvl="1">
              <a:spcBef>
                <a:spcPts val="500"/>
              </a:spcBef>
              <a:spcAft>
                <a:spcPts val="10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"Arguments heard, refund is allowed and complaint now stands disposed off," the court said.</a:t>
            </a:r>
          </a:p>
          <a:p>
            <a:pPr lvl="1">
              <a:spcBef>
                <a:spcPts val="500"/>
              </a:spcBef>
              <a:spcAft>
                <a:spcPts val="10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authority directs the promoter to return the amount received by him Rs 72,09,911 with interest at the rate prescribed under the Rule 15 of the Haryana real estate (regulation and development) Rules 2017 from the date of each payment till the actual date of refund of amount within the timelines provided in the rule 16 of the Haryana Rules 2017," said the order.</a:t>
            </a:r>
          </a:p>
          <a:p>
            <a:pPr marL="285750" indent="-285750">
              <a:spcBef>
                <a:spcPts val="500"/>
              </a:spcBef>
              <a:spcAft>
                <a:spcPts val="1000"/>
              </a:spcAft>
              <a:buFont typeface="Wingdings" panose="05000000000000000000" pitchFamily="2" charset="2"/>
              <a:buChar char="Ø"/>
            </a:pPr>
            <a:r>
              <a:rPr lang="en-IN" b="1" dirty="0">
                <a:latin typeface="Calibri" panose="020F0502020204030204" pitchFamily="34" charset="0"/>
                <a:ea typeface="Calibri" panose="020F0502020204030204" pitchFamily="34" charset="0"/>
                <a:cs typeface="Times New Roman" panose="02020603050405020304" pitchFamily="18" charset="0"/>
              </a:rPr>
              <a:t>Haryana</a:t>
            </a:r>
            <a:r>
              <a:rPr lang="en-IN" dirty="0">
                <a:latin typeface="Calibri" panose="020F0502020204030204" pitchFamily="34" charset="0"/>
                <a:ea typeface="Calibri" panose="020F0502020204030204" pitchFamily="34" charset="0"/>
                <a:cs typeface="Times New Roman" panose="02020603050405020304" pitchFamily="18" charset="0"/>
              </a:rPr>
              <a:t> RERA advices buyer to not invest in projects without RERA registration.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The Gurgaon bench of Haryana Real Estate Regulatory Authority (HARERA), has advised the real estate buyers to not book properties in projects that are not registered with RERA.</a:t>
            </a:r>
          </a:p>
          <a:p>
            <a:pPr>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637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E41339-B747-431D-928D-45AE4974389C}"/>
              </a:ext>
            </a:extLst>
          </p:cNvPr>
          <p:cNvSpPr txBox="1"/>
          <p:nvPr/>
        </p:nvSpPr>
        <p:spPr>
          <a:xfrm>
            <a:off x="337351" y="1296139"/>
            <a:ext cx="11517298" cy="4067780"/>
          </a:xfrm>
          <a:prstGeom prst="rect">
            <a:avLst/>
          </a:prstGeom>
          <a:noFill/>
        </p:spPr>
        <p:txBody>
          <a:bodyPr wrap="square" rtlCol="0">
            <a:spAutoFit/>
          </a:bodyPr>
          <a:lstStyle/>
          <a:p>
            <a:pPr>
              <a:spcBef>
                <a:spcPts val="500"/>
              </a:spcBef>
              <a:spcAft>
                <a:spcPts val="1000"/>
              </a:spcAft>
            </a:pPr>
            <a:r>
              <a:rPr lang="en-IN" sz="2000" b="1" i="1" dirty="0">
                <a:effectLst/>
                <a:latin typeface="Calibri" panose="020F0502020204030204" pitchFamily="34" charset="0"/>
                <a:ea typeface="Calibri" panose="020F0502020204030204" pitchFamily="34" charset="0"/>
                <a:cs typeface="Times New Roman" panose="02020603050405020304" pitchFamily="18" charset="0"/>
              </a:rPr>
              <a:t>Section 3 </a:t>
            </a:r>
            <a:r>
              <a:rPr lang="en-IN" sz="1800" dirty="0">
                <a:effectLst/>
                <a:latin typeface="Calibri" panose="020F0502020204030204" pitchFamily="34" charset="0"/>
                <a:ea typeface="Calibri" panose="020F0502020204030204" pitchFamily="34" charset="0"/>
                <a:cs typeface="Times New Roman" panose="02020603050405020304" pitchFamily="18" charset="0"/>
              </a:rPr>
              <a:t>of the Real Estate (Regulation and Development) Act, 2016 says advertisement of unregistered real estate projects in any capacity lays down stringent punishment for such advertisements..</a:t>
            </a:r>
          </a:p>
          <a:p>
            <a:pPr>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Similarly, Section 9 of the RERA Act, says a person has to register with the RERA before facilitating sale purchase into registered projects.</a:t>
            </a:r>
          </a:p>
          <a:p>
            <a:pPr>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authority has noted many unregistered agents are using social media as a tool to advertise unregistered real estate projects in violation of the RERA Act 2016, which is a punishable offence.</a:t>
            </a:r>
          </a:p>
          <a:p>
            <a:pPr>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"People should not invest in any unregistered real estate project as they may be cheated through false promises .The real estate promoters and agents should work, act, and offer sale purchases in accordance with the RERA Act only," said Arun Kumar, Chairman RERA Gurugram.</a:t>
            </a:r>
          </a:p>
          <a:p>
            <a:pPr>
              <a:spcBef>
                <a:spcPts val="500"/>
              </a:spcBef>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4600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0A6F5-7A3D-449B-B15E-34939D954BCE}"/>
              </a:ext>
            </a:extLst>
          </p:cNvPr>
          <p:cNvSpPr txBox="1"/>
          <p:nvPr/>
        </p:nvSpPr>
        <p:spPr>
          <a:xfrm>
            <a:off x="106828" y="491824"/>
            <a:ext cx="11567604" cy="4155625"/>
          </a:xfrm>
          <a:prstGeom prst="rect">
            <a:avLst/>
          </a:prstGeom>
          <a:noFill/>
        </p:spPr>
        <p:txBody>
          <a:bodyPr wrap="square" rtlCol="0">
            <a:spAutoFit/>
          </a:bodyPr>
          <a:lstStyle/>
          <a:p>
            <a:pPr algn="ctr">
              <a:lnSpc>
                <a:spcPct val="150000"/>
              </a:lnSpc>
              <a:spcBef>
                <a:spcPts val="500"/>
              </a:spcBef>
              <a:spcAft>
                <a:spcPts val="10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Conclusion    </a:t>
            </a:r>
          </a:p>
          <a:p>
            <a:pPr>
              <a:lnSpc>
                <a:spcPct val="150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conclusion, the Haryana Real Estate (Regulation and Development) Act, 2017 has brought about positive changes in the real estate sector in the state. It has increased transparency and accountability, reduced project delays, boosted consumer confidence, and attracted more investment. However, some challenges need to be addressed, such as effective enforcement, awareness, and capacity building. The HRERA can potentially transform the real estate sector in Haryana, and the government needs to continue its efforts to strengthen the regulatory framework and improve its implementation. Despite the challenges, the Haryana RERA (Rera Haryana) has set a positive example for other states in India to follow in promoting a transparent and regulated real estate sector.</a:t>
            </a:r>
          </a:p>
          <a:p>
            <a:pPr>
              <a:lnSpc>
                <a:spcPct val="150000"/>
              </a:lnSpc>
            </a:pPr>
            <a:endParaRPr lang="en-IN" dirty="0"/>
          </a:p>
        </p:txBody>
      </p:sp>
    </p:spTree>
    <p:extLst>
      <p:ext uri="{BB962C8B-B14F-4D97-AF65-F5344CB8AC3E}">
        <p14:creationId xmlns:p14="http://schemas.microsoft.com/office/powerpoint/2010/main" val="115554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41557-C9FB-4882-AFB8-685338721766}"/>
              </a:ext>
            </a:extLst>
          </p:cNvPr>
          <p:cNvSpPr txBox="1"/>
          <p:nvPr/>
        </p:nvSpPr>
        <p:spPr>
          <a:xfrm>
            <a:off x="495300" y="539496"/>
            <a:ext cx="11201400" cy="6258380"/>
          </a:xfrm>
          <a:prstGeom prst="rect">
            <a:avLst/>
          </a:prstGeom>
          <a:noFill/>
        </p:spPr>
        <p:txBody>
          <a:bodyPr wrap="square" rtlCol="0">
            <a:spAutoFit/>
          </a:bodyPr>
          <a:lstStyle/>
          <a:p>
            <a:pPr marL="285750" indent="-285750">
              <a:lnSpc>
                <a:spcPct val="115000"/>
              </a:lnSpc>
              <a:spcBef>
                <a:spcPts val="500"/>
              </a:spcBef>
              <a:spcAft>
                <a:spcPts val="1000"/>
              </a:spcAft>
              <a:buFont typeface="Wingdings" panose="05000000000000000000" pitchFamily="2" charset="2"/>
              <a:buChar char="Ø"/>
            </a:pPr>
            <a:r>
              <a:rPr lang="en-IN" dirty="0">
                <a:effectLst/>
                <a:latin typeface="Arial" panose="020B0604020202020204" pitchFamily="34" charset="0"/>
                <a:ea typeface="Calibri" panose="020F0502020204030204" pitchFamily="34" charset="0"/>
                <a:cs typeface="Times New Roman" panose="02020603050405020304" pitchFamily="18" charset="0"/>
              </a:rPr>
              <a:t>The act mandates the registration of real estate projects and agents, establishes the Haryana Real Estate Regulatory Authority (HRERA) as a regulatory body, and sets up a dispute resolution mechanism. The act also outlines the obligations of developers, including the timely completion of projects, and imposes penalties for non-compliance. The Haryana RERA Act covers residential and commercial real estate projects and applies to all ongoing Projects, under construction or completed. The act has had a significant impact on the real estate sector in Haryana, enhancing transparency and accountability and improving consumer confidence. However, it also faces challenges in its implementation, which need to be addressed to ensure its long-term</a:t>
            </a:r>
            <a:br>
              <a:rPr lang="en-IN" dirty="0">
                <a:effectLst/>
                <a:latin typeface="Arial" panose="020B0604020202020204" pitchFamily="34" charset="0"/>
                <a:ea typeface="Calibri" panose="020F0502020204030204" pitchFamily="34" charset="0"/>
                <a:cs typeface="Times New Roman" panose="02020603050405020304" pitchFamily="18" charset="0"/>
              </a:rPr>
            </a:br>
            <a:r>
              <a:rPr lang="en-IN" dirty="0">
                <a:effectLst/>
                <a:latin typeface="Arial" panose="020B0604020202020204" pitchFamily="34" charset="0"/>
                <a:ea typeface="Calibri" panose="020F0502020204030204" pitchFamily="34" charset="0"/>
                <a:cs typeface="Times New Roman" panose="02020603050405020304" pitchFamily="18" charset="0"/>
              </a:rPr>
              <a:t>success.</a:t>
            </a:r>
          </a:p>
          <a:p>
            <a:pPr marL="285750" indent="-285750">
              <a:lnSpc>
                <a:spcPct val="115000"/>
              </a:lnSpc>
              <a:spcBef>
                <a:spcPts val="500"/>
              </a:spcBef>
              <a:spcAft>
                <a:spcPts val="1000"/>
              </a:spcAft>
              <a:buFont typeface="Wingdings" panose="05000000000000000000" pitchFamily="2" charset="2"/>
              <a:buChar char="Ø"/>
            </a:pPr>
            <a:r>
              <a:rPr lang="en-IN" sz="2000" b="1" dirty="0">
                <a:effectLst/>
                <a:latin typeface="Calibri" panose="020F0502020204030204" pitchFamily="34" charset="0"/>
                <a:ea typeface="Calibri" panose="020F0502020204030204" pitchFamily="34" charset="0"/>
                <a:cs typeface="Times New Roman" panose="02020603050405020304" pitchFamily="18" charset="0"/>
              </a:rPr>
              <a:t>What is RERA Haryana?</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RERA Haryana is the regulatory body that promotes and oversees the real estate sector. RERA in Haryana was set up on 29 July 2017 and the RERA Act Haryana is implemented via two branches: HRERA Gurugram and HRERA Panchkula.</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According to a statement issued by the Chief Minister, Sh. Manohar Lal, RERA in Haryana was established with an aim to facilitate 'organic an systematic growth of real estate'. Additionally, h stated that its goal was to create a transparent relationship between real estate developers and buyers. In order to achieve this, the government introduced transparency in transactions, as well as fair and quick resolution of disputes between buyers and builders.</a:t>
            </a:r>
          </a:p>
          <a:p>
            <a:pPr marL="285750" indent="-285750">
              <a:lnSpc>
                <a:spcPct val="115000"/>
              </a:lnSpc>
              <a:spcBef>
                <a:spcPts val="500"/>
              </a:spcBef>
              <a:spcAft>
                <a:spcPts val="1000"/>
              </a:spcAft>
              <a:buFont typeface="Wingdings" panose="05000000000000000000" pitchFamily="2" charset="2"/>
              <a:buChar char="Ø"/>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5677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8793A8-930B-4F27-8CF3-336CEAC57457}"/>
              </a:ext>
            </a:extLst>
          </p:cNvPr>
          <p:cNvSpPr txBox="1"/>
          <p:nvPr/>
        </p:nvSpPr>
        <p:spPr>
          <a:xfrm>
            <a:off x="484633" y="1293565"/>
            <a:ext cx="11439144" cy="4943405"/>
          </a:xfrm>
          <a:prstGeom prst="rect">
            <a:avLst/>
          </a:prstGeom>
          <a:noFill/>
        </p:spPr>
        <p:txBody>
          <a:bodyPr wrap="square" rtlCol="0">
            <a:spAutoFit/>
          </a:bodyPr>
          <a:lstStyle/>
          <a:p>
            <a:pPr>
              <a:lnSpc>
                <a:spcPct val="115000"/>
              </a:lnSpc>
              <a:spcBef>
                <a:spcPts val="500"/>
              </a:spcBef>
              <a:spcAft>
                <a:spcPts val="1000"/>
              </a:spcAft>
            </a:pPr>
            <a:r>
              <a:rPr lang="en-IN" sz="2400" b="1" dirty="0">
                <a:effectLst/>
                <a:latin typeface="Calibri" panose="020F0502020204030204" pitchFamily="34" charset="0"/>
                <a:ea typeface="Calibri" panose="020F0502020204030204" pitchFamily="34" charset="0"/>
                <a:cs typeface="Times New Roman" panose="02020603050405020304" pitchFamily="18" charset="0"/>
              </a:rPr>
              <a:t>RERA Haryana: Rules and Regulations</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Before you register a complaint, learn RERA Haryana's rules. You can access these rules and regulations online, at the HRERA portal.</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RERA Haryana rules detailed online contain important information such as the following.</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order to make a complaint with the adjudicating officer for interest and compensation you must submit form CAO in triplicate with the appropriate fee</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In case you are given a flat with a reduced carpet area than what was promised, your developer must refund the money to you along with the interest earned at the</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prescribed interest rate within 90 days</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Once you are conversant with RERA rules that pertain to you, register a complaint online.</a:t>
            </a:r>
          </a:p>
          <a:p>
            <a:endParaRPr lang="en-IN" dirty="0"/>
          </a:p>
        </p:txBody>
      </p:sp>
    </p:spTree>
    <p:extLst>
      <p:ext uri="{BB962C8B-B14F-4D97-AF65-F5344CB8AC3E}">
        <p14:creationId xmlns:p14="http://schemas.microsoft.com/office/powerpoint/2010/main" val="43285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F045C-6470-4122-AEAD-2BB8DD7E8865}"/>
              </a:ext>
            </a:extLst>
          </p:cNvPr>
          <p:cNvSpPr txBox="1"/>
          <p:nvPr/>
        </p:nvSpPr>
        <p:spPr>
          <a:xfrm>
            <a:off x="865632" y="404599"/>
            <a:ext cx="10460736" cy="5985228"/>
          </a:xfrm>
          <a:prstGeom prst="rect">
            <a:avLst/>
          </a:prstGeom>
          <a:noFill/>
        </p:spPr>
        <p:txBody>
          <a:bodyPr wrap="square" rtlCol="0">
            <a:spAutoFit/>
          </a:bodyPr>
          <a:lstStyle/>
          <a:p>
            <a:pPr marL="285750" indent="-285750">
              <a:lnSpc>
                <a:spcPct val="115000"/>
              </a:lnSpc>
              <a:spcBef>
                <a:spcPts val="500"/>
              </a:spcBef>
              <a:spcAft>
                <a:spcPts val="1000"/>
              </a:spcAft>
              <a:buFont typeface="Wingdings" panose="05000000000000000000" pitchFamily="2" charset="2"/>
              <a:buChar char="Ø"/>
            </a:pPr>
            <a:r>
              <a:rPr lang="en-IN" sz="2000" b="1" dirty="0">
                <a:effectLst/>
                <a:latin typeface="Calibri" panose="020F0502020204030204" pitchFamily="34" charset="0"/>
                <a:ea typeface="Calibri" panose="020F0502020204030204" pitchFamily="34" charset="0"/>
                <a:cs typeface="Times New Roman" panose="02020603050405020304" pitchFamily="18" charset="0"/>
              </a:rPr>
              <a:t>Powers and Role of Haryana RERA</a:t>
            </a:r>
          </a:p>
          <a:p>
            <a:pPr lvl="1">
              <a:lnSpc>
                <a:spcPct val="115000"/>
              </a:lnSpc>
              <a:spcBef>
                <a:spcPts val="500"/>
              </a:spcBef>
              <a:spcAft>
                <a:spcPts val="10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powers and role of Haryana RERA (HRERA) are given below.</a:t>
            </a:r>
          </a:p>
          <a:p>
            <a:pPr marL="857250" lvl="1" indent="-400050">
              <a:lnSpc>
                <a:spcPct val="115000"/>
              </a:lnSpc>
              <a:spcBef>
                <a:spcPts val="500"/>
              </a:spcBef>
              <a:spcAft>
                <a:spcPts val="1000"/>
              </a:spcAft>
              <a:buFont typeface="+mj-lt"/>
              <a:buAutoNum type="romanUcPeriod"/>
            </a:pPr>
            <a:r>
              <a:rPr lang="en-IN" dirty="0">
                <a:effectLst/>
                <a:latin typeface="Calibri" panose="020F0502020204030204" pitchFamily="34" charset="0"/>
                <a:ea typeface="Calibri" panose="020F0502020204030204" pitchFamily="34" charset="0"/>
                <a:cs typeface="Times New Roman" panose="02020603050405020304" pitchFamily="18" charset="0"/>
              </a:rPr>
              <a:t>To ask any allottee, promoter, or estate agent for data</a:t>
            </a:r>
          </a:p>
          <a:p>
            <a:pPr marL="857250" lvl="1" indent="-400050">
              <a:lnSpc>
                <a:spcPct val="115000"/>
              </a:lnSpc>
              <a:spcBef>
                <a:spcPts val="500"/>
              </a:spcBef>
              <a:spcAft>
                <a:spcPts val="1000"/>
              </a:spcAft>
              <a:buFont typeface="+mj-lt"/>
              <a:buAutoNum type="romanUcPeriod"/>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dirty="0">
                <a:effectLst/>
                <a:latin typeface="Calibri" panose="020F0502020204030204" pitchFamily="34" charset="0"/>
                <a:ea typeface="Calibri" panose="020F0502020204030204" pitchFamily="34" charset="0"/>
                <a:cs typeface="Times New Roman" panose="02020603050405020304" pitchFamily="18" charset="0"/>
              </a:rPr>
              <a:t>o look over the promoter's or agent's financial records, books of business, and accounts. to be endowed with all the institutions and authority of a civil court as defined by the Code of Civil Procedure, 1908;</a:t>
            </a:r>
          </a:p>
          <a:p>
            <a:pPr marL="857250" lvl="1" indent="-400050">
              <a:lnSpc>
                <a:spcPct val="115000"/>
              </a:lnSpc>
              <a:spcBef>
                <a:spcPts val="500"/>
              </a:spcBef>
              <a:spcAft>
                <a:spcPts val="1000"/>
              </a:spcAft>
              <a:buFont typeface="+mj-lt"/>
              <a:buAutoNum type="romanUcPeriod"/>
            </a:pPr>
            <a:r>
              <a:rPr lang="en-IN" dirty="0">
                <a:effectLst/>
                <a:latin typeface="Calibri" panose="020F0502020204030204" pitchFamily="34" charset="0"/>
                <a:ea typeface="Calibri" panose="020F0502020204030204" pitchFamily="34" charset="0"/>
                <a:cs typeface="Times New Roman" panose="02020603050405020304" pitchFamily="18" charset="0"/>
              </a:rPr>
              <a:t>To appoint temporary orders prohibiting Promoters, Allottees, and Agents from taking part in any unlawful activity;</a:t>
            </a:r>
          </a:p>
          <a:p>
            <a:pPr marL="857250" lvl="1" indent="-400050">
              <a:lnSpc>
                <a:spcPct val="115000"/>
              </a:lnSpc>
              <a:spcBef>
                <a:spcPts val="500"/>
              </a:spcBef>
              <a:spcAft>
                <a:spcPts val="1000"/>
              </a:spcAft>
              <a:buFont typeface="+mj-lt"/>
              <a:buAutoNum type="romanUcPeriod"/>
            </a:pPr>
            <a:r>
              <a:rPr lang="en-IN" dirty="0">
                <a:effectLst/>
                <a:latin typeface="Calibri" panose="020F0502020204030204" pitchFamily="34" charset="0"/>
                <a:ea typeface="Calibri" panose="020F0502020204030204" pitchFamily="34" charset="0"/>
                <a:cs typeface="Times New Roman" panose="02020603050405020304" pitchFamily="18" charset="0"/>
              </a:rPr>
              <a:t> To impose a fine on any Builder or Agent who disobeys the rules of the Act;</a:t>
            </a:r>
          </a:p>
          <a:p>
            <a:pPr marL="857250" lvl="1" indent="-400050">
              <a:lnSpc>
                <a:spcPct val="115000"/>
              </a:lnSpc>
              <a:spcBef>
                <a:spcPts val="500"/>
              </a:spcBef>
              <a:spcAft>
                <a:spcPts val="1000"/>
              </a:spcAft>
              <a:buFont typeface="+mj-lt"/>
              <a:buAutoNum type="romanUcPeriod"/>
            </a:pPr>
            <a:r>
              <a:rPr lang="en-IN" dirty="0">
                <a:latin typeface="Calibri" panose="020F0502020204030204" pitchFamily="34" charset="0"/>
                <a:ea typeface="Calibri" panose="020F0502020204030204" pitchFamily="34" charset="0"/>
                <a:cs typeface="Times New Roman" panose="02020603050405020304" pitchFamily="18" charset="0"/>
              </a:rPr>
              <a:t>T</a:t>
            </a:r>
            <a:r>
              <a:rPr lang="en-IN" dirty="0">
                <a:effectLst/>
                <a:latin typeface="Calibri" panose="020F0502020204030204" pitchFamily="34" charset="0"/>
                <a:ea typeface="Calibri" panose="020F0502020204030204" pitchFamily="34" charset="0"/>
                <a:cs typeface="Times New Roman" panose="02020603050405020304" pitchFamily="18" charset="0"/>
              </a:rPr>
              <a:t>o make a note of a circumstance or issue to the Indian Competition Commission. The tenure issue is related to a specific monopoly situation that has affected the interests of allottees.</a:t>
            </a:r>
          </a:p>
          <a:p>
            <a:pPr marL="857250" lvl="1" indent="-400050">
              <a:lnSpc>
                <a:spcPct val="115000"/>
              </a:lnSpc>
              <a:spcBef>
                <a:spcPts val="500"/>
              </a:spcBef>
              <a:spcAft>
                <a:spcPts val="1000"/>
              </a:spcAft>
              <a:buFont typeface="+mj-lt"/>
              <a:buAutoNum type="romanUcPeriod"/>
            </a:pPr>
            <a:r>
              <a:rPr lang="en-IN" dirty="0">
                <a:latin typeface="Calibri" panose="020F0502020204030204" pitchFamily="34" charset="0"/>
                <a:ea typeface="Calibri" panose="020F0502020204030204" pitchFamily="34" charset="0"/>
                <a:cs typeface="Times New Roman" panose="02020603050405020304" pitchFamily="18" charset="0"/>
              </a:rPr>
              <a:t>I</a:t>
            </a:r>
            <a:r>
              <a:rPr lang="en-IN" dirty="0">
                <a:effectLst/>
                <a:latin typeface="Calibri" panose="020F0502020204030204" pitchFamily="34" charset="0"/>
                <a:ea typeface="Calibri" panose="020F0502020204030204" pitchFamily="34" charset="0"/>
                <a:cs typeface="Times New Roman" panose="02020603050405020304" pitchFamily="18" charset="0"/>
              </a:rPr>
              <a:t>f an error appears on the promoting record, amend or correct any order within two years; • To collect fees, interest, and damages from agents, allottees, and promoters.</a:t>
            </a:r>
          </a:p>
          <a:p>
            <a:endParaRPr lang="en-IN" dirty="0"/>
          </a:p>
        </p:txBody>
      </p:sp>
    </p:spTree>
    <p:extLst>
      <p:ext uri="{BB962C8B-B14F-4D97-AF65-F5344CB8AC3E}">
        <p14:creationId xmlns:p14="http://schemas.microsoft.com/office/powerpoint/2010/main" val="25622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B325FE-6C33-476E-A638-7F4E14E18C53}"/>
              </a:ext>
            </a:extLst>
          </p:cNvPr>
          <p:cNvSpPr txBox="1"/>
          <p:nvPr/>
        </p:nvSpPr>
        <p:spPr>
          <a:xfrm>
            <a:off x="448322" y="621437"/>
            <a:ext cx="11239130" cy="2893100"/>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Key Provisions of RERA</a:t>
            </a:r>
          </a:p>
          <a:p>
            <a:endParaRPr lang="en-IN" dirty="0"/>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Establishment of Real Estate Regulatory Authority</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Mandatory Registration of Projects</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Disclosure of Project Details</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Deposit of 70% of Funds in Escrow Account</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Developers are liable for any structural</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Structural Defect Liability</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Establishment of Appellate Tribunal</a:t>
            </a:r>
          </a:p>
          <a:p>
            <a:pPr marL="285750" indent="-285750">
              <a:buFont typeface="Wingdings" panose="05000000000000000000" pitchFamily="2" charset="2"/>
              <a:buChar char="q"/>
            </a:pPr>
            <a:endParaRPr lang="en-IN" dirty="0"/>
          </a:p>
        </p:txBody>
      </p:sp>
      <p:sp>
        <p:nvSpPr>
          <p:cNvPr id="3" name="TextBox 2">
            <a:extLst>
              <a:ext uri="{FF2B5EF4-FFF2-40B4-BE49-F238E27FC236}">
                <a16:creationId xmlns:a16="http://schemas.microsoft.com/office/drawing/2014/main" id="{65F862F5-6C11-4076-B748-8889E152783B}"/>
              </a:ext>
            </a:extLst>
          </p:cNvPr>
          <p:cNvSpPr txBox="1"/>
          <p:nvPr/>
        </p:nvSpPr>
        <p:spPr>
          <a:xfrm>
            <a:off x="452761" y="3551068"/>
            <a:ext cx="10306975" cy="3416320"/>
          </a:xfrm>
          <a:prstGeom prst="rect">
            <a:avLst/>
          </a:prstGeom>
          <a:noFill/>
        </p:spPr>
        <p:txBody>
          <a:bodyPr wrap="square" rtlCol="0">
            <a:sp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Impact of RERA on the Real Estate Industry</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Since its implementation, RERA has brought about significant positive changes in the Indian real estate industry:</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Increased Transparency</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Boost to Consumer Confidence</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Reduction in Project Delays</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Decline in Fraudulent Practices</a:t>
            </a:r>
          </a:p>
          <a:p>
            <a:pPr marL="285750" indent="-285750">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Resolving Disputes Swiftly</a:t>
            </a:r>
          </a:p>
          <a:p>
            <a:pPr marL="285750" indent="-285750">
              <a:buFont typeface="Wingdings" panose="05000000000000000000" pitchFamily="2" charset="2"/>
              <a:buChar char="q"/>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q"/>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8465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C6CD3-3F84-4A52-8248-BCA41D7D500D}"/>
              </a:ext>
            </a:extLst>
          </p:cNvPr>
          <p:cNvSpPr txBox="1"/>
          <p:nvPr/>
        </p:nvSpPr>
        <p:spPr>
          <a:xfrm>
            <a:off x="532660" y="1024549"/>
            <a:ext cx="10573305" cy="2707408"/>
          </a:xfrm>
          <a:prstGeom prst="rect">
            <a:avLst/>
          </a:prstGeom>
          <a:noFill/>
        </p:spPr>
        <p:txBody>
          <a:bodyPr wrap="square" rtlCol="0">
            <a:spAutoFit/>
          </a:bodyPr>
          <a:lstStyle/>
          <a:p>
            <a:pPr>
              <a:lnSpc>
                <a:spcPct val="115000"/>
              </a:lnSpc>
              <a:spcBef>
                <a:spcPts val="500"/>
              </a:spcBef>
              <a:spcAft>
                <a:spcPts val="1000"/>
              </a:spcAft>
            </a:pPr>
            <a:r>
              <a:rPr lang="en-IN" sz="2400" b="1" i="1" dirty="0">
                <a:effectLst/>
                <a:latin typeface="Calibri" panose="020F0502020204030204" pitchFamily="34" charset="0"/>
                <a:ea typeface="Calibri" panose="020F0502020204030204" pitchFamily="34" charset="0"/>
                <a:cs typeface="Times New Roman" panose="02020603050405020304" pitchFamily="18" charset="0"/>
              </a:rPr>
              <a:t>Why RERA?</a:t>
            </a: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home buyers have grumbled for so long that real estate transactions were skewed and laboriously in the esteem of the developers. RERA and the government's model code, focus to design a more rightful and fair transaction between the seller and the buyer of properties, substantially in the primary market. RERA will make real estate purchase effortless, by bringing in superior accountability and translucency, provided that states do not weaken the provisions and the soul of the central act.</a:t>
            </a:r>
          </a:p>
          <a:p>
            <a:endParaRPr lang="en-IN" i="1" dirty="0"/>
          </a:p>
        </p:txBody>
      </p:sp>
    </p:spTree>
    <p:extLst>
      <p:ext uri="{BB962C8B-B14F-4D97-AF65-F5344CB8AC3E}">
        <p14:creationId xmlns:p14="http://schemas.microsoft.com/office/powerpoint/2010/main" val="265282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FFA3D316-5343-4DE8-A373-C53F303E7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485" y="896645"/>
            <a:ext cx="9721049" cy="5140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70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F8CA7-B496-46F8-AB58-835952D244FE}"/>
              </a:ext>
            </a:extLst>
          </p:cNvPr>
          <p:cNvSpPr txBox="1"/>
          <p:nvPr/>
        </p:nvSpPr>
        <p:spPr>
          <a:xfrm>
            <a:off x="907002" y="1562273"/>
            <a:ext cx="10377996" cy="3437864"/>
          </a:xfrm>
          <a:prstGeom prst="rect">
            <a:avLst/>
          </a:prstGeom>
          <a:noFill/>
        </p:spPr>
        <p:txBody>
          <a:bodyPr wrap="square" rtlCol="0">
            <a:sp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Impact of RERA on the buyer</a:t>
            </a:r>
          </a:p>
          <a:p>
            <a:endParaRPr lang="en-IN" i="1"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500"/>
              </a:spcBef>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RERA has been introduced to protect the rights and interests of property buyers. To increase translucency in project completion status, the developers must disclose the construction status on the official website of the Authority. This has to be done every quarter i.e. in every 3 months after getting the registration number from the authority. In case of any malefaction by the promoter/ builders, the buyer/allottee can file a complaint to the Authority online. Builders/promoters cannot change anything in the structure of the building without prior assent from all the buyers. All these measures, in addition to those mentioned in the sections of the Real Estate (Regulation and Development) Act 2016, is expected to boost the confidence of the investors.</a:t>
            </a:r>
          </a:p>
          <a:p>
            <a:endParaRPr lang="en-IN" dirty="0"/>
          </a:p>
        </p:txBody>
      </p:sp>
    </p:spTree>
    <p:extLst>
      <p:ext uri="{BB962C8B-B14F-4D97-AF65-F5344CB8AC3E}">
        <p14:creationId xmlns:p14="http://schemas.microsoft.com/office/powerpoint/2010/main" val="19100681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2761</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 pandey</dc:creator>
  <cp:lastModifiedBy>aakash pandey</cp:lastModifiedBy>
  <cp:revision>22</cp:revision>
  <dcterms:created xsi:type="dcterms:W3CDTF">2024-03-07T02:11:53Z</dcterms:created>
  <dcterms:modified xsi:type="dcterms:W3CDTF">2024-03-07T07:14:06Z</dcterms:modified>
</cp:coreProperties>
</file>