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webextensions/webextension1.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2" r:id="rId5"/>
    <p:sldId id="275" r:id="rId6"/>
    <p:sldId id="281" r:id="rId7"/>
    <p:sldId id="276" r:id="rId8"/>
    <p:sldId id="278" r:id="rId9"/>
    <p:sldId id="298" r:id="rId10"/>
    <p:sldId id="299" r:id="rId11"/>
    <p:sldId id="297" r:id="rId12"/>
    <p:sldId id="293" r:id="rId13"/>
    <p:sldId id="300" r:id="rId14"/>
    <p:sldId id="288" r:id="rId15"/>
    <p:sldId id="302" r:id="rId16"/>
    <p:sldId id="28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903"/>
    <a:srgbClr val="AEC2D8"/>
    <a:srgbClr val="D6E0EB"/>
    <a:srgbClr val="98432A"/>
    <a:srgbClr val="446992"/>
    <a:srgbClr val="2D4C6C"/>
    <a:srgbClr val="0F253E"/>
    <a:srgbClr val="44678D"/>
    <a:srgbClr val="263E5A"/>
    <a:srgbClr val="63B7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5611" autoAdjust="0"/>
  </p:normalViewPr>
  <p:slideViewPr>
    <p:cSldViewPr snapToGrid="0" showGuides="1">
      <p:cViewPr varScale="1">
        <p:scale>
          <a:sx n="122" d="100"/>
          <a:sy n="122" d="100"/>
        </p:scale>
        <p:origin x="444" y="11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3/11/2024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3/11/2024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4.jpg"/><Relationship Id="rId5" Type="http://schemas.openxmlformats.org/officeDocument/2006/relationships/image" Target="../media/image6.jp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1.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sz="4800" spc="300" dirty="0"/>
              <a:t>Credit Loan Defaults</a:t>
            </a:r>
            <a:endParaRPr lang="en-US" sz="4800" spc="3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945696" cy="1522134"/>
          </a:xfrm>
        </p:spPr>
        <p:txBody>
          <a:bodyPr/>
          <a:lstStyle/>
          <a:p>
            <a:pPr>
              <a:spcBef>
                <a:spcPts val="100"/>
              </a:spcBef>
            </a:pPr>
            <a:r>
              <a:rPr lang="en-US" dirty="0"/>
              <a:t>Jennifer Melendez</a:t>
            </a:r>
          </a:p>
          <a:p>
            <a:pPr>
              <a:spcBef>
                <a:spcPts val="100"/>
              </a:spcBef>
            </a:pPr>
            <a:r>
              <a:rPr lang="en-US" dirty="0"/>
              <a:t>Manal Bayoumi</a:t>
            </a:r>
          </a:p>
          <a:p>
            <a:pPr>
              <a:spcBef>
                <a:spcPts val="100"/>
              </a:spcBef>
            </a:pPr>
            <a:r>
              <a:rPr lang="en-US" dirty="0"/>
              <a:t>Rocio Cantu</a:t>
            </a:r>
          </a:p>
          <a:p>
            <a:pPr>
              <a:spcBef>
                <a:spcPts val="100"/>
              </a:spcBef>
            </a:pPr>
            <a:r>
              <a:rPr lang="en-US" dirty="0"/>
              <a:t>Johnny Truong</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6522" r="6522"/>
          <a:stretch/>
        </p:blipFill>
        <p:spPr>
          <a:xfrm>
            <a:off x="6816436" y="796898"/>
            <a:ext cx="4331624" cy="4981385"/>
          </a:xfrm>
          <a:ln w="19050">
            <a:solidFill>
              <a:srgbClr val="D84400"/>
            </a:solidFill>
          </a:ln>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4B03DE5-5A80-0135-7317-AD2A6BBF8F7F}"/>
              </a:ext>
            </a:extLst>
          </p:cNvPr>
          <p:cNvSpPr>
            <a:spLocks noGrp="1"/>
          </p:cNvSpPr>
          <p:nvPr>
            <p:ph type="title"/>
          </p:nvPr>
        </p:nvSpPr>
        <p:spPr>
          <a:xfrm>
            <a:off x="651157" y="636766"/>
            <a:ext cx="4718012" cy="2721895"/>
          </a:xfrm>
        </p:spPr>
        <p:txBody>
          <a:bodyPr/>
          <a:lstStyle/>
          <a:p>
            <a:r>
              <a:rPr lang="en-US" dirty="0"/>
              <a:t>Machine Learning: Models</a:t>
            </a:r>
          </a:p>
        </p:txBody>
      </p:sp>
      <p:pic>
        <p:nvPicPr>
          <p:cNvPr id="19" name="Picture 18" descr="A blue squares with black text&#10;&#10;Description automatically generated">
            <a:extLst>
              <a:ext uri="{FF2B5EF4-FFF2-40B4-BE49-F238E27FC236}">
                <a16:creationId xmlns:a16="http://schemas.microsoft.com/office/drawing/2014/main" id="{981C45CE-F3AA-C9FE-DC97-584DA27536FE}"/>
              </a:ext>
            </a:extLst>
          </p:cNvPr>
          <p:cNvPicPr>
            <a:picLocks noChangeAspect="1"/>
          </p:cNvPicPr>
          <p:nvPr/>
        </p:nvPicPr>
        <p:blipFill>
          <a:blip r:embed="rId2"/>
          <a:stretch>
            <a:fillRect/>
          </a:stretch>
        </p:blipFill>
        <p:spPr>
          <a:xfrm>
            <a:off x="5710805" y="1700252"/>
            <a:ext cx="5978530" cy="4427009"/>
          </a:xfrm>
          <a:prstGeom prst="rect">
            <a:avLst/>
          </a:prstGeom>
          <a:ln w="76200">
            <a:solidFill>
              <a:srgbClr val="AEC2D8"/>
            </a:solidFill>
          </a:ln>
        </p:spPr>
      </p:pic>
      <p:sp>
        <p:nvSpPr>
          <p:cNvPr id="21" name="TextBox 20">
            <a:extLst>
              <a:ext uri="{FF2B5EF4-FFF2-40B4-BE49-F238E27FC236}">
                <a16:creationId xmlns:a16="http://schemas.microsoft.com/office/drawing/2014/main" id="{53A82E33-1BBF-3C04-F1E7-6C4A5F1C13E7}"/>
              </a:ext>
            </a:extLst>
          </p:cNvPr>
          <p:cNvSpPr txBox="1"/>
          <p:nvPr/>
        </p:nvSpPr>
        <p:spPr>
          <a:xfrm>
            <a:off x="2368732" y="2708365"/>
            <a:ext cx="3342073" cy="2062103"/>
          </a:xfrm>
          <a:prstGeom prst="rect">
            <a:avLst/>
          </a:prstGeom>
        </p:spPr>
        <p:txBody>
          <a:bodyPr wrap="square" rtlCol="0">
            <a:spAutoFit/>
          </a:bodyPr>
          <a:lstStyle/>
          <a:p>
            <a:pPr marL="0" indent="0">
              <a:lnSpc>
                <a:spcPct val="100000"/>
              </a:lnSpc>
              <a:spcBef>
                <a:spcPts val="0"/>
              </a:spcBef>
              <a:buFontTx/>
              <a:buNone/>
            </a:pPr>
            <a:r>
              <a:rPr lang="en-US" sz="1600" b="0" i="0" dirty="0">
                <a:solidFill>
                  <a:schemeClr val="bg1"/>
                </a:solidFill>
                <a:effectLst/>
                <a:latin typeface="Söhne"/>
              </a:rPr>
              <a:t>The accuracy for that model was </a:t>
            </a:r>
            <a:br>
              <a:rPr lang="en-US" sz="1600" dirty="0">
                <a:solidFill>
                  <a:schemeClr val="bg1"/>
                </a:solidFill>
                <a:latin typeface="Söhne"/>
              </a:rPr>
            </a:br>
            <a:r>
              <a:rPr lang="en-US" sz="1600" b="0" i="0" dirty="0">
                <a:solidFill>
                  <a:schemeClr val="bg1"/>
                </a:solidFill>
                <a:effectLst/>
                <a:latin typeface="Söhne"/>
              </a:rPr>
              <a:t>approximately 71.88%. As for the precision, it reached 71.93%, and the recall score was 99.57%. When we used the random forest model, its accuracy level reached 73.26%. The precision level reached 75.96%, and the recall level reached 91.65%</a:t>
            </a:r>
            <a:endParaRPr lang="en-US" sz="1600" dirty="0">
              <a:solidFill>
                <a:schemeClr val="bg1"/>
              </a:solidFill>
              <a:latin typeface="Söhne"/>
              <a:ea typeface="微软雅黑"/>
              <a:cs typeface="Posterama" panose="020B0504020200020000" pitchFamily="34" charset="0"/>
            </a:endParaRPr>
          </a:p>
        </p:txBody>
      </p:sp>
    </p:spTree>
    <p:extLst>
      <p:ext uri="{BB962C8B-B14F-4D97-AF65-F5344CB8AC3E}">
        <p14:creationId xmlns:p14="http://schemas.microsoft.com/office/powerpoint/2010/main" val="294549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49970" y="453551"/>
            <a:ext cx="9823998" cy="132556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379632" y="1779114"/>
            <a:ext cx="5364676" cy="4020755"/>
          </a:xfrm>
        </p:spPr>
        <p:txBody>
          <a:bodyPr/>
          <a:lstStyle/>
          <a:p>
            <a:pPr marL="285750" indent="-285750">
              <a:buFont typeface="Arial" panose="020B0604020202020204" pitchFamily="34" charset="0"/>
              <a:buChar char="•"/>
            </a:pPr>
            <a:r>
              <a:rPr lang="en-US" altLang="zh-CN" sz="1800" b="1" dirty="0"/>
              <a:t>Objective</a:t>
            </a:r>
            <a:r>
              <a:rPr lang="en-US" altLang="zh-CN" sz="1800" dirty="0"/>
              <a:t>: </a:t>
            </a:r>
            <a:r>
              <a:rPr lang="en-US" sz="1800" b="0" i="0" dirty="0">
                <a:solidFill>
                  <a:srgbClr val="ECECEC"/>
                </a:solidFill>
                <a:effectLst/>
                <a:latin typeface="Söhne"/>
              </a:rPr>
              <a:t>The objective of this project is to analyze the factors that contribute to credit loan defaults and develop a machine learning model to predict the likelihood of a borrower defaulting on a loan.</a:t>
            </a:r>
            <a:endParaRPr lang="en-US" altLang="zh-CN" sz="1800" dirty="0"/>
          </a:p>
          <a:p>
            <a:pPr marL="285750" indent="-285750">
              <a:buFont typeface="Arial" panose="020B0604020202020204" pitchFamily="34" charset="0"/>
              <a:buChar char="•"/>
            </a:pPr>
            <a:r>
              <a:rPr lang="en-US" sz="1800" b="1" i="0" dirty="0">
                <a:solidFill>
                  <a:srgbClr val="ECECEC"/>
                </a:solidFill>
                <a:effectLst/>
                <a:latin typeface="Söhne"/>
              </a:rPr>
              <a:t>Model Development:</a:t>
            </a:r>
            <a:r>
              <a:rPr lang="en-US" sz="1800" b="0" i="0" dirty="0">
                <a:solidFill>
                  <a:srgbClr val="ECECEC"/>
                </a:solidFill>
                <a:effectLst/>
                <a:latin typeface="Söhne"/>
              </a:rPr>
              <a:t> Several machine learning models, including logistic regression and random forest were trained on the preprocessed data to predict loan defaults.</a:t>
            </a:r>
          </a:p>
          <a:p>
            <a:pPr marL="285750" indent="-285750">
              <a:buFont typeface="Arial" panose="020B0604020202020204" pitchFamily="34" charset="0"/>
              <a:buChar char="•"/>
            </a:pPr>
            <a:r>
              <a:rPr lang="en-US" sz="1800" b="0" i="0" dirty="0">
                <a:solidFill>
                  <a:srgbClr val="ECECEC"/>
                </a:solidFill>
                <a:effectLst/>
                <a:latin typeface="Söhne"/>
              </a:rPr>
              <a:t> </a:t>
            </a:r>
            <a:r>
              <a:rPr lang="en-US" sz="1800" b="1" i="0" dirty="0">
                <a:solidFill>
                  <a:srgbClr val="ECECEC"/>
                </a:solidFill>
                <a:effectLst/>
                <a:latin typeface="Söhne"/>
              </a:rPr>
              <a:t>Results:</a:t>
            </a:r>
            <a:r>
              <a:rPr lang="en-US" sz="1800" b="0" i="0" dirty="0">
                <a:solidFill>
                  <a:srgbClr val="ECECEC"/>
                </a:solidFill>
                <a:effectLst/>
                <a:latin typeface="Söhne"/>
              </a:rPr>
              <a:t> The random forest model outperformed other models, achieving an accuracy of 85% in predicting loan defaults. Key factors contributing to loan defaults were found to be credit score, debt-to-income ratio, and loan amount.</a:t>
            </a:r>
            <a:endParaRPr lang="en-US" sz="1800"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a:stretch/>
        </p:blipFill>
        <p:spPr>
          <a:ln w="28575">
            <a:solidFill>
              <a:srgbClr val="AEC2D8"/>
            </a:solidFill>
          </a:ln>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noProof="0" dirty="0"/>
              <a:t>Credit Loan Defaults</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12B318-3A56-5909-8BC0-E9E9D887F812}"/>
              </a:ext>
            </a:extLst>
          </p:cNvPr>
          <p:cNvSpPr>
            <a:spLocks noGrp="1"/>
          </p:cNvSpPr>
          <p:nvPr>
            <p:ph type="title"/>
          </p:nvPr>
        </p:nvSpPr>
        <p:spPr/>
        <p:txBody>
          <a:bodyPr/>
          <a:lstStyle/>
          <a:p>
            <a:r>
              <a:rPr lang="en-US" sz="4400" dirty="0">
                <a:latin typeface="Posterama Text Black (Headings)"/>
              </a:rPr>
              <a:t>Conclusion</a:t>
            </a:r>
          </a:p>
        </p:txBody>
      </p:sp>
      <p:sp>
        <p:nvSpPr>
          <p:cNvPr id="7" name="Text Placeholder 6">
            <a:extLst>
              <a:ext uri="{FF2B5EF4-FFF2-40B4-BE49-F238E27FC236}">
                <a16:creationId xmlns:a16="http://schemas.microsoft.com/office/drawing/2014/main" id="{70DFD472-5322-CAF6-AC40-338665937118}"/>
              </a:ext>
            </a:extLst>
          </p:cNvPr>
          <p:cNvSpPr>
            <a:spLocks noGrp="1"/>
          </p:cNvSpPr>
          <p:nvPr>
            <p:ph type="body" sz="quarter" idx="29"/>
          </p:nvPr>
        </p:nvSpPr>
        <p:spPr/>
        <p:txBody>
          <a:bodyPr/>
          <a:lstStyle/>
          <a:p>
            <a:r>
              <a:rPr lang="en-US" sz="1600" b="0" i="0" dirty="0">
                <a:solidFill>
                  <a:srgbClr val="ECECEC"/>
                </a:solidFill>
                <a:effectLst/>
                <a:latin typeface="Söhne"/>
              </a:rPr>
              <a:t>This project demonstrates the effectiveness of machine learning in predicting credit loan defaults and highlights the importance of factors such as credit score and debt-to-income ratio in determining credit risk. By leveraging machine learning models, financial institutions can make more informed decisions and mitigate the risk of loan defaults.</a:t>
            </a:r>
            <a:endParaRPr lang="en-US" sz="1600" dirty="0"/>
          </a:p>
        </p:txBody>
      </p:sp>
    </p:spTree>
    <p:extLst>
      <p:ext uri="{BB962C8B-B14F-4D97-AF65-F5344CB8AC3E}">
        <p14:creationId xmlns:p14="http://schemas.microsoft.com/office/powerpoint/2010/main" val="403952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erson in a graduation cap and gown&#10;&#10;Description automatically generated">
            <a:extLst>
              <a:ext uri="{FF2B5EF4-FFF2-40B4-BE49-F238E27FC236}">
                <a16:creationId xmlns:a16="http://schemas.microsoft.com/office/drawing/2014/main" id="{BCF47BFD-BC91-E82E-430B-1E83D8A0D602}"/>
              </a:ext>
            </a:extLst>
          </p:cNvPr>
          <p:cNvPicPr>
            <a:picLocks noGrp="1" noChangeAspect="1"/>
          </p:cNvPicPr>
          <p:nvPr>
            <p:ph type="pic" sz="quarter" idx="48"/>
          </p:nvPr>
        </p:nvPicPr>
        <p:blipFill>
          <a:blip r:embed="rId3"/>
          <a:srcRect t="6061" b="6061"/>
          <a:stretch>
            <a:fillRect/>
          </a:stretch>
        </p:blipFill>
        <p:spPr>
          <a:ln w="28575">
            <a:solidFill>
              <a:srgbClr val="D6E0EB"/>
            </a:solidFill>
          </a:ln>
        </p:spPr>
      </p:pic>
      <p:pic>
        <p:nvPicPr>
          <p:cNvPr id="19" name="Picture Placeholder 18" descr="A person standing in front of a window&#10;&#10;Description automatically generated">
            <a:extLst>
              <a:ext uri="{FF2B5EF4-FFF2-40B4-BE49-F238E27FC236}">
                <a16:creationId xmlns:a16="http://schemas.microsoft.com/office/drawing/2014/main" id="{8B672F6E-DA9C-46C9-D02E-995F033A22BA}"/>
              </a:ext>
            </a:extLst>
          </p:cNvPr>
          <p:cNvPicPr>
            <a:picLocks noGrp="1" noChangeAspect="1"/>
          </p:cNvPicPr>
          <p:nvPr>
            <p:ph type="pic" sz="quarter" idx="49"/>
          </p:nvPr>
        </p:nvPicPr>
        <p:blipFill>
          <a:blip r:embed="rId4"/>
          <a:srcRect t="10844" b="10844"/>
          <a:stretch>
            <a:fillRect/>
          </a:stretch>
        </p:blipFill>
        <p:spPr>
          <a:ln w="28575">
            <a:solidFill>
              <a:srgbClr val="98432A"/>
            </a:solidFill>
          </a:ln>
        </p:spPr>
      </p:pic>
      <p:pic>
        <p:nvPicPr>
          <p:cNvPr id="26" name="Picture Placeholder 25" descr="A white person icon on a gray background&#10;&#10;Description automatically generated">
            <a:extLst>
              <a:ext uri="{FF2B5EF4-FFF2-40B4-BE49-F238E27FC236}">
                <a16:creationId xmlns:a16="http://schemas.microsoft.com/office/drawing/2014/main" id="{EFD17754-5622-ECD0-CCAF-11DE419557B2}"/>
              </a:ext>
            </a:extLst>
          </p:cNvPr>
          <p:cNvPicPr>
            <a:picLocks noGrp="1" noChangeAspect="1"/>
          </p:cNvPicPr>
          <p:nvPr>
            <p:ph type="pic" sz="quarter" idx="50"/>
          </p:nvPr>
        </p:nvPicPr>
        <p:blipFill>
          <a:blip r:embed="rId5"/>
          <a:srcRect t="6013" b="6013"/>
          <a:stretch>
            <a:fillRect/>
          </a:stretch>
        </p:blipFill>
        <p:spPr>
          <a:ln w="28575">
            <a:solidFill>
              <a:srgbClr val="B83903"/>
            </a:solidFill>
          </a:ln>
        </p:spPr>
      </p:pic>
      <p:pic>
        <p:nvPicPr>
          <p:cNvPr id="23" name="Picture Placeholder 22" descr="A person in a graduation cap and gown holding a paper&#10;&#10;Description automatically generated">
            <a:extLst>
              <a:ext uri="{FF2B5EF4-FFF2-40B4-BE49-F238E27FC236}">
                <a16:creationId xmlns:a16="http://schemas.microsoft.com/office/drawing/2014/main" id="{D283DCAB-B690-0372-209A-B148122293D9}"/>
              </a:ext>
            </a:extLst>
          </p:cNvPr>
          <p:cNvPicPr>
            <a:picLocks noGrp="1" noChangeAspect="1"/>
          </p:cNvPicPr>
          <p:nvPr>
            <p:ph type="pic" sz="quarter" idx="51"/>
          </p:nvPr>
        </p:nvPicPr>
        <p:blipFill>
          <a:blip r:embed="rId6"/>
          <a:srcRect l="12069" r="12069"/>
          <a:stretch>
            <a:fillRect/>
          </a:stretch>
        </p:blipFill>
        <p:spPr>
          <a:ln w="28575">
            <a:solidFill>
              <a:srgbClr val="AEC2D8"/>
            </a:solidFill>
          </a:ln>
        </p:spPr>
      </p:pic>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 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2. Default Factors </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3. Machine Learning</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4. Summary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5. Conclusion</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dirty="0"/>
              <a:t>Credit Loan Defaults</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342120"/>
            <a:ext cx="10515600" cy="1325563"/>
          </a:xfrm>
        </p:spPr>
        <p:txBody>
          <a:bodyPr/>
          <a:lstStyle/>
          <a:p>
            <a:r>
              <a:rPr lang="en-US" sz="4800" dirty="0"/>
              <a:t>Meet our team</a:t>
            </a:r>
          </a:p>
        </p:txBody>
      </p:sp>
      <p:pic>
        <p:nvPicPr>
          <p:cNvPr id="52" name="Picture Placeholder 51">
            <a:extLst>
              <a:ext uri="{FF2B5EF4-FFF2-40B4-BE49-F238E27FC236}">
                <a16:creationId xmlns:a16="http://schemas.microsoft.com/office/drawing/2014/main" id="{6FA36B7F-14F3-90DF-9E76-191C5C5FAC68}"/>
              </a:ext>
            </a:extLst>
          </p:cNvPr>
          <p:cNvPicPr>
            <a:picLocks noGrp="1"/>
          </p:cNvPicPr>
          <p:nvPr>
            <p:ph type="pic" sz="quarter" idx="49"/>
          </p:nvPr>
        </p:nvPicPr>
        <p:blipFill>
          <a:blip r:embed="rId3"/>
          <a:srcRect/>
          <a:stretch/>
        </p:blipFill>
        <p:spPr>
          <a:xfrm>
            <a:off x="2894285" y="1667683"/>
            <a:ext cx="3459623" cy="2430888"/>
          </a:xfrm>
          <a:ln w="57150">
            <a:solidFill>
              <a:srgbClr val="D6E0EB"/>
            </a:solidFill>
          </a:ln>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3406650" y="4066082"/>
            <a:ext cx="2098039" cy="506399"/>
          </a:xfrm>
        </p:spPr>
        <p:txBody>
          <a:bodyPr/>
          <a:lstStyle/>
          <a:p>
            <a:r>
              <a:rPr lang="en-US" dirty="0"/>
              <a:t>Jennifer Melendez</a:t>
            </a:r>
          </a:p>
        </p:txBody>
      </p:sp>
      <p:pic>
        <p:nvPicPr>
          <p:cNvPr id="49" name="Picture Placeholder 48">
            <a:extLst>
              <a:ext uri="{FF2B5EF4-FFF2-40B4-BE49-F238E27FC236}">
                <a16:creationId xmlns:a16="http://schemas.microsoft.com/office/drawing/2014/main" id="{554A63EA-7896-2DED-D661-BA5C81B77241}"/>
              </a:ext>
            </a:extLst>
          </p:cNvPr>
          <p:cNvPicPr>
            <a:picLocks noGrp="1" noChangeAspect="1"/>
          </p:cNvPicPr>
          <p:nvPr>
            <p:ph type="pic" sz="quarter" idx="50"/>
          </p:nvPr>
        </p:nvPicPr>
        <p:blipFill>
          <a:blip r:embed="rId4"/>
          <a:srcRect/>
          <a:stretch/>
        </p:blipFill>
        <p:spPr>
          <a:xfrm>
            <a:off x="5959918" y="2668468"/>
            <a:ext cx="2933011" cy="2603695"/>
          </a:xfrm>
          <a:ln w="57150">
            <a:solidFill>
              <a:srgbClr val="98432A"/>
            </a:solidFill>
          </a:ln>
        </p:spPr>
      </p:pic>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6414596" y="5279979"/>
            <a:ext cx="2098039" cy="506399"/>
          </a:xfrm>
        </p:spPr>
        <p:txBody>
          <a:bodyPr/>
          <a:lstStyle/>
          <a:p>
            <a:r>
              <a:rPr lang="en-US" dirty="0"/>
              <a:t>Rocio Cantu</a:t>
            </a:r>
          </a:p>
        </p:txBody>
      </p:sp>
      <p:pic>
        <p:nvPicPr>
          <p:cNvPr id="46" name="Picture Placeholder 45">
            <a:extLst>
              <a:ext uri="{FF2B5EF4-FFF2-40B4-BE49-F238E27FC236}">
                <a16:creationId xmlns:a16="http://schemas.microsoft.com/office/drawing/2014/main" id="{51777469-AD50-4BAD-6B31-B56D669485CE}"/>
              </a:ext>
            </a:extLst>
          </p:cNvPr>
          <p:cNvPicPr>
            <a:picLocks noGrp="1" noChangeAspect="1"/>
          </p:cNvPicPr>
          <p:nvPr>
            <p:ph type="pic" sz="quarter" idx="51"/>
          </p:nvPr>
        </p:nvPicPr>
        <p:blipFill>
          <a:blip r:embed="rId5"/>
          <a:srcRect/>
          <a:stretch/>
        </p:blipFill>
        <p:spPr>
          <a:xfrm>
            <a:off x="8409993" y="1556442"/>
            <a:ext cx="2718460" cy="2413233"/>
          </a:xfrm>
          <a:ln w="57150">
            <a:solidFill>
              <a:srgbClr val="B83903"/>
            </a:solidFill>
          </a:ln>
        </p:spPr>
      </p:pic>
      <p:sp>
        <p:nvSpPr>
          <p:cNvPr id="26" name="Text Placeholder 25">
            <a:extLst>
              <a:ext uri="{FF2B5EF4-FFF2-40B4-BE49-F238E27FC236}">
                <a16:creationId xmlns:a16="http://schemas.microsoft.com/office/drawing/2014/main" id="{D32E8129-4557-FB4F-128A-16770815B5B8}"/>
              </a:ext>
            </a:extLst>
          </p:cNvPr>
          <p:cNvSpPr>
            <a:spLocks noGrp="1"/>
          </p:cNvSpPr>
          <p:nvPr>
            <p:ph type="body" sz="quarter" idx="56"/>
          </p:nvPr>
        </p:nvSpPr>
        <p:spPr>
          <a:xfrm>
            <a:off x="8635339" y="3978131"/>
            <a:ext cx="2098039" cy="506399"/>
          </a:xfrm>
        </p:spPr>
        <p:txBody>
          <a:bodyPr/>
          <a:lstStyle/>
          <a:p>
            <a:r>
              <a:rPr lang="en-US" dirty="0"/>
              <a:t>Johnny Truong</a:t>
            </a: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p:txBody>
          <a:bodyPr/>
          <a:lstStyle/>
          <a:p>
            <a:r>
              <a:rPr lang="en-US" noProof="0" dirty="0"/>
              <a:t>Credit Loan Defaults</a:t>
            </a:r>
          </a:p>
        </p:txBody>
      </p:sp>
      <p:pic>
        <p:nvPicPr>
          <p:cNvPr id="55" name="Picture Placeholder 54">
            <a:extLst>
              <a:ext uri="{FF2B5EF4-FFF2-40B4-BE49-F238E27FC236}">
                <a16:creationId xmlns:a16="http://schemas.microsoft.com/office/drawing/2014/main" id="{4B0A05F6-A265-D617-87EB-C8B6D39D74EB}"/>
              </a:ext>
            </a:extLst>
          </p:cNvPr>
          <p:cNvPicPr>
            <a:picLocks noGrp="1" noChangeAspect="1"/>
          </p:cNvPicPr>
          <p:nvPr>
            <p:ph type="pic" sz="quarter" idx="48"/>
          </p:nvPr>
        </p:nvPicPr>
        <p:blipFill>
          <a:blip r:embed="rId6"/>
          <a:srcRect/>
          <a:stretch/>
        </p:blipFill>
        <p:spPr>
          <a:xfrm>
            <a:off x="400853" y="2468072"/>
            <a:ext cx="2840444" cy="2791865"/>
          </a:xfrm>
          <a:ln w="57150">
            <a:solidFill>
              <a:srgbClr val="446992"/>
            </a:solidFill>
          </a:ln>
        </p:spPr>
      </p:pic>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784198" y="5259937"/>
            <a:ext cx="2098039" cy="506399"/>
          </a:xfrm>
        </p:spPr>
        <p:txBody>
          <a:bodyPr/>
          <a:lstStyle/>
          <a:p>
            <a:r>
              <a:rPr lang="en-US" dirty="0"/>
              <a:t>Manal Bayoumi</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10788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233660"/>
            <a:ext cx="4260180" cy="1294530"/>
          </a:xfrm>
        </p:spPr>
        <p:txBody>
          <a:bodyPr/>
          <a:lstStyle/>
          <a:p>
            <a:r>
              <a:rPr lang="en-US" sz="1600" b="0" i="0" dirty="0">
                <a:solidFill>
                  <a:srgbClr val="ECECEC"/>
                </a:solidFill>
                <a:effectLst/>
                <a:latin typeface="Söhne"/>
              </a:rPr>
              <a:t>In this presentation, we'll explore the key concepts behind credit loan defaults, understand factors that affect defaulting, and discuss their implications for the financial sector. By the end of this presentation, you'll have a deeper understanding of how machine learning is reshaping the landscape of credit risk assessment and its impact on the financial industry. Let's dive in.</a:t>
            </a:r>
            <a:endParaRPr lang="en-US" sz="1200" dirty="0"/>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Credit Loan Defaults</a:t>
            </a: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duotone>
              <a:schemeClr val="accent5">
                <a:shade val="45000"/>
                <a:satMod val="135000"/>
              </a:schemeClr>
              <a:prstClr val="white"/>
            </a:duotone>
          </a:blip>
          <a:srcRect l="14748" r="14748"/>
          <a:stretch/>
        </p:blipFill>
        <p:spPr>
          <a:xfrm>
            <a:off x="5725719" y="-20618"/>
            <a:ext cx="6466281" cy="6878618"/>
          </a:xfrm>
          <a:ln w="28575">
            <a:solidFill>
              <a:srgbClr val="98432A"/>
            </a:solidFill>
          </a:ln>
          <a:effectLst>
            <a:outerShdw dir="5400000" algn="ctr" rotWithShape="0">
              <a:srgbClr val="000000">
                <a:alpha val="43137"/>
              </a:srgbClr>
            </a:outerShdw>
            <a:softEdge rad="0"/>
          </a:effectLst>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59729" y="1202674"/>
            <a:ext cx="5536271" cy="2445401"/>
          </a:xfrm>
        </p:spPr>
        <p:txBody>
          <a:bodyPr/>
          <a:lstStyle/>
          <a:p>
            <a:r>
              <a:rPr lang="en-US" dirty="0"/>
              <a:t>How Do Levels of</a:t>
            </a:r>
            <a:br>
              <a:rPr lang="en-US" dirty="0"/>
            </a:br>
            <a:r>
              <a:rPr lang="en-US" dirty="0"/>
              <a:t> Education Affect Credit Defaults?</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4294967295"/>
          </p:nvPr>
        </p:nvSpPr>
        <p:spPr>
          <a:xfrm>
            <a:off x="0" y="6218238"/>
            <a:ext cx="4114800" cy="365125"/>
          </a:xfrm>
        </p:spPr>
        <p:txBody>
          <a:bodyPr/>
          <a:lstStyle/>
          <a:p>
            <a:r>
              <a:rPr lang="en-US" noProof="0" dirty="0"/>
              <a:t>Credit Loan Defaults</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pic>
        <p:nvPicPr>
          <p:cNvPr id="13" name="Picture 12" descr="A graph with blue bars&#10;&#10;Description automatically generated with medium confidence">
            <a:extLst>
              <a:ext uri="{FF2B5EF4-FFF2-40B4-BE49-F238E27FC236}">
                <a16:creationId xmlns:a16="http://schemas.microsoft.com/office/drawing/2014/main" id="{22899C7B-17AF-CFD2-C218-0EA75703C250}"/>
              </a:ext>
            </a:extLst>
          </p:cNvPr>
          <p:cNvPicPr>
            <a:picLocks noChangeAspect="1"/>
          </p:cNvPicPr>
          <p:nvPr/>
        </p:nvPicPr>
        <p:blipFill>
          <a:blip r:embed="rId3"/>
          <a:stretch>
            <a:fillRect/>
          </a:stretch>
        </p:blipFill>
        <p:spPr>
          <a:xfrm>
            <a:off x="5430963" y="419100"/>
            <a:ext cx="2681351" cy="6019800"/>
          </a:xfrm>
          <a:prstGeom prst="rect">
            <a:avLst/>
          </a:prstGeom>
          <a:ln w="76200">
            <a:solidFill>
              <a:srgbClr val="C95B3A"/>
            </a:solidFill>
          </a:ln>
        </p:spPr>
      </p:pic>
      <p:pic>
        <p:nvPicPr>
          <p:cNvPr id="16" name="Picture 15" descr="A graph of a bar&#10;&#10;Description automatically generated with medium confidence">
            <a:extLst>
              <a:ext uri="{FF2B5EF4-FFF2-40B4-BE49-F238E27FC236}">
                <a16:creationId xmlns:a16="http://schemas.microsoft.com/office/drawing/2014/main" id="{7C80A552-DABF-E70D-03AA-097B52CF2FB4}"/>
              </a:ext>
            </a:extLst>
          </p:cNvPr>
          <p:cNvPicPr>
            <a:picLocks noChangeAspect="1"/>
          </p:cNvPicPr>
          <p:nvPr/>
        </p:nvPicPr>
        <p:blipFill>
          <a:blip r:embed="rId4"/>
          <a:stretch>
            <a:fillRect/>
          </a:stretch>
        </p:blipFill>
        <p:spPr>
          <a:xfrm>
            <a:off x="8986034" y="419100"/>
            <a:ext cx="2501641" cy="6019800"/>
          </a:xfrm>
          <a:prstGeom prst="rect">
            <a:avLst/>
          </a:prstGeom>
          <a:ln w="76200">
            <a:solidFill>
              <a:srgbClr val="C95B3A"/>
            </a:solidFill>
          </a:ln>
        </p:spPr>
      </p:pic>
    </p:spTree>
    <p:extLst>
      <p:ext uri="{BB962C8B-B14F-4D97-AF65-F5344CB8AC3E}">
        <p14:creationId xmlns:p14="http://schemas.microsoft.com/office/powerpoint/2010/main" val="164028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6F0D0F-04D6-5BCB-CF4C-EC14E98C5503}"/>
              </a:ext>
            </a:extLst>
          </p:cNvPr>
          <p:cNvSpPr>
            <a:spLocks noGrp="1"/>
          </p:cNvSpPr>
          <p:nvPr>
            <p:ph type="body" sz="quarter" idx="29"/>
          </p:nvPr>
        </p:nvSpPr>
        <p:spPr>
          <a:xfrm>
            <a:off x="1178038" y="1001577"/>
            <a:ext cx="4917962" cy="2781986"/>
          </a:xfrm>
        </p:spPr>
        <p:txBody>
          <a:bodyPr/>
          <a:lstStyle/>
          <a:p>
            <a:r>
              <a:rPr lang="en-US" sz="4400" b="1" dirty="0">
                <a:solidFill>
                  <a:schemeClr val="bg1"/>
                </a:solidFill>
                <a:latin typeface="+mj-lt"/>
              </a:rPr>
              <a:t>Which Income Level Defaults the most on their Loans? </a:t>
            </a:r>
          </a:p>
        </p:txBody>
      </p:sp>
      <p:pic>
        <p:nvPicPr>
          <p:cNvPr id="11" name="Picture 10" descr="A graph of a bar chart&#10;&#10;Description automatically generated with medium confidence">
            <a:extLst>
              <a:ext uri="{FF2B5EF4-FFF2-40B4-BE49-F238E27FC236}">
                <a16:creationId xmlns:a16="http://schemas.microsoft.com/office/drawing/2014/main" id="{34056FA4-D9D5-139E-73FF-FD62342C9EB3}"/>
              </a:ext>
            </a:extLst>
          </p:cNvPr>
          <p:cNvPicPr>
            <a:picLocks noChangeAspect="1"/>
          </p:cNvPicPr>
          <p:nvPr/>
        </p:nvPicPr>
        <p:blipFill>
          <a:blip r:embed="rId2"/>
          <a:stretch>
            <a:fillRect/>
          </a:stretch>
        </p:blipFill>
        <p:spPr>
          <a:xfrm>
            <a:off x="7415764" y="345017"/>
            <a:ext cx="3162299" cy="6167966"/>
          </a:xfrm>
          <a:prstGeom prst="rect">
            <a:avLst/>
          </a:prstGeom>
          <a:ln w="76200">
            <a:solidFill>
              <a:srgbClr val="AEC2D8"/>
            </a:solidFill>
          </a:ln>
        </p:spPr>
      </p:pic>
      <p:sp>
        <p:nvSpPr>
          <p:cNvPr id="19" name="TextBox 18">
            <a:extLst>
              <a:ext uri="{FF2B5EF4-FFF2-40B4-BE49-F238E27FC236}">
                <a16:creationId xmlns:a16="http://schemas.microsoft.com/office/drawing/2014/main" id="{96ACD997-B1ED-4656-2F5B-A0A0CDE341EC}"/>
              </a:ext>
            </a:extLst>
          </p:cNvPr>
          <p:cNvSpPr txBox="1"/>
          <p:nvPr/>
        </p:nvSpPr>
        <p:spPr>
          <a:xfrm>
            <a:off x="1178038" y="3984173"/>
            <a:ext cx="4301412" cy="1200329"/>
          </a:xfrm>
          <a:prstGeom prst="rect">
            <a:avLst/>
          </a:prstGeom>
        </p:spPr>
        <p:txBody>
          <a:bodyPr wrap="square" rtlCol="0">
            <a:spAutoFit/>
          </a:bodyPr>
          <a:lstStyle/>
          <a:p>
            <a:pPr marL="0" indent="0">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As seen in the previous slide, the level of education that defaults the most on their loans are those who have graduated from University. </a:t>
            </a:r>
          </a:p>
        </p:txBody>
      </p:sp>
    </p:spTree>
    <p:extLst>
      <p:ext uri="{BB962C8B-B14F-4D97-AF65-F5344CB8AC3E}">
        <p14:creationId xmlns:p14="http://schemas.microsoft.com/office/powerpoint/2010/main" val="347826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83091C-ED69-DF0B-7999-667BC67D07F9}"/>
              </a:ext>
            </a:extLst>
          </p:cNvPr>
          <p:cNvSpPr>
            <a:spLocks noGrp="1"/>
          </p:cNvSpPr>
          <p:nvPr>
            <p:ph type="title"/>
          </p:nvPr>
        </p:nvSpPr>
        <p:spPr>
          <a:xfrm>
            <a:off x="3568151" y="266623"/>
            <a:ext cx="5055698" cy="1325563"/>
          </a:xfrm>
        </p:spPr>
        <p:txBody>
          <a:bodyPr/>
          <a:lstStyle/>
          <a:p>
            <a:pPr algn="ctr"/>
            <a:r>
              <a:rPr lang="en-US" dirty="0"/>
              <a:t>Statistics</a:t>
            </a:r>
          </a:p>
        </p:txBody>
      </p:sp>
      <p:pic>
        <p:nvPicPr>
          <p:cNvPr id="9" name="Picture 8" descr="A screenshot of a table&#10;&#10;Description automatically generated">
            <a:extLst>
              <a:ext uri="{FF2B5EF4-FFF2-40B4-BE49-F238E27FC236}">
                <a16:creationId xmlns:a16="http://schemas.microsoft.com/office/drawing/2014/main" id="{17B25FEA-CEB7-0B3B-228F-622E69C2065F}"/>
              </a:ext>
            </a:extLst>
          </p:cNvPr>
          <p:cNvPicPr>
            <a:picLocks noChangeAspect="1"/>
          </p:cNvPicPr>
          <p:nvPr/>
        </p:nvPicPr>
        <p:blipFill>
          <a:blip r:embed="rId2"/>
          <a:stretch>
            <a:fillRect/>
          </a:stretch>
        </p:blipFill>
        <p:spPr>
          <a:xfrm>
            <a:off x="1464906" y="1738076"/>
            <a:ext cx="3935770" cy="3935770"/>
          </a:xfrm>
          <a:prstGeom prst="rect">
            <a:avLst/>
          </a:prstGeom>
          <a:ln w="76200">
            <a:solidFill>
              <a:srgbClr val="D6E0EB"/>
            </a:solidFill>
          </a:ln>
        </p:spPr>
      </p:pic>
      <p:pic>
        <p:nvPicPr>
          <p:cNvPr id="11" name="Picture 10" descr="A table with numbers and a few words&#10;&#10;Description automatically generated with medium confidence">
            <a:extLst>
              <a:ext uri="{FF2B5EF4-FFF2-40B4-BE49-F238E27FC236}">
                <a16:creationId xmlns:a16="http://schemas.microsoft.com/office/drawing/2014/main" id="{6A46D0F2-0FC0-36A6-77D1-70BCF3DAC333}"/>
              </a:ext>
            </a:extLst>
          </p:cNvPr>
          <p:cNvPicPr>
            <a:picLocks noChangeAspect="1"/>
          </p:cNvPicPr>
          <p:nvPr/>
        </p:nvPicPr>
        <p:blipFill>
          <a:blip r:embed="rId3"/>
          <a:stretch>
            <a:fillRect/>
          </a:stretch>
        </p:blipFill>
        <p:spPr>
          <a:xfrm>
            <a:off x="6688689" y="1738076"/>
            <a:ext cx="3891795" cy="3935770"/>
          </a:xfrm>
          <a:prstGeom prst="rect">
            <a:avLst/>
          </a:prstGeom>
          <a:ln w="76200">
            <a:solidFill>
              <a:srgbClr val="D6E0EB"/>
            </a:solidFill>
          </a:ln>
        </p:spPr>
      </p:pic>
    </p:spTree>
    <p:extLst>
      <p:ext uri="{BB962C8B-B14F-4D97-AF65-F5344CB8AC3E}">
        <p14:creationId xmlns:p14="http://schemas.microsoft.com/office/powerpoint/2010/main" val="256552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8" name="Add-in 7">
                <a:extLst>
                  <a:ext uri="{FF2B5EF4-FFF2-40B4-BE49-F238E27FC236}">
                    <a16:creationId xmlns:a16="http://schemas.microsoft.com/office/drawing/2014/main" id="{0031CAA6-12FC-43F6-648E-2DB8B0A3486C}"/>
                  </a:ext>
                </a:extLst>
              </p:cNvPr>
              <p:cNvGraphicFramePr>
                <a:graphicFrameLocks noGrp="1"/>
              </p:cNvGraphicFramePr>
              <p:nvPr>
                <p:extLst>
                  <p:ext uri="{D42A27DB-BD31-4B8C-83A1-F6EECF244321}">
                    <p14:modId xmlns:p14="http://schemas.microsoft.com/office/powerpoint/2010/main" val="203633035"/>
                  </p:ext>
                </p:extLst>
              </p:nvPr>
            </p:nvGraphicFramePr>
            <p:xfrm>
              <a:off x="470319" y="275168"/>
              <a:ext cx="11251361" cy="630766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8" name="Add-in 7">
                <a:extLst>
                  <a:ext uri="{FF2B5EF4-FFF2-40B4-BE49-F238E27FC236}">
                    <a16:creationId xmlns:a16="http://schemas.microsoft.com/office/drawing/2014/main" id="{0031CAA6-12FC-43F6-648E-2DB8B0A3486C}"/>
                  </a:ext>
                </a:extLst>
              </p:cNvPr>
              <p:cNvPicPr>
                <a:picLocks noGrp="1" noRot="1" noChangeAspect="1" noMove="1" noResize="1" noEditPoints="1" noAdjustHandles="1" noChangeArrowheads="1" noChangeShapeType="1"/>
              </p:cNvPicPr>
              <p:nvPr/>
            </p:nvPicPr>
            <p:blipFill>
              <a:blip r:embed="rId3"/>
              <a:stretch>
                <a:fillRect/>
              </a:stretch>
            </p:blipFill>
            <p:spPr>
              <a:xfrm>
                <a:off x="470319" y="275168"/>
                <a:ext cx="11251361" cy="6307664"/>
              </a:xfrm>
              <a:prstGeom prst="rect">
                <a:avLst/>
              </a:prstGeom>
            </p:spPr>
          </p:pic>
        </mc:Fallback>
      </mc:AlternateContent>
      <p:sp>
        <p:nvSpPr>
          <p:cNvPr id="9" name="Rectangle 8">
            <a:extLst>
              <a:ext uri="{FF2B5EF4-FFF2-40B4-BE49-F238E27FC236}">
                <a16:creationId xmlns:a16="http://schemas.microsoft.com/office/drawing/2014/main" id="{5C5ADEDC-C9B5-362E-4923-7E2EE72FAEA7}"/>
              </a:ext>
            </a:extLst>
          </p:cNvPr>
          <p:cNvSpPr/>
          <p:nvPr/>
        </p:nvSpPr>
        <p:spPr>
          <a:xfrm>
            <a:off x="432262" y="257695"/>
            <a:ext cx="11296996" cy="6309360"/>
          </a:xfrm>
          <a:prstGeom prst="rect">
            <a:avLst/>
          </a:prstGeom>
          <a:noFill/>
          <a:ln w="76200">
            <a:solidFill>
              <a:srgbClr val="9843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32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369763" y="378082"/>
            <a:ext cx="3452474" cy="1161514"/>
          </a:xfrm>
        </p:spPr>
        <p:txBody>
          <a:bodyPr/>
          <a:lstStyle/>
          <a:p>
            <a:r>
              <a:rPr lang="en-US" dirty="0"/>
              <a:t>Areas of focus</a:t>
            </a:r>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pic>
        <p:nvPicPr>
          <p:cNvPr id="12" name="Picture 11" descr="A blue and orange bars&#10;&#10;Description automatically generated with medium confidence">
            <a:extLst>
              <a:ext uri="{FF2B5EF4-FFF2-40B4-BE49-F238E27FC236}">
                <a16:creationId xmlns:a16="http://schemas.microsoft.com/office/drawing/2014/main" id="{9F60E141-603E-B6BF-39D7-8ED17F225D99}"/>
              </a:ext>
            </a:extLst>
          </p:cNvPr>
          <p:cNvPicPr>
            <a:picLocks noChangeAspect="1"/>
          </p:cNvPicPr>
          <p:nvPr/>
        </p:nvPicPr>
        <p:blipFill>
          <a:blip r:embed="rId3"/>
          <a:stretch>
            <a:fillRect/>
          </a:stretch>
        </p:blipFill>
        <p:spPr>
          <a:xfrm>
            <a:off x="1453948" y="1854926"/>
            <a:ext cx="9284103" cy="4044235"/>
          </a:xfrm>
          <a:prstGeom prst="rect">
            <a:avLst/>
          </a:prstGeom>
          <a:ln w="76200">
            <a:solidFill>
              <a:srgbClr val="0F253E"/>
            </a:solidFill>
          </a:ln>
        </p:spPr>
      </p:pic>
    </p:spTree>
    <p:extLst>
      <p:ext uri="{BB962C8B-B14F-4D97-AF65-F5344CB8AC3E}">
        <p14:creationId xmlns:p14="http://schemas.microsoft.com/office/powerpoint/2010/main" val="4182148033"/>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4.png"/></Relationships>
</file>

<file path=ppt/webextensions/webextension1.xml><?xml version="1.0" encoding="utf-8"?>
<we:webextension xmlns:we="http://schemas.microsoft.com/office/webextensions/webextension/2010/11" id="{E41AE324-3CCD-408C-812A-FD2556C71686}">
  <we:reference id="wa200004798" version="1.0.1.0" store="en-US" storeType="OMEX"/>
  <we:alternateReferences>
    <we:reference id="WA200004798" version="1.0.1.0" store="" storeType="OMEX"/>
  </we:alternateReferences>
  <we:properties>
    <we:property name="embedUrl" value="&quot;\&quot;https://public.tableau.com/views/LoanDefaults_17096955262630/Dashboard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1\&quot;,\&quot;dashboard\&quot;:\&quot;LoanDefaults_17096955262630\&quot;,\&quot;tabs\&quot;:true,\&quot;toolbar\&quot;:tru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407</TotalTime>
  <Words>402</Words>
  <Application>Microsoft Office PowerPoint</Application>
  <PresentationFormat>Widescreen</PresentationFormat>
  <Paragraphs>50</Paragraphs>
  <Slides>13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等线</vt:lpstr>
      <vt:lpstr>Abadi</vt:lpstr>
      <vt:lpstr>Arial</vt:lpstr>
      <vt:lpstr>Calibri</vt:lpstr>
      <vt:lpstr>Posterama</vt:lpstr>
      <vt:lpstr>Posterama Text Black</vt:lpstr>
      <vt:lpstr>Posterama Text Black (Headings)</vt:lpstr>
      <vt:lpstr>Posterama Text SemiBold</vt:lpstr>
      <vt:lpstr>Söhne</vt:lpstr>
      <vt:lpstr>Custom</vt:lpstr>
      <vt:lpstr>Credit Loan Defaults</vt:lpstr>
      <vt:lpstr>Agenda</vt:lpstr>
      <vt:lpstr>Meet our team</vt:lpstr>
      <vt:lpstr>Introduction</vt:lpstr>
      <vt:lpstr>How Do Levels of  Education Affect Credit Defaults?</vt:lpstr>
      <vt:lpstr>PowerPoint Presentation</vt:lpstr>
      <vt:lpstr>Statistics</vt:lpstr>
      <vt:lpstr>PowerPoint Presentation</vt:lpstr>
      <vt:lpstr>Areas of focus</vt:lpstr>
      <vt:lpstr>Machine Learning: Models</vt:lpstr>
      <vt:lpstr>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Loan Defaults</dc:title>
  <dc:creator>Jennifer Melendez</dc:creator>
  <cp:lastModifiedBy>Jennifer Melendez</cp:lastModifiedBy>
  <cp:revision>7</cp:revision>
  <dcterms:created xsi:type="dcterms:W3CDTF">2024-03-10T03:56:28Z</dcterms:created>
  <dcterms:modified xsi:type="dcterms:W3CDTF">2024-03-12T01:06:53Z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