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1" r:id="rId6"/>
    <p:sldId id="263" r:id="rId7"/>
    <p:sldId id="267" r:id="rId8"/>
    <p:sldId id="278" r:id="rId9"/>
    <p:sldId id="274" r:id="rId10"/>
    <p:sldId id="276" r:id="rId11"/>
    <p:sldId id="277" r:id="rId12"/>
    <p:sldId id="273"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925A"/>
    <a:srgbClr val="A76F37"/>
    <a:srgbClr val="D1A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571"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A417-8DF1-AF03-125D-49F1A90D81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E39180-BA73-EBBE-FDE2-AD8637525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6F87A-9846-4DA4-1557-879D1AA04182}"/>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5" name="Footer Placeholder 4">
            <a:extLst>
              <a:ext uri="{FF2B5EF4-FFF2-40B4-BE49-F238E27FC236}">
                <a16:creationId xmlns:a16="http://schemas.microsoft.com/office/drawing/2014/main" id="{BA015356-650A-CF58-2561-F43A059D4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61418-C4D8-547D-348A-34FC42F19769}"/>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263310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1EE9-E0D8-51B0-021E-CD3683D59B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EDA52-E76F-CE6F-6325-7A8584407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D2ABB-AE9E-ADB0-B9CC-82687B6F5A58}"/>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5" name="Footer Placeholder 4">
            <a:extLst>
              <a:ext uri="{FF2B5EF4-FFF2-40B4-BE49-F238E27FC236}">
                <a16:creationId xmlns:a16="http://schemas.microsoft.com/office/drawing/2014/main" id="{166048C1-3525-C1B2-474D-FFCE97206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83997-AE51-94F3-E090-FA9A98E9DA0C}"/>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26646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55009-3D7F-35E2-E899-C26661212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9C89F1-515C-ED13-F385-7BE34EE7F0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39D99-731A-12E2-BFFC-3607A1A645D5}"/>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5" name="Footer Placeholder 4">
            <a:extLst>
              <a:ext uri="{FF2B5EF4-FFF2-40B4-BE49-F238E27FC236}">
                <a16:creationId xmlns:a16="http://schemas.microsoft.com/office/drawing/2014/main" id="{6DBC102B-960A-4CCC-3CD1-8562FF457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46FDA-C885-A609-9F17-B1EDF4C28863}"/>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101338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727F-4C85-1AC5-EE0D-CBDFDA3C1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E2957-CF58-2499-2678-B33505B59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595B8-F849-C53D-31DD-FD515B9CC3E0}"/>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5" name="Footer Placeholder 4">
            <a:extLst>
              <a:ext uri="{FF2B5EF4-FFF2-40B4-BE49-F238E27FC236}">
                <a16:creationId xmlns:a16="http://schemas.microsoft.com/office/drawing/2014/main" id="{3F442C3C-CBA2-59C0-ABA4-2AAF3D343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4DB32-156F-C0A3-D7CD-BD14965135D8}"/>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314197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1D65-C3E0-9FF4-0C55-1C034F255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68E9A7-DFD3-58A7-4467-84CC97C97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5A7CD-B897-D52E-24A9-EDF73C30EE0C}"/>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5" name="Footer Placeholder 4">
            <a:extLst>
              <a:ext uri="{FF2B5EF4-FFF2-40B4-BE49-F238E27FC236}">
                <a16:creationId xmlns:a16="http://schemas.microsoft.com/office/drawing/2014/main" id="{2DD897C1-BD4C-605F-3EE4-9F3BB2958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434E5-E4F0-626C-62A6-383EC939FF89}"/>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111016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0665-BB46-B334-71FD-668B56F8C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4EE17-AE06-B4B9-9585-3F1C1B920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6BA3A8-C7FE-3E83-7690-9816C06E7C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A6C574-7676-A98C-18AC-BFC0E4DBA9F2}"/>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6" name="Footer Placeholder 5">
            <a:extLst>
              <a:ext uri="{FF2B5EF4-FFF2-40B4-BE49-F238E27FC236}">
                <a16:creationId xmlns:a16="http://schemas.microsoft.com/office/drawing/2014/main" id="{BC8CDD05-2FBF-76A2-2308-FE30B7041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975-8B22-C067-89CF-9EE5FCF1E29C}"/>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126139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446D-5DC0-C05C-C723-CE5CC3433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32382-022C-9C5A-F75B-FDEA3F2BA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7477E0-A43C-B5A1-9E71-50766D554B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318A1-F67A-C5EC-D751-4448ED305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D8299-745F-F3E1-38B9-8BA3CBA44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073CF-53F8-3D26-3B62-147A71066CF1}"/>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8" name="Footer Placeholder 7">
            <a:extLst>
              <a:ext uri="{FF2B5EF4-FFF2-40B4-BE49-F238E27FC236}">
                <a16:creationId xmlns:a16="http://schemas.microsoft.com/office/drawing/2014/main" id="{65857C08-ED7C-29B1-40CC-6338A829E2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A3103C-3F65-CC8A-98EC-E14ACBA9F070}"/>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307581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8EF6-7A84-171B-9BF5-FD7F8F4654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03FD94-33B8-2D03-C9C0-38C9633F41B8}"/>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4" name="Footer Placeholder 3">
            <a:extLst>
              <a:ext uri="{FF2B5EF4-FFF2-40B4-BE49-F238E27FC236}">
                <a16:creationId xmlns:a16="http://schemas.microsoft.com/office/drawing/2014/main" id="{68FBEFB4-64E4-A55B-4E25-98ECBF069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CBB542-8D4C-B955-5B07-03B663E28CFC}"/>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245815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B6F7A-DECC-680E-B576-479D50A6567F}"/>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3" name="Footer Placeholder 2">
            <a:extLst>
              <a:ext uri="{FF2B5EF4-FFF2-40B4-BE49-F238E27FC236}">
                <a16:creationId xmlns:a16="http://schemas.microsoft.com/office/drawing/2014/main" id="{F25701C8-973D-94A0-E94C-B77B5A123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F7164-99D1-7A2D-2D81-3471BBF6BBC4}"/>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211525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C8EF-6DF3-B648-BD5C-F4E068C2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FB3B1-55CF-100D-2FE5-776CFB2B5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D401A-9420-3F4A-7D43-00B98EFA1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A5E38-71FC-BF99-9572-947F0110E259}"/>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6" name="Footer Placeholder 5">
            <a:extLst>
              <a:ext uri="{FF2B5EF4-FFF2-40B4-BE49-F238E27FC236}">
                <a16:creationId xmlns:a16="http://schemas.microsoft.com/office/drawing/2014/main" id="{EB895B21-003A-0240-9B26-4247130C0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45886-D490-1799-5F19-C9844BF4D1C3}"/>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178540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FDD3-036C-1D1C-013E-61B6AA336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518F18-E510-4DBB-C2AA-205FBEC87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E0FE6B-0664-EF6F-802A-4E42B45C8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704B0-B17E-BE65-EA02-FA595D3F944D}"/>
              </a:ext>
            </a:extLst>
          </p:cNvPr>
          <p:cNvSpPr>
            <a:spLocks noGrp="1"/>
          </p:cNvSpPr>
          <p:nvPr>
            <p:ph type="dt" sz="half" idx="10"/>
          </p:nvPr>
        </p:nvSpPr>
        <p:spPr/>
        <p:txBody>
          <a:bodyPr/>
          <a:lstStyle/>
          <a:p>
            <a:fld id="{8D2E0232-FD8F-4868-B44B-28C6AB946482}" type="datetimeFigureOut">
              <a:rPr lang="en-US" smtClean="0"/>
              <a:t>9/14/2023</a:t>
            </a:fld>
            <a:endParaRPr lang="en-US"/>
          </a:p>
        </p:txBody>
      </p:sp>
      <p:sp>
        <p:nvSpPr>
          <p:cNvPr id="6" name="Footer Placeholder 5">
            <a:extLst>
              <a:ext uri="{FF2B5EF4-FFF2-40B4-BE49-F238E27FC236}">
                <a16:creationId xmlns:a16="http://schemas.microsoft.com/office/drawing/2014/main" id="{5DE0BB7A-D237-3022-AB01-44EB222E5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57E52-4131-14AD-211F-9F70E7894A7F}"/>
              </a:ext>
            </a:extLst>
          </p:cNvPr>
          <p:cNvSpPr>
            <a:spLocks noGrp="1"/>
          </p:cNvSpPr>
          <p:nvPr>
            <p:ph type="sldNum" sz="quarter" idx="12"/>
          </p:nvPr>
        </p:nvSpPr>
        <p:spPr/>
        <p:txBody>
          <a:bodyPr/>
          <a:lstStyle/>
          <a:p>
            <a:fld id="{2868AEBC-91EB-462E-A6E9-9B624F536444}" type="slidenum">
              <a:rPr lang="en-US" smtClean="0"/>
              <a:t>‹#›</a:t>
            </a:fld>
            <a:endParaRPr lang="en-US"/>
          </a:p>
        </p:txBody>
      </p:sp>
    </p:spTree>
    <p:extLst>
      <p:ext uri="{BB962C8B-B14F-4D97-AF65-F5344CB8AC3E}">
        <p14:creationId xmlns:p14="http://schemas.microsoft.com/office/powerpoint/2010/main" val="168749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98FBAA-29B5-6070-D2F4-F88CD014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68957-C51A-1E19-0F8F-771060297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457B7-B059-3B6A-C666-91D5DD4E8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E0232-FD8F-4868-B44B-28C6AB946482}" type="datetimeFigureOut">
              <a:rPr lang="en-US" smtClean="0"/>
              <a:t>9/14/2023</a:t>
            </a:fld>
            <a:endParaRPr lang="en-US"/>
          </a:p>
        </p:txBody>
      </p:sp>
      <p:sp>
        <p:nvSpPr>
          <p:cNvPr id="5" name="Footer Placeholder 4">
            <a:extLst>
              <a:ext uri="{FF2B5EF4-FFF2-40B4-BE49-F238E27FC236}">
                <a16:creationId xmlns:a16="http://schemas.microsoft.com/office/drawing/2014/main" id="{470BEF28-9C04-C0E7-7014-1EF705402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131481-306D-27E9-F994-9C61CC92C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8AEBC-91EB-462E-A6E9-9B624F536444}" type="slidenum">
              <a:rPr lang="en-US" smtClean="0"/>
              <a:t>‹#›</a:t>
            </a:fld>
            <a:endParaRPr lang="en-US"/>
          </a:p>
        </p:txBody>
      </p:sp>
    </p:spTree>
    <p:extLst>
      <p:ext uri="{BB962C8B-B14F-4D97-AF65-F5344CB8AC3E}">
        <p14:creationId xmlns:p14="http://schemas.microsoft.com/office/powerpoint/2010/main" val="205043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29452-BBDE-FF97-5AA2-61C09B335DF8}"/>
              </a:ext>
            </a:extLst>
          </p:cNvPr>
          <p:cNvSpPr>
            <a:spLocks noGrp="1"/>
          </p:cNvSpPr>
          <p:nvPr>
            <p:ph type="ctrTitle"/>
          </p:nvPr>
        </p:nvSpPr>
        <p:spPr>
          <a:xfrm>
            <a:off x="5297762" y="640080"/>
            <a:ext cx="6251110" cy="3566160"/>
          </a:xfrm>
        </p:spPr>
        <p:txBody>
          <a:bodyPr anchor="b">
            <a:normAutofit/>
          </a:bodyPr>
          <a:lstStyle/>
          <a:p>
            <a:pPr algn="l"/>
            <a:r>
              <a:rPr lang="en-US" sz="5400" b="1" i="1" dirty="0">
                <a:solidFill>
                  <a:srgbClr val="A76F37"/>
                </a:solidFill>
                <a:latin typeface="+mn-lt"/>
                <a:cs typeface="Times New Roman" panose="02020603050405020304" pitchFamily="18" charset="0"/>
              </a:rPr>
              <a:t>Skincare Sifarish</a:t>
            </a:r>
          </a:p>
        </p:txBody>
      </p:sp>
      <p:sp>
        <p:nvSpPr>
          <p:cNvPr id="3" name="Subtitle 2">
            <a:extLst>
              <a:ext uri="{FF2B5EF4-FFF2-40B4-BE49-F238E27FC236}">
                <a16:creationId xmlns:a16="http://schemas.microsoft.com/office/drawing/2014/main" id="{63042372-423A-6974-B609-244C83298450}"/>
              </a:ext>
            </a:extLst>
          </p:cNvPr>
          <p:cNvSpPr>
            <a:spLocks noGrp="1"/>
          </p:cNvSpPr>
          <p:nvPr>
            <p:ph type="subTitle" idx="1"/>
          </p:nvPr>
        </p:nvSpPr>
        <p:spPr>
          <a:xfrm>
            <a:off x="5297760" y="4636008"/>
            <a:ext cx="6251111" cy="1572768"/>
          </a:xfrm>
        </p:spPr>
        <p:txBody>
          <a:bodyPr>
            <a:normAutofit/>
          </a:bodyPr>
          <a:lstStyle/>
          <a:p>
            <a:pPr algn="l"/>
            <a:r>
              <a:rPr lang="en-US" b="1" dirty="0">
                <a:solidFill>
                  <a:srgbClr val="D1A171"/>
                </a:solidFill>
              </a:rPr>
              <a:t>S</a:t>
            </a:r>
            <a:r>
              <a:rPr lang="en-US" b="1" i="0" dirty="0">
                <a:solidFill>
                  <a:srgbClr val="D1A171"/>
                </a:solidFill>
                <a:effectLst/>
              </a:rPr>
              <a:t>kincare products recommendation engine</a:t>
            </a:r>
            <a:endParaRPr lang="en-US" dirty="0">
              <a:solidFill>
                <a:srgbClr val="D1A171"/>
              </a:solidFill>
            </a:endParaRPr>
          </a:p>
        </p:txBody>
      </p:sp>
      <p:pic>
        <p:nvPicPr>
          <p:cNvPr id="5" name="Picture 4" descr="A brown background with white text&#10;&#10;Description automatically generated">
            <a:extLst>
              <a:ext uri="{FF2B5EF4-FFF2-40B4-BE49-F238E27FC236}">
                <a16:creationId xmlns:a16="http://schemas.microsoft.com/office/drawing/2014/main" id="{FB3EB4E2-EA10-833C-BA66-5EE8643028F8}"/>
              </a:ext>
            </a:extLst>
          </p:cNvPr>
          <p:cNvPicPr>
            <a:picLocks noChangeAspect="1"/>
          </p:cNvPicPr>
          <p:nvPr/>
        </p:nvPicPr>
        <p:blipFill rotWithShape="1">
          <a:blip r:embed="rId2">
            <a:extLst>
              <a:ext uri="{28A0092B-C50C-407E-A947-70E740481C1C}">
                <a14:useLocalDpi xmlns:a14="http://schemas.microsoft.com/office/drawing/2010/main" val="0"/>
              </a:ext>
            </a:extLst>
          </a:blip>
          <a:srcRect r="-1" b="170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57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65EBA-BABD-FC29-B143-0740EC5AF2B4}"/>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Visualization</a:t>
            </a:r>
          </a:p>
        </p:txBody>
      </p:sp>
      <p:pic>
        <p:nvPicPr>
          <p:cNvPr id="5" name="Content Placeholder 4" descr="A list of products on a white surface&#10;&#10;Description automatically generated">
            <a:extLst>
              <a:ext uri="{FF2B5EF4-FFF2-40B4-BE49-F238E27FC236}">
                <a16:creationId xmlns:a16="http://schemas.microsoft.com/office/drawing/2014/main" id="{F29A5C07-607C-4154-3BB1-E383CE906387}"/>
              </a:ext>
            </a:extLst>
          </p:cNvPr>
          <p:cNvPicPr>
            <a:picLocks noChangeAspect="1"/>
          </p:cNvPicPr>
          <p:nvPr/>
        </p:nvPicPr>
        <p:blipFill rotWithShape="1">
          <a:blip r:embed="rId2">
            <a:extLst>
              <a:ext uri="{28A0092B-C50C-407E-A947-70E740481C1C}">
                <a14:useLocalDpi xmlns:a14="http://schemas.microsoft.com/office/drawing/2010/main" val="0"/>
              </a:ext>
            </a:extLst>
          </a:blip>
          <a:srcRect t="8254" r="-1" b="89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close-up of words&#10;&#10;Description automatically generated">
            <a:extLst>
              <a:ext uri="{FF2B5EF4-FFF2-40B4-BE49-F238E27FC236}">
                <a16:creationId xmlns:a16="http://schemas.microsoft.com/office/drawing/2014/main" id="{763EDA90-7007-3970-54C4-A7A6CDFBB6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7345" y="3179726"/>
            <a:ext cx="7109418" cy="3132022"/>
          </a:xfrm>
        </p:spPr>
      </p:pic>
      <p:sp>
        <p:nvSpPr>
          <p:cNvPr id="16" name="TextBox 15">
            <a:extLst>
              <a:ext uri="{FF2B5EF4-FFF2-40B4-BE49-F238E27FC236}">
                <a16:creationId xmlns:a16="http://schemas.microsoft.com/office/drawing/2014/main" id="{79E651D6-C7C2-AD24-8494-9BAC847033C2}"/>
              </a:ext>
            </a:extLst>
          </p:cNvPr>
          <p:cNvSpPr txBox="1"/>
          <p:nvPr/>
        </p:nvSpPr>
        <p:spPr>
          <a:xfrm>
            <a:off x="10081810" y="3059668"/>
            <a:ext cx="1483691" cy="369332"/>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4F1F8D85-9C92-5283-A6F0-304A2E8611F4}"/>
              </a:ext>
            </a:extLst>
          </p:cNvPr>
          <p:cNvSpPr txBox="1"/>
          <p:nvPr/>
        </p:nvSpPr>
        <p:spPr>
          <a:xfrm>
            <a:off x="5215714" y="2517635"/>
            <a:ext cx="3696792" cy="400110"/>
          </a:xfrm>
          <a:prstGeom prst="rect">
            <a:avLst/>
          </a:prstGeom>
          <a:noFill/>
        </p:spPr>
        <p:txBody>
          <a:bodyPr wrap="square" rtlCol="0">
            <a:spAutoFit/>
          </a:bodyPr>
          <a:lstStyle/>
          <a:p>
            <a:r>
              <a:rPr lang="en-US" sz="2000" b="1" dirty="0">
                <a:solidFill>
                  <a:srgbClr val="A76F37"/>
                </a:solidFill>
              </a:rPr>
              <a:t>Word Cloud for Cleanser</a:t>
            </a:r>
          </a:p>
        </p:txBody>
      </p:sp>
    </p:spTree>
    <p:extLst>
      <p:ext uri="{BB962C8B-B14F-4D97-AF65-F5344CB8AC3E}">
        <p14:creationId xmlns:p14="http://schemas.microsoft.com/office/powerpoint/2010/main" val="368378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65EBA-BABD-FC29-B143-0740EC5AF2B4}"/>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Visualization</a:t>
            </a:r>
          </a:p>
        </p:txBody>
      </p:sp>
      <p:pic>
        <p:nvPicPr>
          <p:cNvPr id="5" name="Content Placeholder 4" descr="A list of products on a white surface&#10;&#10;Description automatically generated">
            <a:extLst>
              <a:ext uri="{FF2B5EF4-FFF2-40B4-BE49-F238E27FC236}">
                <a16:creationId xmlns:a16="http://schemas.microsoft.com/office/drawing/2014/main" id="{F29A5C07-607C-4154-3BB1-E383CE906387}"/>
              </a:ext>
            </a:extLst>
          </p:cNvPr>
          <p:cNvPicPr>
            <a:picLocks noChangeAspect="1"/>
          </p:cNvPicPr>
          <p:nvPr/>
        </p:nvPicPr>
        <p:blipFill rotWithShape="1">
          <a:blip r:embed="rId2">
            <a:extLst>
              <a:ext uri="{28A0092B-C50C-407E-A947-70E740481C1C}">
                <a14:useLocalDpi xmlns:a14="http://schemas.microsoft.com/office/drawing/2010/main" val="0"/>
              </a:ext>
            </a:extLst>
          </a:blip>
          <a:srcRect t="8254" r="-1" b="89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up of text&#10;&#10;Description automatically generated">
            <a:extLst>
              <a:ext uri="{FF2B5EF4-FFF2-40B4-BE49-F238E27FC236}">
                <a16:creationId xmlns:a16="http://schemas.microsoft.com/office/drawing/2014/main" id="{DDBD08A3-D277-F691-829A-BED1D7CDA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068" y="3059668"/>
            <a:ext cx="6750433" cy="3334311"/>
          </a:xfrm>
          <a:prstGeom prst="rect">
            <a:avLst/>
          </a:prstGeom>
        </p:spPr>
      </p:pic>
      <p:sp>
        <p:nvSpPr>
          <p:cNvPr id="16" name="TextBox 15">
            <a:extLst>
              <a:ext uri="{FF2B5EF4-FFF2-40B4-BE49-F238E27FC236}">
                <a16:creationId xmlns:a16="http://schemas.microsoft.com/office/drawing/2014/main" id="{79E651D6-C7C2-AD24-8494-9BAC847033C2}"/>
              </a:ext>
            </a:extLst>
          </p:cNvPr>
          <p:cNvSpPr txBox="1"/>
          <p:nvPr/>
        </p:nvSpPr>
        <p:spPr>
          <a:xfrm>
            <a:off x="10081810" y="3059668"/>
            <a:ext cx="1483691" cy="369332"/>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B4D2F255-A157-D53B-F148-C1DD7AC05B4A}"/>
              </a:ext>
            </a:extLst>
          </p:cNvPr>
          <p:cNvSpPr txBox="1"/>
          <p:nvPr/>
        </p:nvSpPr>
        <p:spPr>
          <a:xfrm>
            <a:off x="5297762" y="2552838"/>
            <a:ext cx="3325377" cy="400110"/>
          </a:xfrm>
          <a:prstGeom prst="rect">
            <a:avLst/>
          </a:prstGeom>
          <a:noFill/>
        </p:spPr>
        <p:txBody>
          <a:bodyPr wrap="square" rtlCol="0">
            <a:spAutoFit/>
          </a:bodyPr>
          <a:lstStyle/>
          <a:p>
            <a:r>
              <a:rPr lang="en-US" sz="2000" b="1" dirty="0">
                <a:solidFill>
                  <a:srgbClr val="A76F37"/>
                </a:solidFill>
              </a:rPr>
              <a:t>Word Cloud for Moisturizer</a:t>
            </a:r>
          </a:p>
        </p:txBody>
      </p:sp>
    </p:spTree>
    <p:extLst>
      <p:ext uri="{BB962C8B-B14F-4D97-AF65-F5344CB8AC3E}">
        <p14:creationId xmlns:p14="http://schemas.microsoft.com/office/powerpoint/2010/main" val="365328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9C306-4855-2E2E-2A97-C956C141C07B}"/>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Conclusion</a:t>
            </a:r>
          </a:p>
        </p:txBody>
      </p:sp>
      <p:pic>
        <p:nvPicPr>
          <p:cNvPr id="5" name="Content Placeholder 4" descr="A collage of images of women's face&#10;&#10;Description automatically generated">
            <a:extLst>
              <a:ext uri="{FF2B5EF4-FFF2-40B4-BE49-F238E27FC236}">
                <a16:creationId xmlns:a16="http://schemas.microsoft.com/office/drawing/2014/main" id="{085898C1-7396-FFFA-CF29-37EE2EB19832}"/>
              </a:ext>
            </a:extLst>
          </p:cNvPr>
          <p:cNvPicPr>
            <a:picLocks noChangeAspect="1"/>
          </p:cNvPicPr>
          <p:nvPr/>
        </p:nvPicPr>
        <p:blipFill rotWithShape="1">
          <a:blip r:embed="rId2">
            <a:extLst>
              <a:ext uri="{28A0092B-C50C-407E-A947-70E740481C1C}">
                <a14:useLocalDpi xmlns:a14="http://schemas.microsoft.com/office/drawing/2010/main" val="0"/>
              </a:ext>
            </a:extLst>
          </a:blip>
          <a:srcRect r="-1" b="1717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79ABA20-9C14-1135-7E94-63417853B458}"/>
              </a:ext>
            </a:extLst>
          </p:cNvPr>
          <p:cNvSpPr>
            <a:spLocks noGrp="1"/>
          </p:cNvSpPr>
          <p:nvPr>
            <p:ph idx="1"/>
          </p:nvPr>
        </p:nvSpPr>
        <p:spPr>
          <a:xfrm>
            <a:off x="5297762" y="2706624"/>
            <a:ext cx="6251110" cy="3483864"/>
          </a:xfrm>
        </p:spPr>
        <p:txBody>
          <a:bodyPr>
            <a:normAutofit/>
          </a:bodyPr>
          <a:lstStyle/>
          <a:p>
            <a:r>
              <a:rPr lang="en-US" sz="2200" dirty="0">
                <a:solidFill>
                  <a:srgbClr val="CA925A"/>
                </a:solidFill>
              </a:rPr>
              <a:t>In our journey to transform skincare recommendations, we've created a powerful recommendation system. It effortlessly suggests products similar to your choices, driven by the ingredients that matter most.</a:t>
            </a:r>
          </a:p>
          <a:p>
            <a:r>
              <a:rPr lang="en-US" sz="2200" dirty="0">
                <a:solidFill>
                  <a:srgbClr val="CA925A"/>
                </a:solidFill>
              </a:rPr>
              <a:t>We've made personalized skincare accessible, bridging the gap between aspirations and informed decisions. As the skincare world evolves, our system simplifies the path to radiant skin.</a:t>
            </a:r>
          </a:p>
        </p:txBody>
      </p:sp>
    </p:spTree>
    <p:extLst>
      <p:ext uri="{BB962C8B-B14F-4D97-AF65-F5344CB8AC3E}">
        <p14:creationId xmlns:p14="http://schemas.microsoft.com/office/powerpoint/2010/main" val="116436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0E183-0BA4-E9B8-7FF2-BDD375AECAE4}"/>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Thank</a:t>
            </a:r>
            <a:r>
              <a:rPr lang="en-US" sz="5400" dirty="0"/>
              <a:t> </a:t>
            </a:r>
            <a:r>
              <a:rPr lang="en-US" sz="5400" b="1" i="1" dirty="0">
                <a:solidFill>
                  <a:srgbClr val="A76F37"/>
                </a:solidFill>
                <a:latin typeface="+mn-lt"/>
              </a:rPr>
              <a:t>you</a:t>
            </a:r>
          </a:p>
        </p:txBody>
      </p:sp>
      <p:pic>
        <p:nvPicPr>
          <p:cNvPr id="5" name="Content Placeholder 4" descr="A screenshot of a phone&#10;&#10;Description automatically generated">
            <a:extLst>
              <a:ext uri="{FF2B5EF4-FFF2-40B4-BE49-F238E27FC236}">
                <a16:creationId xmlns:a16="http://schemas.microsoft.com/office/drawing/2014/main" id="{C890BB67-3749-E9C0-512F-9D9EFE8F1B52}"/>
              </a:ext>
            </a:extLst>
          </p:cNvPr>
          <p:cNvPicPr>
            <a:picLocks noChangeAspect="1"/>
          </p:cNvPicPr>
          <p:nvPr/>
        </p:nvPicPr>
        <p:blipFill rotWithShape="1">
          <a:blip r:embed="rId2">
            <a:extLst>
              <a:ext uri="{28A0092B-C50C-407E-A947-70E740481C1C}">
                <a14:useLocalDpi xmlns:a14="http://schemas.microsoft.com/office/drawing/2010/main" val="0"/>
              </a:ext>
            </a:extLst>
          </a:blip>
          <a:srcRect t="17172"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FE3DD8-6306-72B2-D6DF-719AA43707BF}"/>
              </a:ext>
            </a:extLst>
          </p:cNvPr>
          <p:cNvSpPr txBox="1"/>
          <p:nvPr/>
        </p:nvSpPr>
        <p:spPr>
          <a:xfrm>
            <a:off x="4907666" y="2893671"/>
            <a:ext cx="6840638" cy="3385542"/>
          </a:xfrm>
          <a:prstGeom prst="rect">
            <a:avLst/>
          </a:prstGeom>
          <a:noFill/>
        </p:spPr>
        <p:txBody>
          <a:bodyPr wrap="square" rtlCol="0">
            <a:spAutoFit/>
          </a:bodyPr>
          <a:lstStyle/>
          <a:p>
            <a:endParaRPr lang="en-US" sz="2200" dirty="0">
              <a:solidFill>
                <a:srgbClr val="CA925A"/>
              </a:solidFill>
            </a:endParaRPr>
          </a:p>
          <a:p>
            <a:endParaRPr lang="en-US" dirty="0">
              <a:solidFill>
                <a:srgbClr val="CA925A"/>
              </a:solidFill>
            </a:endParaRPr>
          </a:p>
          <a:p>
            <a:r>
              <a:rPr lang="en-US" sz="2200" dirty="0">
                <a:solidFill>
                  <a:srgbClr val="CA925A"/>
                </a:solidFill>
              </a:rPr>
              <a:t>The key takeaways reflect the rich learning journey in data analysis and dimensionality reduction, emphasizing the practical skills and insights gained throughout the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0879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CAACA-377F-9B2D-6C55-FA031A537BF0}"/>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Content</a:t>
            </a:r>
          </a:p>
        </p:txBody>
      </p:sp>
      <p:pic>
        <p:nvPicPr>
          <p:cNvPr id="5" name="Content Placeholder 4" descr="A white text on a pink background&#10;&#10;Description automatically generated">
            <a:extLst>
              <a:ext uri="{FF2B5EF4-FFF2-40B4-BE49-F238E27FC236}">
                <a16:creationId xmlns:a16="http://schemas.microsoft.com/office/drawing/2014/main" id="{BD949AF1-29BA-0CB6-B879-7AC2D75B76C7}"/>
              </a:ext>
            </a:extLst>
          </p:cNvPr>
          <p:cNvPicPr>
            <a:picLocks noChangeAspect="1"/>
          </p:cNvPicPr>
          <p:nvPr/>
        </p:nvPicPr>
        <p:blipFill rotWithShape="1">
          <a:blip r:embed="rId2">
            <a:extLst>
              <a:ext uri="{28A0092B-C50C-407E-A947-70E740481C1C}">
                <a14:useLocalDpi xmlns:a14="http://schemas.microsoft.com/office/drawing/2010/main" val="0"/>
              </a:ext>
            </a:extLst>
          </a:blip>
          <a:srcRect l="9964" t="8456" r="-295" b="18594"/>
          <a:stretch/>
        </p:blipFill>
        <p:spPr>
          <a:xfrm>
            <a:off x="0" y="0"/>
            <a:ext cx="4865689"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686E278-CDA3-3FA7-ED3D-02264709CA1F}"/>
              </a:ext>
            </a:extLst>
          </p:cNvPr>
          <p:cNvSpPr>
            <a:spLocks noGrp="1"/>
          </p:cNvSpPr>
          <p:nvPr>
            <p:ph idx="1"/>
          </p:nvPr>
        </p:nvSpPr>
        <p:spPr>
          <a:xfrm>
            <a:off x="5297762" y="2706624"/>
            <a:ext cx="6251110" cy="3483864"/>
          </a:xfrm>
        </p:spPr>
        <p:txBody>
          <a:bodyPr>
            <a:normAutofit/>
          </a:bodyPr>
          <a:lstStyle/>
          <a:p>
            <a:r>
              <a:rPr lang="en-US" b="1" dirty="0">
                <a:solidFill>
                  <a:srgbClr val="D1A171"/>
                </a:solidFill>
                <a:latin typeface="+mn-lt"/>
              </a:rPr>
              <a:t>Introduction </a:t>
            </a:r>
          </a:p>
          <a:p>
            <a:r>
              <a:rPr lang="en-US" b="1" dirty="0">
                <a:solidFill>
                  <a:srgbClr val="D1A171"/>
                </a:solidFill>
                <a:latin typeface="+mn-lt"/>
              </a:rPr>
              <a:t>Problem Statement</a:t>
            </a:r>
          </a:p>
          <a:p>
            <a:r>
              <a:rPr lang="en-US" b="1" dirty="0">
                <a:solidFill>
                  <a:srgbClr val="D1A171"/>
                </a:solidFill>
              </a:rPr>
              <a:t>Data Preparation</a:t>
            </a:r>
            <a:endParaRPr lang="en-US" b="1" dirty="0">
              <a:solidFill>
                <a:srgbClr val="D1A171"/>
              </a:solidFill>
              <a:latin typeface="+mn-lt"/>
            </a:endParaRPr>
          </a:p>
          <a:p>
            <a:r>
              <a:rPr lang="en-US" b="1" dirty="0">
                <a:solidFill>
                  <a:srgbClr val="D1A171"/>
                </a:solidFill>
                <a:latin typeface="+mn-lt"/>
              </a:rPr>
              <a:t>Dimensionality Reduction Techniques</a:t>
            </a:r>
          </a:p>
          <a:p>
            <a:r>
              <a:rPr lang="en-US" b="1" dirty="0">
                <a:solidFill>
                  <a:srgbClr val="D1A171"/>
                </a:solidFill>
              </a:rPr>
              <a:t>Visualization</a:t>
            </a:r>
            <a:endParaRPr lang="en-US" b="1" dirty="0">
              <a:solidFill>
                <a:srgbClr val="D1A171"/>
              </a:solidFill>
              <a:latin typeface="+mn-lt"/>
            </a:endParaRPr>
          </a:p>
          <a:p>
            <a:r>
              <a:rPr lang="en-US" b="1" dirty="0">
                <a:solidFill>
                  <a:srgbClr val="D1A171"/>
                </a:solidFill>
                <a:latin typeface="+mn-lt"/>
              </a:rPr>
              <a:t>Conclusions</a:t>
            </a:r>
          </a:p>
        </p:txBody>
      </p:sp>
    </p:spTree>
    <p:extLst>
      <p:ext uri="{BB962C8B-B14F-4D97-AF65-F5344CB8AC3E}">
        <p14:creationId xmlns:p14="http://schemas.microsoft.com/office/powerpoint/2010/main" val="376103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AB0E9-E7F8-8B99-E82D-742BE492A0EE}"/>
              </a:ext>
            </a:extLst>
          </p:cNvPr>
          <p:cNvSpPr>
            <a:spLocks noGrp="1"/>
          </p:cNvSpPr>
          <p:nvPr>
            <p:ph type="title"/>
          </p:nvPr>
        </p:nvSpPr>
        <p:spPr>
          <a:xfrm>
            <a:off x="5297762" y="329184"/>
            <a:ext cx="6251110" cy="1783080"/>
          </a:xfrm>
        </p:spPr>
        <p:txBody>
          <a:bodyPr anchor="b">
            <a:normAutofit fontScale="90000"/>
          </a:bodyPr>
          <a:lstStyle/>
          <a:p>
            <a:br>
              <a:rPr lang="en-US" sz="5400" b="1" i="1" dirty="0">
                <a:latin typeface="+mn-lt"/>
              </a:rPr>
            </a:br>
            <a:br>
              <a:rPr lang="en-US" sz="5400" b="1" i="1" dirty="0">
                <a:latin typeface="+mn-lt"/>
              </a:rPr>
            </a:br>
            <a:br>
              <a:rPr lang="en-US" sz="5400" b="1" i="1" dirty="0">
                <a:latin typeface="+mn-lt"/>
              </a:rPr>
            </a:br>
            <a:br>
              <a:rPr lang="en-US" sz="5400" b="1" i="1" dirty="0">
                <a:latin typeface="+mn-lt"/>
              </a:rPr>
            </a:br>
            <a:br>
              <a:rPr lang="en-US" sz="5400" b="1" i="1" dirty="0">
                <a:latin typeface="+mn-lt"/>
              </a:rPr>
            </a:br>
            <a:br>
              <a:rPr lang="en-US" sz="5400" b="1" i="1" dirty="0">
                <a:latin typeface="+mn-lt"/>
              </a:rPr>
            </a:br>
            <a:br>
              <a:rPr lang="en-US" sz="5400" dirty="0"/>
            </a:br>
            <a:r>
              <a:rPr lang="en-US" sz="5400" b="1" i="1" dirty="0">
                <a:solidFill>
                  <a:srgbClr val="A76F37"/>
                </a:solidFill>
                <a:latin typeface="+mn-lt"/>
              </a:rPr>
              <a:t>Introduction</a:t>
            </a:r>
            <a:endParaRPr lang="en-US" sz="5400" dirty="0">
              <a:solidFill>
                <a:srgbClr val="A76F37"/>
              </a:solidFill>
            </a:endParaRPr>
          </a:p>
        </p:txBody>
      </p:sp>
      <p:pic>
        <p:nvPicPr>
          <p:cNvPr id="7" name="Content Placeholder 6" descr="A white paper with a hand drawn on it&#10;&#10;Description automatically generated">
            <a:extLst>
              <a:ext uri="{FF2B5EF4-FFF2-40B4-BE49-F238E27FC236}">
                <a16:creationId xmlns:a16="http://schemas.microsoft.com/office/drawing/2014/main" id="{8BF315AA-FEE4-173E-E5CE-0D17D3801AA3}"/>
              </a:ext>
            </a:extLst>
          </p:cNvPr>
          <p:cNvPicPr>
            <a:picLocks noChangeAspect="1"/>
          </p:cNvPicPr>
          <p:nvPr/>
        </p:nvPicPr>
        <p:blipFill rotWithShape="1">
          <a:blip r:embed="rId2">
            <a:extLst>
              <a:ext uri="{28A0092B-C50C-407E-A947-70E740481C1C}">
                <a14:useLocalDpi xmlns:a14="http://schemas.microsoft.com/office/drawing/2010/main" val="0"/>
              </a:ext>
            </a:extLst>
          </a:blip>
          <a:srcRect l="-7" r="7" b="14789"/>
          <a:stretch/>
        </p:blipFill>
        <p:spPr>
          <a:xfrm>
            <a:off x="0" y="-2"/>
            <a:ext cx="4657344" cy="6858001"/>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9D9FE712-3891-7978-486D-15183CC2AE42}"/>
              </a:ext>
            </a:extLst>
          </p:cNvPr>
          <p:cNvSpPr>
            <a:spLocks noGrp="1"/>
          </p:cNvSpPr>
          <p:nvPr>
            <p:ph idx="1"/>
          </p:nvPr>
        </p:nvSpPr>
        <p:spPr>
          <a:xfrm>
            <a:off x="5297762" y="2706624"/>
            <a:ext cx="6251110" cy="3483864"/>
          </a:xfrm>
        </p:spPr>
        <p:txBody>
          <a:bodyPr>
            <a:normAutofit fontScale="92500"/>
          </a:bodyPr>
          <a:lstStyle/>
          <a:p>
            <a:r>
              <a:rPr lang="en-US" sz="2200" dirty="0">
                <a:solidFill>
                  <a:srgbClr val="CA925A"/>
                </a:solidFill>
              </a:rPr>
              <a:t>In the world of skincare, finding the perfect product can be overwhelming. Traditional approaches often fall short, leaving you with uncertainty in your skincare routine.</a:t>
            </a:r>
          </a:p>
          <a:p>
            <a:r>
              <a:rPr lang="en-US" sz="2200" dirty="0">
                <a:solidFill>
                  <a:srgbClr val="CA925A"/>
                </a:solidFill>
              </a:rPr>
              <a:t>But fear not, as we usher in a new era—an era where data meets beauty, and where the science of skincare empowers you to make well-informed choices.</a:t>
            </a:r>
          </a:p>
          <a:p>
            <a:r>
              <a:rPr lang="en-US" sz="2200" dirty="0">
                <a:solidFill>
                  <a:srgbClr val="CA925A"/>
                </a:solidFill>
              </a:rPr>
              <a:t>Welcome to the future of skincare recommendation—a data-driven approach that unveils the secrets to your healthiest, most radiant skin</a:t>
            </a:r>
          </a:p>
          <a:p>
            <a:endParaRPr lang="en-US" sz="2200" dirty="0"/>
          </a:p>
        </p:txBody>
      </p:sp>
      <p:sp>
        <p:nvSpPr>
          <p:cNvPr id="9" name="TextBox 8" descr="Every day, countless skincare products flood the market, each claiming to be the holy grail for flawless skin. While branding and marketing can be persuasive, we firmly believe that the key to effective skincare lies in one thing: ingredients.&#10;&#10;As skincare enthusiasts, we know the frustration of scrutinizing ingredient lists, googling unfamiliar components, and trying to match products with our skin type. It's a time-consuming and often confusing process.&#10;&#10;That's why we decided to harness the power of data science. Our mission is to create a recommendation system that focuses solely on what matters most—skincare product ingredients.">
            <a:extLst>
              <a:ext uri="{FF2B5EF4-FFF2-40B4-BE49-F238E27FC236}">
                <a16:creationId xmlns:a16="http://schemas.microsoft.com/office/drawing/2014/main" id="{3C0A7FC2-5F8F-6896-7BE3-2BAD3D11A323}"/>
              </a:ext>
              <a:ext uri="{C183D7F6-B498-43B3-948B-1728B52AA6E4}">
                <adec:decorative xmlns:adec="http://schemas.microsoft.com/office/drawing/2017/decorative" val="0"/>
              </a:ext>
            </a:extLst>
          </p:cNvPr>
          <p:cNvSpPr txBox="1"/>
          <p:nvPr/>
        </p:nvSpPr>
        <p:spPr>
          <a:xfrm>
            <a:off x="-109226" y="6857999"/>
            <a:ext cx="12737206" cy="553998"/>
          </a:xfrm>
          <a:prstGeom prst="rect">
            <a:avLst/>
          </a:prstGeom>
          <a:noFill/>
        </p:spPr>
        <p:txBody>
          <a:bodyPr wrap="square">
            <a:spAutoFit/>
          </a:bodyPr>
          <a:lstStyle/>
          <a:p>
            <a:pPr algn="l"/>
            <a:r>
              <a:rPr lang="en-US" sz="1000" i="0" dirty="0">
                <a:effectLst/>
                <a:latin typeface="Söhne"/>
              </a:rPr>
              <a:t>Every day, countless skincare products flood the market, each claiming to be the holy grail for flawless skin. While branding and marketing can be persuasive, we firmly believe that the key to effective skincare lies in one thing: ingredients.</a:t>
            </a:r>
          </a:p>
          <a:p>
            <a:pPr algn="l"/>
            <a:r>
              <a:rPr lang="en-US" sz="1000" i="0" dirty="0">
                <a:effectLst/>
                <a:latin typeface="Söhne"/>
              </a:rPr>
              <a:t>As skincare enthusiasts, we know the frustration of scrutinizing ingredient lists, googling unfamiliar components, and trying to match products with our skin type. It's a time-consuming and often confusing process.</a:t>
            </a:r>
          </a:p>
          <a:p>
            <a:pPr algn="l"/>
            <a:r>
              <a:rPr lang="en-US" sz="1000" i="0" dirty="0">
                <a:effectLst/>
                <a:latin typeface="Söhne"/>
              </a:rPr>
              <a:t>That's why we decided to harness the power of data science. Our mission is to create a recommendation system that focuses solely on what matters most—skincare product ingredients.</a:t>
            </a:r>
          </a:p>
        </p:txBody>
      </p:sp>
    </p:spTree>
    <p:extLst>
      <p:ext uri="{BB962C8B-B14F-4D97-AF65-F5344CB8AC3E}">
        <p14:creationId xmlns:p14="http://schemas.microsoft.com/office/powerpoint/2010/main" val="66041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2A0F3-425C-0E58-3C1C-163555A0890E}"/>
              </a:ext>
            </a:extLst>
          </p:cNvPr>
          <p:cNvSpPr>
            <a:spLocks noGrp="1"/>
          </p:cNvSpPr>
          <p:nvPr>
            <p:ph type="title"/>
          </p:nvPr>
        </p:nvSpPr>
        <p:spPr>
          <a:xfrm>
            <a:off x="5297762" y="329184"/>
            <a:ext cx="6251110" cy="1783080"/>
          </a:xfrm>
        </p:spPr>
        <p:txBody>
          <a:bodyPr anchor="b">
            <a:normAutofit/>
          </a:bodyPr>
          <a:lstStyle/>
          <a:p>
            <a:r>
              <a:rPr lang="en-US" sz="5400" dirty="0"/>
              <a:t> </a:t>
            </a:r>
            <a:r>
              <a:rPr lang="en-US" sz="5400" b="1" i="1" dirty="0">
                <a:solidFill>
                  <a:srgbClr val="A76F37"/>
                </a:solidFill>
                <a:latin typeface="+mn-lt"/>
              </a:rPr>
              <a:t>Problem Statement</a:t>
            </a:r>
          </a:p>
        </p:txBody>
      </p:sp>
      <p:pic>
        <p:nvPicPr>
          <p:cNvPr id="5" name="Content Placeholder 4" descr="A white text on a pink background&#10;&#10;Description automatically generated">
            <a:extLst>
              <a:ext uri="{FF2B5EF4-FFF2-40B4-BE49-F238E27FC236}">
                <a16:creationId xmlns:a16="http://schemas.microsoft.com/office/drawing/2014/main" id="{A3CC422C-8B30-D9C5-0123-3CAB5C1E50DA}"/>
              </a:ext>
            </a:extLst>
          </p:cNvPr>
          <p:cNvPicPr>
            <a:picLocks noChangeAspect="1"/>
          </p:cNvPicPr>
          <p:nvPr/>
        </p:nvPicPr>
        <p:blipFill rotWithShape="1">
          <a:blip r:embed="rId2">
            <a:extLst>
              <a:ext uri="{28A0092B-C50C-407E-A947-70E740481C1C}">
                <a14:useLocalDpi xmlns:a14="http://schemas.microsoft.com/office/drawing/2010/main" val="0"/>
              </a:ext>
            </a:extLst>
          </a:blip>
          <a:srcRect t="602" r="-1" b="110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B0A0172-F5D3-C985-A74D-5F43C03D51E8}"/>
              </a:ext>
            </a:extLst>
          </p:cNvPr>
          <p:cNvSpPr>
            <a:spLocks noGrp="1"/>
          </p:cNvSpPr>
          <p:nvPr>
            <p:ph idx="1"/>
          </p:nvPr>
        </p:nvSpPr>
        <p:spPr>
          <a:xfrm>
            <a:off x="5297762" y="2706624"/>
            <a:ext cx="6251110" cy="3483864"/>
          </a:xfrm>
        </p:spPr>
        <p:txBody>
          <a:bodyPr>
            <a:normAutofit/>
          </a:bodyPr>
          <a:lstStyle/>
          <a:p>
            <a:r>
              <a:rPr lang="en-US" sz="2200" dirty="0">
                <a:solidFill>
                  <a:srgbClr val="CA925A"/>
                </a:solidFill>
              </a:rPr>
              <a:t>Countless skincare products on the market can be overwhelming.</a:t>
            </a:r>
          </a:p>
          <a:p>
            <a:r>
              <a:rPr lang="en-US" sz="2200" dirty="0">
                <a:solidFill>
                  <a:srgbClr val="CA925A"/>
                </a:solidFill>
              </a:rPr>
              <a:t>Many products promise great results, but how do you choose the right one?</a:t>
            </a:r>
          </a:p>
          <a:p>
            <a:r>
              <a:rPr lang="en-US" sz="2200" dirty="0">
                <a:solidFill>
                  <a:srgbClr val="CA925A"/>
                </a:solidFill>
              </a:rPr>
              <a:t>Deciphering product ingredient lists can be challenging for non-experts.</a:t>
            </a:r>
          </a:p>
          <a:p>
            <a:r>
              <a:rPr lang="en-US" sz="2200" dirty="0">
                <a:solidFill>
                  <a:srgbClr val="CA925A"/>
                </a:solidFill>
              </a:rPr>
              <a:t>Data science offers a solution to this problem.</a:t>
            </a:r>
          </a:p>
          <a:p>
            <a:endParaRPr lang="en-US" sz="2200" dirty="0"/>
          </a:p>
        </p:txBody>
      </p:sp>
      <p:sp>
        <p:nvSpPr>
          <p:cNvPr id="10" name="TextBox 9" descr="The skincare industry's abundance of products makes it tough for consumers to find the right fit for their unique needs. Some may be swayed by fancy branding, but the real question remains: which products are genuinely compatible with their skin?&#10;&#10;The crux of the problem is the complexity of ingredient lists. For most of us, it's like deciphering a secret code, especially if chemistry isn't our strong suit.&#10;&#10;To simplify this, we set out to develop a recommendation system for skincare products based on their ingredients. We've created a content-based system that treats ingredients as the stars of the show.&#10;&#10;Our goal is to recommend similar skincare products by analyzing their ingredient lists?&#10;&#10;We've delved into natural language processing, dimensionality reduction techniques, and the world of skincare ingredients to give you a straightforward tool for making informed skincare choices.&#10;">
            <a:extLst>
              <a:ext uri="{FF2B5EF4-FFF2-40B4-BE49-F238E27FC236}">
                <a16:creationId xmlns:a16="http://schemas.microsoft.com/office/drawing/2014/main" id="{1F4A53F5-C9A9-69F8-7C25-8023892352AB}"/>
              </a:ext>
            </a:extLst>
          </p:cNvPr>
          <p:cNvSpPr txBox="1"/>
          <p:nvPr/>
        </p:nvSpPr>
        <p:spPr>
          <a:xfrm>
            <a:off x="133514" y="6858000"/>
            <a:ext cx="11921924" cy="784830"/>
          </a:xfrm>
          <a:prstGeom prst="rect">
            <a:avLst/>
          </a:prstGeom>
          <a:noFill/>
        </p:spPr>
        <p:txBody>
          <a:bodyPr wrap="square">
            <a:spAutoFit/>
          </a:bodyPr>
          <a:lstStyle/>
          <a:p>
            <a:r>
              <a:rPr lang="en-US" sz="900" dirty="0"/>
              <a:t>The skincare industry's abundance of products makes it tough for consumers to find the right fit for their unique needs. Some may be swayed by fancy branding, but the real question remains: which products are genuinely compatible with their skin?</a:t>
            </a:r>
          </a:p>
          <a:p>
            <a:r>
              <a:rPr lang="en-US" sz="900" dirty="0"/>
              <a:t>The crux of the problem is the complexity of ingredient lists. For most of us, it's like deciphering a secret code, especially if chemistry isn't our strong suit.</a:t>
            </a:r>
          </a:p>
          <a:p>
            <a:r>
              <a:rPr lang="en-US" sz="900" dirty="0"/>
              <a:t>To simplify this, we set out to develop a recommendation system for skincare products based on their ingredients. We've created a content-based system that treats ingredients as the stars of the show.</a:t>
            </a:r>
          </a:p>
          <a:p>
            <a:r>
              <a:rPr lang="en-US" sz="900" dirty="0"/>
              <a:t>Our goal is to recommend similar skincare products by analyzing their ingredient lists? We've delved into natural language processing, dimensionality reduction techniques, and the world of skincare ingredients to give you a straightforward tool for making informed skincare choices.</a:t>
            </a:r>
          </a:p>
        </p:txBody>
      </p:sp>
    </p:spTree>
    <p:extLst>
      <p:ext uri="{BB962C8B-B14F-4D97-AF65-F5344CB8AC3E}">
        <p14:creationId xmlns:p14="http://schemas.microsoft.com/office/powerpoint/2010/main" val="29229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F2D5C-60C3-513B-140F-FD5C3A823D80}"/>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Data Preparation</a:t>
            </a:r>
          </a:p>
        </p:txBody>
      </p:sp>
      <p:pic>
        <p:nvPicPr>
          <p:cNvPr id="5" name="Content Placeholder 4" descr="A screenshot of a phone&#10;&#10;Description automatically generated">
            <a:extLst>
              <a:ext uri="{FF2B5EF4-FFF2-40B4-BE49-F238E27FC236}">
                <a16:creationId xmlns:a16="http://schemas.microsoft.com/office/drawing/2014/main" id="{B4A96E72-D9F1-ECE2-D581-6EE20891B77B}"/>
              </a:ext>
            </a:extLst>
          </p:cNvPr>
          <p:cNvPicPr>
            <a:picLocks noChangeAspect="1"/>
          </p:cNvPicPr>
          <p:nvPr/>
        </p:nvPicPr>
        <p:blipFill rotWithShape="1">
          <a:blip r:embed="rId2">
            <a:extLst>
              <a:ext uri="{28A0092B-C50C-407E-A947-70E740481C1C}">
                <a14:useLocalDpi xmlns:a14="http://schemas.microsoft.com/office/drawing/2010/main" val="0"/>
              </a:ext>
            </a:extLst>
          </a:blip>
          <a:srcRect l="7883" r="-448"/>
          <a:stretch/>
        </p:blipFill>
        <p:spPr>
          <a:xfrm>
            <a:off x="0" y="10"/>
            <a:ext cx="4780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E00FECD-2F9E-7883-2DB4-24B9A8E9EE0B}"/>
              </a:ext>
            </a:extLst>
          </p:cNvPr>
          <p:cNvSpPr>
            <a:spLocks noGrp="1"/>
          </p:cNvSpPr>
          <p:nvPr>
            <p:ph idx="1"/>
          </p:nvPr>
        </p:nvSpPr>
        <p:spPr>
          <a:xfrm>
            <a:off x="5297762" y="2706624"/>
            <a:ext cx="6251110" cy="3483864"/>
          </a:xfrm>
        </p:spPr>
        <p:txBody>
          <a:bodyPr>
            <a:normAutofit/>
          </a:bodyPr>
          <a:lstStyle/>
          <a:p>
            <a:r>
              <a:rPr lang="en-US" sz="2200" dirty="0">
                <a:solidFill>
                  <a:srgbClr val="CA925A"/>
                </a:solidFill>
              </a:rPr>
              <a:t>Streamlining Data: Addressing missing information in skincare product entries and ensuring data completeness for robust analysis.</a:t>
            </a:r>
          </a:p>
          <a:p>
            <a:r>
              <a:rPr lang="en-US" sz="2200" dirty="0">
                <a:solidFill>
                  <a:srgbClr val="CA925A"/>
                </a:solidFill>
              </a:rPr>
              <a:t>Changing the Indexes: Replaced numerical indexes with product names convenience to simplify data retrieval through product names.</a:t>
            </a:r>
          </a:p>
          <a:p>
            <a:r>
              <a:rPr lang="en-US" sz="2200" dirty="0">
                <a:solidFill>
                  <a:srgbClr val="CA925A"/>
                </a:solidFill>
              </a:rPr>
              <a:t>Categories for Analysis: Separating and analyzing each category independently is essential to ensure focused analysis, tailored to our research scope</a:t>
            </a:r>
          </a:p>
        </p:txBody>
      </p:sp>
    </p:spTree>
    <p:extLst>
      <p:ext uri="{BB962C8B-B14F-4D97-AF65-F5344CB8AC3E}">
        <p14:creationId xmlns:p14="http://schemas.microsoft.com/office/powerpoint/2010/main" val="250657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B4150-90F6-6264-6898-C0BFCA5C5DDA}"/>
              </a:ext>
            </a:extLst>
          </p:cNvPr>
          <p:cNvSpPr>
            <a:spLocks noGrp="1"/>
          </p:cNvSpPr>
          <p:nvPr>
            <p:ph type="title"/>
          </p:nvPr>
        </p:nvSpPr>
        <p:spPr>
          <a:xfrm>
            <a:off x="5297762" y="329184"/>
            <a:ext cx="6251110" cy="1783080"/>
          </a:xfrm>
        </p:spPr>
        <p:txBody>
          <a:bodyPr anchor="b">
            <a:normAutofit fontScale="90000"/>
          </a:bodyPr>
          <a:lstStyle/>
          <a:p>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r>
              <a:rPr lang="en-US" sz="5400" b="1" i="1" dirty="0">
                <a:solidFill>
                  <a:srgbClr val="A76F37"/>
                </a:solidFill>
                <a:latin typeface="+mn-lt"/>
              </a:rPr>
              <a:t>Dimensionality Reduction Techniques</a:t>
            </a:r>
          </a:p>
        </p:txBody>
      </p:sp>
      <p:pic>
        <p:nvPicPr>
          <p:cNvPr id="5" name="Content Placeholder 4" descr="A white background with text&#10;&#10;Description automatically generated">
            <a:extLst>
              <a:ext uri="{FF2B5EF4-FFF2-40B4-BE49-F238E27FC236}">
                <a16:creationId xmlns:a16="http://schemas.microsoft.com/office/drawing/2014/main" id="{9115D9C2-743E-C526-64C1-CBBB2A31A68F}"/>
              </a:ext>
            </a:extLst>
          </p:cNvPr>
          <p:cNvPicPr>
            <a:picLocks noChangeAspect="1"/>
          </p:cNvPicPr>
          <p:nvPr/>
        </p:nvPicPr>
        <p:blipFill rotWithShape="1">
          <a:blip r:embed="rId2">
            <a:extLst>
              <a:ext uri="{28A0092B-C50C-407E-A947-70E740481C1C}">
                <a14:useLocalDpi xmlns:a14="http://schemas.microsoft.com/office/drawing/2010/main" val="0"/>
              </a:ext>
            </a:extLst>
          </a:blip>
          <a:srcRect t="3593" r="-1" b="1357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A702053-426E-D51D-6E57-DD6EADD3A54B}"/>
              </a:ext>
            </a:extLst>
          </p:cNvPr>
          <p:cNvSpPr>
            <a:spLocks noGrp="1"/>
          </p:cNvSpPr>
          <p:nvPr>
            <p:ph idx="1"/>
          </p:nvPr>
        </p:nvSpPr>
        <p:spPr>
          <a:xfrm>
            <a:off x="5297762" y="2706624"/>
            <a:ext cx="6251110" cy="3483864"/>
          </a:xfrm>
        </p:spPr>
        <p:txBody>
          <a:bodyPr>
            <a:normAutofit/>
          </a:bodyPr>
          <a:lstStyle/>
          <a:p>
            <a:r>
              <a:rPr lang="en-US" sz="2200" dirty="0">
                <a:solidFill>
                  <a:srgbClr val="CA925A"/>
                </a:solidFill>
              </a:rPr>
              <a:t>Unsupervised Machine Learning: Input data of ingredients. No output variables to predict.</a:t>
            </a:r>
          </a:p>
          <a:p>
            <a:pPr marL="0" indent="0">
              <a:buNone/>
            </a:pPr>
            <a:endParaRPr lang="en-US" sz="2200" dirty="0">
              <a:solidFill>
                <a:srgbClr val="CA925A"/>
              </a:solidFill>
            </a:endParaRPr>
          </a:p>
          <a:p>
            <a:pPr marL="0" indent="0">
              <a:buNone/>
            </a:pPr>
            <a:r>
              <a:rPr lang="en-US" sz="2200" dirty="0">
                <a:solidFill>
                  <a:srgbClr val="CA925A"/>
                </a:solidFill>
              </a:rPr>
              <a:t>Methods include:</a:t>
            </a:r>
          </a:p>
          <a:p>
            <a:r>
              <a:rPr lang="en-US" sz="2200" dirty="0">
                <a:solidFill>
                  <a:srgbClr val="CA925A"/>
                </a:solidFill>
              </a:rPr>
              <a:t>UMAP (Uniform Manifold Approximation and Projection)</a:t>
            </a:r>
          </a:p>
          <a:p>
            <a:r>
              <a:rPr lang="en-US" sz="2200" dirty="0">
                <a:solidFill>
                  <a:srgbClr val="CA925A"/>
                </a:solidFill>
              </a:rPr>
              <a:t>PCA (Principal Component Analysis)</a:t>
            </a:r>
          </a:p>
          <a:p>
            <a:r>
              <a:rPr lang="en-US" sz="2200" dirty="0">
                <a:solidFill>
                  <a:srgbClr val="CA925A"/>
                </a:solidFill>
              </a:rPr>
              <a:t>t-SNE (t-Distributed Stochastic Neighbor Embedding)</a:t>
            </a:r>
          </a:p>
        </p:txBody>
      </p:sp>
    </p:spTree>
    <p:extLst>
      <p:ext uri="{BB962C8B-B14F-4D97-AF65-F5344CB8AC3E}">
        <p14:creationId xmlns:p14="http://schemas.microsoft.com/office/powerpoint/2010/main" val="203394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text&#10;&#10;Description automatically generated">
            <a:extLst>
              <a:ext uri="{FF2B5EF4-FFF2-40B4-BE49-F238E27FC236}">
                <a16:creationId xmlns:a16="http://schemas.microsoft.com/office/drawing/2014/main" id="{83AB976A-2D05-345D-97B6-3E7FDB2D6678}"/>
              </a:ext>
            </a:extLst>
          </p:cNvPr>
          <p:cNvPicPr>
            <a:picLocks noChangeAspect="1"/>
          </p:cNvPicPr>
          <p:nvPr/>
        </p:nvPicPr>
        <p:blipFill rotWithShape="1">
          <a:blip r:embed="rId2">
            <a:extLst>
              <a:ext uri="{28A0092B-C50C-407E-A947-70E740481C1C}">
                <a14:useLocalDpi xmlns:a14="http://schemas.microsoft.com/office/drawing/2010/main" val="0"/>
              </a:ext>
            </a:extLst>
          </a:blip>
          <a:srcRect l="10588" r="2029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F38CC14-3146-71C6-C2AA-6C6B6857FFDC}"/>
              </a:ext>
            </a:extLst>
          </p:cNvPr>
          <p:cNvSpPr>
            <a:spLocks noGrp="1"/>
          </p:cNvSpPr>
          <p:nvPr>
            <p:ph idx="1"/>
          </p:nvPr>
        </p:nvSpPr>
        <p:spPr>
          <a:xfrm>
            <a:off x="5297762" y="2706623"/>
            <a:ext cx="6251110" cy="4059937"/>
          </a:xfrm>
        </p:spPr>
        <p:txBody>
          <a:bodyPr>
            <a:noAutofit/>
          </a:bodyPr>
          <a:lstStyle/>
          <a:p>
            <a:r>
              <a:rPr lang="en-US" sz="2200" i="0" dirty="0">
                <a:solidFill>
                  <a:srgbClr val="CA925A"/>
                </a:solidFill>
                <a:effectLst/>
              </a:rPr>
              <a:t>UMAP</a:t>
            </a:r>
            <a:r>
              <a:rPr lang="en-US" sz="2200" dirty="0">
                <a:solidFill>
                  <a:srgbClr val="CA925A"/>
                </a:solidFill>
              </a:rPr>
              <a:t>:</a:t>
            </a:r>
            <a:endParaRPr lang="en-US" sz="2200" i="0" dirty="0">
              <a:solidFill>
                <a:srgbClr val="CA925A"/>
              </a:solidFill>
              <a:effectLst/>
            </a:endParaRPr>
          </a:p>
          <a:p>
            <a:r>
              <a:rPr lang="en-US" sz="2200" i="0" dirty="0">
                <a:solidFill>
                  <a:srgbClr val="CA925A"/>
                </a:solidFill>
                <a:effectLst/>
              </a:rPr>
              <a:t>Preservation of Global Structure: UMAP is known for its ability to preserve both local and global data structures. It can effectively capture the broader relationships and structures within the data.</a:t>
            </a:r>
          </a:p>
          <a:p>
            <a:pPr marL="0" indent="0">
              <a:buNone/>
            </a:pPr>
            <a:endParaRPr lang="en-US" sz="2200" i="0" dirty="0">
              <a:solidFill>
                <a:srgbClr val="CA925A"/>
              </a:solidFill>
              <a:effectLst/>
            </a:endParaRPr>
          </a:p>
          <a:p>
            <a:r>
              <a:rPr lang="en-US" sz="2200" i="0" dirty="0">
                <a:solidFill>
                  <a:srgbClr val="CA925A"/>
                </a:solidFill>
                <a:effectLst/>
              </a:rPr>
              <a:t>Nonlinear Patterns: UMAP is particularly useful for revealing nonlinear patterns in the data. It can uncover complex relationships that linear techniques like PCA struggle with.</a:t>
            </a:r>
          </a:p>
        </p:txBody>
      </p:sp>
      <p:sp>
        <p:nvSpPr>
          <p:cNvPr id="6" name="Title 1">
            <a:extLst>
              <a:ext uri="{FF2B5EF4-FFF2-40B4-BE49-F238E27FC236}">
                <a16:creationId xmlns:a16="http://schemas.microsoft.com/office/drawing/2014/main" id="{9DACE0B0-2CA6-FEF6-D96B-91EA2691A1D7}"/>
              </a:ext>
            </a:extLst>
          </p:cNvPr>
          <p:cNvSpPr>
            <a:spLocks noGrp="1"/>
          </p:cNvSpPr>
          <p:nvPr>
            <p:ph type="title"/>
          </p:nvPr>
        </p:nvSpPr>
        <p:spPr>
          <a:xfrm>
            <a:off x="5297488" y="328613"/>
            <a:ext cx="6251575" cy="1784350"/>
          </a:xfrm>
        </p:spPr>
        <p:txBody>
          <a:bodyPr anchor="b">
            <a:normAutofit fontScale="90000"/>
          </a:bodyPr>
          <a:lstStyle/>
          <a:p>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r>
              <a:rPr lang="en-US" sz="5400" b="1" i="1" dirty="0">
                <a:solidFill>
                  <a:srgbClr val="A76F37"/>
                </a:solidFill>
                <a:latin typeface="+mn-lt"/>
              </a:rPr>
              <a:t>Dimensionality Reduction Techniques</a:t>
            </a:r>
          </a:p>
        </p:txBody>
      </p:sp>
    </p:spTree>
    <p:extLst>
      <p:ext uri="{BB962C8B-B14F-4D97-AF65-F5344CB8AC3E}">
        <p14:creationId xmlns:p14="http://schemas.microsoft.com/office/powerpoint/2010/main" val="308165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text&#10;&#10;Description automatically generated">
            <a:extLst>
              <a:ext uri="{FF2B5EF4-FFF2-40B4-BE49-F238E27FC236}">
                <a16:creationId xmlns:a16="http://schemas.microsoft.com/office/drawing/2014/main" id="{83AB976A-2D05-345D-97B6-3E7FDB2D6678}"/>
              </a:ext>
            </a:extLst>
          </p:cNvPr>
          <p:cNvPicPr>
            <a:picLocks noChangeAspect="1"/>
          </p:cNvPicPr>
          <p:nvPr/>
        </p:nvPicPr>
        <p:blipFill rotWithShape="1">
          <a:blip r:embed="rId2">
            <a:extLst>
              <a:ext uri="{28A0092B-C50C-407E-A947-70E740481C1C}">
                <a14:useLocalDpi xmlns:a14="http://schemas.microsoft.com/office/drawing/2010/main" val="0"/>
              </a:ext>
            </a:extLst>
          </a:blip>
          <a:srcRect l="10588" r="2029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F38CC14-3146-71C6-C2AA-6C6B6857FFDC}"/>
              </a:ext>
            </a:extLst>
          </p:cNvPr>
          <p:cNvSpPr>
            <a:spLocks noGrp="1"/>
          </p:cNvSpPr>
          <p:nvPr>
            <p:ph idx="1"/>
          </p:nvPr>
        </p:nvSpPr>
        <p:spPr>
          <a:xfrm>
            <a:off x="5297762" y="2706623"/>
            <a:ext cx="6251110" cy="3822763"/>
          </a:xfrm>
        </p:spPr>
        <p:txBody>
          <a:bodyPr>
            <a:noAutofit/>
          </a:bodyPr>
          <a:lstStyle/>
          <a:p>
            <a:r>
              <a:rPr lang="en-US" sz="2200" i="0" dirty="0">
                <a:solidFill>
                  <a:srgbClr val="CA925A"/>
                </a:solidFill>
                <a:effectLst/>
              </a:rPr>
              <a:t>t-SNE:</a:t>
            </a:r>
          </a:p>
          <a:p>
            <a:r>
              <a:rPr lang="en-US" sz="2200" i="0" dirty="0">
                <a:solidFill>
                  <a:srgbClr val="CA925A"/>
                </a:solidFill>
                <a:effectLst/>
              </a:rPr>
              <a:t>Emphasis on Local Structure: t-SNE focuses on preserving the pairwise similarities between data points in the lower-dimensional space. It excels at revealing fine-grained local structures and clusters.</a:t>
            </a:r>
          </a:p>
          <a:p>
            <a:pPr marL="0" indent="0">
              <a:buNone/>
            </a:pPr>
            <a:endParaRPr lang="en-US" sz="2200" i="0" dirty="0">
              <a:solidFill>
                <a:srgbClr val="CA925A"/>
              </a:solidFill>
              <a:effectLst/>
            </a:endParaRPr>
          </a:p>
          <a:p>
            <a:r>
              <a:rPr lang="en-US" sz="2200" i="0" dirty="0">
                <a:solidFill>
                  <a:srgbClr val="CA925A"/>
                </a:solidFill>
                <a:effectLst/>
              </a:rPr>
              <a:t>Data Visualization: t-SNE is often used for data visualization in two or three dimensions, making it valuable for creating scatter plots or maps that display data points' relationships.</a:t>
            </a:r>
          </a:p>
        </p:txBody>
      </p:sp>
      <p:sp>
        <p:nvSpPr>
          <p:cNvPr id="6" name="Title 1">
            <a:extLst>
              <a:ext uri="{FF2B5EF4-FFF2-40B4-BE49-F238E27FC236}">
                <a16:creationId xmlns:a16="http://schemas.microsoft.com/office/drawing/2014/main" id="{9DACE0B0-2CA6-FEF6-D96B-91EA2691A1D7}"/>
              </a:ext>
            </a:extLst>
          </p:cNvPr>
          <p:cNvSpPr>
            <a:spLocks noGrp="1"/>
          </p:cNvSpPr>
          <p:nvPr>
            <p:ph type="title"/>
          </p:nvPr>
        </p:nvSpPr>
        <p:spPr>
          <a:xfrm>
            <a:off x="5297488" y="328613"/>
            <a:ext cx="6251575" cy="1784350"/>
          </a:xfrm>
        </p:spPr>
        <p:txBody>
          <a:bodyPr anchor="b">
            <a:normAutofit fontScale="90000"/>
          </a:bodyPr>
          <a:lstStyle/>
          <a:p>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br>
              <a:rPr lang="en-US" sz="5400" b="1" i="1" dirty="0">
                <a:solidFill>
                  <a:srgbClr val="A76F37"/>
                </a:solidFill>
                <a:latin typeface="+mn-lt"/>
              </a:rPr>
            </a:br>
            <a:r>
              <a:rPr lang="en-US" sz="5400" b="1" i="1" dirty="0">
                <a:solidFill>
                  <a:srgbClr val="A76F37"/>
                </a:solidFill>
                <a:latin typeface="+mn-lt"/>
              </a:rPr>
              <a:t>Dimensionality Reduction Techniques</a:t>
            </a:r>
          </a:p>
        </p:txBody>
      </p:sp>
    </p:spTree>
    <p:extLst>
      <p:ext uri="{BB962C8B-B14F-4D97-AF65-F5344CB8AC3E}">
        <p14:creationId xmlns:p14="http://schemas.microsoft.com/office/powerpoint/2010/main" val="93257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65EBA-BABD-FC29-B143-0740EC5AF2B4}"/>
              </a:ext>
            </a:extLst>
          </p:cNvPr>
          <p:cNvSpPr>
            <a:spLocks noGrp="1"/>
          </p:cNvSpPr>
          <p:nvPr>
            <p:ph type="title"/>
          </p:nvPr>
        </p:nvSpPr>
        <p:spPr>
          <a:xfrm>
            <a:off x="5297762" y="329184"/>
            <a:ext cx="6251110" cy="1783080"/>
          </a:xfrm>
        </p:spPr>
        <p:txBody>
          <a:bodyPr anchor="b">
            <a:normAutofit/>
          </a:bodyPr>
          <a:lstStyle/>
          <a:p>
            <a:r>
              <a:rPr lang="en-US" sz="5400" b="1" i="1" dirty="0">
                <a:solidFill>
                  <a:srgbClr val="A76F37"/>
                </a:solidFill>
                <a:latin typeface="+mn-lt"/>
              </a:rPr>
              <a:t>Visualization</a:t>
            </a:r>
          </a:p>
        </p:txBody>
      </p:sp>
      <p:pic>
        <p:nvPicPr>
          <p:cNvPr id="5" name="Content Placeholder 4" descr="A list of products on a white surface&#10;&#10;Description automatically generated">
            <a:extLst>
              <a:ext uri="{FF2B5EF4-FFF2-40B4-BE49-F238E27FC236}">
                <a16:creationId xmlns:a16="http://schemas.microsoft.com/office/drawing/2014/main" id="{F29A5C07-607C-4154-3BB1-E383CE906387}"/>
              </a:ext>
            </a:extLst>
          </p:cNvPr>
          <p:cNvPicPr>
            <a:picLocks noChangeAspect="1"/>
          </p:cNvPicPr>
          <p:nvPr/>
        </p:nvPicPr>
        <p:blipFill rotWithShape="1">
          <a:blip r:embed="rId2">
            <a:extLst>
              <a:ext uri="{28A0092B-C50C-407E-A947-70E740481C1C}">
                <a14:useLocalDpi xmlns:a14="http://schemas.microsoft.com/office/drawing/2010/main" val="0"/>
              </a:ext>
            </a:extLst>
          </a:blip>
          <a:srcRect t="8254" r="-1" b="89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 shot of a graph&#10;&#10;Description automatically generated">
            <a:extLst>
              <a:ext uri="{FF2B5EF4-FFF2-40B4-BE49-F238E27FC236}">
                <a16:creationId xmlns:a16="http://schemas.microsoft.com/office/drawing/2014/main" id="{9A96463F-AB26-F878-0E52-F1CEAE4806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5714" y="2840800"/>
            <a:ext cx="6030410" cy="3854610"/>
          </a:xfrm>
        </p:spPr>
      </p:pic>
      <p:sp>
        <p:nvSpPr>
          <p:cNvPr id="8" name="TextBox 7">
            <a:extLst>
              <a:ext uri="{FF2B5EF4-FFF2-40B4-BE49-F238E27FC236}">
                <a16:creationId xmlns:a16="http://schemas.microsoft.com/office/drawing/2014/main" id="{F9B41653-E13B-0F67-2CDA-06EC98961A20}"/>
              </a:ext>
            </a:extLst>
          </p:cNvPr>
          <p:cNvSpPr txBox="1"/>
          <p:nvPr/>
        </p:nvSpPr>
        <p:spPr>
          <a:xfrm>
            <a:off x="5270028" y="2455435"/>
            <a:ext cx="2264629" cy="323165"/>
          </a:xfrm>
          <a:prstGeom prst="rect">
            <a:avLst/>
          </a:prstGeom>
          <a:noFill/>
        </p:spPr>
        <p:txBody>
          <a:bodyPr wrap="square" rtlCol="0">
            <a:spAutoFit/>
          </a:bodyPr>
          <a:lstStyle/>
          <a:p>
            <a:r>
              <a:rPr lang="en-US" sz="1500" b="1" dirty="0">
                <a:solidFill>
                  <a:srgbClr val="A76F37"/>
                </a:solidFill>
              </a:rPr>
              <a:t>Bokeh Diagram</a:t>
            </a:r>
          </a:p>
        </p:txBody>
      </p:sp>
    </p:spTree>
    <p:extLst>
      <p:ext uri="{BB962C8B-B14F-4D97-AF65-F5344CB8AC3E}">
        <p14:creationId xmlns:p14="http://schemas.microsoft.com/office/powerpoint/2010/main" val="264291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776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Skincare Sifarish</vt:lpstr>
      <vt:lpstr>Content</vt:lpstr>
      <vt:lpstr>       Introduction</vt:lpstr>
      <vt:lpstr> Problem Statement</vt:lpstr>
      <vt:lpstr>Data Preparation</vt:lpstr>
      <vt:lpstr>     Dimensionality Reduction Techniques</vt:lpstr>
      <vt:lpstr>     Dimensionality Reduction Techniques</vt:lpstr>
      <vt:lpstr>     Dimensionality Reduction Techniques</vt:lpstr>
      <vt:lpstr>Visualization</vt:lpstr>
      <vt:lpstr>Visualization</vt:lpstr>
      <vt:lpstr>Visualization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Skincare Sifarish</dc:title>
  <dc:creator>Manali Vichare</dc:creator>
  <cp:lastModifiedBy>Manali Vichare</cp:lastModifiedBy>
  <cp:revision>11</cp:revision>
  <dcterms:created xsi:type="dcterms:W3CDTF">2023-09-14T05:17:36Z</dcterms:created>
  <dcterms:modified xsi:type="dcterms:W3CDTF">2023-09-14T08:32:24Z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2023-09-14T06:17:07Z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e907b0a1-b1e0-4ff2-8604-5f657e1da2f3</vt:lpwstr>
  </property>
  <property fmtid="{D5CDD505-2E9C-101B-9397-08002B2CF9AE}" pid="8" name="MSIP_Label_a73fd474-4f3c-44ed-88fb-5cc4bd2471bf_ContentBits">
    <vt:lpwstr>0</vt:lpwstr>
  </property>
</Properties>
</file>