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a4374c063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a4374c06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a4374c063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a4374c06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a4374c063_4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a4374c063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a4374c063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a4374c063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a4374c063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a4374c06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a4374c06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a4374c0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a4374c063_3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a4374c063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a4374c063_4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a4374c063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a4374c063_3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a4374c063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F7F7F7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9pPr>
          </a:lstStyle>
          <a:p/>
        </p:txBody>
      </p:sp>
      <p:sp>
        <p:nvSpPr>
          <p:cNvPr id="87" name="Google Shape;87;p12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0" name="Google Shape;130;p18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31" name="Google Shape;131;p18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2" name="Google Shape;132;p18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33" name="Google Shape;133;p18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4" name="Google Shape;134;p1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2" name="Google Shape;142;p19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4" name="Google Shape;144;p19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5" name="Google Shape;145;p19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7" name="Google Shape;147;p19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8" name="Google Shape;148;p19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50" name="Google Shape;150;p1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70" name="Google Shape;70;p9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9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23" Type="http://schemas.openxmlformats.org/officeDocument/2006/relationships/theme" Target="../theme/theme3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0" y="-5"/>
            <a:ext cx="12191696" cy="4730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8719939" y="3753695"/>
            <a:ext cx="3472060" cy="825932"/>
          </a:xfrm>
          <a:custGeom>
            <a:rect b="b" l="l" r="r" t="t"/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0" y="4055533"/>
            <a:ext cx="12192000" cy="2802467"/>
          </a:xfrm>
          <a:custGeom>
            <a:rect b="b" l="l" r="r" t="t"/>
            <a:pathLst>
              <a:path extrusionOk="0" h="2802467" w="12192000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2"/>
          <p:cNvSpPr txBox="1"/>
          <p:nvPr>
            <p:ph type="ctrTitle"/>
          </p:nvPr>
        </p:nvSpPr>
        <p:spPr>
          <a:xfrm>
            <a:off x="636915" y="4730739"/>
            <a:ext cx="10430669" cy="15473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600"/>
              <a:buFont typeface="Century Gothic"/>
              <a:buNone/>
            </a:pPr>
            <a:r>
              <a:rPr lang="en-US" sz="2600">
                <a:solidFill>
                  <a:srgbClr val="EBEBEB"/>
                </a:solidFill>
              </a:rPr>
              <a:t>Informs: </a:t>
            </a:r>
            <a:r>
              <a:rPr lang="en-US" sz="2400">
                <a:solidFill>
                  <a:srgbClr val="EBEBEB"/>
                </a:solidFill>
              </a:rPr>
              <a:t>Redefining</a:t>
            </a:r>
            <a:r>
              <a:rPr lang="en-US" sz="2600">
                <a:solidFill>
                  <a:srgbClr val="EBEBEB"/>
                </a:solidFill>
              </a:rPr>
              <a:t> Vehicle Delivery with Autonomous Cars</a:t>
            </a:r>
            <a:br>
              <a:rPr lang="en-US"/>
            </a:br>
            <a:br>
              <a:rPr lang="en-US" sz="2600">
                <a:solidFill>
                  <a:srgbClr val="EBEBEB"/>
                </a:solidFill>
              </a:rPr>
            </a:br>
            <a:endParaRPr sz="2600">
              <a:solidFill>
                <a:srgbClr val="EBEBEB"/>
              </a:solidFill>
            </a:endParaRPr>
          </a:p>
        </p:txBody>
      </p:sp>
      <p:sp>
        <p:nvSpPr>
          <p:cNvPr id="176" name="Google Shape;176;p22"/>
          <p:cNvSpPr txBox="1"/>
          <p:nvPr>
            <p:ph idx="1" type="subTitle"/>
          </p:nvPr>
        </p:nvSpPr>
        <p:spPr>
          <a:xfrm>
            <a:off x="636916" y="5722374"/>
            <a:ext cx="9149349" cy="4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rgbClr val="86D1D8"/>
                </a:solidFill>
              </a:rPr>
              <a:t>GROUP MEMBERS: LIN, MANALI, KAREEM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5937" y="579862"/>
            <a:ext cx="7820579" cy="3571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646111" y="452718"/>
            <a:ext cx="9404723" cy="885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Constraints: Lp file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457200" y="1338606"/>
            <a:ext cx="10086680" cy="4909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b="1" lang="en-US" sz="1400"/>
              <a:t>Demand: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lang="en-US" sz="1100"/>
              <a:t>Q111 + T111 + Q121 + T121 + Q131 + T131 + Q141 + T141 + Q151 + T151 = 212;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/>
              <a:t>Q211 + T211 + Q221 + T221 + Q231 + T231 + Q241 + T241 + Q251 + T251 = 90;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/>
              <a:t>Q112 + T112 + Q122 + T122 + Q132 + T132 + Q142 + T142 + Q152 + T152 = 14;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/>
              <a:t>Q212 + T212 + Q222 + T222 + Q232 + T232 + Q242 + T242 + Q252 + T252 = 40;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b="1" lang="en-US" sz="1400"/>
              <a:t>Integer:</a:t>
            </a:r>
            <a:endParaRPr b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/>
              <a:t>TT111 = 0.1 T111; TT121 = 0.1 T121;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/>
              <a:t>TT131 = 0.1 T131;TT141 = 0.1 T141;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/>
              <a:t>TT151 = 0.1 T151;TT211 = 0.1 T211;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/>
              <a:t>TT221 = 0.1 T221;TT231 = 0.1 T231;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/>
              <a:t>TT241 = 0.1 T241;TT251 = 0.1 T251;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/>
              <a:t>TT112 = 0.1 T112;TT122 = 0.1 T122;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/>
              <a:t>TT132 = 0.1 T132;TT142 = 0.1 T142;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/>
              <a:t>TT152 = 0.1 T152;TT212 = 0.1 T212;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/>
              <a:t>TT222 = 0.1 T222;TT232 = 0.1 T232;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/>
              <a:t>TT242 = 0.1 T242;TT252 = 0.1 T252;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880"/>
              <a:buNone/>
            </a:pPr>
            <a:r>
              <a:rPr lang="en-US" sz="1100"/>
              <a:t>int TT111, TT121, TT131, TT141, TT151, TT211, TT221, TT231, TT241, TT251, TT112, TT122, TT132, TT142, TT152, TT212, TT222, TT232, TT242, TT252;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825" y="3441442"/>
            <a:ext cx="3538750" cy="18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485480" y="1131216"/>
            <a:ext cx="11477134" cy="5117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 sz="1800"/>
              <a:t>The results shows the best shiping patch of this combination of plants and dealers. Follow the order of variables we can get that: Q121=2, T121=210, T241=90, Q152=4, T152=10, and T232=40.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 sz="1800"/>
              <a:t>Also, it shows that the VDC2-4J is the best VDC for shipping between Plant1-3A and Dealer1-21720 (2 by AV, 210 by truck).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 sz="1800"/>
              <a:t>The VDC4-7M is the best VDC for shipping between Plant2-FF to Dealer1-21720 (90 by truck).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 sz="1800"/>
              <a:t>The VDC5-BC is the best VDC for shipping between Plant1-3A to Dealer2-21716 (4 by AV, 10 by truck).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 sz="1800"/>
              <a:t>The VDC3-7J is the best VDC for shipping between Plant2-FF to Dealer2-21716 (40 by truck).</a:t>
            </a:r>
            <a:endParaRPr sz="1800"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1750" y="5201816"/>
            <a:ext cx="2857150" cy="13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Third Method: Rail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267200" y="1458675"/>
            <a:ext cx="11578500" cy="50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Cost Equation of Rail: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Sum of {[(Distance between Plant-VDC) + (Distance between VDC-Dealer)]*0.05*3 +2000*0.05 +50}*Rijk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Rijk is the quantity of cars shipped from Plant I through VDC J to Dealer K.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Objective function and constraints should be changed.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0.05 : 20 cars per load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3: 3 dollars per load per mile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2000: fixed cost per load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50: handle cost per car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Limitation of Time</a:t>
            </a:r>
            <a:endParaRPr/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1. </a:t>
            </a:r>
            <a:r>
              <a:rPr lang="en-US" sz="2400"/>
              <a:t>Will </a:t>
            </a:r>
            <a:r>
              <a:rPr lang="en-US" sz="2400"/>
              <a:t>affect</a:t>
            </a:r>
            <a:r>
              <a:rPr lang="en-US" sz="2400"/>
              <a:t> the number of demand and change the number of constraints. DPiDk.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Q111 + T111 + R111 + Q121 + T121 + R121 + Q131 + T131 + R131 + Q141 + T141 + R141 + Q151 + T151 + R151 = DP1D1;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2. Will affect the shipping method since the shipping with rail is slower than other two methods.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None/>
            </a:pPr>
            <a:r>
              <a:rPr lang="en-US" sz="1800"/>
              <a:t>Shipping time equation: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AV&amp;T:[</a:t>
            </a:r>
            <a:r>
              <a:rPr lang="en-US" sz="1800"/>
              <a:t>(Distance between Plant-VDC) + (Distance between VDC-Dealer)]/30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Rail:[(Distance between Plant-VDC) + (Distance between VDC-Dealer)]/10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Capacity of VDC</a:t>
            </a:r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Will affect the number of cars transported through each VDC and change the number of constraints.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 the </a:t>
            </a:r>
            <a:r>
              <a:rPr lang="en-US"/>
              <a:t>penalty</a:t>
            </a:r>
            <a:r>
              <a:rPr lang="en-US"/>
              <a:t> and time limited.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Q111 + T111 + R111 + Q121 + T121 + R121 + Q131 + T131 + R131 + Q141 + T141 + R141 + Q151 + T151 + R151 = DP1D1;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Q111 + T111 + R111 &lt;= C1;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ctrTitle"/>
          </p:nvPr>
        </p:nvSpPr>
        <p:spPr>
          <a:xfrm>
            <a:off x="1154950" y="1939625"/>
            <a:ext cx="8825700" cy="18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Thank You..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8719939" y="1460230"/>
            <a:ext cx="3472060" cy="825932"/>
          </a:xfrm>
          <a:custGeom>
            <a:rect b="b" l="l" r="r" t="t"/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1" y="1762067"/>
            <a:ext cx="12192417" cy="5095933"/>
          </a:xfrm>
          <a:custGeom>
            <a:rect b="b" l="l" r="r" t="t"/>
            <a:pathLst>
              <a:path extrusionOk="0" h="5095933" w="12192417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86" name="Google Shape;186;p23"/>
          <p:cNvSpPr txBox="1"/>
          <p:nvPr>
            <p:ph type="title"/>
          </p:nvPr>
        </p:nvSpPr>
        <p:spPr>
          <a:xfrm>
            <a:off x="1103312" y="452718"/>
            <a:ext cx="8947522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Problem Statement </a:t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4326" y="5787275"/>
            <a:ext cx="2650323" cy="99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1103300" y="2052925"/>
            <a:ext cx="10020300" cy="45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Determine the lowest cost path  from each plant to each dealer, given their locations, existing VDC locations, demand by each dealer, the cost of handling and transportation.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Since the data is huge we are considering sample data which includes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Plant, VDC, Dealers and limited shipping methods.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Approach towards Solution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1103312" y="1477538"/>
            <a:ext cx="8946541" cy="4765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Understanding the objective, Decision Variables and Constraints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Data Exploration.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Segregating the VDC’s, Plants and Dealers from the given data.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Finding the distance between the plant and dealers in order to compute the cost associated with the transport.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Formulating the Objective Function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Obtain Results: </a:t>
            </a:r>
            <a:r>
              <a:rPr lang="en-US"/>
              <a:t>The result will show the total cost of shipping and the number of cars shipped through VDC and shipping method.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646100" y="452723"/>
            <a:ext cx="9404700" cy="96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&amp; Expected Results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645200" y="1555250"/>
            <a:ext cx="10074900" cy="469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/>
              <a:t>Assumptions:</a:t>
            </a:r>
            <a:endParaRPr sz="24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1. 2Plant to 2Dearlers: Plant1:3A,Plant2:FF, Dealer1:21720, Dealer2:21716.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2. Only consider two types of shipping methods:AV and Truck.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/>
              <a:t>Expected Results: </a:t>
            </a:r>
            <a:endParaRPr sz="24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The result will show the total cost of shipping and the number of cars shipped through VDC and shipping method.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468950" y="5157550"/>
            <a:ext cx="2524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646450" y="913475"/>
            <a:ext cx="11003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Supply and Demand after data exploration:</a:t>
            </a:r>
            <a:endParaRPr sz="42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2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325" y="2893700"/>
            <a:ext cx="11003099" cy="32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267000" y="421600"/>
            <a:ext cx="113115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Distance between Dealer and VDC ,Plants and VDC  (In miles)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407550" y="1391275"/>
            <a:ext cx="10764900" cy="48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distance between Dealer1  to VDC1 to 5 are 1190531.8, 324279.7, 906857.7, 950142.2, 1530652.3 (Raw data).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Converted into miles the distance between dealer to VDC 1 to VDC are as follow 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739,  201, 563, 590, and 951 miles.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00" y="3151000"/>
            <a:ext cx="11489374" cy="3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Equation of cost: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875162" y="15333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Equation of total cost of different shipping method: coefficient of objective function.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AV: Sum of {[(Distance between Plant-VDC)+(Distance between VDC-Dealer)]*0.55 +40}*Qijk.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Truck: Sum of {[(Distance between Plant-VDC) + (Distance between VDC-Dealer)]*0.1*4 +200*0.1 +50}*Tijk.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Equation of cost (cont)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0.55 : shipping cost per car per mile.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40: handle cost per car.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0.1: shipping by truck, 10 cars per load.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4: shipping cost per load per mile.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200: fixed cost per load.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50: handle cost per car.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646098" y="452725"/>
            <a:ext cx="111816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Objective Function  : Minimize the cost.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730325" y="1387425"/>
            <a:ext cx="110154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i="1" lang="en-US" sz="2400" u="sng"/>
              <a:t>Lp file</a:t>
            </a:r>
            <a:endParaRPr i="1" sz="24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min: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942.55 Q111 + 726.4 T111 + 891.95 Q121 + 689.6 T121 + 924.4 Q131 + 713.2 T131 +  	  974.45 Q141 + 749.6 T141 + 904.6 Q151 + 698.8 T151 + 567.45 Q211 + 453.6 T211 + 	 434.35 Q221 + 356.8 T221 + 450.3 Q231 + 368.4 T231 + 396.95 Q241 + 329.6 T241 + 940.35 Q251 + 724.8 T251 + 931.55 Q112 + 718.4 T112 + 1157.05 Q122 + 882.4 T122 + 993.15 Q132 + 763.2 T132 + 1099.3 Q142 + 840.4 T142 + 582.3 Q152 + 464.4 T152 + 556.45 Q212 + 445.6 T212 + 699.45 Q222 + 549.6 T222 + 519.05 Q232 + 418.4 T232 + 521.8 Q242 + 420.4 T242 + 618.05 Q252 + 490.4 T252;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