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517d65af6b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517d65af6b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517d65af6b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517d65af6b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e3db32e8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e3db32e8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e3db32e82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e3db32e82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e3db32e82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e3db32e82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e3db32e82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e3db32e82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e3db32e82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e3db32e82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517d65af6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517d65af6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517d65af6b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517d65af6b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Initial Engagement Analysis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 Steps</a:t>
            </a:r>
            <a:endParaRPr/>
          </a:p>
        </p:txBody>
      </p:sp>
      <p:sp>
        <p:nvSpPr>
          <p:cNvPr id="349" name="Google Shape;349;p22"/>
          <p:cNvSpPr txBox="1"/>
          <p:nvPr>
            <p:ph idx="1" type="body"/>
          </p:nvPr>
        </p:nvSpPr>
        <p:spPr>
          <a:xfrm>
            <a:off x="1303800" y="1507450"/>
            <a:ext cx="7030500" cy="3024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highlight>
                  <a:srgbClr val="D9EAD3"/>
                </a:highlight>
              </a:rPr>
              <a:t>Further Analysis</a:t>
            </a:r>
            <a:r>
              <a:rPr lang="en"/>
              <a:t>: Conduct a deeper analysis of user behavior within each segment to identify specific patterns and trends that may influence conversion rates. Explore factors such as demographics, browsing behavior, and purchase history to gain a comprehensive understanding of user preferences and needs.</a:t>
            </a:r>
            <a:endParaRPr/>
          </a:p>
          <a:p>
            <a:pPr indent="0" lvl="0" marL="0" rtl="0" algn="l">
              <a:spcBef>
                <a:spcPts val="1200"/>
              </a:spcBef>
              <a:spcAft>
                <a:spcPts val="0"/>
              </a:spcAft>
              <a:buNone/>
            </a:pPr>
            <a:r>
              <a:rPr b="1" lang="en">
                <a:highlight>
                  <a:srgbClr val="D9EAD3"/>
                </a:highlight>
              </a:rPr>
              <a:t>A/B Testing</a:t>
            </a:r>
            <a:r>
              <a:rPr lang="en"/>
              <a:t>: Implement A/B testing to evaluate the performance of different banner variations and promotional strategies. Test different designs, messaging, and placement of banners to identify the most effective combinations that drive higher conversion rates. Continuously monitor and analyze the results to refine and optimize the promotional efforts.</a:t>
            </a:r>
            <a:endParaRPr/>
          </a:p>
          <a:p>
            <a:pPr indent="0" lvl="0" marL="0" rtl="0" algn="l">
              <a:spcBef>
                <a:spcPts val="1200"/>
              </a:spcBef>
              <a:spcAft>
                <a:spcPts val="1200"/>
              </a:spcAft>
              <a:buNone/>
            </a:pPr>
            <a:r>
              <a:rPr b="1" lang="en">
                <a:highlight>
                  <a:srgbClr val="D9EAD3"/>
                </a:highlight>
              </a:rPr>
              <a:t>Customer Feedback and Surveys</a:t>
            </a:r>
            <a:r>
              <a:rPr lang="en"/>
              <a:t>: Gather feedback from customers to understand their perception of banners, website usability, and overall shopping experience. Conduct surveys or interviews to gain insights into customer preferences, pain points, and areas for improvement. Incorporate this feedback into future marketing strategies and website enhancements to enhance the overall customer experience.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idx="1" type="body"/>
          </p:nvPr>
        </p:nvSpPr>
        <p:spPr>
          <a:xfrm>
            <a:off x="1303800" y="817900"/>
            <a:ext cx="7030500" cy="37137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lang="en"/>
              <a:t>My name is </a:t>
            </a:r>
            <a:r>
              <a:rPr b="1" lang="en"/>
              <a:t>Manali Thakur</a:t>
            </a:r>
            <a:r>
              <a:rPr lang="en"/>
              <a:t>, and I am excited to share with you my analysis and findings.</a:t>
            </a:r>
            <a:br>
              <a:rPr lang="en"/>
            </a:br>
            <a:br>
              <a:rPr lang="en"/>
            </a:br>
            <a:r>
              <a:rPr lang="en"/>
              <a:t>Please note that this is very short initial analysis and ca be analyzed further based on the findings.</a:t>
            </a:r>
            <a:br>
              <a:rPr lang="en"/>
            </a:br>
            <a:r>
              <a:rPr lang="en">
                <a:highlight>
                  <a:srgbClr val="FCE5CD"/>
                </a:highlight>
              </a:rPr>
              <a:t>I have tried to answer the following questions:</a:t>
            </a:r>
            <a:endParaRPr>
              <a:highlight>
                <a:srgbClr val="FCE5CD"/>
              </a:highlight>
            </a:endParaRPr>
          </a:p>
          <a:p>
            <a:pPr indent="0" lvl="0" marL="0" rtl="0" algn="l">
              <a:spcBef>
                <a:spcPts val="0"/>
              </a:spcBef>
              <a:spcAft>
                <a:spcPts val="0"/>
              </a:spcAft>
              <a:buNone/>
            </a:pPr>
            <a:br>
              <a:rPr lang="en"/>
            </a:br>
            <a:r>
              <a:rPr lang="en"/>
              <a:t>1. Which banners lead to the most conversions?</a:t>
            </a:r>
            <a:endParaRPr/>
          </a:p>
          <a:p>
            <a:pPr indent="0" lvl="0" marL="0" rtl="0" algn="l">
              <a:spcBef>
                <a:spcPts val="1000"/>
              </a:spcBef>
              <a:spcAft>
                <a:spcPts val="0"/>
              </a:spcAft>
              <a:buNone/>
            </a:pPr>
            <a:r>
              <a:rPr lang="en"/>
              <a:t>2. Which banners should be displayed to promote customer conversions?</a:t>
            </a:r>
            <a:endParaRPr/>
          </a:p>
          <a:p>
            <a:pPr indent="0" lvl="0" marL="0" rtl="0" algn="l">
              <a:spcBef>
                <a:spcPts val="1200"/>
              </a:spcBef>
              <a:spcAft>
                <a:spcPts val="0"/>
              </a:spcAft>
              <a:buNone/>
            </a:pPr>
            <a:r>
              <a:rPr lang="en"/>
              <a:t>3. What is the distribution of user engagement events (show, click, purchase) across different site versions (mobile vs. desktop)?</a:t>
            </a:r>
            <a:endParaRPr/>
          </a:p>
          <a:p>
            <a:pPr indent="0" lvl="0" marL="0" rtl="0" algn="l">
              <a:spcBef>
                <a:spcPts val="1200"/>
              </a:spcBef>
              <a:spcAft>
                <a:spcPts val="0"/>
              </a:spcAft>
              <a:buNone/>
            </a:pPr>
            <a:r>
              <a:rPr lang="en"/>
              <a:t>4. How does the overall click-through rate (CTR) vary across different banners and product categories?</a:t>
            </a:r>
            <a:endParaRPr/>
          </a:p>
          <a:p>
            <a:pPr indent="0" lvl="0" marL="0" rtl="0" algn="l">
              <a:spcBef>
                <a:spcPts val="1200"/>
              </a:spcBef>
              <a:spcAft>
                <a:spcPts val="1200"/>
              </a:spcAft>
              <a:buNone/>
            </a:pPr>
            <a:r>
              <a:rPr lang="en"/>
              <a:t>5. Which user segments can be identified?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269900" y="226100"/>
            <a:ext cx="7030500" cy="6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t>Which banners lead to the most conversions?</a:t>
            </a:r>
            <a:endParaRPr sz="2420"/>
          </a:p>
        </p:txBody>
      </p:sp>
      <p:pic>
        <p:nvPicPr>
          <p:cNvPr id="289" name="Google Shape;289;p15"/>
          <p:cNvPicPr preferRelativeResize="0"/>
          <p:nvPr/>
        </p:nvPicPr>
        <p:blipFill>
          <a:blip r:embed="rId3">
            <a:alphaModFix/>
          </a:blip>
          <a:stretch>
            <a:fillRect/>
          </a:stretch>
        </p:blipFill>
        <p:spPr>
          <a:xfrm>
            <a:off x="102550" y="985575"/>
            <a:ext cx="4469458" cy="3336675"/>
          </a:xfrm>
          <a:prstGeom prst="rect">
            <a:avLst/>
          </a:prstGeom>
          <a:noFill/>
          <a:ln>
            <a:noFill/>
          </a:ln>
        </p:spPr>
      </p:pic>
      <p:pic>
        <p:nvPicPr>
          <p:cNvPr id="290" name="Google Shape;290;p15"/>
          <p:cNvPicPr preferRelativeResize="0"/>
          <p:nvPr/>
        </p:nvPicPr>
        <p:blipFill>
          <a:blip r:embed="rId4">
            <a:alphaModFix/>
          </a:blip>
          <a:stretch>
            <a:fillRect/>
          </a:stretch>
        </p:blipFill>
        <p:spPr>
          <a:xfrm>
            <a:off x="4749750" y="1895650"/>
            <a:ext cx="4297500" cy="3151975"/>
          </a:xfrm>
          <a:prstGeom prst="rect">
            <a:avLst/>
          </a:prstGeom>
          <a:noFill/>
          <a:ln>
            <a:noFill/>
          </a:ln>
        </p:spPr>
      </p:pic>
      <p:cxnSp>
        <p:nvCxnSpPr>
          <p:cNvPr id="291" name="Google Shape;291;p15"/>
          <p:cNvCxnSpPr>
            <a:stCxn id="292" idx="3"/>
          </p:cNvCxnSpPr>
          <p:nvPr/>
        </p:nvCxnSpPr>
        <p:spPr>
          <a:xfrm flipH="1" rot="10800000">
            <a:off x="4082725" y="4107450"/>
            <a:ext cx="22800" cy="522600"/>
          </a:xfrm>
          <a:prstGeom prst="straightConnector1">
            <a:avLst/>
          </a:prstGeom>
          <a:noFill/>
          <a:ln cap="flat" cmpd="sng" w="28575">
            <a:solidFill>
              <a:srgbClr val="FF0000"/>
            </a:solidFill>
            <a:prstDash val="solid"/>
            <a:round/>
            <a:headEnd len="med" w="med" type="none"/>
            <a:tailEnd len="med" w="med" type="triangle"/>
          </a:ln>
        </p:spPr>
      </p:cxnSp>
      <p:sp>
        <p:nvSpPr>
          <p:cNvPr id="292" name="Google Shape;292;p15"/>
          <p:cNvSpPr txBox="1"/>
          <p:nvPr/>
        </p:nvSpPr>
        <p:spPr>
          <a:xfrm>
            <a:off x="261925" y="4322250"/>
            <a:ext cx="3820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00"/>
                </a:solidFill>
              </a:rPr>
              <a:t>No conversions for banner ‘company’, can be analyzed further for the reason behind this.</a:t>
            </a:r>
            <a:endParaRPr>
              <a:solidFill>
                <a:srgbClr val="FF0000"/>
              </a:solidFill>
            </a:endParaRPr>
          </a:p>
        </p:txBody>
      </p:sp>
      <p:sp>
        <p:nvSpPr>
          <p:cNvPr id="293" name="Google Shape;293;p15"/>
          <p:cNvSpPr txBox="1"/>
          <p:nvPr/>
        </p:nvSpPr>
        <p:spPr>
          <a:xfrm>
            <a:off x="4943850" y="1134450"/>
            <a:ext cx="4103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After </a:t>
            </a:r>
            <a:r>
              <a:rPr b="1" lang="en">
                <a:solidFill>
                  <a:srgbClr val="FF0000"/>
                </a:solidFill>
              </a:rPr>
              <a:t>3 months</a:t>
            </a:r>
            <a:r>
              <a:rPr lang="en"/>
              <a:t>, the impressions have reduced by 16</a:t>
            </a:r>
            <a:r>
              <a:rPr lang="en"/>
              <a:t>%, indicating a decrease in the visibility or exposure of the products to the target audience.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16"/>
          <p:cNvPicPr preferRelativeResize="0"/>
          <p:nvPr/>
        </p:nvPicPr>
        <p:blipFill rotWithShape="1">
          <a:blip r:embed="rId3">
            <a:alphaModFix/>
          </a:blip>
          <a:srcRect b="12294" l="0" r="6393" t="13953"/>
          <a:stretch/>
        </p:blipFill>
        <p:spPr>
          <a:xfrm>
            <a:off x="153525" y="848175"/>
            <a:ext cx="6631126" cy="2910550"/>
          </a:xfrm>
          <a:prstGeom prst="rect">
            <a:avLst/>
          </a:prstGeom>
          <a:noFill/>
          <a:ln>
            <a:noFill/>
          </a:ln>
          <a:effectLst>
            <a:outerShdw blurRad="57150" rotWithShape="0" algn="bl" dir="5400000" dist="19050">
              <a:srgbClr val="000000">
                <a:alpha val="50000"/>
              </a:srgbClr>
            </a:outerShdw>
          </a:effectLst>
        </p:spPr>
      </p:pic>
      <p:sp>
        <p:nvSpPr>
          <p:cNvPr id="299" name="Google Shape;299;p16"/>
          <p:cNvSpPr txBox="1"/>
          <p:nvPr>
            <p:ph type="title"/>
          </p:nvPr>
        </p:nvSpPr>
        <p:spPr>
          <a:xfrm>
            <a:off x="153450" y="275475"/>
            <a:ext cx="8679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1920"/>
              <a:t>Which banners should be displayed to promote customer conversions?</a:t>
            </a:r>
            <a:endParaRPr sz="1920"/>
          </a:p>
        </p:txBody>
      </p:sp>
      <p:sp>
        <p:nvSpPr>
          <p:cNvPr id="300" name="Google Shape;300;p16"/>
          <p:cNvSpPr txBox="1"/>
          <p:nvPr>
            <p:ph idx="1" type="body"/>
          </p:nvPr>
        </p:nvSpPr>
        <p:spPr>
          <a:xfrm>
            <a:off x="6841150" y="802950"/>
            <a:ext cx="1991400" cy="33723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1200"/>
              </a:spcAft>
              <a:buNone/>
            </a:pPr>
            <a:r>
              <a:rPr lang="en"/>
              <a:t>Based on these conversion rates, the "Clothes" banner has the highest conversion rate of 53.7%, indicating that it is most effective in promoting customer conversions. The "Accessories" and "Sneakers" banners also have relatively high conversion rates of 32.8% and 37.3%, respectively. On the other hand, the "Company" and "Sports Nutrition" banners have lower conversion rates of 0.0% and 17.7%, respectively.</a:t>
            </a:r>
            <a:endParaRPr/>
          </a:p>
        </p:txBody>
      </p:sp>
      <p:sp>
        <p:nvSpPr>
          <p:cNvPr id="301" name="Google Shape;301;p16"/>
          <p:cNvSpPr txBox="1"/>
          <p:nvPr>
            <p:ph idx="1" type="body"/>
          </p:nvPr>
        </p:nvSpPr>
        <p:spPr>
          <a:xfrm>
            <a:off x="153450" y="3994425"/>
            <a:ext cx="6631200" cy="1008000"/>
          </a:xfrm>
          <a:prstGeom prst="rect">
            <a:avLst/>
          </a:prstGeom>
          <a:solidFill>
            <a:srgbClr val="D9EAD3"/>
          </a:solidFill>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Therefore, if the goal is to promote customer conversions, it is recommended to prioritize displaying the "</a:t>
            </a:r>
            <a:r>
              <a:rPr b="1" lang="en">
                <a:solidFill>
                  <a:srgbClr val="274E13"/>
                </a:solidFill>
              </a:rPr>
              <a:t>Clothes</a:t>
            </a:r>
            <a:r>
              <a:rPr lang="en"/>
              <a:t>" banner followed by the "</a:t>
            </a:r>
            <a:r>
              <a:rPr b="1" lang="en">
                <a:solidFill>
                  <a:srgbClr val="274E13"/>
                </a:solidFill>
              </a:rPr>
              <a:t>Accessories</a:t>
            </a:r>
            <a:r>
              <a:rPr lang="en"/>
              <a:t>" and "</a:t>
            </a:r>
            <a:r>
              <a:rPr b="1" lang="en">
                <a:solidFill>
                  <a:srgbClr val="274E13"/>
                </a:solidFill>
              </a:rPr>
              <a:t>Sneakers</a:t>
            </a:r>
            <a:r>
              <a:rPr lang="en"/>
              <a:t>" banners. The "</a:t>
            </a:r>
            <a:r>
              <a:rPr b="1" lang="en">
                <a:solidFill>
                  <a:srgbClr val="CC0000"/>
                </a:solidFill>
              </a:rPr>
              <a:t>Company</a:t>
            </a:r>
            <a:r>
              <a:rPr lang="en"/>
              <a:t>" and "</a:t>
            </a:r>
            <a:r>
              <a:rPr b="1" lang="en">
                <a:solidFill>
                  <a:srgbClr val="CC0000"/>
                </a:solidFill>
              </a:rPr>
              <a:t>Sports</a:t>
            </a:r>
            <a:r>
              <a:rPr lang="en">
                <a:solidFill>
                  <a:srgbClr val="CC0000"/>
                </a:solidFill>
              </a:rPr>
              <a:t> </a:t>
            </a:r>
            <a:r>
              <a:rPr b="1" lang="en">
                <a:solidFill>
                  <a:srgbClr val="CC0000"/>
                </a:solidFill>
              </a:rPr>
              <a:t>Nutrition</a:t>
            </a:r>
            <a:r>
              <a:rPr lang="en"/>
              <a:t>" banners may not be as effective in generating conversions and could be further optimized or reconsidered.</a:t>
            </a:r>
            <a:endParaRPr/>
          </a:p>
        </p:txBody>
      </p:sp>
      <p:sp>
        <p:nvSpPr>
          <p:cNvPr id="302" name="Google Shape;302;p16"/>
          <p:cNvSpPr txBox="1"/>
          <p:nvPr/>
        </p:nvSpPr>
        <p:spPr>
          <a:xfrm>
            <a:off x="6841150" y="4152675"/>
            <a:ext cx="1991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rPr>
              <a:t>NOTE: </a:t>
            </a:r>
            <a:r>
              <a:rPr lang="en" sz="1000">
                <a:solidFill>
                  <a:schemeClr val="dk1"/>
                </a:solidFill>
              </a:rPr>
              <a:t>Conversion Rate = (Number of Purchases / Number of Clicks) * 100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7"/>
          <p:cNvSpPr txBox="1"/>
          <p:nvPr>
            <p:ph type="title"/>
          </p:nvPr>
        </p:nvSpPr>
        <p:spPr>
          <a:xfrm>
            <a:off x="1222800" y="445025"/>
            <a:ext cx="7641900" cy="99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20"/>
              <a:t>What is the distribution of user engagement events (show, click, purchase) across different site versions (mobile vs. desktop)?</a:t>
            </a:r>
            <a:endParaRPr sz="1820"/>
          </a:p>
        </p:txBody>
      </p:sp>
      <p:sp>
        <p:nvSpPr>
          <p:cNvPr id="308" name="Google Shape;308;p17"/>
          <p:cNvSpPr txBox="1"/>
          <p:nvPr>
            <p:ph idx="1" type="body"/>
          </p:nvPr>
        </p:nvSpPr>
        <p:spPr>
          <a:xfrm>
            <a:off x="311700" y="2705725"/>
            <a:ext cx="4472100" cy="218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It seems unusual that the number of orders from the desktop site is higher than the number of clicks. This could be due to various factors, such as differences in user behavior or the effectiveness of the banners on the desktop site and can be further analyzed. </a:t>
            </a:r>
            <a:br>
              <a:rPr lang="en"/>
            </a:br>
            <a:r>
              <a:rPr lang="en"/>
              <a:t>Due to this, even though the Desktop site has less events, </a:t>
            </a:r>
            <a:r>
              <a:rPr b="1" lang="en">
                <a:solidFill>
                  <a:srgbClr val="FF0000"/>
                </a:solidFill>
              </a:rPr>
              <a:t>the conversion rate is 124.65% (unreal)</a:t>
            </a:r>
            <a:r>
              <a:rPr lang="en"/>
              <a:t>.</a:t>
            </a:r>
            <a:endParaRPr/>
          </a:p>
        </p:txBody>
      </p:sp>
      <p:pic>
        <p:nvPicPr>
          <p:cNvPr id="309" name="Google Shape;309;p17"/>
          <p:cNvPicPr preferRelativeResize="0"/>
          <p:nvPr/>
        </p:nvPicPr>
        <p:blipFill>
          <a:blip r:embed="rId3">
            <a:alphaModFix/>
          </a:blip>
          <a:stretch>
            <a:fillRect/>
          </a:stretch>
        </p:blipFill>
        <p:spPr>
          <a:xfrm>
            <a:off x="442775" y="1439525"/>
            <a:ext cx="4687425" cy="994500"/>
          </a:xfrm>
          <a:prstGeom prst="rect">
            <a:avLst/>
          </a:prstGeom>
          <a:noFill/>
          <a:ln>
            <a:noFill/>
          </a:ln>
        </p:spPr>
      </p:pic>
      <p:pic>
        <p:nvPicPr>
          <p:cNvPr id="310" name="Google Shape;310;p17"/>
          <p:cNvPicPr preferRelativeResize="0"/>
          <p:nvPr/>
        </p:nvPicPr>
        <p:blipFill>
          <a:blip r:embed="rId4">
            <a:alphaModFix/>
          </a:blip>
          <a:stretch>
            <a:fillRect/>
          </a:stretch>
        </p:blipFill>
        <p:spPr>
          <a:xfrm>
            <a:off x="5247250" y="2032150"/>
            <a:ext cx="3776275" cy="3111350"/>
          </a:xfrm>
          <a:prstGeom prst="rect">
            <a:avLst/>
          </a:prstGeom>
          <a:noFill/>
          <a:ln>
            <a:noFill/>
          </a:ln>
        </p:spPr>
      </p:pic>
      <p:sp>
        <p:nvSpPr>
          <p:cNvPr id="311" name="Google Shape;311;p17"/>
          <p:cNvSpPr/>
          <p:nvPr/>
        </p:nvSpPr>
        <p:spPr>
          <a:xfrm>
            <a:off x="2059600" y="1789775"/>
            <a:ext cx="531300" cy="242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7"/>
          <p:cNvSpPr/>
          <p:nvPr/>
        </p:nvSpPr>
        <p:spPr>
          <a:xfrm>
            <a:off x="3619413" y="1789775"/>
            <a:ext cx="531300" cy="242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3" name="Google Shape;313;p17"/>
          <p:cNvCxnSpPr/>
          <p:nvPr/>
        </p:nvCxnSpPr>
        <p:spPr>
          <a:xfrm rot="10800000">
            <a:off x="2590888" y="2032175"/>
            <a:ext cx="260100" cy="783300"/>
          </a:xfrm>
          <a:prstGeom prst="straightConnector1">
            <a:avLst/>
          </a:prstGeom>
          <a:noFill/>
          <a:ln cap="flat" cmpd="sng" w="19050">
            <a:solidFill>
              <a:srgbClr val="FF0000"/>
            </a:solidFill>
            <a:prstDash val="solid"/>
            <a:round/>
            <a:headEnd len="med" w="med" type="none"/>
            <a:tailEnd len="med" w="med" type="triangle"/>
          </a:ln>
        </p:spPr>
      </p:cxnSp>
      <p:cxnSp>
        <p:nvCxnSpPr>
          <p:cNvPr id="314" name="Google Shape;314;p17"/>
          <p:cNvCxnSpPr/>
          <p:nvPr/>
        </p:nvCxnSpPr>
        <p:spPr>
          <a:xfrm flipH="1" rot="10800000">
            <a:off x="3201188" y="2163275"/>
            <a:ext cx="361800" cy="652200"/>
          </a:xfrm>
          <a:prstGeom prst="straightConnector1">
            <a:avLst/>
          </a:prstGeom>
          <a:noFill/>
          <a:ln cap="flat" cmpd="sng" w="19050">
            <a:solidFill>
              <a:srgbClr val="FF0000"/>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8"/>
          <p:cNvSpPr txBox="1"/>
          <p:nvPr>
            <p:ph type="title"/>
          </p:nvPr>
        </p:nvSpPr>
        <p:spPr>
          <a:xfrm>
            <a:off x="1166275" y="445025"/>
            <a:ext cx="7665900" cy="9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891"/>
              <a:buNone/>
            </a:pPr>
            <a:r>
              <a:rPr lang="en" sz="2078"/>
              <a:t>How does the overall click-through rate (CTR) vary across different banners and product categories?</a:t>
            </a:r>
            <a:endParaRPr sz="2078"/>
          </a:p>
        </p:txBody>
      </p:sp>
      <p:sp>
        <p:nvSpPr>
          <p:cNvPr id="320" name="Google Shape;320;p18"/>
          <p:cNvSpPr txBox="1"/>
          <p:nvPr>
            <p:ph idx="1" type="body"/>
          </p:nvPr>
        </p:nvSpPr>
        <p:spPr>
          <a:xfrm>
            <a:off x="311700" y="1643100"/>
            <a:ext cx="2154600" cy="265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"clothes" category stands out as having both a higher CTR and conversion rate, suggesting that it may be an effective category for promoting customer conversions. </a:t>
            </a:r>
            <a:endParaRPr/>
          </a:p>
        </p:txBody>
      </p:sp>
      <p:sp>
        <p:nvSpPr>
          <p:cNvPr id="321" name="Google Shape;321;p18"/>
          <p:cNvSpPr txBox="1"/>
          <p:nvPr/>
        </p:nvSpPr>
        <p:spPr>
          <a:xfrm>
            <a:off x="311700" y="4491800"/>
            <a:ext cx="5245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dk1"/>
                </a:solidFill>
              </a:rPr>
              <a:t>NOTE: </a:t>
            </a:r>
            <a:br>
              <a:rPr b="1" lang="en" sz="1000">
                <a:solidFill>
                  <a:schemeClr val="dk1"/>
                </a:solidFill>
              </a:rPr>
            </a:br>
            <a:r>
              <a:rPr b="1" lang="en" sz="1000">
                <a:solidFill>
                  <a:schemeClr val="dk1"/>
                </a:solidFill>
              </a:rPr>
              <a:t>Click-through Rate (CTR) </a:t>
            </a:r>
            <a:r>
              <a:rPr lang="en" sz="1000">
                <a:solidFill>
                  <a:schemeClr val="dk1"/>
                </a:solidFill>
              </a:rPr>
              <a:t>= (Number of Clicks / Number of Impressions) * 100</a:t>
            </a:r>
            <a:endParaRPr/>
          </a:p>
        </p:txBody>
      </p:sp>
      <p:pic>
        <p:nvPicPr>
          <p:cNvPr id="322" name="Google Shape;322;p18"/>
          <p:cNvPicPr preferRelativeResize="0"/>
          <p:nvPr/>
        </p:nvPicPr>
        <p:blipFill>
          <a:blip r:embed="rId3">
            <a:alphaModFix/>
          </a:blip>
          <a:stretch>
            <a:fillRect/>
          </a:stretch>
        </p:blipFill>
        <p:spPr>
          <a:xfrm>
            <a:off x="2895925" y="1439525"/>
            <a:ext cx="5400650" cy="3166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9"/>
          <p:cNvSpPr txBox="1"/>
          <p:nvPr>
            <p:ph type="title"/>
          </p:nvPr>
        </p:nvSpPr>
        <p:spPr>
          <a:xfrm>
            <a:off x="1326400" y="2368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t>S</a:t>
            </a:r>
            <a:r>
              <a:rPr lang="en" sz="2320"/>
              <a:t>egmentation criteria (User engagement)</a:t>
            </a:r>
            <a:endParaRPr sz="2320"/>
          </a:p>
        </p:txBody>
      </p:sp>
      <p:sp>
        <p:nvSpPr>
          <p:cNvPr id="328" name="Google Shape;328;p19"/>
          <p:cNvSpPr txBox="1"/>
          <p:nvPr>
            <p:ph idx="1" type="body"/>
          </p:nvPr>
        </p:nvSpPr>
        <p:spPr>
          <a:xfrm>
            <a:off x="311700" y="1152475"/>
            <a:ext cx="3804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Moderate Engagement Segment</a:t>
            </a:r>
            <a:r>
              <a:rPr lang="en"/>
              <a:t>: Customers with 'events' values of 3, 4, 5, and 6</a:t>
            </a:r>
            <a:endParaRPr/>
          </a:p>
          <a:p>
            <a:pPr indent="0" lvl="0" marL="0" rtl="0" algn="l">
              <a:spcBef>
                <a:spcPts val="1200"/>
              </a:spcBef>
              <a:spcAft>
                <a:spcPts val="0"/>
              </a:spcAft>
              <a:buClr>
                <a:schemeClr val="dk1"/>
              </a:buClr>
              <a:buSzPts val="1100"/>
              <a:buFont typeface="Arial"/>
              <a:buNone/>
            </a:pPr>
            <a:r>
              <a:rPr b="1" lang="en"/>
              <a:t>Low Engagement Segment</a:t>
            </a:r>
            <a:r>
              <a:rPr lang="en"/>
              <a:t>: Customers with 'events' values of 1 and 2</a:t>
            </a:r>
            <a:endParaRPr/>
          </a:p>
          <a:p>
            <a:pPr indent="0" lvl="0" marL="0" rtl="0" algn="l">
              <a:spcBef>
                <a:spcPts val="1200"/>
              </a:spcBef>
              <a:spcAft>
                <a:spcPts val="1200"/>
              </a:spcAft>
              <a:buNone/>
            </a:pPr>
            <a:r>
              <a:rPr b="1" lang="en"/>
              <a:t>High Engagement Segment:</a:t>
            </a:r>
            <a:r>
              <a:rPr lang="en"/>
              <a:t> Customers with 'events' values ranging from 7 to 20</a:t>
            </a:r>
            <a:endParaRPr/>
          </a:p>
        </p:txBody>
      </p:sp>
      <p:pic>
        <p:nvPicPr>
          <p:cNvPr id="329" name="Google Shape;329;p19"/>
          <p:cNvPicPr preferRelativeResize="0"/>
          <p:nvPr/>
        </p:nvPicPr>
        <p:blipFill>
          <a:blip r:embed="rId3">
            <a:alphaModFix/>
          </a:blip>
          <a:stretch>
            <a:fillRect/>
          </a:stretch>
        </p:blipFill>
        <p:spPr>
          <a:xfrm>
            <a:off x="4116600" y="995400"/>
            <a:ext cx="4722600" cy="37305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0"/>
          <p:cNvSpPr txBox="1"/>
          <p:nvPr>
            <p:ph type="title"/>
          </p:nvPr>
        </p:nvSpPr>
        <p:spPr>
          <a:xfrm>
            <a:off x="1360325" y="3499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t>Segmentation criteria (User engagement)</a:t>
            </a:r>
            <a:endParaRPr sz="2320"/>
          </a:p>
        </p:txBody>
      </p:sp>
      <p:sp>
        <p:nvSpPr>
          <p:cNvPr id="335" name="Google Shape;335;p20"/>
          <p:cNvSpPr txBox="1"/>
          <p:nvPr>
            <p:ph idx="1" type="body"/>
          </p:nvPr>
        </p:nvSpPr>
        <p:spPr>
          <a:xfrm>
            <a:off x="311700" y="1152475"/>
            <a:ext cx="24147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highlight>
                  <a:srgbClr val="EA9999"/>
                </a:highlight>
              </a:rPr>
              <a:t>Low Engagement </a:t>
            </a:r>
            <a:r>
              <a:rPr lang="en">
                <a:highlight>
                  <a:srgbClr val="EA9999"/>
                </a:highlight>
              </a:rPr>
              <a:t>Segment:</a:t>
            </a:r>
            <a:endParaRPr>
              <a:highlight>
                <a:srgbClr val="EA9999"/>
              </a:highlight>
            </a:endParaRPr>
          </a:p>
          <a:p>
            <a:pPr indent="0" lvl="0" marL="0" rtl="0" algn="l">
              <a:spcBef>
                <a:spcPts val="1200"/>
              </a:spcBef>
              <a:spcAft>
                <a:spcPts val="0"/>
              </a:spcAft>
              <a:buNone/>
            </a:pPr>
            <a:r>
              <a:rPr lang="en" sz="1682"/>
              <a:t>Total users in this segment: 66,596 (33% of the total)</a:t>
            </a:r>
            <a:endParaRPr sz="1682"/>
          </a:p>
          <a:p>
            <a:pPr indent="0" lvl="0" marL="0" rtl="0" algn="l">
              <a:spcBef>
                <a:spcPts val="1200"/>
              </a:spcBef>
              <a:spcAft>
                <a:spcPts val="0"/>
              </a:spcAft>
              <a:buNone/>
            </a:pPr>
            <a:r>
              <a:rPr lang="en" sz="1682"/>
              <a:t>Percentage of users who made an order: 1.3%</a:t>
            </a:r>
            <a:endParaRPr sz="1682"/>
          </a:p>
          <a:p>
            <a:pPr indent="0" lvl="0" marL="0" rtl="0" algn="l">
              <a:spcBef>
                <a:spcPts val="1200"/>
              </a:spcBef>
              <a:spcAft>
                <a:spcPts val="1200"/>
              </a:spcAft>
              <a:buNone/>
            </a:pPr>
            <a:r>
              <a:rPr lang="en" sz="1682"/>
              <a:t>Site version distribution: There is a relatively equal distribution between mobile and desktop site versions in this segment.</a:t>
            </a:r>
            <a:endParaRPr sz="1682"/>
          </a:p>
        </p:txBody>
      </p:sp>
      <p:sp>
        <p:nvSpPr>
          <p:cNvPr id="336" name="Google Shape;336;p20"/>
          <p:cNvSpPr txBox="1"/>
          <p:nvPr>
            <p:ph idx="1" type="body"/>
          </p:nvPr>
        </p:nvSpPr>
        <p:spPr>
          <a:xfrm>
            <a:off x="6225425" y="1152475"/>
            <a:ext cx="2414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highlight>
                  <a:srgbClr val="B6D7A8"/>
                </a:highlight>
              </a:rPr>
              <a:t>High Engagement Segment: </a:t>
            </a:r>
            <a:endParaRPr sz="1500">
              <a:highlight>
                <a:srgbClr val="B6D7A8"/>
              </a:highlight>
            </a:endParaRPr>
          </a:p>
          <a:p>
            <a:pPr indent="0" lvl="0" marL="0" rtl="0" algn="l">
              <a:spcBef>
                <a:spcPts val="1200"/>
              </a:spcBef>
              <a:spcAft>
                <a:spcPts val="0"/>
              </a:spcAft>
              <a:buNone/>
            </a:pPr>
            <a:r>
              <a:rPr lang="en" sz="1400"/>
              <a:t>Total users in this segment: 52,971 (26% of the total)</a:t>
            </a:r>
            <a:endParaRPr sz="1400"/>
          </a:p>
          <a:p>
            <a:pPr indent="0" lvl="0" marL="0" rtl="0" algn="l">
              <a:spcBef>
                <a:spcPts val="1200"/>
              </a:spcBef>
              <a:spcAft>
                <a:spcPts val="0"/>
              </a:spcAft>
              <a:buNone/>
            </a:pPr>
            <a:r>
              <a:rPr lang="en" sz="1400"/>
              <a:t>Percentage of users who made an order: 3.6%</a:t>
            </a:r>
            <a:endParaRPr sz="1400"/>
          </a:p>
          <a:p>
            <a:pPr indent="0" lvl="0" marL="0" rtl="0" algn="l">
              <a:spcBef>
                <a:spcPts val="1200"/>
              </a:spcBef>
              <a:spcAft>
                <a:spcPts val="1200"/>
              </a:spcAft>
              <a:buNone/>
            </a:pPr>
            <a:r>
              <a:rPr lang="en" sz="1400"/>
              <a:t>Site version distribution: The majority of users in this segment prefer the mobile site version.</a:t>
            </a:r>
            <a:endParaRPr sz="1400"/>
          </a:p>
        </p:txBody>
      </p:sp>
      <p:sp>
        <p:nvSpPr>
          <p:cNvPr id="337" name="Google Shape;337;p20"/>
          <p:cNvSpPr txBox="1"/>
          <p:nvPr>
            <p:ph idx="1" type="body"/>
          </p:nvPr>
        </p:nvSpPr>
        <p:spPr>
          <a:xfrm>
            <a:off x="3216500" y="1152475"/>
            <a:ext cx="2414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highlight>
                  <a:srgbClr val="F9CB9C"/>
                </a:highlight>
              </a:rPr>
              <a:t>Moderate Engagement Segment:</a:t>
            </a:r>
            <a:endParaRPr sz="1500">
              <a:highlight>
                <a:srgbClr val="F9CB9C"/>
              </a:highlight>
            </a:endParaRPr>
          </a:p>
          <a:p>
            <a:pPr indent="0" lvl="0" marL="0" rtl="0" algn="l">
              <a:spcBef>
                <a:spcPts val="1200"/>
              </a:spcBef>
              <a:spcAft>
                <a:spcPts val="0"/>
              </a:spcAft>
              <a:buNone/>
            </a:pPr>
            <a:r>
              <a:rPr lang="en" sz="1400"/>
              <a:t>Total users in this segment: 80,432 (40% of the total)</a:t>
            </a:r>
            <a:endParaRPr sz="1400"/>
          </a:p>
          <a:p>
            <a:pPr indent="0" lvl="0" marL="0" rtl="0" algn="l">
              <a:spcBef>
                <a:spcPts val="1200"/>
              </a:spcBef>
              <a:spcAft>
                <a:spcPts val="0"/>
              </a:spcAft>
              <a:buNone/>
            </a:pPr>
            <a:r>
              <a:rPr lang="en" sz="1400"/>
              <a:t>Percentage of users who made an order: 3.9%</a:t>
            </a:r>
            <a:endParaRPr sz="1400"/>
          </a:p>
          <a:p>
            <a:pPr indent="0" lvl="0" marL="0" rtl="0" algn="l">
              <a:spcBef>
                <a:spcPts val="1200"/>
              </a:spcBef>
              <a:spcAft>
                <a:spcPts val="1200"/>
              </a:spcAft>
              <a:buNone/>
            </a:pPr>
            <a:r>
              <a:rPr lang="en" sz="1400"/>
              <a:t>Site version distribution: The majority of users in this segment prefer the mobile site version.</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43" name="Google Shape;343;p21"/>
          <p:cNvSpPr txBox="1"/>
          <p:nvPr>
            <p:ph idx="1" type="body"/>
          </p:nvPr>
        </p:nvSpPr>
        <p:spPr>
          <a:xfrm>
            <a:off x="1121125" y="1394400"/>
            <a:ext cx="7585200" cy="3459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a:highlight>
                  <a:srgbClr val="FCE5CD"/>
                </a:highlight>
              </a:rPr>
              <a:t>User Segmentation</a:t>
            </a:r>
            <a:r>
              <a:rPr lang="en"/>
              <a:t>: The analysis revealed three distinct user segments based on their engagement levels - Low Engagement, Moderate Engagement, and High Engagement. Understanding these segments can help tailor marketing strategies and optimize promotional efforts to cater to each group's specific needs and behaviors.</a:t>
            </a:r>
            <a:endParaRPr/>
          </a:p>
          <a:p>
            <a:pPr indent="0" lvl="0" marL="0" rtl="0" algn="l">
              <a:spcBef>
                <a:spcPts val="1200"/>
              </a:spcBef>
              <a:spcAft>
                <a:spcPts val="0"/>
              </a:spcAft>
              <a:buNone/>
            </a:pPr>
            <a:r>
              <a:rPr b="1" lang="en">
                <a:highlight>
                  <a:srgbClr val="FCE5CD"/>
                </a:highlight>
              </a:rPr>
              <a:t>Banner Performance</a:t>
            </a:r>
            <a:r>
              <a:rPr lang="en">
                <a:highlight>
                  <a:srgbClr val="FCE5CD"/>
                </a:highlight>
              </a:rPr>
              <a:t>:</a:t>
            </a:r>
            <a:r>
              <a:rPr lang="en"/>
              <a:t> Based on the analysis, the "Clothes" banner had the highest conversion rate, followed by the "Accessories" and "Sneakers" banners. The "Company" and "Sports Nutrition" banners had lower conversion rates and may require optimization or reconsideration in the overall banner strategy.</a:t>
            </a:r>
            <a:endParaRPr/>
          </a:p>
          <a:p>
            <a:pPr indent="0" lvl="0" marL="0" rtl="0" algn="l">
              <a:spcBef>
                <a:spcPts val="1200"/>
              </a:spcBef>
              <a:spcAft>
                <a:spcPts val="0"/>
              </a:spcAft>
              <a:buNone/>
            </a:pPr>
            <a:r>
              <a:rPr b="1" lang="en">
                <a:highlight>
                  <a:srgbClr val="FCE5CD"/>
                </a:highlight>
              </a:rPr>
              <a:t>Site Version Impact</a:t>
            </a:r>
            <a:r>
              <a:rPr lang="en"/>
              <a:t>: The distribution of user engagement events across mobile and desktop site versions showed interesting insights. The desktop site had a higher number of orders compared to clicks, suggesting potential differences in user behavior or the effectiveness of banners on the desktop site. Further analysis is needed to understand the reasons behind this discrepancy.</a:t>
            </a:r>
            <a:endParaRPr/>
          </a:p>
          <a:p>
            <a:pPr indent="0" lvl="0" marL="0" rtl="0" algn="l">
              <a:spcBef>
                <a:spcPts val="1200"/>
              </a:spcBef>
              <a:spcAft>
                <a:spcPts val="1200"/>
              </a:spcAft>
              <a:buNone/>
            </a:pPr>
            <a:r>
              <a:rPr b="1" lang="en">
                <a:highlight>
                  <a:srgbClr val="FCE5CD"/>
                </a:highlight>
              </a:rPr>
              <a:t>Future Opportunities</a:t>
            </a:r>
            <a:r>
              <a:rPr lang="en"/>
              <a:t>: The analysis of historical and future conversion rates provides valuable insights for decision-making and future planning. Identifying trends and patterns in user behavior can help anticipate changes, adapt strategies, and optimize promotional campaigns to maximize conversions.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