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diagrams/layout1.xml" ContentType="application/vnd.openxmlformats-officedocument.drawingml.diagramLayout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colors1.xml" ContentType="application/vnd.openxmlformats-officedocument.drawingml.diagramColors+xml"/>
  <Override PartName="/ppt/diagrams/quickStyle1.xml" ContentType="application/vnd.openxmlformats-officedocument.drawingml.diagramStyl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tableStyles" Target="tableStyles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/Relationships>
</file>

<file path=ppt/diagrams/_rels/data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svg"/></Relationships>
</file>

<file path=ppt/diagrams/_rels/drawing1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svg"/><Relationship Id="rId3" Type="http://schemas.openxmlformats.org/officeDocument/2006/relationships/image" Target="../media/image5.png"/><Relationship Id="rId4" Type="http://schemas.openxmlformats.org/officeDocument/2006/relationships/image" Target="../media/image6.svg"/><Relationship Id="rId5" Type="http://schemas.openxmlformats.org/officeDocument/2006/relationships/image" Target="../media/image7.png"/><Relationship Id="rId6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919679-D63F-4B37-B3C2-5255BB6369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C541BCB-D0DE-4E9C-8E76-71DB7FDDED2A}">
      <dgm:prSet/>
      <dgm:spPr/>
      <dgm:t>
        <a:bodyPr/>
        <a:lstStyle/>
        <a:p>
          <a:r>
            <a:rPr lang="en-GB"/>
            <a:t>Dataset: Trending videos from YouTube</a:t>
          </a:r>
          <a:endParaRPr lang="en-US"/>
        </a:p>
      </dgm:t>
    </dgm:pt>
    <dgm:pt modelId="{397518B4-6FF5-47B2-85BA-E05521D05CD3}" type="parTrans" cxnId="{673C908D-DC4B-4F02-B40E-6B9B84E24925}">
      <dgm:prSet/>
      <dgm:spPr/>
      <dgm:t>
        <a:bodyPr/>
        <a:lstStyle/>
        <a:p>
          <a:endParaRPr lang="en-US"/>
        </a:p>
      </dgm:t>
    </dgm:pt>
    <dgm:pt modelId="{A3C03894-1F32-46F3-9D0E-D5754B4A012A}" type="sibTrans" cxnId="{673C908D-DC4B-4F02-B40E-6B9B84E24925}">
      <dgm:prSet/>
      <dgm:spPr/>
      <dgm:t>
        <a:bodyPr/>
        <a:lstStyle/>
        <a:p>
          <a:endParaRPr lang="en-US"/>
        </a:p>
      </dgm:t>
    </dgm:pt>
    <dgm:pt modelId="{157EAE47-C0B0-4B9D-BB0C-C20F878606EB}">
      <dgm:prSet/>
      <dgm:spPr/>
      <dgm:t>
        <a:bodyPr/>
        <a:lstStyle/>
        <a:p>
          <a:r>
            <a:rPr lang="en-GB"/>
            <a:t>Tools: Python (Pandas, TextBlob), Tableau</a:t>
          </a:r>
          <a:endParaRPr lang="en-US"/>
        </a:p>
      </dgm:t>
    </dgm:pt>
    <dgm:pt modelId="{CDB62D13-4060-4F73-BC10-D6CB5B657D7F}" type="parTrans" cxnId="{7D808165-3A5A-419D-B4EA-8CA2928054F6}">
      <dgm:prSet/>
      <dgm:spPr/>
      <dgm:t>
        <a:bodyPr/>
        <a:lstStyle/>
        <a:p>
          <a:endParaRPr lang="en-US"/>
        </a:p>
      </dgm:t>
    </dgm:pt>
    <dgm:pt modelId="{41D910C5-A1DF-4886-A151-F5FCA205357D}" type="sibTrans" cxnId="{7D808165-3A5A-419D-B4EA-8CA2928054F6}">
      <dgm:prSet/>
      <dgm:spPr/>
      <dgm:t>
        <a:bodyPr/>
        <a:lstStyle/>
        <a:p>
          <a:endParaRPr lang="en-US"/>
        </a:p>
      </dgm:t>
    </dgm:pt>
    <dgm:pt modelId="{B6A4A79C-5158-41A6-94CF-9B040704EC2F}">
      <dgm:prSet/>
      <dgm:spPr/>
      <dgm:t>
        <a:bodyPr/>
        <a:lstStyle/>
        <a:p>
          <a:r>
            <a:rPr lang="en-GB"/>
            <a:t>Metrics Analyzed: View count, video category, title sentiment</a:t>
          </a:r>
          <a:endParaRPr lang="en-US"/>
        </a:p>
      </dgm:t>
    </dgm:pt>
    <dgm:pt modelId="{7E1E0CF4-8A5D-454A-9E45-D6F2C5DEC98D}" type="parTrans" cxnId="{3155812A-E340-4562-8DA3-EB4480A96F74}">
      <dgm:prSet/>
      <dgm:spPr/>
      <dgm:t>
        <a:bodyPr/>
        <a:lstStyle/>
        <a:p>
          <a:endParaRPr lang="en-US"/>
        </a:p>
      </dgm:t>
    </dgm:pt>
    <dgm:pt modelId="{AEC019E1-07DA-49CB-86A3-24D2A52AF016}" type="sibTrans" cxnId="{3155812A-E340-4562-8DA3-EB4480A96F74}">
      <dgm:prSet/>
      <dgm:spPr/>
      <dgm:t>
        <a:bodyPr/>
        <a:lstStyle/>
        <a:p>
          <a:endParaRPr lang="en-US"/>
        </a:p>
      </dgm:t>
    </dgm:pt>
    <dgm:pt modelId="{A9299D8E-36DA-40E0-97A1-419E1D137A64}" type="pres">
      <dgm:prSet presAssocID="{DF919679-D63F-4B37-B3C2-5255BB6369DF}" presName="root" presStyleCnt="0">
        <dgm:presLayoutVars>
          <dgm:dir/>
          <dgm:resizeHandles val="exact"/>
        </dgm:presLayoutVars>
      </dgm:prSet>
      <dgm:spPr/>
    </dgm:pt>
    <dgm:pt modelId="{6F064D2F-74BB-4484-90CB-C9CDC739DCC5}" type="pres">
      <dgm:prSet presAssocID="{6C541BCB-D0DE-4E9C-8E76-71DB7FDDED2A}" presName="compNode" presStyleCnt="0"/>
      <dgm:spPr/>
    </dgm:pt>
    <dgm:pt modelId="{9AA02357-F0FA-44E2-B9FE-5D369525843B}" type="pres">
      <dgm:prSet presAssocID="{6C541BCB-D0DE-4E9C-8E76-71DB7FDDED2A}" presName="bgRect" presStyleLbl="bgShp" presStyleIdx="0" presStyleCnt="3"/>
      <dgm:spPr/>
    </dgm:pt>
    <dgm:pt modelId="{A26F9BCA-DC03-4DA0-9D80-43D56A28172A}" type="pres">
      <dgm:prSet presAssocID="{6C541BCB-D0DE-4E9C-8E76-71DB7FDDED2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981BDCE-EEA4-461C-8376-2DBDBA995D26}" type="pres">
      <dgm:prSet presAssocID="{6C541BCB-D0DE-4E9C-8E76-71DB7FDDED2A}" presName="spaceRect" presStyleCnt="0"/>
      <dgm:spPr/>
    </dgm:pt>
    <dgm:pt modelId="{C33D0F74-E7FB-409C-B61F-D87D57D84A10}" type="pres">
      <dgm:prSet presAssocID="{6C541BCB-D0DE-4E9C-8E76-71DB7FDDED2A}" presName="parTx" presStyleLbl="revTx" presStyleIdx="0" presStyleCnt="3">
        <dgm:presLayoutVars>
          <dgm:chMax val="0"/>
          <dgm:chPref val="0"/>
        </dgm:presLayoutVars>
      </dgm:prSet>
      <dgm:spPr/>
    </dgm:pt>
    <dgm:pt modelId="{E504921A-6065-4E1D-9379-5D6ADCE5EDBB}" type="pres">
      <dgm:prSet presAssocID="{A3C03894-1F32-46F3-9D0E-D5754B4A012A}" presName="sibTrans" presStyleCnt="0"/>
      <dgm:spPr/>
    </dgm:pt>
    <dgm:pt modelId="{A92AACF0-2515-4D98-AB8C-EC7CCDF4FB92}" type="pres">
      <dgm:prSet presAssocID="{157EAE47-C0B0-4B9D-BB0C-C20F878606EB}" presName="compNode" presStyleCnt="0"/>
      <dgm:spPr/>
    </dgm:pt>
    <dgm:pt modelId="{3E8B5B18-5DD7-486D-95A8-69AD2F4DA7DC}" type="pres">
      <dgm:prSet presAssocID="{157EAE47-C0B0-4B9D-BB0C-C20F878606EB}" presName="bgRect" presStyleLbl="bgShp" presStyleIdx="1" presStyleCnt="3"/>
      <dgm:spPr/>
    </dgm:pt>
    <dgm:pt modelId="{9CA20CB3-AEFB-43CE-A244-AE3E8A38FE2B}" type="pres">
      <dgm:prSet presAssocID="{157EAE47-C0B0-4B9D-BB0C-C20F878606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C582FEA8-E11C-4016-8B64-B9B58B540749}" type="pres">
      <dgm:prSet presAssocID="{157EAE47-C0B0-4B9D-BB0C-C20F878606EB}" presName="spaceRect" presStyleCnt="0"/>
      <dgm:spPr/>
    </dgm:pt>
    <dgm:pt modelId="{7D4B731D-1E26-424A-9CE3-5EA9C597028E}" type="pres">
      <dgm:prSet presAssocID="{157EAE47-C0B0-4B9D-BB0C-C20F878606EB}" presName="parTx" presStyleLbl="revTx" presStyleIdx="1" presStyleCnt="3">
        <dgm:presLayoutVars>
          <dgm:chMax val="0"/>
          <dgm:chPref val="0"/>
        </dgm:presLayoutVars>
      </dgm:prSet>
      <dgm:spPr/>
    </dgm:pt>
    <dgm:pt modelId="{EE8872D7-482E-43A1-BD22-FE8E24101639}" type="pres">
      <dgm:prSet presAssocID="{41D910C5-A1DF-4886-A151-F5FCA205357D}" presName="sibTrans" presStyleCnt="0"/>
      <dgm:spPr/>
    </dgm:pt>
    <dgm:pt modelId="{56E1345B-71DC-4EFA-854A-1B817F5DF448}" type="pres">
      <dgm:prSet presAssocID="{B6A4A79C-5158-41A6-94CF-9B040704EC2F}" presName="compNode" presStyleCnt="0"/>
      <dgm:spPr/>
    </dgm:pt>
    <dgm:pt modelId="{A2C9CC67-4860-4E9F-B9A2-CDFAB05129A8}" type="pres">
      <dgm:prSet presAssocID="{B6A4A79C-5158-41A6-94CF-9B040704EC2F}" presName="bgRect" presStyleLbl="bgShp" presStyleIdx="2" presStyleCnt="3"/>
      <dgm:spPr/>
    </dgm:pt>
    <dgm:pt modelId="{E2C8169A-8108-4AEA-9DFA-EB58FDF69E6F}" type="pres">
      <dgm:prSet presAssocID="{B6A4A79C-5158-41A6-94CF-9B040704EC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C8EB6893-6791-4B5A-9194-DC0398F0117C}" type="pres">
      <dgm:prSet presAssocID="{B6A4A79C-5158-41A6-94CF-9B040704EC2F}" presName="spaceRect" presStyleCnt="0"/>
      <dgm:spPr/>
    </dgm:pt>
    <dgm:pt modelId="{E342D3BD-2380-452D-A35C-2FD48FC0925F}" type="pres">
      <dgm:prSet presAssocID="{B6A4A79C-5158-41A6-94CF-9B040704EC2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8EC4B15-FCE2-45BE-9BF0-FC9D7782A4D1}" type="presOf" srcId="{6C541BCB-D0DE-4E9C-8E76-71DB7FDDED2A}" destId="{C33D0F74-E7FB-409C-B61F-D87D57D84A10}" srcOrd="0" destOrd="0" presId="urn:microsoft.com/office/officeart/2018/2/layout/IconVerticalSolidList"/>
    <dgm:cxn modelId="{1D9EFA22-9F51-4552-AB61-768A54CEA06F}" type="presOf" srcId="{157EAE47-C0B0-4B9D-BB0C-C20F878606EB}" destId="{7D4B731D-1E26-424A-9CE3-5EA9C597028E}" srcOrd="0" destOrd="0" presId="urn:microsoft.com/office/officeart/2018/2/layout/IconVerticalSolidList"/>
    <dgm:cxn modelId="{3155812A-E340-4562-8DA3-EB4480A96F74}" srcId="{DF919679-D63F-4B37-B3C2-5255BB6369DF}" destId="{B6A4A79C-5158-41A6-94CF-9B040704EC2F}" srcOrd="2" destOrd="0" parTransId="{7E1E0CF4-8A5D-454A-9E45-D6F2C5DEC98D}" sibTransId="{AEC019E1-07DA-49CB-86A3-24D2A52AF016}"/>
    <dgm:cxn modelId="{60B9812B-7B72-4764-AAC3-9E1FD6837A93}" type="presOf" srcId="{DF919679-D63F-4B37-B3C2-5255BB6369DF}" destId="{A9299D8E-36DA-40E0-97A1-419E1D137A64}" srcOrd="0" destOrd="0" presId="urn:microsoft.com/office/officeart/2018/2/layout/IconVerticalSolidList"/>
    <dgm:cxn modelId="{7D808165-3A5A-419D-B4EA-8CA2928054F6}" srcId="{DF919679-D63F-4B37-B3C2-5255BB6369DF}" destId="{157EAE47-C0B0-4B9D-BB0C-C20F878606EB}" srcOrd="1" destOrd="0" parTransId="{CDB62D13-4060-4F73-BC10-D6CB5B657D7F}" sibTransId="{41D910C5-A1DF-4886-A151-F5FCA205357D}"/>
    <dgm:cxn modelId="{36418E80-F666-492A-9AAD-0A4330345740}" type="presOf" srcId="{B6A4A79C-5158-41A6-94CF-9B040704EC2F}" destId="{E342D3BD-2380-452D-A35C-2FD48FC0925F}" srcOrd="0" destOrd="0" presId="urn:microsoft.com/office/officeart/2018/2/layout/IconVerticalSolidList"/>
    <dgm:cxn modelId="{673C908D-DC4B-4F02-B40E-6B9B84E24925}" srcId="{DF919679-D63F-4B37-B3C2-5255BB6369DF}" destId="{6C541BCB-D0DE-4E9C-8E76-71DB7FDDED2A}" srcOrd="0" destOrd="0" parTransId="{397518B4-6FF5-47B2-85BA-E05521D05CD3}" sibTransId="{A3C03894-1F32-46F3-9D0E-D5754B4A012A}"/>
    <dgm:cxn modelId="{CA7A4406-D9FA-45F7-AE7B-63785682D525}" type="presParOf" srcId="{A9299D8E-36DA-40E0-97A1-419E1D137A64}" destId="{6F064D2F-74BB-4484-90CB-C9CDC739DCC5}" srcOrd="0" destOrd="0" presId="urn:microsoft.com/office/officeart/2018/2/layout/IconVerticalSolidList"/>
    <dgm:cxn modelId="{B8DDCDD0-FA66-44F7-9A37-13C1DA6FCBF0}" type="presParOf" srcId="{6F064D2F-74BB-4484-90CB-C9CDC739DCC5}" destId="{9AA02357-F0FA-44E2-B9FE-5D369525843B}" srcOrd="0" destOrd="0" presId="urn:microsoft.com/office/officeart/2018/2/layout/IconVerticalSolidList"/>
    <dgm:cxn modelId="{FEB611A1-7F76-406E-A316-40A95BD93381}" type="presParOf" srcId="{6F064D2F-74BB-4484-90CB-C9CDC739DCC5}" destId="{A26F9BCA-DC03-4DA0-9D80-43D56A28172A}" srcOrd="1" destOrd="0" presId="urn:microsoft.com/office/officeart/2018/2/layout/IconVerticalSolidList"/>
    <dgm:cxn modelId="{4DBE8172-C03E-4E24-A73B-208A758ADBB5}" type="presParOf" srcId="{6F064D2F-74BB-4484-90CB-C9CDC739DCC5}" destId="{6981BDCE-EEA4-461C-8376-2DBDBA995D26}" srcOrd="2" destOrd="0" presId="urn:microsoft.com/office/officeart/2018/2/layout/IconVerticalSolidList"/>
    <dgm:cxn modelId="{8F029D52-9663-40FB-8FE5-495515C8E9D8}" type="presParOf" srcId="{6F064D2F-74BB-4484-90CB-C9CDC739DCC5}" destId="{C33D0F74-E7FB-409C-B61F-D87D57D84A10}" srcOrd="3" destOrd="0" presId="urn:microsoft.com/office/officeart/2018/2/layout/IconVerticalSolidList"/>
    <dgm:cxn modelId="{592D3D4A-5383-4A77-8BD1-2B30B7BE5D54}" type="presParOf" srcId="{A9299D8E-36DA-40E0-97A1-419E1D137A64}" destId="{E504921A-6065-4E1D-9379-5D6ADCE5EDBB}" srcOrd="1" destOrd="0" presId="urn:microsoft.com/office/officeart/2018/2/layout/IconVerticalSolidList"/>
    <dgm:cxn modelId="{F484D6E8-FAF5-4EA7-90B9-9A99A06BAFF4}" type="presParOf" srcId="{A9299D8E-36DA-40E0-97A1-419E1D137A64}" destId="{A92AACF0-2515-4D98-AB8C-EC7CCDF4FB92}" srcOrd="2" destOrd="0" presId="urn:microsoft.com/office/officeart/2018/2/layout/IconVerticalSolidList"/>
    <dgm:cxn modelId="{C2C29C93-434D-4CFB-9D72-BBD37DC95C44}" type="presParOf" srcId="{A92AACF0-2515-4D98-AB8C-EC7CCDF4FB92}" destId="{3E8B5B18-5DD7-486D-95A8-69AD2F4DA7DC}" srcOrd="0" destOrd="0" presId="urn:microsoft.com/office/officeart/2018/2/layout/IconVerticalSolidList"/>
    <dgm:cxn modelId="{C363D2EE-45CF-4E76-BA4B-E52DF48A696D}" type="presParOf" srcId="{A92AACF0-2515-4D98-AB8C-EC7CCDF4FB92}" destId="{9CA20CB3-AEFB-43CE-A244-AE3E8A38FE2B}" srcOrd="1" destOrd="0" presId="urn:microsoft.com/office/officeart/2018/2/layout/IconVerticalSolidList"/>
    <dgm:cxn modelId="{6D0D992E-6392-452D-882B-2CEDD6C64EF7}" type="presParOf" srcId="{A92AACF0-2515-4D98-AB8C-EC7CCDF4FB92}" destId="{C582FEA8-E11C-4016-8B64-B9B58B540749}" srcOrd="2" destOrd="0" presId="urn:microsoft.com/office/officeart/2018/2/layout/IconVerticalSolidList"/>
    <dgm:cxn modelId="{D6C44D50-BB8A-4BE4-9386-254D2B7F3336}" type="presParOf" srcId="{A92AACF0-2515-4D98-AB8C-EC7CCDF4FB92}" destId="{7D4B731D-1E26-424A-9CE3-5EA9C597028E}" srcOrd="3" destOrd="0" presId="urn:microsoft.com/office/officeart/2018/2/layout/IconVerticalSolidList"/>
    <dgm:cxn modelId="{21075484-117F-4C9A-AD7B-DFA6D9AAE751}" type="presParOf" srcId="{A9299D8E-36DA-40E0-97A1-419E1D137A64}" destId="{EE8872D7-482E-43A1-BD22-FE8E24101639}" srcOrd="3" destOrd="0" presId="urn:microsoft.com/office/officeart/2018/2/layout/IconVerticalSolidList"/>
    <dgm:cxn modelId="{9F4DE604-A20D-431C-9AA5-6B1BB8477366}" type="presParOf" srcId="{A9299D8E-36DA-40E0-97A1-419E1D137A64}" destId="{56E1345B-71DC-4EFA-854A-1B817F5DF448}" srcOrd="4" destOrd="0" presId="urn:microsoft.com/office/officeart/2018/2/layout/IconVerticalSolidList"/>
    <dgm:cxn modelId="{C335DA0E-E63A-49B1-BF16-19FB327AB20E}" type="presParOf" srcId="{56E1345B-71DC-4EFA-854A-1B817F5DF448}" destId="{A2C9CC67-4860-4E9F-B9A2-CDFAB05129A8}" srcOrd="0" destOrd="0" presId="urn:microsoft.com/office/officeart/2018/2/layout/IconVerticalSolidList"/>
    <dgm:cxn modelId="{6130EBFD-95D7-4BAA-A106-DFDD267AE6BA}" type="presParOf" srcId="{56E1345B-71DC-4EFA-854A-1B817F5DF448}" destId="{E2C8169A-8108-4AEA-9DFA-EB58FDF69E6F}" srcOrd="1" destOrd="0" presId="urn:microsoft.com/office/officeart/2018/2/layout/IconVerticalSolidList"/>
    <dgm:cxn modelId="{1D3BE532-7337-4F12-98A7-93E0D0E4EC3E}" type="presParOf" srcId="{56E1345B-71DC-4EFA-854A-1B817F5DF448}" destId="{C8EB6893-6791-4B5A-9194-DC0398F0117C}" srcOrd="2" destOrd="0" presId="urn:microsoft.com/office/officeart/2018/2/layout/IconVerticalSolidList"/>
    <dgm:cxn modelId="{2B363085-6A7A-4BAE-80A1-D08E7991229B}" type="presParOf" srcId="{56E1345B-71DC-4EFA-854A-1B817F5DF448}" destId="{E342D3BD-2380-452D-A35C-2FD48FC0925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A02357-F0FA-44E2-B9FE-5D369525843B}">
      <dsp:nvSpPr>
        <dsp:cNvPr id="0" name=""/>
        <dsp:cNvSpPr/>
      </dsp:nvSpPr>
      <dsp:spPr>
        <a:xfrm>
          <a:off x="0" y="623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F9BCA-DC03-4DA0-9D80-43D56A28172A}">
      <dsp:nvSpPr>
        <dsp:cNvPr id="0" name=""/>
        <dsp:cNvSpPr/>
      </dsp:nvSpPr>
      <dsp:spPr>
        <a:xfrm>
          <a:off x="441651" y="329124"/>
          <a:ext cx="803001" cy="803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3D0F74-E7FB-409C-B61F-D87D57D84A10}">
      <dsp:nvSpPr>
        <dsp:cNvPr id="0" name=""/>
        <dsp:cNvSpPr/>
      </dsp:nvSpPr>
      <dsp:spPr>
        <a:xfrm>
          <a:off x="1686304" y="623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Dataset: Trending videos from YouTube</a:t>
          </a:r>
          <a:endParaRPr lang="en-US" sz="2500" kern="1200"/>
        </a:p>
      </dsp:txBody>
      <dsp:txXfrm>
        <a:off x="1686304" y="623"/>
        <a:ext cx="5530111" cy="1460003"/>
      </dsp:txXfrm>
    </dsp:sp>
    <dsp:sp modelId="{3E8B5B18-5DD7-486D-95A8-69AD2F4DA7DC}">
      <dsp:nvSpPr>
        <dsp:cNvPr id="0" name=""/>
        <dsp:cNvSpPr/>
      </dsp:nvSpPr>
      <dsp:spPr>
        <a:xfrm>
          <a:off x="0" y="1825628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A20CB3-AEFB-43CE-A244-AE3E8A38FE2B}">
      <dsp:nvSpPr>
        <dsp:cNvPr id="0" name=""/>
        <dsp:cNvSpPr/>
      </dsp:nvSpPr>
      <dsp:spPr>
        <a:xfrm>
          <a:off x="441651" y="2154129"/>
          <a:ext cx="803001" cy="803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4B731D-1E26-424A-9CE3-5EA9C597028E}">
      <dsp:nvSpPr>
        <dsp:cNvPr id="0" name=""/>
        <dsp:cNvSpPr/>
      </dsp:nvSpPr>
      <dsp:spPr>
        <a:xfrm>
          <a:off x="1686304" y="1825628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Tools: Python (Pandas, TextBlob), Tableau</a:t>
          </a:r>
          <a:endParaRPr lang="en-US" sz="2500" kern="1200"/>
        </a:p>
      </dsp:txBody>
      <dsp:txXfrm>
        <a:off x="1686304" y="1825628"/>
        <a:ext cx="5530111" cy="1460003"/>
      </dsp:txXfrm>
    </dsp:sp>
    <dsp:sp modelId="{A2C9CC67-4860-4E9F-B9A2-CDFAB05129A8}">
      <dsp:nvSpPr>
        <dsp:cNvPr id="0" name=""/>
        <dsp:cNvSpPr/>
      </dsp:nvSpPr>
      <dsp:spPr>
        <a:xfrm>
          <a:off x="0" y="3650632"/>
          <a:ext cx="7216416" cy="146000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C8169A-8108-4AEA-9DFA-EB58FDF69E6F}">
      <dsp:nvSpPr>
        <dsp:cNvPr id="0" name=""/>
        <dsp:cNvSpPr/>
      </dsp:nvSpPr>
      <dsp:spPr>
        <a:xfrm>
          <a:off x="441651" y="3979133"/>
          <a:ext cx="803001" cy="803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42D3BD-2380-452D-A35C-2FD48FC0925F}">
      <dsp:nvSpPr>
        <dsp:cNvPr id="0" name=""/>
        <dsp:cNvSpPr/>
      </dsp:nvSpPr>
      <dsp:spPr>
        <a:xfrm>
          <a:off x="1686304" y="3650632"/>
          <a:ext cx="5530111" cy="14600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517" tIns="154517" rIns="154517" bIns="15451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Metrics Analyzed: View count, video category, title sentiment</a:t>
          </a:r>
          <a:endParaRPr lang="en-US" sz="2500" kern="1200"/>
        </a:p>
      </dsp:txBody>
      <dsp:txXfrm>
        <a:off x="1686304" y="3650632"/>
        <a:ext cx="5530111" cy="14600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algn="l" indent="0" marL="0">
              <a:lnSpc>
                <a:spcPct val="130000"/>
              </a:lnSpc>
              <a:buNone/>
              <a:defRPr baseline="0" b="1" cap="all" sz="1800" spc="3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444479B-705B-4489-957E-7E8A228BDFA0}" type="datetime1">
              <a:rPr lang="en-US" smtClean="0"/>
              <a:t>6/26/2025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07B66AD-7C08-490A-ADA4-B47E10FB2407}" type="datetime1">
              <a:rPr lang="en-US" smtClean="0"/>
              <a:t>6/26/2025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16" name="Rectangle 9"/>
          <p:cNvSpPr/>
          <p:nvPr/>
        </p:nvSpPr>
        <p:spPr>
          <a:xfrm>
            <a:off x="0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17" name="Vertical Title 1"/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1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B95027-4255-49E7-9841-CD21BCC99996}" type="datetime1">
              <a:rPr lang="en-US" smtClean="0"/>
              <a:t>6/26/2025</a:t>
            </a:fld>
            <a:endParaRPr lang="en-US"/>
          </a:p>
        </p:txBody>
      </p:sp>
      <p:sp>
        <p:nvSpPr>
          <p:cNvPr id="104862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2" name="Straight Connector 6"/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/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F89F774-3FA6-43B8-9241-99959C8FD463}" type="datetime1">
              <a:rPr lang="en-US" smtClean="0"/>
              <a:t>6/26/2025</a:t>
            </a:fld>
            <a:endParaRPr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33" name="Rectangle 7"/>
          <p:cNvSpPr/>
          <p:nvPr/>
        </p:nvSpPr>
        <p:spPr>
          <a:xfrm>
            <a:off x="0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9504452-5DCC-4FE2-A5C9-8A5EF6714D65}" type="datetime1">
              <a:rPr lang="en-US" smtClean="0"/>
              <a:t>6/26/2025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3" name="Straight Connector 6"/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/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579ABC2-0180-4F3A-A895-A85BC724D472}" type="datetime1">
              <a:rPr lang="en-US" smtClean="0"/>
              <a:t>6/26/2025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indent="0" marL="0">
              <a:buNone/>
              <a:defRPr baseline="0" b="1" cap="all" sz="1800" spc="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indent="0" marL="0">
              <a:buNone/>
              <a:defRPr baseline="0" b="1" cap="all" sz="1800" spc="3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AEEA9BA-4E8F-439E-BEA4-91FBA01E3F5F}" type="datetime1">
              <a:rPr lang="en-US" smtClean="0"/>
              <a:t>6/26/2025</a:t>
            </a:fld>
            <a:endParaRPr lang="en-US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1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E15BF18-0007-481C-AA29-413124BC3EE7}" type="datetime1">
              <a:rPr lang="en-US" smtClean="0"/>
              <a:t>6/26/2025</a:t>
            </a:fld>
            <a:endParaRPr lang="en-US"/>
          </a:p>
        </p:txBody>
      </p:sp>
      <p:sp>
        <p:nvSpPr>
          <p:cNvPr id="104861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1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653" name="Rectangle 4"/>
          <p:cNvSpPr/>
          <p:nvPr/>
        </p:nvSpPr>
        <p:spPr>
          <a:xfrm>
            <a:off x="0" y="0"/>
            <a:ext cx="12192000" cy="6858000"/>
          </a:xfrm>
          <a:prstGeom prst="rect"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65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9BE9870-3748-43AD-B547-02A075CB4A1D}" type="datetime1">
              <a:rPr lang="en-US" smtClean="0"/>
              <a:t>6/26/2025</a:t>
            </a:fld>
            <a:endParaRPr lang="en-US"/>
          </a:p>
        </p:txBody>
      </p:sp>
      <p:sp>
        <p:nvSpPr>
          <p:cNvPr id="104865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9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8E7897-33C5-4F1A-9307-D068E37F3DC7}" type="datetime1">
              <a:rPr lang="en-US" smtClean="0"/>
              <a:t>6/26/2025</a:t>
            </a:fld>
            <a:endParaRPr lang="en-US"/>
          </a:p>
        </p:txBody>
      </p:sp>
      <p:sp>
        <p:nvSpPr>
          <p:cNvPr id="104866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23" name="Picture Placeholder 2"/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2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2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82E171BA-CC09-47C8-A6DF-F5C5CB59CEEC}" type="datetime1">
              <a:rPr lang="en-US" smtClean="0"/>
              <a:t>6/26/2025</a:t>
            </a:fld>
            <a:endParaRPr lang="en-US"/>
          </a:p>
        </p:txBody>
      </p:sp>
      <p:sp>
        <p:nvSpPr>
          <p:cNvPr id="104862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2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aseline="0" b="1" cap="all" sz="900" spc="30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6/26/2025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b="1" cap="all" sz="900" spc="300">
                <a:solidFill>
                  <a:schemeClr val="tx1"/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aseline="0" b="1" cap="all" sz="900" spc="30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8"/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/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lvl1pPr algn="l" defTabSz="914400" eaLnBrk="1" hangingPunct="1" latinLnBrk="0" rtl="0">
        <a:lnSpc>
          <a:spcPct val="100000"/>
        </a:lnSpc>
        <a:spcBef>
          <a:spcPct val="0"/>
        </a:spcBef>
        <a:buNone/>
        <a:defRPr b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493776" rtl="0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731520" rtl="0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85750" latinLnBrk="0" marL="1051560" rtl="0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1298448" rtl="0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3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6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86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87" name="Title"/>
          <p:cNvSpPr>
            <a:spLocks noGrp="1"/>
          </p:cNvSpPr>
          <p:nvPr>
            <p:ph type="ctrTitle"/>
          </p:nvPr>
        </p:nvSpPr>
        <p:spPr>
          <a:xfrm>
            <a:off x="0" y="4629096"/>
            <a:ext cx="7202558" cy="2145379"/>
          </a:xfrm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dirty="0" sz="3800" lang="en-GB"/>
              <a:t>Data Storytelling - YouTube Trending Videos Analysis</a:t>
            </a:r>
          </a:p>
        </p:txBody>
      </p:sp>
      <p:sp>
        <p:nvSpPr>
          <p:cNvPr id="1048588" name="SubTitle"/>
          <p:cNvSpPr>
            <a:spLocks noGrp="1"/>
          </p:cNvSpPr>
          <p:nvPr>
            <p:ph type="subTitle" idx="1"/>
          </p:nvPr>
        </p:nvSpPr>
        <p:spPr>
          <a:xfrm>
            <a:off x="6200532" y="4545571"/>
            <a:ext cx="5991448" cy="2686823"/>
          </a:xfrm>
        </p:spPr>
        <p:txBody>
          <a:bodyPr anchor="ctr">
            <a:normAutofit/>
          </a:bodyPr>
          <a:p>
            <a:pPr algn="r">
              <a:lnSpc>
                <a:spcPct val="120000"/>
              </a:lnSpc>
            </a:pPr>
            <a:r>
              <a:rPr dirty="0" sz="1400" i="1" lang="en-GB"/>
              <a:t>What Makes Videos Trend on YouTube?</a:t>
            </a:r>
            <a:endParaRPr dirty="0" sz="1400" i="1" lang="en-US"/>
          </a:p>
          <a:p>
            <a:pPr algn="r">
              <a:lnSpc>
                <a:spcPct val="120000"/>
              </a:lnSpc>
            </a:pPr>
            <a:r>
              <a:rPr dirty="0" sz="1400" i="1" lang="en-GB"/>
              <a:t> In today’s content-driven era, the battle for attention on platforms like YouTube is fierce. To uncover what really captures the audience’s interest, I analyzed a dataset of trending YouTube videos across regions, focusing on genres and the emotions behind video titles.</a:t>
            </a:r>
            <a:r>
              <a:rPr b="0" dirty="0" sz="1100" i="1" lang="en-GB"/>
              <a:t>
</a:t>
            </a:r>
          </a:p>
        </p:txBody>
      </p:sp>
      <p:pic>
        <p:nvPicPr>
          <p:cNvPr id="2097152" name="Picture 3" descr="Person writing on a notepa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t="15771" r="-2" b="33489"/>
          <a:stretch>
            <a:fillRect/>
          </a:stretch>
        </p:blipFill>
        <p:spPr>
          <a:xfrm>
            <a:off x="0" y="10"/>
            <a:ext cx="12192000" cy="454556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4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lang="en-US"/>
          </a:p>
        </p:txBody>
      </p:sp>
      <p:sp>
        <p:nvSpPr>
          <p:cNvPr id="1048595" name="Title"/>
          <p:cNvSpPr>
            <a:spLocks noGrp="1"/>
          </p:cNvSpPr>
          <p:nvPr>
            <p:ph type="ctr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p>
            <a:r>
              <a:rPr dirty="0" lang="en-GB"/>
              <a:t>Objective</a:t>
            </a:r>
          </a:p>
        </p:txBody>
      </p:sp>
      <p:cxnSp>
        <p:nvCxnSpPr>
          <p:cNvPr id="3145729" name="Straight Connector 11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>
            <a:off x="716281" y="1031001"/>
            <a:ext cx="978862" cy="0"/>
          </a:xfrm>
          <a:prstGeom prst="line"/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596" name="Content Placeholder"/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/>
          </a:bodyPr>
          <a:p>
            <a:pPr indent="0" lvl="0" marL="0">
              <a:buNone/>
            </a:pPr>
            <a:r>
              <a:rPr dirty="0" sz="2800" lang="en-GB"/>
              <a:t>Uncover patterns in trending YouTube videos across regions by analyzing: </a:t>
            </a:r>
            <a:endParaRPr dirty="0" sz="2800" lang="en-US"/>
          </a:p>
          <a:p>
            <a:pPr indent="0" lvl="0" marL="0">
              <a:buNone/>
            </a:pPr>
            <a:r>
              <a:rPr dirty="0" sz="2800" lang="en-GB"/>
              <a:t>• Most popular video genres</a:t>
            </a:r>
            <a:endParaRPr dirty="0" sz="2800" lang="en-US"/>
          </a:p>
          <a:p>
            <a:pPr indent="0" lvl="0" marL="0">
              <a:buNone/>
            </a:pPr>
            <a:r>
              <a:rPr dirty="0" sz="2800" lang="en-GB"/>
              <a:t> • Emotional tone of video titles (sentiment)</a:t>
            </a:r>
          </a:p>
        </p:txBody>
      </p:sp>
      <p:pic>
        <p:nvPicPr>
          <p:cNvPr id="2097153" name="Picture 5" descr="Digital wavelength on black background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rcRect l="37031" r="22601" b="8"/>
          <a:stretch>
            <a:fillRect/>
          </a:stretch>
        </p:blipFill>
        <p:spPr>
          <a:xfrm>
            <a:off x="7345680" y="10"/>
            <a:ext cx="4846320" cy="685799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7" name="Rectangle 9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598" name="Title"/>
          <p:cNvSpPr>
            <a:spLocks noGrp="1"/>
          </p:cNvSpPr>
          <p:nvPr>
            <p:ph type="ctr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p>
            <a:r>
              <a:rPr sz="3600" lang="en-GB"/>
              <a:t>Dataset and Tools used</a:t>
            </a:r>
          </a:p>
        </p:txBody>
      </p:sp>
      <p:cxnSp>
        <p:nvCxnSpPr>
          <p:cNvPr id="3145730" name="Straight Connector 11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>
            <a:off x="672253" y="6272784"/>
            <a:ext cx="10847495" cy="0"/>
          </a:xfrm>
          <a:prstGeom prst="line"/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94304" name="Content Placeholder"/>
          <p:cNvGraphicFramePr>
            <a:graphicFrameLocks noGrp="1"/>
          </p:cNvGraphicFramePr>
          <p:nvPr>
            <p:ph idx="1"/>
          </p:nvPr>
        </p:nvGraphicFramePr>
        <p:xfrm>
          <a:off x="4303332" y="891606"/>
          <a:ext cx="721641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1" r:qs="rId5" r:cs="rId4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599" name="Rectangle 10"/>
          <p:cNvSpPr>
            <a:spLocks noChangeAspect="1" noMove="1" noResize="1" noRot="1" noGrp="1" noAdjustHandles="1" noEditPoints="1" noChangeArrowheads="1" noChangeShapeType="1" noTextEdit="1"/>
          </p:cNvSpPr>
          <p:nvPr/>
        </p:nvSpPr>
        <p:spPr>
          <a:xfrm>
            <a:off x="0" y="0"/>
            <a:ext cx="12192000" cy="6858000"/>
          </a:xfrm>
          <a:prstGeom prst="rect"/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dirty="0" lang="en-US"/>
          </a:p>
        </p:txBody>
      </p:sp>
      <p:sp>
        <p:nvSpPr>
          <p:cNvPr id="1048600" name="Title"/>
          <p:cNvSpPr>
            <a:spLocks noGrp="1"/>
          </p:cNvSpPr>
          <p:nvPr>
            <p:ph type="ctrTitle"/>
          </p:nvPr>
        </p:nvSpPr>
        <p:spPr>
          <a:xfrm>
            <a:off x="672253" y="292690"/>
            <a:ext cx="10847494" cy="1171069"/>
          </a:xfrm>
        </p:spPr>
        <p:txBody>
          <a:bodyPr anchor="t">
            <a:normAutofit fontScale="97500"/>
          </a:bodyPr>
          <a:p>
            <a:r>
              <a:rPr lang="en-GB"/>
              <a:t>Top 10 Most Popular Genres (by Average Views)</a:t>
            </a:r>
          </a:p>
        </p:txBody>
      </p:sp>
      <p:pic>
        <p:nvPicPr>
          <p:cNvPr id="209715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42682" y="1111625"/>
            <a:ext cx="9699812" cy="4957483"/>
          </a:xfrm>
        </p:spPr>
      </p:pic>
      <p:cxnSp>
        <p:nvCxnSpPr>
          <p:cNvPr id="3145731" name="Straight Connector 12"/>
          <p:cNvCxnSpPr>
            <a:cxnSpLocks noChangeAspect="1" noMove="1" noResize="1" noRot="1" noGrp="1" noAdjustHandles="1" noEditPoints="1" noChangeArrowheads="1" noChangeShapeType="1"/>
          </p:cNvCxnSpPr>
          <p:nvPr/>
        </p:nvCxnSpPr>
        <p:spPr>
          <a:xfrm>
            <a:off x="672253" y="6272784"/>
            <a:ext cx="10847495" cy="0"/>
          </a:xfrm>
          <a:prstGeom prst="line"/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01" name="TextBox 4"/>
          <p:cNvSpPr txBox="1"/>
          <p:nvPr/>
        </p:nvSpPr>
        <p:spPr>
          <a:xfrm>
            <a:off x="5145741" y="3048000"/>
            <a:ext cx="5396753" cy="1938992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000" lang="en-GB"/>
              <a:t>News &amp; Politics (~28,000 </a:t>
            </a:r>
            <a:r>
              <a:rPr dirty="0" sz="2000" lang="en-GB" err="1"/>
              <a:t>avg</a:t>
            </a:r>
            <a:r>
              <a:rPr dirty="0" sz="2000" lang="en-GB"/>
              <a:t> views)</a:t>
            </a:r>
          </a:p>
          <a:p>
            <a:r>
              <a:rPr dirty="0" sz="2000" lang="en-GB"/>
              <a:t>Entertainment (~23,000 </a:t>
            </a:r>
            <a:r>
              <a:rPr dirty="0" sz="2000" lang="en-GB" err="1"/>
              <a:t>avg</a:t>
            </a:r>
            <a:r>
              <a:rPr dirty="0" sz="2000" lang="en-GB"/>
              <a:t> views)</a:t>
            </a:r>
          </a:p>
          <a:p>
            <a:r>
              <a:rPr dirty="0" sz="2000" lang="en-GB"/>
              <a:t>Science &amp; Technology (~18,000 </a:t>
            </a:r>
            <a:r>
              <a:rPr dirty="0" sz="2000" lang="en-GB" err="1"/>
              <a:t>avg</a:t>
            </a:r>
            <a:r>
              <a:rPr dirty="0" sz="2000" lang="en-GB"/>
              <a:t> views)</a:t>
            </a:r>
          </a:p>
          <a:p>
            <a:pPr algn="l"/>
            <a:r>
              <a:rPr dirty="0" sz="2000" lang="en-US"/>
              <a:t>🎯 Insight: “News &amp; Politics” and “Entertainment” dominate in terms of average 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1823421" y="412376"/>
            <a:ext cx="9721518" cy="1124175"/>
          </a:xfrm>
        </p:spPr>
        <p:txBody>
          <a:bodyPr>
            <a:normAutofit fontScale="90000"/>
          </a:bodyPr>
          <a:p>
            <a:r>
              <a:rPr lang="en-US"/>
              <a:t>Genre Popularity: Viewers Tune In for Information and Entertainment</a:t>
            </a:r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>
          <a:xfrm>
            <a:off x="882337" y="2000918"/>
            <a:ext cx="10662601" cy="4068809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lang="en-US"/>
              <a:t>On analysis of average views across video categories revealed a clear preference : </a:t>
            </a:r>
          </a:p>
          <a:p>
            <a:pPr indent="0" marL="0">
              <a:buNone/>
            </a:pPr>
            <a:r>
              <a:rPr dirty="0" lang="en-US"/>
              <a:t>News &amp; Politics emerged as the most viewed genre, with an average of nearly 28,000 views per video. This suggests audiences are turning to YouTube as a real-time source of information.</a:t>
            </a:r>
          </a:p>
          <a:p>
            <a:pPr indent="0" marL="0">
              <a:buNone/>
            </a:pPr>
            <a:r>
              <a:rPr dirty="0" lang="en-US"/>
              <a:t> Entertainment followed closely, proving the timeless appeal of fun and escapism in video content .</a:t>
            </a:r>
          </a:p>
          <a:p>
            <a:pPr indent="0" marL="0">
              <a:buNone/>
            </a:pPr>
            <a:r>
              <a:rPr dirty="0" lang="en-US"/>
              <a:t>Surprisingly, Science &amp; Technology ranked third, outperforming categories like Gaming and Comedy, which traditionally dominate youth engagement.</a:t>
            </a:r>
          </a:p>
          <a:p>
            <a:pPr indent="0" marL="0">
              <a:buNone/>
            </a:pPr>
            <a:r>
              <a:rPr dirty="0" lang="en-US"/>
              <a:t>📌 </a:t>
            </a:r>
            <a:r>
              <a:rPr b="1" dirty="0" lang="en-US"/>
              <a:t>Takeaway: People crave both timely updates and smart entertainment. Channels that blend the two—like infotainment—may have a strategic edge.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1984785" y="564777"/>
            <a:ext cx="10890929" cy="1097280"/>
          </a:xfrm>
        </p:spPr>
        <p:txBody>
          <a:bodyPr/>
          <a:p>
            <a:r>
              <a:rPr dirty="0" lang="en-US"/>
              <a:t>Sentiment Distribution of Video Titles</a:t>
            </a:r>
          </a:p>
        </p:txBody>
      </p:sp>
      <p:pic>
        <p:nvPicPr>
          <p:cNvPr id="209715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00888" y="1616526"/>
            <a:ext cx="5037144" cy="5241474"/>
          </a:xfrm>
        </p:spPr>
      </p:pic>
      <p:sp>
        <p:nvSpPr>
          <p:cNvPr id="1048605" name="TextBox 4"/>
          <p:cNvSpPr txBox="1"/>
          <p:nvPr/>
        </p:nvSpPr>
        <p:spPr>
          <a:xfrm>
            <a:off x="5519303" y="2514600"/>
            <a:ext cx="6224461" cy="3046988"/>
          </a:xfrm>
          <a:prstGeom prst="rect"/>
          <a:noFill/>
        </p:spPr>
        <p:txBody>
          <a:bodyPr rtlCol="0" wrap="square">
            <a:spAutoFit/>
          </a:bodyPr>
          <a:p>
            <a:pPr algn="l"/>
            <a:r>
              <a:rPr dirty="0" sz="2400" lang="en-US"/>
              <a:t>Sentiment Count </a:t>
            </a:r>
          </a:p>
          <a:p>
            <a:pPr algn="l"/>
            <a:r>
              <a:rPr dirty="0" sz="2400" lang="en-US"/>
              <a:t>Neutral – 101</a:t>
            </a:r>
          </a:p>
          <a:p>
            <a:pPr algn="l"/>
            <a:r>
              <a:rPr dirty="0" sz="2400" lang="en-US"/>
              <a:t>Positive – 13</a:t>
            </a:r>
          </a:p>
          <a:p>
            <a:pPr algn="l"/>
            <a:r>
              <a:rPr dirty="0" sz="2400" lang="en-US"/>
              <a:t>Negative – 1</a:t>
            </a:r>
          </a:p>
          <a:p>
            <a:pPr algn="l"/>
            <a:endParaRPr dirty="0" sz="2400" lang="en-US"/>
          </a:p>
          <a:p>
            <a:pPr algn="l"/>
            <a:r>
              <a:rPr dirty="0" sz="2400" lang="en-US"/>
              <a:t>🎯 Insight: Most trending video titles are neutral in sentiment; only a few evoke strong positive or negative tones.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640080" y="1371601"/>
            <a:ext cx="10890929" cy="1097280"/>
          </a:xfrm>
        </p:spPr>
        <p:txBody>
          <a:bodyPr>
            <a:normAutofit fontScale="90000"/>
          </a:bodyPr>
          <a:p>
            <a:r>
              <a:rPr lang="en-US"/>
              <a:t>Sentiment Signals: Neutral Titles Dominate Trends</a:t>
            </a:r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640080" y="2312894"/>
            <a:ext cx="10890928" cy="4159624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lang="en-US"/>
              <a:t>After running  a sentimental analysis on video titles to understand the emotional tone creators use, here’s what I found :</a:t>
            </a:r>
          </a:p>
          <a:p>
            <a:r>
              <a:rPr dirty="0" lang="en-US"/>
              <a:t>Over 85% of titles were neutral in sentiment — neither overtly emotional nor controversial.13% were positive, often using words like “best”, “celebration”, or “success”.</a:t>
            </a:r>
          </a:p>
          <a:p>
            <a:r>
              <a:rPr dirty="0" lang="en-US"/>
              <a:t>Only 1 video had a negative sentiment title, indicating creators avoid negativity when aiming for virality.</a:t>
            </a:r>
          </a:p>
          <a:p>
            <a:pPr indent="0" marL="0">
              <a:buNone/>
            </a:pPr>
            <a:r>
              <a:rPr dirty="0" lang="en-US"/>
              <a:t>📌 </a:t>
            </a:r>
            <a:r>
              <a:rPr b="1" dirty="0" lang="en-US"/>
              <a:t>Takeaway: Trending videos typically rely on neutral or uplifting titles, avoiding negativity. Creators may be optimizing for algorithms that reward positivity—or steering clear of polarizing language to attract broader audiences.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What Works on YouTube?</a:t>
            </a:r>
          </a:p>
        </p:txBody>
      </p:sp>
      <p:sp>
        <p:nvSpPr>
          <p:cNvPr id="1048609" name="Content Placeholder 2"/>
          <p:cNvSpPr>
            <a:spLocks noGrp="1"/>
          </p:cNvSpPr>
          <p:nvPr>
            <p:ph idx="1"/>
          </p:nvPr>
        </p:nvSpPr>
        <p:spPr>
          <a:xfrm>
            <a:off x="828338" y="2606040"/>
            <a:ext cx="10890928" cy="3566160"/>
          </a:xfrm>
        </p:spPr>
        <p:txBody>
          <a:bodyPr>
            <a:normAutofit/>
          </a:bodyPr>
          <a:p>
            <a:pPr indent="0" marL="0">
              <a:buNone/>
            </a:pPr>
            <a:r>
              <a:rPr dirty="0" sz="2400" lang="en-US"/>
              <a:t>From this data, a clear story emerges: </a:t>
            </a:r>
          </a:p>
          <a:p>
            <a:r>
              <a:rPr dirty="0" sz="2400" lang="en-US"/>
              <a:t>Information-rich content (like news and science) performs surprisingly well.</a:t>
            </a:r>
          </a:p>
          <a:p>
            <a:r>
              <a:rPr dirty="0" sz="2400" lang="en-US"/>
              <a:t>Emotionally neutral or positive messaging in titles increases the chance of widespread appeal.</a:t>
            </a:r>
          </a:p>
          <a:p>
            <a:r>
              <a:rPr dirty="0" sz="2400" lang="en-US"/>
              <a:t>Emerging genres like Educational content are growing but still under-viewed compared to mainstream categories.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For Creators and Marketers:</a:t>
            </a:r>
          </a:p>
        </p:txBody>
      </p:sp>
      <p:sp>
        <p:nvSpPr>
          <p:cNvPr id="1048611" name="Content Placeholder 2"/>
          <p:cNvSpPr>
            <a:spLocks noGrp="1"/>
          </p:cNvSpPr>
          <p:nvPr>
            <p:ph idx="1"/>
          </p:nvPr>
        </p:nvSpPr>
        <p:spPr>
          <a:xfrm>
            <a:off x="885454" y="2588246"/>
            <a:ext cx="10645554" cy="1924157"/>
          </a:xfrm>
        </p:spPr>
        <p:txBody>
          <a:bodyPr>
            <a:noAutofit/>
          </a:bodyPr>
          <a:p>
            <a:pPr indent="0" marL="0">
              <a:buNone/>
            </a:pPr>
            <a:r>
              <a:rPr dirty="0" sz="2400" lang="en-US"/>
              <a:t>If you're planning your next viral video:</a:t>
            </a:r>
          </a:p>
          <a:p>
            <a:r>
              <a:rPr dirty="0" sz="2400" lang="en-US"/>
              <a:t> Choose titles that spark curiosity without controversy.</a:t>
            </a:r>
          </a:p>
          <a:p>
            <a:r>
              <a:rPr dirty="0" sz="2400" lang="en-US"/>
              <a:t> Align your content with high-performing genres like entertainment, news, or tech.</a:t>
            </a:r>
          </a:p>
          <a:p>
            <a:r>
              <a:rPr dirty="0" sz="2400" lang="en-US"/>
              <a:t>Track sentiment in your content over time—it might just be your secret to better engagement.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lastClr="000000" val="windowText"/>
      </a:dk1>
      <a:lt1>
        <a:sysClr lastClr="FFFFFF" val="window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Data Storytelling - YouTube Trending Videos Analysis</dc:title>
  <dc:creator>Manali Malvankar</dc:creator>
  <cp:lastModifiedBy>Manali Malvankar</cp:lastModifiedBy>
  <dcterms:created xsi:type="dcterms:W3CDTF">2025-06-25T23:18:19Z</dcterms:created>
  <dcterms:modified xsi:type="dcterms:W3CDTF">2025-06-26T11:16:46Z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60993a1590b24635929ccaea662b3faf</vt:lpwstr>
  </property>
</Properties>
</file>