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E3BAD9-B453-4474-89FF-7729BAD9DEC3}" v="1" dt="2024-08-15T08:36:46.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2" d="100"/>
          <a:sy n="62" d="100"/>
        </p:scale>
        <p:origin x="332" y="1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ali Bhingare" userId="c9155e3a06117072" providerId="LiveId" clId="{7AE3BAD9-B453-4474-89FF-7729BAD9DEC3}"/>
    <pc:docChg chg="modSld">
      <pc:chgData name="Manali Bhingare" userId="c9155e3a06117072" providerId="LiveId" clId="{7AE3BAD9-B453-4474-89FF-7729BAD9DEC3}" dt="2024-08-15T08:40:56.596" v="227" actId="1076"/>
      <pc:docMkLst>
        <pc:docMk/>
      </pc:docMkLst>
      <pc:sldChg chg="addSp modSp mod">
        <pc:chgData name="Manali Bhingare" userId="c9155e3a06117072" providerId="LiveId" clId="{7AE3BAD9-B453-4474-89FF-7729BAD9DEC3}" dt="2024-08-15T08:40:56.596" v="227" actId="1076"/>
        <pc:sldMkLst>
          <pc:docMk/>
          <pc:sldMk cId="0" sldId="256"/>
        </pc:sldMkLst>
        <pc:spChg chg="add mod">
          <ac:chgData name="Manali Bhingare" userId="c9155e3a06117072" providerId="LiveId" clId="{7AE3BAD9-B453-4474-89FF-7729BAD9DEC3}" dt="2024-08-15T08:40:35.015" v="224" actId="2711"/>
          <ac:spMkLst>
            <pc:docMk/>
            <pc:sldMk cId="0" sldId="256"/>
            <ac:spMk id="3" creationId="{2A0D3C51-EC86-C97F-D8FA-3641CA66E63D}"/>
          </ac:spMkLst>
        </pc:spChg>
        <pc:spChg chg="mod">
          <ac:chgData name="Manali Bhingare" userId="c9155e3a06117072" providerId="LiveId" clId="{7AE3BAD9-B453-4474-89FF-7729BAD9DEC3}" dt="2024-08-15T08:40:43.468" v="225" actId="2711"/>
          <ac:spMkLst>
            <pc:docMk/>
            <pc:sldMk cId="0" sldId="256"/>
            <ac:spMk id="6" creationId="{00000000-0000-0000-0000-000000000000}"/>
          </ac:spMkLst>
        </pc:spChg>
        <pc:spChg chg="mod">
          <ac:chgData name="Manali Bhingare" userId="c9155e3a06117072" providerId="LiveId" clId="{7AE3BAD9-B453-4474-89FF-7729BAD9DEC3}" dt="2024-08-15T08:36:36.859" v="4" actId="1076"/>
          <ac:spMkLst>
            <pc:docMk/>
            <pc:sldMk cId="0" sldId="256"/>
            <ac:spMk id="7" creationId="{00000000-0000-0000-0000-000000000000}"/>
          </ac:spMkLst>
        </pc:spChg>
        <pc:spChg chg="mod">
          <ac:chgData name="Manali Bhingare" userId="c9155e3a06117072" providerId="LiveId" clId="{7AE3BAD9-B453-4474-89FF-7729BAD9DEC3}" dt="2024-08-15T08:40:56.596" v="227" actId="1076"/>
          <ac:spMkLst>
            <pc:docMk/>
            <pc:sldMk cId="0" sldId="256"/>
            <ac:spMk id="8" creationId="{00000000-0000-0000-0000-000000000000}"/>
          </ac:spMkLst>
        </pc:spChg>
        <pc:picChg chg="mod">
          <ac:chgData name="Manali Bhingare" userId="c9155e3a06117072" providerId="LiveId" clId="{7AE3BAD9-B453-4474-89FF-7729BAD9DEC3}" dt="2024-08-15T08:40:49.900" v="226" actId="1076"/>
          <ac:picMkLst>
            <pc:docMk/>
            <pc:sldMk cId="0" sldId="256"/>
            <ac:picMk id="2" creationId="{00000000-0000-0000-0000-000000000000}"/>
          </ac:picMkLst>
        </pc:picChg>
        <pc:picChg chg="mod">
          <ac:chgData name="Manali Bhingare" userId="c9155e3a06117072" providerId="LiveId" clId="{7AE3BAD9-B453-4474-89FF-7729BAD9DEC3}" dt="2024-08-15T08:40:08.852" v="219" actId="1076"/>
          <ac:picMkLst>
            <pc:docMk/>
            <pc:sldMk cId="0" sldId="256"/>
            <ac:picMk id="4" creationId="{00000000-0000-0000-0000-000000000000}"/>
          </ac:picMkLst>
        </pc:picChg>
        <pc:picChg chg="mod">
          <ac:chgData name="Manali Bhingare" userId="c9155e3a06117072" providerId="LiveId" clId="{7AE3BAD9-B453-4474-89FF-7729BAD9DEC3}" dt="2024-08-15T08:40:11.299" v="220" actId="1076"/>
          <ac:picMkLst>
            <pc:docMk/>
            <pc:sldMk cId="0" sldId="256"/>
            <ac:picMk id="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0434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3812" y="-174318"/>
            <a:ext cx="14630400" cy="8229600"/>
          </a:xfrm>
          <a:prstGeom prst="rect">
            <a:avLst/>
          </a:prstGeom>
        </p:spPr>
      </p:pic>
      <p:pic>
        <p:nvPicPr>
          <p:cNvPr id="4" name="Image 1" descr="preencoded.png"/>
          <p:cNvPicPr>
            <a:picLocks noChangeAspect="1"/>
          </p:cNvPicPr>
          <p:nvPr/>
        </p:nvPicPr>
        <p:blipFill>
          <a:blip r:embed="rId4"/>
          <a:stretch>
            <a:fillRect/>
          </a:stretch>
        </p:blipFill>
        <p:spPr>
          <a:xfrm>
            <a:off x="308610" y="-174318"/>
            <a:ext cx="5486400" cy="8229600"/>
          </a:xfrm>
          <a:prstGeom prst="rect">
            <a:avLst/>
          </a:prstGeom>
        </p:spPr>
      </p:pic>
      <p:pic>
        <p:nvPicPr>
          <p:cNvPr id="5" name="Image 2" descr="preencoded.png"/>
          <p:cNvPicPr>
            <a:picLocks noChangeAspect="1"/>
          </p:cNvPicPr>
          <p:nvPr/>
        </p:nvPicPr>
        <p:blipFill>
          <a:blip r:embed="rId5"/>
          <a:stretch>
            <a:fillRect/>
          </a:stretch>
        </p:blipFill>
        <p:spPr>
          <a:xfrm>
            <a:off x="617279" y="2164691"/>
            <a:ext cx="4869061" cy="3838456"/>
          </a:xfrm>
          <a:prstGeom prst="rect">
            <a:avLst/>
          </a:prstGeom>
        </p:spPr>
      </p:pic>
      <p:sp>
        <p:nvSpPr>
          <p:cNvPr id="6" name="Text 1"/>
          <p:cNvSpPr/>
          <p:nvPr/>
        </p:nvSpPr>
        <p:spPr>
          <a:xfrm>
            <a:off x="7315200" y="579242"/>
            <a:ext cx="6497003" cy="812125"/>
          </a:xfrm>
          <a:prstGeom prst="rect">
            <a:avLst/>
          </a:prstGeom>
          <a:noFill/>
          <a:ln/>
        </p:spPr>
        <p:txBody>
          <a:bodyPr wrap="none" rtlCol="0" anchor="t"/>
          <a:lstStyle/>
          <a:p>
            <a:pPr marL="0" indent="0">
              <a:lnSpc>
                <a:spcPts val="6395"/>
              </a:lnSpc>
              <a:buNone/>
            </a:pPr>
            <a:r>
              <a:rPr lang="en-US" sz="5116" dirty="0">
                <a:solidFill>
                  <a:srgbClr val="FAEBEB"/>
                </a:solidFill>
                <a:latin typeface="Century" panose="02040604050505020304" pitchFamily="18" charset="0"/>
                <a:ea typeface="Dela Gothic One" pitchFamily="34" charset="-122"/>
                <a:cs typeface="Dela Gothic One" pitchFamily="34" charset="-120"/>
              </a:rPr>
              <a:t>PortfolioForge</a:t>
            </a:r>
            <a:endParaRPr lang="en-US" sz="5116" dirty="0">
              <a:latin typeface="Century" panose="02040604050505020304" pitchFamily="18" charset="0"/>
            </a:endParaRPr>
          </a:p>
        </p:txBody>
      </p:sp>
      <p:sp>
        <p:nvSpPr>
          <p:cNvPr id="7" name="Text 2"/>
          <p:cNvSpPr/>
          <p:nvPr/>
        </p:nvSpPr>
        <p:spPr>
          <a:xfrm>
            <a:off x="6745367" y="5918454"/>
            <a:ext cx="7415927" cy="790099"/>
          </a:xfrm>
          <a:prstGeom prst="rect">
            <a:avLst/>
          </a:prstGeom>
          <a:noFill/>
          <a:ln/>
        </p:spPr>
        <p:txBody>
          <a:bodyPr wrap="square" rtlCol="0" anchor="t"/>
          <a:lstStyle/>
          <a:p>
            <a:pPr marL="0" indent="0">
              <a:lnSpc>
                <a:spcPts val="3110"/>
              </a:lnSpc>
              <a:buNone/>
            </a:pPr>
            <a:r>
              <a:rPr lang="en-US" sz="1944" dirty="0">
                <a:solidFill>
                  <a:srgbClr val="FFE5E5"/>
                </a:solidFill>
                <a:latin typeface="DM Sans" pitchFamily="34" charset="0"/>
                <a:ea typeface="DM Sans" pitchFamily="34" charset="-122"/>
                <a:cs typeface="DM Sans" pitchFamily="34" charset="-120"/>
              </a:rPr>
              <a:t>PortfolioForge is a comprehensive portfolio making tool that simplifies the process of creating professional portfolios.</a:t>
            </a:r>
            <a:endParaRPr lang="en-US" sz="1944" dirty="0"/>
          </a:p>
        </p:txBody>
      </p:sp>
      <p:sp>
        <p:nvSpPr>
          <p:cNvPr id="8" name="Shape 3"/>
          <p:cNvSpPr/>
          <p:nvPr/>
        </p:nvSpPr>
        <p:spPr>
          <a:xfrm>
            <a:off x="6160175" y="6116038"/>
            <a:ext cx="394930" cy="394930"/>
          </a:xfrm>
          <a:prstGeom prst="roundRect">
            <a:avLst>
              <a:gd name="adj" fmla="val 23151155"/>
            </a:avLst>
          </a:prstGeom>
          <a:noFill/>
          <a:ln w="7620">
            <a:solidFill>
              <a:srgbClr val="FFFFFF"/>
            </a:solidFill>
            <a:prstDash val="solid"/>
          </a:ln>
        </p:spPr>
      </p:sp>
      <p:sp>
        <p:nvSpPr>
          <p:cNvPr id="10" name="Text 4"/>
          <p:cNvSpPr/>
          <p:nvPr/>
        </p:nvSpPr>
        <p:spPr>
          <a:xfrm>
            <a:off x="6868716" y="5023842"/>
            <a:ext cx="3006209" cy="431959"/>
          </a:xfrm>
          <a:prstGeom prst="rect">
            <a:avLst/>
          </a:prstGeom>
          <a:noFill/>
          <a:ln/>
        </p:spPr>
        <p:txBody>
          <a:bodyPr wrap="none" rtlCol="0" anchor="t"/>
          <a:lstStyle/>
          <a:p>
            <a:pPr marL="0" indent="0" algn="l">
              <a:lnSpc>
                <a:spcPts val="3402"/>
              </a:lnSpc>
              <a:buNone/>
            </a:pPr>
            <a:endParaRPr lang="en-US" sz="2430" dirty="0"/>
          </a:p>
        </p:txBody>
      </p:sp>
      <p:sp>
        <p:nvSpPr>
          <p:cNvPr id="3" name="TextBox 2">
            <a:extLst>
              <a:ext uri="{FF2B5EF4-FFF2-40B4-BE49-F238E27FC236}">
                <a16:creationId xmlns:a16="http://schemas.microsoft.com/office/drawing/2014/main" id="{2A0D3C51-EC86-C97F-D8FA-3641CA66E63D}"/>
              </a:ext>
            </a:extLst>
          </p:cNvPr>
          <p:cNvSpPr txBox="1"/>
          <p:nvPr/>
        </p:nvSpPr>
        <p:spPr>
          <a:xfrm>
            <a:off x="9874925" y="2131497"/>
            <a:ext cx="5072559" cy="2062103"/>
          </a:xfrm>
          <a:prstGeom prst="rect">
            <a:avLst/>
          </a:prstGeom>
          <a:noFill/>
        </p:spPr>
        <p:txBody>
          <a:bodyPr wrap="square" rtlCol="0">
            <a:spAutoFit/>
          </a:bodyPr>
          <a:lstStyle/>
          <a:p>
            <a:r>
              <a:rPr lang="en-US" sz="2400" b="1" u="sng" dirty="0">
                <a:solidFill>
                  <a:schemeClr val="bg1"/>
                </a:solidFill>
                <a:latin typeface="Aptos" panose="020B0004020202020204" pitchFamily="34" charset="0"/>
              </a:rPr>
              <a:t>Group Members ( PANEL D) :</a:t>
            </a:r>
          </a:p>
          <a:p>
            <a:endParaRPr lang="en-US" sz="2400" b="1" u="sng" dirty="0">
              <a:solidFill>
                <a:schemeClr val="bg1"/>
              </a:solidFill>
              <a:latin typeface="Aptos" panose="020B0004020202020204" pitchFamily="34" charset="0"/>
            </a:endParaRPr>
          </a:p>
          <a:p>
            <a:r>
              <a:rPr lang="en-US" sz="2000" dirty="0">
                <a:solidFill>
                  <a:schemeClr val="bg1"/>
                </a:solidFill>
                <a:latin typeface="Aptos" panose="020B0004020202020204" pitchFamily="34" charset="0"/>
              </a:rPr>
              <a:t>Manali Bhingare ( 1032222122) , Rollno:09</a:t>
            </a:r>
          </a:p>
          <a:p>
            <a:r>
              <a:rPr lang="en-US" sz="2000" dirty="0">
                <a:solidFill>
                  <a:schemeClr val="bg1"/>
                </a:solidFill>
                <a:latin typeface="Aptos" panose="020B0004020202020204" pitchFamily="34" charset="0"/>
              </a:rPr>
              <a:t>Priyanka Bista ( 1032222084), </a:t>
            </a:r>
            <a:r>
              <a:rPr lang="en-US" sz="2000" dirty="0" err="1">
                <a:solidFill>
                  <a:schemeClr val="bg1"/>
                </a:solidFill>
                <a:latin typeface="Aptos" panose="020B0004020202020204" pitchFamily="34" charset="0"/>
              </a:rPr>
              <a:t>Rollno</a:t>
            </a:r>
            <a:r>
              <a:rPr lang="en-US" sz="2000" dirty="0">
                <a:solidFill>
                  <a:schemeClr val="bg1"/>
                </a:solidFill>
                <a:latin typeface="Aptos" panose="020B0004020202020204" pitchFamily="34" charset="0"/>
              </a:rPr>
              <a:t>: 05</a:t>
            </a:r>
          </a:p>
          <a:p>
            <a:r>
              <a:rPr lang="en-US" sz="2000" dirty="0">
                <a:solidFill>
                  <a:schemeClr val="bg1"/>
                </a:solidFill>
                <a:latin typeface="Aptos" panose="020B0004020202020204" pitchFamily="34" charset="0"/>
              </a:rPr>
              <a:t>Paras </a:t>
            </a:r>
            <a:r>
              <a:rPr lang="en-US" sz="2000" dirty="0" err="1">
                <a:solidFill>
                  <a:schemeClr val="bg1"/>
                </a:solidFill>
                <a:latin typeface="Aptos" panose="020B0004020202020204" pitchFamily="34" charset="0"/>
              </a:rPr>
              <a:t>Harwani</a:t>
            </a:r>
            <a:r>
              <a:rPr lang="en-US" sz="2000" dirty="0">
                <a:solidFill>
                  <a:schemeClr val="bg1"/>
                </a:solidFill>
                <a:latin typeface="Aptos" panose="020B0004020202020204" pitchFamily="34" charset="0"/>
              </a:rPr>
              <a:t> ( 1032222180), </a:t>
            </a:r>
            <a:r>
              <a:rPr lang="en-US" sz="2000" dirty="0" err="1">
                <a:solidFill>
                  <a:schemeClr val="bg1"/>
                </a:solidFill>
                <a:latin typeface="Aptos" panose="020B0004020202020204" pitchFamily="34" charset="0"/>
              </a:rPr>
              <a:t>Rollno</a:t>
            </a:r>
            <a:r>
              <a:rPr lang="en-US" sz="2000" dirty="0">
                <a:solidFill>
                  <a:schemeClr val="bg1"/>
                </a:solidFill>
                <a:latin typeface="Aptos" panose="020B0004020202020204" pitchFamily="34" charset="0"/>
              </a:rPr>
              <a:t>: 20</a:t>
            </a:r>
          </a:p>
          <a:p>
            <a:r>
              <a:rPr lang="en-US" sz="2000" dirty="0">
                <a:solidFill>
                  <a:schemeClr val="bg1"/>
                </a:solidFill>
                <a:latin typeface="Aptos" panose="020B0004020202020204" pitchFamily="34" charset="0"/>
              </a:rPr>
              <a:t>Rajat Deshpande (1032222074), Rollno:02</a:t>
            </a:r>
            <a:endParaRPr lang="en-IN" sz="2000" dirty="0">
              <a:solidFill>
                <a:schemeClr val="bg1"/>
              </a:solidFill>
              <a:latin typeface="Aptos" panose="020B00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308610" y="1680210"/>
            <a:ext cx="4869180" cy="4869180"/>
          </a:xfrm>
          <a:prstGeom prst="rect">
            <a:avLst/>
          </a:prstGeom>
        </p:spPr>
      </p:pic>
      <p:sp>
        <p:nvSpPr>
          <p:cNvPr id="6" name="Text 1"/>
          <p:cNvSpPr/>
          <p:nvPr/>
        </p:nvSpPr>
        <p:spPr>
          <a:xfrm>
            <a:off x="6350437" y="3128486"/>
            <a:ext cx="6497003" cy="812125"/>
          </a:xfrm>
          <a:prstGeom prst="rect">
            <a:avLst/>
          </a:prstGeom>
          <a:noFill/>
          <a:ln/>
        </p:spPr>
        <p:txBody>
          <a:bodyPr wrap="none" rtlCol="0" anchor="t"/>
          <a:lstStyle/>
          <a:p>
            <a:pPr marL="0" indent="0">
              <a:lnSpc>
                <a:spcPts val="6395"/>
              </a:lnSpc>
              <a:buNone/>
            </a:pPr>
            <a:r>
              <a:rPr lang="en-US" sz="5116" dirty="0">
                <a:solidFill>
                  <a:srgbClr val="FAEBEB"/>
                </a:solidFill>
                <a:latin typeface="Dela Gothic One" pitchFamily="34" charset="0"/>
                <a:ea typeface="Dela Gothic One" pitchFamily="34" charset="-122"/>
                <a:cs typeface="Dela Gothic One" pitchFamily="34" charset="-120"/>
              </a:rPr>
              <a:t>Q&amp;A</a:t>
            </a:r>
            <a:endParaRPr lang="en-US" sz="5116" dirty="0"/>
          </a:p>
        </p:txBody>
      </p:sp>
      <p:sp>
        <p:nvSpPr>
          <p:cNvPr id="7" name="Text 2"/>
          <p:cNvSpPr/>
          <p:nvPr/>
        </p:nvSpPr>
        <p:spPr>
          <a:xfrm>
            <a:off x="6350437" y="4310896"/>
            <a:ext cx="7415927" cy="790099"/>
          </a:xfrm>
          <a:prstGeom prst="rect">
            <a:avLst/>
          </a:prstGeom>
          <a:noFill/>
          <a:ln/>
        </p:spPr>
        <p:txBody>
          <a:bodyPr wrap="square" rtlCol="0" anchor="t"/>
          <a:lstStyle/>
          <a:p>
            <a:pPr marL="0" indent="0">
              <a:lnSpc>
                <a:spcPts val="3110"/>
              </a:lnSpc>
              <a:buNone/>
            </a:pPr>
            <a:r>
              <a:rPr lang="en-US" sz="1944" dirty="0">
                <a:solidFill>
                  <a:srgbClr val="FFE5E5"/>
                </a:solidFill>
                <a:latin typeface="DM Sans" pitchFamily="34" charset="0"/>
                <a:ea typeface="DM Sans" pitchFamily="34" charset="-122"/>
                <a:cs typeface="DM Sans" pitchFamily="34" charset="-120"/>
              </a:rPr>
              <a:t>Open the floor for questions and invite the audience to discuss specific features or challenges they are interested in.</a:t>
            </a:r>
            <a:endParaRPr lang="en-US" sz="1944"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38006" y="2235875"/>
            <a:ext cx="5010269" cy="3757732"/>
          </a:xfrm>
          <a:prstGeom prst="rect">
            <a:avLst/>
          </a:prstGeom>
        </p:spPr>
      </p:pic>
      <p:sp>
        <p:nvSpPr>
          <p:cNvPr id="6" name="Text 1"/>
          <p:cNvSpPr/>
          <p:nvPr/>
        </p:nvSpPr>
        <p:spPr>
          <a:xfrm>
            <a:off x="6152912" y="1134308"/>
            <a:ext cx="5011936" cy="626507"/>
          </a:xfrm>
          <a:prstGeom prst="rect">
            <a:avLst/>
          </a:prstGeom>
          <a:noFill/>
          <a:ln/>
        </p:spPr>
        <p:txBody>
          <a:bodyPr wrap="none" rtlCol="0" anchor="t"/>
          <a:lstStyle/>
          <a:p>
            <a:pPr marL="0" indent="0">
              <a:lnSpc>
                <a:spcPts val="4933"/>
              </a:lnSpc>
              <a:buNone/>
            </a:pPr>
            <a:r>
              <a:rPr lang="en-US" sz="3946" dirty="0">
                <a:solidFill>
                  <a:srgbClr val="FAEBEB"/>
                </a:solidFill>
                <a:latin typeface="Dela Gothic One" pitchFamily="34" charset="0"/>
                <a:ea typeface="Dela Gothic One" pitchFamily="34" charset="-122"/>
                <a:cs typeface="Dela Gothic One" pitchFamily="34" charset="-120"/>
              </a:rPr>
              <a:t>Abstract</a:t>
            </a:r>
            <a:endParaRPr lang="en-US" sz="3946" dirty="0"/>
          </a:p>
        </p:txBody>
      </p:sp>
      <p:sp>
        <p:nvSpPr>
          <p:cNvPr id="7" name="Shape 2"/>
          <p:cNvSpPr/>
          <p:nvPr/>
        </p:nvSpPr>
        <p:spPr>
          <a:xfrm>
            <a:off x="6152912" y="2260640"/>
            <a:ext cx="428506" cy="428506"/>
          </a:xfrm>
          <a:prstGeom prst="roundRect">
            <a:avLst>
              <a:gd name="adj" fmla="val 18668"/>
            </a:avLst>
          </a:prstGeom>
          <a:solidFill>
            <a:srgbClr val="740B0B"/>
          </a:solidFill>
          <a:ln w="7620">
            <a:solidFill>
              <a:srgbClr val="8D2424"/>
            </a:solidFill>
            <a:prstDash val="solid"/>
          </a:ln>
        </p:spPr>
      </p:sp>
      <p:sp>
        <p:nvSpPr>
          <p:cNvPr id="8" name="Text 3"/>
          <p:cNvSpPr/>
          <p:nvPr/>
        </p:nvSpPr>
        <p:spPr>
          <a:xfrm>
            <a:off x="6278761" y="2324457"/>
            <a:ext cx="176808" cy="300752"/>
          </a:xfrm>
          <a:prstGeom prst="rect">
            <a:avLst/>
          </a:prstGeom>
          <a:noFill/>
          <a:ln/>
        </p:spPr>
        <p:txBody>
          <a:bodyPr wrap="none" rtlCol="0" anchor="t"/>
          <a:lstStyle/>
          <a:p>
            <a:pPr marL="0" indent="0" algn="ctr">
              <a:lnSpc>
                <a:spcPts val="2368"/>
              </a:lnSpc>
              <a:buNone/>
            </a:pPr>
            <a:r>
              <a:rPr lang="en-US" sz="2368" dirty="0">
                <a:solidFill>
                  <a:srgbClr val="FFE5E5"/>
                </a:solidFill>
                <a:latin typeface="Dela Gothic One" pitchFamily="34" charset="0"/>
                <a:ea typeface="Dela Gothic One" pitchFamily="34" charset="-122"/>
                <a:cs typeface="Dela Gothic One" pitchFamily="34" charset="-120"/>
              </a:rPr>
              <a:t>1</a:t>
            </a:r>
            <a:endParaRPr lang="en-US" sz="2368" dirty="0"/>
          </a:p>
        </p:txBody>
      </p:sp>
      <p:sp>
        <p:nvSpPr>
          <p:cNvPr id="9" name="Text 4"/>
          <p:cNvSpPr/>
          <p:nvPr/>
        </p:nvSpPr>
        <p:spPr>
          <a:xfrm>
            <a:off x="6771799" y="2260640"/>
            <a:ext cx="2505908" cy="313253"/>
          </a:xfrm>
          <a:prstGeom prst="rect">
            <a:avLst/>
          </a:prstGeom>
          <a:noFill/>
          <a:ln/>
        </p:spPr>
        <p:txBody>
          <a:bodyPr wrap="none" rtlCol="0" anchor="t"/>
          <a:lstStyle/>
          <a:p>
            <a:pPr marL="0" indent="0">
              <a:lnSpc>
                <a:spcPts val="2467"/>
              </a:lnSpc>
              <a:buNone/>
            </a:pPr>
            <a:r>
              <a:rPr lang="en-US" sz="1973" dirty="0">
                <a:solidFill>
                  <a:srgbClr val="FFE5E5"/>
                </a:solidFill>
                <a:latin typeface="Dela Gothic One" pitchFamily="34" charset="0"/>
                <a:ea typeface="Dela Gothic One" pitchFamily="34" charset="-122"/>
                <a:cs typeface="Dela Gothic One" pitchFamily="34" charset="-120"/>
              </a:rPr>
              <a:t>Overview</a:t>
            </a:r>
            <a:endParaRPr lang="en-US" sz="1973" dirty="0"/>
          </a:p>
        </p:txBody>
      </p:sp>
      <p:sp>
        <p:nvSpPr>
          <p:cNvPr id="10" name="Text 5"/>
          <p:cNvSpPr/>
          <p:nvPr/>
        </p:nvSpPr>
        <p:spPr>
          <a:xfrm>
            <a:off x="6771799" y="2688074"/>
            <a:ext cx="7192089" cy="1219200"/>
          </a:xfrm>
          <a:prstGeom prst="rect">
            <a:avLst/>
          </a:prstGeom>
          <a:noFill/>
          <a:ln/>
        </p:spPr>
        <p:txBody>
          <a:bodyPr wrap="square" rtlCol="0" anchor="t"/>
          <a:lstStyle/>
          <a:p>
            <a:pPr marL="0" indent="0">
              <a:lnSpc>
                <a:spcPts val="2399"/>
              </a:lnSpc>
              <a:buNone/>
            </a:pPr>
            <a:r>
              <a:rPr lang="en-US" sz="1500" dirty="0">
                <a:solidFill>
                  <a:srgbClr val="FFE5E5"/>
                </a:solidFill>
                <a:latin typeface="DM Sans" pitchFamily="34" charset="0"/>
                <a:ea typeface="DM Sans" pitchFamily="34" charset="-122"/>
                <a:cs typeface="DM Sans" pitchFamily="34" charset="-120"/>
              </a:rPr>
              <a:t>PortfolioForge is an innovative tool that simplifies the process of creating professional portfolios. It provides users with customizable templates tailored to various industries, integrates seamlessly with popular platforms like LinkedIn and GitHub, and supports real-time collaboration.</a:t>
            </a:r>
            <a:endParaRPr lang="en-US" sz="1500" dirty="0"/>
          </a:p>
        </p:txBody>
      </p:sp>
      <p:sp>
        <p:nvSpPr>
          <p:cNvPr id="11" name="Shape 6"/>
          <p:cNvSpPr/>
          <p:nvPr/>
        </p:nvSpPr>
        <p:spPr>
          <a:xfrm>
            <a:off x="6152912" y="4311848"/>
            <a:ext cx="428506" cy="428506"/>
          </a:xfrm>
          <a:prstGeom prst="roundRect">
            <a:avLst>
              <a:gd name="adj" fmla="val 18668"/>
            </a:avLst>
          </a:prstGeom>
          <a:solidFill>
            <a:srgbClr val="740B0B"/>
          </a:solidFill>
          <a:ln w="7620">
            <a:solidFill>
              <a:srgbClr val="8D2424"/>
            </a:solidFill>
            <a:prstDash val="solid"/>
          </a:ln>
        </p:spPr>
      </p:sp>
      <p:sp>
        <p:nvSpPr>
          <p:cNvPr id="12" name="Text 7"/>
          <p:cNvSpPr/>
          <p:nvPr/>
        </p:nvSpPr>
        <p:spPr>
          <a:xfrm>
            <a:off x="6241613" y="4375666"/>
            <a:ext cx="251103" cy="300752"/>
          </a:xfrm>
          <a:prstGeom prst="rect">
            <a:avLst/>
          </a:prstGeom>
          <a:noFill/>
          <a:ln/>
        </p:spPr>
        <p:txBody>
          <a:bodyPr wrap="none" rtlCol="0" anchor="t"/>
          <a:lstStyle/>
          <a:p>
            <a:pPr marL="0" indent="0" algn="ctr">
              <a:lnSpc>
                <a:spcPts val="2368"/>
              </a:lnSpc>
              <a:buNone/>
            </a:pPr>
            <a:r>
              <a:rPr lang="en-US" sz="2368" dirty="0">
                <a:solidFill>
                  <a:srgbClr val="FFE5E5"/>
                </a:solidFill>
                <a:latin typeface="Dela Gothic One" pitchFamily="34" charset="0"/>
                <a:ea typeface="Dela Gothic One" pitchFamily="34" charset="-122"/>
                <a:cs typeface="Dela Gothic One" pitchFamily="34" charset="-120"/>
              </a:rPr>
              <a:t>2</a:t>
            </a:r>
            <a:endParaRPr lang="en-US" sz="2368" dirty="0"/>
          </a:p>
        </p:txBody>
      </p:sp>
      <p:sp>
        <p:nvSpPr>
          <p:cNvPr id="13" name="Text 8"/>
          <p:cNvSpPr/>
          <p:nvPr/>
        </p:nvSpPr>
        <p:spPr>
          <a:xfrm>
            <a:off x="6771799" y="4311848"/>
            <a:ext cx="2505908" cy="313253"/>
          </a:xfrm>
          <a:prstGeom prst="rect">
            <a:avLst/>
          </a:prstGeom>
          <a:noFill/>
          <a:ln/>
        </p:spPr>
        <p:txBody>
          <a:bodyPr wrap="none" rtlCol="0" anchor="t"/>
          <a:lstStyle/>
          <a:p>
            <a:pPr marL="0" indent="0">
              <a:lnSpc>
                <a:spcPts val="2467"/>
              </a:lnSpc>
              <a:buNone/>
            </a:pPr>
            <a:r>
              <a:rPr lang="en-US" sz="1973" dirty="0">
                <a:solidFill>
                  <a:srgbClr val="FFE5E5"/>
                </a:solidFill>
                <a:latin typeface="Dela Gothic One" pitchFamily="34" charset="0"/>
                <a:ea typeface="Dela Gothic One" pitchFamily="34" charset="-122"/>
                <a:cs typeface="Dela Gothic One" pitchFamily="34" charset="-120"/>
              </a:rPr>
              <a:t>Purpose</a:t>
            </a:r>
            <a:endParaRPr lang="en-US" sz="1973" dirty="0"/>
          </a:p>
        </p:txBody>
      </p:sp>
      <p:sp>
        <p:nvSpPr>
          <p:cNvPr id="14" name="Text 9"/>
          <p:cNvSpPr/>
          <p:nvPr/>
        </p:nvSpPr>
        <p:spPr>
          <a:xfrm>
            <a:off x="6771799" y="4739283"/>
            <a:ext cx="7192089" cy="1219200"/>
          </a:xfrm>
          <a:prstGeom prst="rect">
            <a:avLst/>
          </a:prstGeom>
          <a:noFill/>
          <a:ln/>
        </p:spPr>
        <p:txBody>
          <a:bodyPr wrap="square" rtlCol="0" anchor="t"/>
          <a:lstStyle/>
          <a:p>
            <a:pPr marL="0" indent="0">
              <a:lnSpc>
                <a:spcPts val="2399"/>
              </a:lnSpc>
              <a:buNone/>
            </a:pPr>
            <a:r>
              <a:rPr lang="en-US" sz="1500" dirty="0">
                <a:solidFill>
                  <a:srgbClr val="FFE5E5"/>
                </a:solidFill>
                <a:latin typeface="DM Sans" pitchFamily="34" charset="0"/>
                <a:ea typeface="DM Sans" pitchFamily="34" charset="-122"/>
                <a:cs typeface="DM Sans" pitchFamily="34" charset="-120"/>
              </a:rPr>
              <a:t>The primary aim of PortfolioForge is to address the challenges individuals face when creating portfolios, such as the lack of design skills, the time-consuming nature of updating content, and the difficulty of integrating data from multiple sources.</a:t>
            </a:r>
            <a:endParaRPr lang="en-US" sz="1500" dirty="0"/>
          </a:p>
        </p:txBody>
      </p:sp>
      <p:sp>
        <p:nvSpPr>
          <p:cNvPr id="15" name="Shape 10"/>
          <p:cNvSpPr/>
          <p:nvPr/>
        </p:nvSpPr>
        <p:spPr>
          <a:xfrm>
            <a:off x="6152912" y="6363057"/>
            <a:ext cx="428506" cy="428506"/>
          </a:xfrm>
          <a:prstGeom prst="roundRect">
            <a:avLst>
              <a:gd name="adj" fmla="val 18668"/>
            </a:avLst>
          </a:prstGeom>
          <a:solidFill>
            <a:srgbClr val="740B0B"/>
          </a:solidFill>
          <a:ln w="7620">
            <a:solidFill>
              <a:srgbClr val="8D2424"/>
            </a:solidFill>
            <a:prstDash val="solid"/>
          </a:ln>
        </p:spPr>
      </p:sp>
      <p:sp>
        <p:nvSpPr>
          <p:cNvPr id="16" name="Text 11"/>
          <p:cNvSpPr/>
          <p:nvPr/>
        </p:nvSpPr>
        <p:spPr>
          <a:xfrm>
            <a:off x="6234708" y="6426875"/>
            <a:ext cx="264914" cy="300752"/>
          </a:xfrm>
          <a:prstGeom prst="rect">
            <a:avLst/>
          </a:prstGeom>
          <a:noFill/>
          <a:ln/>
        </p:spPr>
        <p:txBody>
          <a:bodyPr wrap="none" rtlCol="0" anchor="t"/>
          <a:lstStyle/>
          <a:p>
            <a:pPr marL="0" indent="0" algn="ctr">
              <a:lnSpc>
                <a:spcPts val="2368"/>
              </a:lnSpc>
              <a:buNone/>
            </a:pPr>
            <a:r>
              <a:rPr lang="en-US" sz="2368" dirty="0">
                <a:solidFill>
                  <a:srgbClr val="FFE5E5"/>
                </a:solidFill>
                <a:latin typeface="Dela Gothic One" pitchFamily="34" charset="0"/>
                <a:ea typeface="Dela Gothic One" pitchFamily="34" charset="-122"/>
                <a:cs typeface="Dela Gothic One" pitchFamily="34" charset="-120"/>
              </a:rPr>
              <a:t>3</a:t>
            </a:r>
            <a:endParaRPr lang="en-US" sz="2368" dirty="0"/>
          </a:p>
        </p:txBody>
      </p:sp>
      <p:sp>
        <p:nvSpPr>
          <p:cNvPr id="17" name="Text 12"/>
          <p:cNvSpPr/>
          <p:nvPr/>
        </p:nvSpPr>
        <p:spPr>
          <a:xfrm>
            <a:off x="6771799" y="6363057"/>
            <a:ext cx="2505908" cy="313253"/>
          </a:xfrm>
          <a:prstGeom prst="rect">
            <a:avLst/>
          </a:prstGeom>
          <a:noFill/>
          <a:ln/>
        </p:spPr>
        <p:txBody>
          <a:bodyPr wrap="none" rtlCol="0" anchor="t"/>
          <a:lstStyle/>
          <a:p>
            <a:pPr marL="0" indent="0">
              <a:lnSpc>
                <a:spcPts val="2467"/>
              </a:lnSpc>
              <a:buNone/>
            </a:pPr>
            <a:r>
              <a:rPr lang="en-US" sz="1973" dirty="0">
                <a:solidFill>
                  <a:srgbClr val="FFE5E5"/>
                </a:solidFill>
                <a:latin typeface="Dela Gothic One" pitchFamily="34" charset="0"/>
                <a:ea typeface="Dela Gothic One" pitchFamily="34" charset="-122"/>
                <a:cs typeface="Dela Gothic One" pitchFamily="34" charset="-120"/>
              </a:rPr>
              <a:t>Keywords</a:t>
            </a:r>
            <a:endParaRPr lang="en-US" sz="1973" dirty="0"/>
          </a:p>
        </p:txBody>
      </p:sp>
      <p:sp>
        <p:nvSpPr>
          <p:cNvPr id="18" name="Text 13"/>
          <p:cNvSpPr/>
          <p:nvPr/>
        </p:nvSpPr>
        <p:spPr>
          <a:xfrm>
            <a:off x="6771799" y="6790492"/>
            <a:ext cx="7192089" cy="304800"/>
          </a:xfrm>
          <a:prstGeom prst="rect">
            <a:avLst/>
          </a:prstGeom>
          <a:noFill/>
          <a:ln/>
        </p:spPr>
        <p:txBody>
          <a:bodyPr wrap="none" rtlCol="0" anchor="t"/>
          <a:lstStyle/>
          <a:p>
            <a:pPr marL="0" indent="0">
              <a:lnSpc>
                <a:spcPts val="2399"/>
              </a:lnSpc>
              <a:buNone/>
            </a:pPr>
            <a:r>
              <a:rPr lang="en-US" sz="1500" dirty="0">
                <a:solidFill>
                  <a:srgbClr val="FFE5E5"/>
                </a:solidFill>
                <a:latin typeface="DM Sans" pitchFamily="34" charset="0"/>
                <a:ea typeface="DM Sans" pitchFamily="34" charset="-122"/>
                <a:cs typeface="DM Sans" pitchFamily="34" charset="-120"/>
              </a:rPr>
              <a:t>Portfolio creation, automation, customization, integration, user-friendly design</a:t>
            </a:r>
            <a:endParaRPr lang="en-US" sz="1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864037" y="1777484"/>
            <a:ext cx="6497003" cy="812125"/>
          </a:xfrm>
          <a:prstGeom prst="rect">
            <a:avLst/>
          </a:prstGeom>
          <a:noFill/>
          <a:ln/>
        </p:spPr>
        <p:txBody>
          <a:bodyPr wrap="none" rtlCol="0" anchor="t"/>
          <a:lstStyle/>
          <a:p>
            <a:pPr marL="0" indent="0">
              <a:lnSpc>
                <a:spcPts val="6395"/>
              </a:lnSpc>
              <a:buNone/>
            </a:pPr>
            <a:r>
              <a:rPr lang="en-US" sz="5116" dirty="0">
                <a:solidFill>
                  <a:srgbClr val="FAEBEB"/>
                </a:solidFill>
                <a:latin typeface="Dela Gothic One" pitchFamily="34" charset="0"/>
                <a:ea typeface="Dela Gothic One" pitchFamily="34" charset="-122"/>
                <a:cs typeface="Dela Gothic One" pitchFamily="34" charset="-120"/>
              </a:rPr>
              <a:t>Introduction</a:t>
            </a:r>
            <a:endParaRPr lang="en-US" sz="5116" dirty="0"/>
          </a:p>
        </p:txBody>
      </p:sp>
      <p:sp>
        <p:nvSpPr>
          <p:cNvPr id="5" name="Text 2"/>
          <p:cNvSpPr/>
          <p:nvPr/>
        </p:nvSpPr>
        <p:spPr>
          <a:xfrm>
            <a:off x="864037" y="3206710"/>
            <a:ext cx="3800951" cy="406003"/>
          </a:xfrm>
          <a:prstGeom prst="rect">
            <a:avLst/>
          </a:prstGeom>
          <a:noFill/>
          <a:ln/>
        </p:spPr>
        <p:txBody>
          <a:bodyPr wrap="none" rtlCol="0" anchor="t"/>
          <a:lstStyle/>
          <a:p>
            <a:pPr marL="0" indent="0">
              <a:lnSpc>
                <a:spcPts val="3197"/>
              </a:lnSpc>
              <a:buNone/>
            </a:pPr>
            <a:r>
              <a:rPr lang="en-US" sz="2558" dirty="0">
                <a:solidFill>
                  <a:srgbClr val="FAEBEB"/>
                </a:solidFill>
                <a:latin typeface="Dela Gothic One" pitchFamily="34" charset="0"/>
                <a:ea typeface="Dela Gothic One" pitchFamily="34" charset="-122"/>
                <a:cs typeface="Dela Gothic One" pitchFamily="34" charset="-120"/>
              </a:rPr>
              <a:t>Problem Statement</a:t>
            </a:r>
            <a:endParaRPr lang="en-US" sz="2558" dirty="0"/>
          </a:p>
        </p:txBody>
      </p:sp>
      <p:sp>
        <p:nvSpPr>
          <p:cNvPr id="6" name="Text 3"/>
          <p:cNvSpPr/>
          <p:nvPr/>
        </p:nvSpPr>
        <p:spPr>
          <a:xfrm>
            <a:off x="864037" y="3859530"/>
            <a:ext cx="6150054" cy="1975247"/>
          </a:xfrm>
          <a:prstGeom prst="rect">
            <a:avLst/>
          </a:prstGeom>
          <a:noFill/>
          <a:ln/>
        </p:spPr>
        <p:txBody>
          <a:bodyPr wrap="square" rtlCol="0" anchor="t"/>
          <a:lstStyle/>
          <a:p>
            <a:pPr marL="0" indent="0">
              <a:lnSpc>
                <a:spcPts val="3110"/>
              </a:lnSpc>
              <a:buNone/>
            </a:pPr>
            <a:r>
              <a:rPr lang="en-US" sz="1944" dirty="0">
                <a:solidFill>
                  <a:srgbClr val="FFE5E5"/>
                </a:solidFill>
                <a:latin typeface="DM Sans" pitchFamily="34" charset="0"/>
                <a:ea typeface="DM Sans" pitchFamily="34" charset="-122"/>
                <a:cs typeface="DM Sans" pitchFamily="34" charset="-120"/>
              </a:rPr>
              <a:t>Traditional methods of portfolio creation are often manual, time-consuming, and require design expertise. Users struggle with updating portfolios regularly, integrating data from various sources, and presenting their work in a visually appealing manner.</a:t>
            </a:r>
            <a:endParaRPr lang="en-US" sz="1944" dirty="0"/>
          </a:p>
        </p:txBody>
      </p:sp>
      <p:sp>
        <p:nvSpPr>
          <p:cNvPr id="7" name="Text 4"/>
          <p:cNvSpPr/>
          <p:nvPr/>
        </p:nvSpPr>
        <p:spPr>
          <a:xfrm>
            <a:off x="7623929" y="3206710"/>
            <a:ext cx="3457575" cy="406003"/>
          </a:xfrm>
          <a:prstGeom prst="rect">
            <a:avLst/>
          </a:prstGeom>
          <a:noFill/>
          <a:ln/>
        </p:spPr>
        <p:txBody>
          <a:bodyPr wrap="none" rtlCol="0" anchor="t"/>
          <a:lstStyle/>
          <a:p>
            <a:pPr marL="0" indent="0">
              <a:lnSpc>
                <a:spcPts val="3197"/>
              </a:lnSpc>
              <a:buNone/>
            </a:pPr>
            <a:r>
              <a:rPr lang="en-US" sz="2558" dirty="0">
                <a:solidFill>
                  <a:srgbClr val="FAEBEB"/>
                </a:solidFill>
                <a:latin typeface="Dela Gothic One" pitchFamily="34" charset="0"/>
                <a:ea typeface="Dela Gothic One" pitchFamily="34" charset="-122"/>
                <a:cs typeface="Dela Gothic One" pitchFamily="34" charset="-120"/>
              </a:rPr>
              <a:t>Solution Overview</a:t>
            </a:r>
            <a:endParaRPr lang="en-US" sz="2558" dirty="0"/>
          </a:p>
        </p:txBody>
      </p:sp>
      <p:sp>
        <p:nvSpPr>
          <p:cNvPr id="8" name="Text 5"/>
          <p:cNvSpPr/>
          <p:nvPr/>
        </p:nvSpPr>
        <p:spPr>
          <a:xfrm>
            <a:off x="7623929" y="3859530"/>
            <a:ext cx="6150054" cy="2370296"/>
          </a:xfrm>
          <a:prstGeom prst="rect">
            <a:avLst/>
          </a:prstGeom>
          <a:noFill/>
          <a:ln/>
        </p:spPr>
        <p:txBody>
          <a:bodyPr wrap="square" rtlCol="0" anchor="t"/>
          <a:lstStyle/>
          <a:p>
            <a:pPr marL="0" indent="0">
              <a:lnSpc>
                <a:spcPts val="3110"/>
              </a:lnSpc>
              <a:buNone/>
            </a:pPr>
            <a:r>
              <a:rPr lang="en-US" sz="1944" dirty="0">
                <a:solidFill>
                  <a:srgbClr val="FFE5E5"/>
                </a:solidFill>
                <a:latin typeface="DM Sans" pitchFamily="34" charset="0"/>
                <a:ea typeface="DM Sans" pitchFamily="34" charset="-122"/>
                <a:cs typeface="DM Sans" pitchFamily="34" charset="-120"/>
              </a:rPr>
              <a:t>PortfolioForge aims to streamline and automate the portfolio creation process by providing an easy-to-use platform that caters to professionals across various industries. It removes the barriers of design and technical know-how, allowing users to focus on content.</a:t>
            </a:r>
            <a:endParaRPr lang="en-US" sz="19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9371886" y="2542699"/>
            <a:ext cx="5030629" cy="3144203"/>
          </a:xfrm>
          <a:prstGeom prst="rect">
            <a:avLst/>
          </a:prstGeom>
        </p:spPr>
      </p:pic>
      <p:sp>
        <p:nvSpPr>
          <p:cNvPr id="6" name="Text 1"/>
          <p:cNvSpPr/>
          <p:nvPr/>
        </p:nvSpPr>
        <p:spPr>
          <a:xfrm>
            <a:off x="637818" y="807482"/>
            <a:ext cx="4796076" cy="599480"/>
          </a:xfrm>
          <a:prstGeom prst="rect">
            <a:avLst/>
          </a:prstGeom>
          <a:noFill/>
          <a:ln/>
        </p:spPr>
        <p:txBody>
          <a:bodyPr wrap="none" rtlCol="0" anchor="t"/>
          <a:lstStyle/>
          <a:p>
            <a:pPr marL="0" indent="0">
              <a:lnSpc>
                <a:spcPts val="4721"/>
              </a:lnSpc>
              <a:buNone/>
            </a:pPr>
            <a:r>
              <a:rPr lang="en-US" sz="3777" dirty="0">
                <a:solidFill>
                  <a:srgbClr val="FAEBEB"/>
                </a:solidFill>
                <a:latin typeface="Dela Gothic One" pitchFamily="34" charset="0"/>
                <a:ea typeface="Dela Gothic One" pitchFamily="34" charset="-122"/>
                <a:cs typeface="Dela Gothic One" pitchFamily="34" charset="-120"/>
              </a:rPr>
              <a:t>Objectives</a:t>
            </a:r>
            <a:endParaRPr lang="en-US" sz="3777" dirty="0"/>
          </a:p>
        </p:txBody>
      </p:sp>
      <p:sp>
        <p:nvSpPr>
          <p:cNvPr id="7" name="Shape 2"/>
          <p:cNvSpPr/>
          <p:nvPr/>
        </p:nvSpPr>
        <p:spPr>
          <a:xfrm>
            <a:off x="637818" y="1680329"/>
            <a:ext cx="7868364" cy="1080135"/>
          </a:xfrm>
          <a:prstGeom prst="roundRect">
            <a:avLst>
              <a:gd name="adj" fmla="val 7087"/>
            </a:avLst>
          </a:prstGeom>
          <a:solidFill>
            <a:srgbClr val="740B0B"/>
          </a:solidFill>
          <a:ln w="7620">
            <a:solidFill>
              <a:srgbClr val="8D2424"/>
            </a:solidFill>
            <a:prstDash val="solid"/>
          </a:ln>
        </p:spPr>
      </p:sp>
      <p:sp>
        <p:nvSpPr>
          <p:cNvPr id="8" name="Text 3"/>
          <p:cNvSpPr/>
          <p:nvPr/>
        </p:nvSpPr>
        <p:spPr>
          <a:xfrm>
            <a:off x="827603" y="1870115"/>
            <a:ext cx="2398038" cy="299680"/>
          </a:xfrm>
          <a:prstGeom prst="rect">
            <a:avLst/>
          </a:prstGeom>
          <a:noFill/>
          <a:ln/>
        </p:spPr>
        <p:txBody>
          <a:bodyPr wrap="none" rtlCol="0" anchor="t"/>
          <a:lstStyle/>
          <a:p>
            <a:pPr marL="0" indent="0">
              <a:lnSpc>
                <a:spcPts val="2360"/>
              </a:lnSpc>
              <a:buNone/>
            </a:pPr>
            <a:r>
              <a:rPr lang="en-US" sz="1888" dirty="0">
                <a:solidFill>
                  <a:srgbClr val="FFE5E5"/>
                </a:solidFill>
                <a:latin typeface="Dela Gothic One" pitchFamily="34" charset="0"/>
                <a:ea typeface="Dela Gothic One" pitchFamily="34" charset="-122"/>
                <a:cs typeface="Dela Gothic One" pitchFamily="34" charset="-120"/>
              </a:rPr>
              <a:t>Automation</a:t>
            </a:r>
            <a:endParaRPr lang="en-US" sz="1888" dirty="0"/>
          </a:p>
        </p:txBody>
      </p:sp>
      <p:sp>
        <p:nvSpPr>
          <p:cNvPr id="9" name="Text 4"/>
          <p:cNvSpPr/>
          <p:nvPr/>
        </p:nvSpPr>
        <p:spPr>
          <a:xfrm>
            <a:off x="827603" y="2279094"/>
            <a:ext cx="7488793" cy="291584"/>
          </a:xfrm>
          <a:prstGeom prst="rect">
            <a:avLst/>
          </a:prstGeom>
          <a:noFill/>
          <a:ln/>
        </p:spPr>
        <p:txBody>
          <a:bodyPr wrap="none" rtlCol="0" anchor="t"/>
          <a:lstStyle/>
          <a:p>
            <a:pPr marL="0" indent="0">
              <a:lnSpc>
                <a:spcPts val="2296"/>
              </a:lnSpc>
              <a:buNone/>
            </a:pPr>
            <a:r>
              <a:rPr lang="en-US" sz="1435" dirty="0">
                <a:solidFill>
                  <a:srgbClr val="FFE5E5"/>
                </a:solidFill>
                <a:latin typeface="DM Sans" pitchFamily="34" charset="0"/>
                <a:ea typeface="DM Sans" pitchFamily="34" charset="-122"/>
                <a:cs typeface="DM Sans" pitchFamily="34" charset="-120"/>
              </a:rPr>
              <a:t>Provide tools that automate the process of portfolio creation, reducing manual effort.</a:t>
            </a:r>
            <a:endParaRPr lang="en-US" sz="1435" dirty="0"/>
          </a:p>
        </p:txBody>
      </p:sp>
      <p:sp>
        <p:nvSpPr>
          <p:cNvPr id="10" name="Shape 5"/>
          <p:cNvSpPr/>
          <p:nvPr/>
        </p:nvSpPr>
        <p:spPr>
          <a:xfrm>
            <a:off x="637818" y="2942630"/>
            <a:ext cx="7868364" cy="1371719"/>
          </a:xfrm>
          <a:prstGeom prst="roundRect">
            <a:avLst>
              <a:gd name="adj" fmla="val 5580"/>
            </a:avLst>
          </a:prstGeom>
          <a:solidFill>
            <a:srgbClr val="740B0B"/>
          </a:solidFill>
          <a:ln w="7620">
            <a:solidFill>
              <a:srgbClr val="8D2424"/>
            </a:solidFill>
            <a:prstDash val="solid"/>
          </a:ln>
        </p:spPr>
      </p:sp>
      <p:sp>
        <p:nvSpPr>
          <p:cNvPr id="11" name="Text 6"/>
          <p:cNvSpPr/>
          <p:nvPr/>
        </p:nvSpPr>
        <p:spPr>
          <a:xfrm>
            <a:off x="827603" y="3132415"/>
            <a:ext cx="2398038" cy="299680"/>
          </a:xfrm>
          <a:prstGeom prst="rect">
            <a:avLst/>
          </a:prstGeom>
          <a:noFill/>
          <a:ln/>
        </p:spPr>
        <p:txBody>
          <a:bodyPr wrap="none" rtlCol="0" anchor="t"/>
          <a:lstStyle/>
          <a:p>
            <a:pPr marL="0" indent="0">
              <a:lnSpc>
                <a:spcPts val="2360"/>
              </a:lnSpc>
              <a:buNone/>
            </a:pPr>
            <a:r>
              <a:rPr lang="en-US" sz="1888" dirty="0">
                <a:solidFill>
                  <a:srgbClr val="FFE5E5"/>
                </a:solidFill>
                <a:latin typeface="Dela Gothic One" pitchFamily="34" charset="0"/>
                <a:ea typeface="Dela Gothic One" pitchFamily="34" charset="-122"/>
                <a:cs typeface="Dela Gothic One" pitchFamily="34" charset="-120"/>
              </a:rPr>
              <a:t>Customization</a:t>
            </a:r>
            <a:endParaRPr lang="en-US" sz="1888" dirty="0"/>
          </a:p>
        </p:txBody>
      </p:sp>
      <p:sp>
        <p:nvSpPr>
          <p:cNvPr id="12" name="Text 7"/>
          <p:cNvSpPr/>
          <p:nvPr/>
        </p:nvSpPr>
        <p:spPr>
          <a:xfrm>
            <a:off x="827603" y="3541395"/>
            <a:ext cx="7488793" cy="583168"/>
          </a:xfrm>
          <a:prstGeom prst="rect">
            <a:avLst/>
          </a:prstGeom>
          <a:noFill/>
          <a:ln/>
        </p:spPr>
        <p:txBody>
          <a:bodyPr wrap="square" rtlCol="0" anchor="t"/>
          <a:lstStyle/>
          <a:p>
            <a:pPr marL="0" indent="0">
              <a:lnSpc>
                <a:spcPts val="2296"/>
              </a:lnSpc>
              <a:buNone/>
            </a:pPr>
            <a:r>
              <a:rPr lang="en-US" sz="1435" dirty="0">
                <a:solidFill>
                  <a:srgbClr val="FFE5E5"/>
                </a:solidFill>
                <a:latin typeface="DM Sans" pitchFamily="34" charset="0"/>
                <a:ea typeface="DM Sans" pitchFamily="34" charset="-122"/>
                <a:cs typeface="DM Sans" pitchFamily="34" charset="-120"/>
              </a:rPr>
              <a:t>Offer industry-specific templates that can be easily customized to match the user's brand and style.</a:t>
            </a:r>
            <a:endParaRPr lang="en-US" sz="1435" dirty="0"/>
          </a:p>
        </p:txBody>
      </p:sp>
      <p:sp>
        <p:nvSpPr>
          <p:cNvPr id="13" name="Shape 8"/>
          <p:cNvSpPr/>
          <p:nvPr/>
        </p:nvSpPr>
        <p:spPr>
          <a:xfrm>
            <a:off x="637818" y="4496514"/>
            <a:ext cx="7868364" cy="1371719"/>
          </a:xfrm>
          <a:prstGeom prst="roundRect">
            <a:avLst>
              <a:gd name="adj" fmla="val 5580"/>
            </a:avLst>
          </a:prstGeom>
          <a:solidFill>
            <a:srgbClr val="740B0B"/>
          </a:solidFill>
          <a:ln w="7620">
            <a:solidFill>
              <a:srgbClr val="8D2424"/>
            </a:solidFill>
            <a:prstDash val="solid"/>
          </a:ln>
        </p:spPr>
      </p:sp>
      <p:sp>
        <p:nvSpPr>
          <p:cNvPr id="14" name="Text 9"/>
          <p:cNvSpPr/>
          <p:nvPr/>
        </p:nvSpPr>
        <p:spPr>
          <a:xfrm>
            <a:off x="827603" y="4686300"/>
            <a:ext cx="2398038" cy="299680"/>
          </a:xfrm>
          <a:prstGeom prst="rect">
            <a:avLst/>
          </a:prstGeom>
          <a:noFill/>
          <a:ln/>
        </p:spPr>
        <p:txBody>
          <a:bodyPr wrap="none" rtlCol="0" anchor="t"/>
          <a:lstStyle/>
          <a:p>
            <a:pPr marL="0" indent="0">
              <a:lnSpc>
                <a:spcPts val="2360"/>
              </a:lnSpc>
              <a:buNone/>
            </a:pPr>
            <a:r>
              <a:rPr lang="en-US" sz="1888" dirty="0">
                <a:solidFill>
                  <a:srgbClr val="FFE5E5"/>
                </a:solidFill>
                <a:latin typeface="Dela Gothic One" pitchFamily="34" charset="0"/>
                <a:ea typeface="Dela Gothic One" pitchFamily="34" charset="-122"/>
                <a:cs typeface="Dela Gothic One" pitchFamily="34" charset="-120"/>
              </a:rPr>
              <a:t>Integration</a:t>
            </a:r>
            <a:endParaRPr lang="en-US" sz="1888" dirty="0"/>
          </a:p>
        </p:txBody>
      </p:sp>
      <p:sp>
        <p:nvSpPr>
          <p:cNvPr id="15" name="Text 10"/>
          <p:cNvSpPr/>
          <p:nvPr/>
        </p:nvSpPr>
        <p:spPr>
          <a:xfrm>
            <a:off x="827603" y="5095280"/>
            <a:ext cx="7488793" cy="583168"/>
          </a:xfrm>
          <a:prstGeom prst="rect">
            <a:avLst/>
          </a:prstGeom>
          <a:noFill/>
          <a:ln/>
        </p:spPr>
        <p:txBody>
          <a:bodyPr wrap="square" rtlCol="0" anchor="t"/>
          <a:lstStyle/>
          <a:p>
            <a:pPr marL="0" indent="0">
              <a:lnSpc>
                <a:spcPts val="2296"/>
              </a:lnSpc>
              <a:buNone/>
            </a:pPr>
            <a:r>
              <a:rPr lang="en-US" sz="1435" dirty="0">
                <a:solidFill>
                  <a:srgbClr val="FFE5E5"/>
                </a:solidFill>
                <a:latin typeface="DM Sans" pitchFamily="34" charset="0"/>
                <a:ea typeface="DM Sans" pitchFamily="34" charset="-122"/>
                <a:cs typeface="DM Sans" pitchFamily="34" charset="-120"/>
              </a:rPr>
              <a:t>Seamlessly connect with platforms like LinkedIn, GitHub, and Google Drive to import and update portfolio content automatically.</a:t>
            </a:r>
            <a:endParaRPr lang="en-US" sz="1435" dirty="0"/>
          </a:p>
        </p:txBody>
      </p:sp>
      <p:sp>
        <p:nvSpPr>
          <p:cNvPr id="16" name="Shape 11"/>
          <p:cNvSpPr/>
          <p:nvPr/>
        </p:nvSpPr>
        <p:spPr>
          <a:xfrm>
            <a:off x="637818" y="6050399"/>
            <a:ext cx="7868364" cy="1371719"/>
          </a:xfrm>
          <a:prstGeom prst="roundRect">
            <a:avLst>
              <a:gd name="adj" fmla="val 5580"/>
            </a:avLst>
          </a:prstGeom>
          <a:solidFill>
            <a:srgbClr val="740B0B"/>
          </a:solidFill>
          <a:ln w="7620">
            <a:solidFill>
              <a:srgbClr val="8D2424"/>
            </a:solidFill>
            <a:prstDash val="solid"/>
          </a:ln>
        </p:spPr>
      </p:sp>
      <p:sp>
        <p:nvSpPr>
          <p:cNvPr id="17" name="Text 12"/>
          <p:cNvSpPr/>
          <p:nvPr/>
        </p:nvSpPr>
        <p:spPr>
          <a:xfrm>
            <a:off x="827603" y="6240185"/>
            <a:ext cx="2398038" cy="299680"/>
          </a:xfrm>
          <a:prstGeom prst="rect">
            <a:avLst/>
          </a:prstGeom>
          <a:noFill/>
          <a:ln/>
        </p:spPr>
        <p:txBody>
          <a:bodyPr wrap="none" rtlCol="0" anchor="t"/>
          <a:lstStyle/>
          <a:p>
            <a:pPr marL="0" indent="0">
              <a:lnSpc>
                <a:spcPts val="2360"/>
              </a:lnSpc>
              <a:buNone/>
            </a:pPr>
            <a:r>
              <a:rPr lang="en-US" sz="1888" dirty="0">
                <a:solidFill>
                  <a:srgbClr val="FFE5E5"/>
                </a:solidFill>
                <a:latin typeface="Dela Gothic One" pitchFamily="34" charset="0"/>
                <a:ea typeface="Dela Gothic One" pitchFamily="34" charset="-122"/>
                <a:cs typeface="Dela Gothic One" pitchFamily="34" charset="-120"/>
              </a:rPr>
              <a:t>Collaboration</a:t>
            </a:r>
            <a:endParaRPr lang="en-US" sz="1888" dirty="0"/>
          </a:p>
        </p:txBody>
      </p:sp>
      <p:sp>
        <p:nvSpPr>
          <p:cNvPr id="18" name="Text 13"/>
          <p:cNvSpPr/>
          <p:nvPr/>
        </p:nvSpPr>
        <p:spPr>
          <a:xfrm>
            <a:off x="827603" y="6649164"/>
            <a:ext cx="7488793" cy="583168"/>
          </a:xfrm>
          <a:prstGeom prst="rect">
            <a:avLst/>
          </a:prstGeom>
          <a:noFill/>
          <a:ln/>
        </p:spPr>
        <p:txBody>
          <a:bodyPr wrap="square" rtlCol="0" anchor="t"/>
          <a:lstStyle/>
          <a:p>
            <a:pPr marL="0" indent="0">
              <a:lnSpc>
                <a:spcPts val="2296"/>
              </a:lnSpc>
              <a:buNone/>
            </a:pPr>
            <a:r>
              <a:rPr lang="en-US" sz="1435" dirty="0">
                <a:solidFill>
                  <a:srgbClr val="FFE5E5"/>
                </a:solidFill>
                <a:latin typeface="DM Sans" pitchFamily="34" charset="0"/>
                <a:ea typeface="DM Sans" pitchFamily="34" charset="-122"/>
                <a:cs typeface="DM Sans" pitchFamily="34" charset="-120"/>
              </a:rPr>
              <a:t>Enable users to collaborate with colleagues, mentors, or clients in real-time during the portfolio creation process.</a:t>
            </a:r>
            <a:endParaRPr lang="en-US" sz="143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674775"/>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9144000" y="0"/>
            <a:ext cx="5486400" cy="8674775"/>
          </a:xfrm>
          <a:prstGeom prst="rect">
            <a:avLst/>
          </a:prstGeom>
        </p:spPr>
      </p:pic>
      <p:pic>
        <p:nvPicPr>
          <p:cNvPr id="5" name="Image 2" descr="preencoded.png"/>
          <p:cNvPicPr>
            <a:picLocks noChangeAspect="1"/>
          </p:cNvPicPr>
          <p:nvPr/>
        </p:nvPicPr>
        <p:blipFill>
          <a:blip r:embed="rId5"/>
          <a:stretch>
            <a:fillRect/>
          </a:stretch>
        </p:blipFill>
        <p:spPr>
          <a:xfrm>
            <a:off x="9359979" y="2757845"/>
            <a:ext cx="5054322" cy="3158966"/>
          </a:xfrm>
          <a:prstGeom prst="rect">
            <a:avLst/>
          </a:prstGeom>
        </p:spPr>
      </p:pic>
      <p:sp>
        <p:nvSpPr>
          <p:cNvPr id="6" name="Text 1"/>
          <p:cNvSpPr/>
          <p:nvPr/>
        </p:nvSpPr>
        <p:spPr>
          <a:xfrm>
            <a:off x="604837" y="475178"/>
            <a:ext cx="7934325" cy="1137047"/>
          </a:xfrm>
          <a:prstGeom prst="rect">
            <a:avLst/>
          </a:prstGeom>
          <a:noFill/>
          <a:ln/>
        </p:spPr>
        <p:txBody>
          <a:bodyPr wrap="squar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Software and Hardware Requirements</a:t>
            </a:r>
            <a:endParaRPr lang="en-US" sz="3581" dirty="0"/>
          </a:p>
        </p:txBody>
      </p:sp>
      <p:sp>
        <p:nvSpPr>
          <p:cNvPr id="7" name="Shape 2"/>
          <p:cNvSpPr/>
          <p:nvPr/>
        </p:nvSpPr>
        <p:spPr>
          <a:xfrm>
            <a:off x="604837" y="1871424"/>
            <a:ext cx="7934325" cy="6328172"/>
          </a:xfrm>
          <a:prstGeom prst="roundRect">
            <a:avLst>
              <a:gd name="adj" fmla="val 1147"/>
            </a:avLst>
          </a:prstGeom>
          <a:noFill/>
          <a:ln w="7620">
            <a:solidFill>
              <a:srgbClr val="FFFFFF">
                <a:alpha val="24000"/>
              </a:srgbClr>
            </a:solidFill>
            <a:prstDash val="solid"/>
          </a:ln>
        </p:spPr>
      </p:sp>
      <p:sp>
        <p:nvSpPr>
          <p:cNvPr id="8" name="Shape 3"/>
          <p:cNvSpPr/>
          <p:nvPr/>
        </p:nvSpPr>
        <p:spPr>
          <a:xfrm>
            <a:off x="612458" y="1879044"/>
            <a:ext cx="7919085" cy="498991"/>
          </a:xfrm>
          <a:prstGeom prst="rect">
            <a:avLst/>
          </a:prstGeom>
          <a:solidFill>
            <a:srgbClr val="FFFFFF">
              <a:alpha val="4000"/>
            </a:srgbClr>
          </a:solidFill>
          <a:ln/>
        </p:spPr>
      </p:sp>
      <p:sp>
        <p:nvSpPr>
          <p:cNvPr id="9" name="Text 4"/>
          <p:cNvSpPr/>
          <p:nvPr/>
        </p:nvSpPr>
        <p:spPr>
          <a:xfrm>
            <a:off x="785217" y="1990249"/>
            <a:ext cx="3610213" cy="276582"/>
          </a:xfrm>
          <a:prstGeom prst="rect">
            <a:avLst/>
          </a:prstGeom>
          <a:noFill/>
          <a:ln/>
        </p:spPr>
        <p:txBody>
          <a:bodyPr wrap="non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Software Requirements</a:t>
            </a:r>
            <a:endParaRPr lang="en-US" sz="1361" dirty="0"/>
          </a:p>
        </p:txBody>
      </p:sp>
      <p:sp>
        <p:nvSpPr>
          <p:cNvPr id="10" name="Text 5"/>
          <p:cNvSpPr/>
          <p:nvPr/>
        </p:nvSpPr>
        <p:spPr>
          <a:xfrm>
            <a:off x="4748570" y="1990249"/>
            <a:ext cx="3610213" cy="276582"/>
          </a:xfrm>
          <a:prstGeom prst="rect">
            <a:avLst/>
          </a:prstGeom>
          <a:noFill/>
          <a:ln/>
        </p:spPr>
        <p:txBody>
          <a:bodyPr wrap="non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Hardware Requirements</a:t>
            </a:r>
            <a:endParaRPr lang="en-US" sz="1361" dirty="0"/>
          </a:p>
        </p:txBody>
      </p:sp>
      <p:sp>
        <p:nvSpPr>
          <p:cNvPr id="11" name="Shape 6"/>
          <p:cNvSpPr/>
          <p:nvPr/>
        </p:nvSpPr>
        <p:spPr>
          <a:xfrm>
            <a:off x="612458" y="2378035"/>
            <a:ext cx="7919085" cy="1328737"/>
          </a:xfrm>
          <a:prstGeom prst="rect">
            <a:avLst/>
          </a:prstGeom>
          <a:solidFill>
            <a:srgbClr val="000000">
              <a:alpha val="4000"/>
            </a:srgbClr>
          </a:solidFill>
          <a:ln/>
        </p:spPr>
      </p:sp>
      <p:sp>
        <p:nvSpPr>
          <p:cNvPr id="12" name="Text 7"/>
          <p:cNvSpPr/>
          <p:nvPr/>
        </p:nvSpPr>
        <p:spPr>
          <a:xfrm>
            <a:off x="785217" y="2489240"/>
            <a:ext cx="3610213" cy="553164"/>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Operating System: Compatible with Windows 10, macOS 11.0, and Linux.</a:t>
            </a:r>
            <a:endParaRPr lang="en-US" sz="1361" dirty="0"/>
          </a:p>
        </p:txBody>
      </p:sp>
      <p:sp>
        <p:nvSpPr>
          <p:cNvPr id="13" name="Text 8"/>
          <p:cNvSpPr/>
          <p:nvPr/>
        </p:nvSpPr>
        <p:spPr>
          <a:xfrm>
            <a:off x="4748570" y="2489240"/>
            <a:ext cx="3610213" cy="1106329"/>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Processor: Intel i5 or equivalent for development environments; server deployment may require more powerful processors (Intel Xeon or AMD Ryzen).</a:t>
            </a:r>
            <a:endParaRPr lang="en-US" sz="1361" dirty="0"/>
          </a:p>
        </p:txBody>
      </p:sp>
      <p:sp>
        <p:nvSpPr>
          <p:cNvPr id="14" name="Shape 9"/>
          <p:cNvSpPr/>
          <p:nvPr/>
        </p:nvSpPr>
        <p:spPr>
          <a:xfrm>
            <a:off x="612458" y="3706773"/>
            <a:ext cx="7919085" cy="1052155"/>
          </a:xfrm>
          <a:prstGeom prst="rect">
            <a:avLst/>
          </a:prstGeom>
          <a:solidFill>
            <a:srgbClr val="FFFFFF">
              <a:alpha val="4000"/>
            </a:srgbClr>
          </a:solidFill>
          <a:ln/>
        </p:spPr>
      </p:sp>
      <p:sp>
        <p:nvSpPr>
          <p:cNvPr id="15" name="Text 10"/>
          <p:cNvSpPr/>
          <p:nvPr/>
        </p:nvSpPr>
        <p:spPr>
          <a:xfrm>
            <a:off x="785217" y="3817977"/>
            <a:ext cx="3610213" cy="829747"/>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Programming Languages: Primarily developed using Python for backend logic and JavaScript for frontend interactivity.</a:t>
            </a:r>
            <a:endParaRPr lang="en-US" sz="1361" dirty="0"/>
          </a:p>
        </p:txBody>
      </p:sp>
      <p:sp>
        <p:nvSpPr>
          <p:cNvPr id="16" name="Text 11"/>
          <p:cNvSpPr/>
          <p:nvPr/>
        </p:nvSpPr>
        <p:spPr>
          <a:xfrm>
            <a:off x="4748570" y="3817977"/>
            <a:ext cx="3610213" cy="829747"/>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Memory (RAM): 8GB or more for smooth development; 16GB recommended for running multiple virtual environments.</a:t>
            </a:r>
            <a:endParaRPr lang="en-US" sz="1361" dirty="0"/>
          </a:p>
        </p:txBody>
      </p:sp>
      <p:sp>
        <p:nvSpPr>
          <p:cNvPr id="17" name="Shape 12"/>
          <p:cNvSpPr/>
          <p:nvPr/>
        </p:nvSpPr>
        <p:spPr>
          <a:xfrm>
            <a:off x="612458" y="4758928"/>
            <a:ext cx="7919085" cy="1328737"/>
          </a:xfrm>
          <a:prstGeom prst="rect">
            <a:avLst/>
          </a:prstGeom>
          <a:solidFill>
            <a:srgbClr val="000000">
              <a:alpha val="4000"/>
            </a:srgbClr>
          </a:solidFill>
          <a:ln/>
        </p:spPr>
      </p:sp>
      <p:sp>
        <p:nvSpPr>
          <p:cNvPr id="18" name="Text 13"/>
          <p:cNvSpPr/>
          <p:nvPr/>
        </p:nvSpPr>
        <p:spPr>
          <a:xfrm>
            <a:off x="785217" y="4870133"/>
            <a:ext cx="3610213" cy="1106329"/>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Frameworks and Tools: Backend: Flask or Django for creating robust APIs and handling user authentication. Frontend: React.js for building responsive user interfaces.</a:t>
            </a:r>
            <a:endParaRPr lang="en-US" sz="1361" dirty="0"/>
          </a:p>
        </p:txBody>
      </p:sp>
      <p:sp>
        <p:nvSpPr>
          <p:cNvPr id="19" name="Text 14"/>
          <p:cNvSpPr/>
          <p:nvPr/>
        </p:nvSpPr>
        <p:spPr>
          <a:xfrm>
            <a:off x="4748570" y="4870133"/>
            <a:ext cx="3610213" cy="1106329"/>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Storage: SSD with at least 500GB for development; server environments should have scalable storage solutions depending on user base.</a:t>
            </a:r>
            <a:endParaRPr lang="en-US" sz="1361" dirty="0"/>
          </a:p>
        </p:txBody>
      </p:sp>
      <p:sp>
        <p:nvSpPr>
          <p:cNvPr id="20" name="Shape 15"/>
          <p:cNvSpPr/>
          <p:nvPr/>
        </p:nvSpPr>
        <p:spPr>
          <a:xfrm>
            <a:off x="612458" y="6087666"/>
            <a:ext cx="7919085" cy="1052155"/>
          </a:xfrm>
          <a:prstGeom prst="rect">
            <a:avLst/>
          </a:prstGeom>
          <a:solidFill>
            <a:srgbClr val="FFFFFF">
              <a:alpha val="4000"/>
            </a:srgbClr>
          </a:solidFill>
          <a:ln/>
        </p:spPr>
      </p:sp>
      <p:sp>
        <p:nvSpPr>
          <p:cNvPr id="21" name="Text 16"/>
          <p:cNvSpPr/>
          <p:nvPr/>
        </p:nvSpPr>
        <p:spPr>
          <a:xfrm>
            <a:off x="785217" y="6198870"/>
            <a:ext cx="3610213" cy="829747"/>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Database: MongoDB for storing portfolio data and user information, with optional MySQL for relational data storage.</a:t>
            </a:r>
            <a:endParaRPr lang="en-US" sz="1361" dirty="0"/>
          </a:p>
        </p:txBody>
      </p:sp>
      <p:sp>
        <p:nvSpPr>
          <p:cNvPr id="22" name="Text 17"/>
          <p:cNvSpPr/>
          <p:nvPr/>
        </p:nvSpPr>
        <p:spPr>
          <a:xfrm>
            <a:off x="4748570" y="6198870"/>
            <a:ext cx="3610213" cy="276582"/>
          </a:xfrm>
          <a:prstGeom prst="rect">
            <a:avLst/>
          </a:prstGeom>
          <a:noFill/>
          <a:ln/>
        </p:spPr>
        <p:txBody>
          <a:bodyPr wrap="none" rtlCol="0" anchor="t"/>
          <a:lstStyle/>
          <a:p>
            <a:pPr marL="0" indent="0">
              <a:lnSpc>
                <a:spcPts val="2177"/>
              </a:lnSpc>
              <a:buNone/>
            </a:pPr>
            <a:endParaRPr lang="en-US" sz="1361" dirty="0"/>
          </a:p>
        </p:txBody>
      </p:sp>
      <p:sp>
        <p:nvSpPr>
          <p:cNvPr id="23" name="Shape 18"/>
          <p:cNvSpPr/>
          <p:nvPr/>
        </p:nvSpPr>
        <p:spPr>
          <a:xfrm>
            <a:off x="612458" y="7139821"/>
            <a:ext cx="7919085" cy="1052155"/>
          </a:xfrm>
          <a:prstGeom prst="rect">
            <a:avLst/>
          </a:prstGeom>
          <a:solidFill>
            <a:srgbClr val="000000">
              <a:alpha val="4000"/>
            </a:srgbClr>
          </a:solidFill>
          <a:ln/>
        </p:spPr>
      </p:sp>
      <p:sp>
        <p:nvSpPr>
          <p:cNvPr id="24" name="Text 19"/>
          <p:cNvSpPr/>
          <p:nvPr/>
        </p:nvSpPr>
        <p:spPr>
          <a:xfrm>
            <a:off x="785217" y="7251025"/>
            <a:ext cx="3610213" cy="276582"/>
          </a:xfrm>
          <a:prstGeom prst="rect">
            <a:avLst/>
          </a:prstGeom>
          <a:noFill/>
          <a:ln/>
        </p:spPr>
        <p:txBody>
          <a:bodyPr wrap="none" rtlCol="0" anchor="t"/>
          <a:lstStyle/>
          <a:p>
            <a:pPr marL="0" indent="0">
              <a:lnSpc>
                <a:spcPts val="2177"/>
              </a:lnSpc>
              <a:buNone/>
            </a:pPr>
            <a:endParaRPr lang="en-US" sz="1361" dirty="0"/>
          </a:p>
        </p:txBody>
      </p:sp>
      <p:sp>
        <p:nvSpPr>
          <p:cNvPr id="25" name="Text 20"/>
          <p:cNvSpPr/>
          <p:nvPr/>
        </p:nvSpPr>
        <p:spPr>
          <a:xfrm>
            <a:off x="4748570" y="7251025"/>
            <a:ext cx="3610213" cy="829747"/>
          </a:xfrm>
          <a:prstGeom prst="rect">
            <a:avLst/>
          </a:prstGeom>
          <a:noFill/>
          <a:ln/>
        </p:spPr>
        <p:txBody>
          <a:bodyPr wrap="square" rtlCol="0" anchor="t"/>
          <a:lstStyle/>
          <a:p>
            <a:pPr marL="0" indent="0">
              <a:lnSpc>
                <a:spcPts val="2177"/>
              </a:lnSpc>
              <a:buNone/>
            </a:pPr>
            <a:r>
              <a:rPr lang="en-US" sz="1361" dirty="0">
                <a:solidFill>
                  <a:srgbClr val="FFE5E5"/>
                </a:solidFill>
                <a:latin typeface="DM Sans" pitchFamily="34" charset="0"/>
                <a:ea typeface="DM Sans" pitchFamily="34" charset="-122"/>
                <a:cs typeface="DM Sans" pitchFamily="34" charset="-120"/>
              </a:rPr>
              <a:t>Other Tools: Integration with Git for version control, Docker for containerization, and CI/CD pipelines for continuous deployment.</a:t>
            </a:r>
            <a:endParaRPr lang="en-US" sz="136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9064228"/>
          </a:xfrm>
          <a:prstGeom prst="rect">
            <a:avLst/>
          </a:prstGeom>
          <a:solidFill>
            <a:srgbClr val="0A0A0A">
              <a:alpha val="75000"/>
            </a:srgbClr>
          </a:solidFill>
          <a:ln/>
        </p:spPr>
      </p:sp>
      <p:sp>
        <p:nvSpPr>
          <p:cNvPr id="4" name="Text 1"/>
          <p:cNvSpPr/>
          <p:nvPr/>
        </p:nvSpPr>
        <p:spPr>
          <a:xfrm>
            <a:off x="2346603" y="475178"/>
            <a:ext cx="4547830" cy="568523"/>
          </a:xfrm>
          <a:prstGeom prst="rect">
            <a:avLst/>
          </a:prstGeom>
          <a:noFill/>
          <a:ln/>
        </p:spPr>
        <p:txBody>
          <a:bodyPr wrap="none" rtlCol="0" anchor="t"/>
          <a:lstStyle/>
          <a:p>
            <a:pPr marL="0" indent="0">
              <a:lnSpc>
                <a:spcPts val="4476"/>
              </a:lnSpc>
              <a:buNone/>
            </a:pPr>
            <a:r>
              <a:rPr lang="en-US" sz="3581" dirty="0">
                <a:solidFill>
                  <a:srgbClr val="FAEBEB"/>
                </a:solidFill>
                <a:latin typeface="Dela Gothic One" pitchFamily="34" charset="0"/>
                <a:ea typeface="Dela Gothic One" pitchFamily="34" charset="-122"/>
                <a:cs typeface="Dela Gothic One" pitchFamily="34" charset="-120"/>
              </a:rPr>
              <a:t>Workflow</a:t>
            </a:r>
            <a:endParaRPr lang="en-US" sz="3581" dirty="0"/>
          </a:p>
        </p:txBody>
      </p:sp>
      <p:sp>
        <p:nvSpPr>
          <p:cNvPr id="5" name="Shape 2"/>
          <p:cNvSpPr/>
          <p:nvPr/>
        </p:nvSpPr>
        <p:spPr>
          <a:xfrm>
            <a:off x="2594372" y="1389340"/>
            <a:ext cx="22860" cy="7199709"/>
          </a:xfrm>
          <a:prstGeom prst="roundRect">
            <a:avLst>
              <a:gd name="adj" fmla="val 317520"/>
            </a:avLst>
          </a:prstGeom>
          <a:solidFill>
            <a:srgbClr val="8D2424"/>
          </a:solidFill>
          <a:ln/>
        </p:spPr>
      </p:sp>
      <p:sp>
        <p:nvSpPr>
          <p:cNvPr id="6" name="Shape 3"/>
          <p:cNvSpPr/>
          <p:nvPr/>
        </p:nvSpPr>
        <p:spPr>
          <a:xfrm>
            <a:off x="2777311" y="1766530"/>
            <a:ext cx="604837" cy="22860"/>
          </a:xfrm>
          <a:prstGeom prst="roundRect">
            <a:avLst>
              <a:gd name="adj" fmla="val 317520"/>
            </a:avLst>
          </a:prstGeom>
          <a:solidFill>
            <a:srgbClr val="8D2424"/>
          </a:solidFill>
          <a:ln/>
        </p:spPr>
      </p:sp>
      <p:sp>
        <p:nvSpPr>
          <p:cNvPr id="7" name="Shape 4"/>
          <p:cNvSpPr/>
          <p:nvPr/>
        </p:nvSpPr>
        <p:spPr>
          <a:xfrm>
            <a:off x="2411432" y="1583650"/>
            <a:ext cx="388739" cy="388739"/>
          </a:xfrm>
          <a:prstGeom prst="roundRect">
            <a:avLst>
              <a:gd name="adj" fmla="val 18672"/>
            </a:avLst>
          </a:prstGeom>
          <a:solidFill>
            <a:srgbClr val="740B0B"/>
          </a:solidFill>
          <a:ln w="7620">
            <a:solidFill>
              <a:srgbClr val="8D2424"/>
            </a:solidFill>
            <a:prstDash val="solid"/>
          </a:ln>
        </p:spPr>
      </p:sp>
      <p:sp>
        <p:nvSpPr>
          <p:cNvPr id="8" name="Text 5"/>
          <p:cNvSpPr/>
          <p:nvPr/>
        </p:nvSpPr>
        <p:spPr>
          <a:xfrm>
            <a:off x="2525494" y="1641515"/>
            <a:ext cx="160496"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1</a:t>
            </a:r>
            <a:endParaRPr lang="en-US" sz="2149" dirty="0"/>
          </a:p>
        </p:txBody>
      </p:sp>
      <p:sp>
        <p:nvSpPr>
          <p:cNvPr id="9" name="Text 6"/>
          <p:cNvSpPr/>
          <p:nvPr/>
        </p:nvSpPr>
        <p:spPr>
          <a:xfrm>
            <a:off x="3556278" y="1562100"/>
            <a:ext cx="3729871"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User Registration and Login</a:t>
            </a:r>
            <a:endParaRPr lang="en-US" sz="1791" dirty="0"/>
          </a:p>
        </p:txBody>
      </p:sp>
      <p:sp>
        <p:nvSpPr>
          <p:cNvPr id="10" name="Text 7"/>
          <p:cNvSpPr/>
          <p:nvPr/>
        </p:nvSpPr>
        <p:spPr>
          <a:xfrm>
            <a:off x="3556278" y="1949887"/>
            <a:ext cx="8727519" cy="276582"/>
          </a:xfrm>
          <a:prstGeom prst="rect">
            <a:avLst/>
          </a:prstGeom>
          <a:noFill/>
          <a:ln/>
        </p:spPr>
        <p:txBody>
          <a:bodyPr wrap="non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Users sign up and log in using email, social media accounts, or single sign-on (SSO).</a:t>
            </a:r>
            <a:endParaRPr lang="en-US" sz="1361" dirty="0"/>
          </a:p>
        </p:txBody>
      </p:sp>
      <p:sp>
        <p:nvSpPr>
          <p:cNvPr id="11" name="Shape 8"/>
          <p:cNvSpPr/>
          <p:nvPr/>
        </p:nvSpPr>
        <p:spPr>
          <a:xfrm>
            <a:off x="2777311" y="2949178"/>
            <a:ext cx="604837" cy="22860"/>
          </a:xfrm>
          <a:prstGeom prst="roundRect">
            <a:avLst>
              <a:gd name="adj" fmla="val 317520"/>
            </a:avLst>
          </a:prstGeom>
          <a:solidFill>
            <a:srgbClr val="8D2424"/>
          </a:solidFill>
          <a:ln/>
        </p:spPr>
      </p:sp>
      <p:sp>
        <p:nvSpPr>
          <p:cNvPr id="12" name="Shape 9"/>
          <p:cNvSpPr/>
          <p:nvPr/>
        </p:nvSpPr>
        <p:spPr>
          <a:xfrm>
            <a:off x="2411432" y="2766298"/>
            <a:ext cx="388739" cy="388739"/>
          </a:xfrm>
          <a:prstGeom prst="roundRect">
            <a:avLst>
              <a:gd name="adj" fmla="val 18672"/>
            </a:avLst>
          </a:prstGeom>
          <a:solidFill>
            <a:srgbClr val="740B0B"/>
          </a:solidFill>
          <a:ln w="7620">
            <a:solidFill>
              <a:srgbClr val="8D2424"/>
            </a:solidFill>
            <a:prstDash val="solid"/>
          </a:ln>
        </p:spPr>
      </p:sp>
      <p:sp>
        <p:nvSpPr>
          <p:cNvPr id="13" name="Text 10"/>
          <p:cNvSpPr/>
          <p:nvPr/>
        </p:nvSpPr>
        <p:spPr>
          <a:xfrm>
            <a:off x="2491919" y="2824163"/>
            <a:ext cx="227767"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2</a:t>
            </a:r>
            <a:endParaRPr lang="en-US" sz="2149" dirty="0"/>
          </a:p>
        </p:txBody>
      </p:sp>
      <p:sp>
        <p:nvSpPr>
          <p:cNvPr id="14" name="Text 11"/>
          <p:cNvSpPr/>
          <p:nvPr/>
        </p:nvSpPr>
        <p:spPr>
          <a:xfrm>
            <a:off x="3556278" y="2744748"/>
            <a:ext cx="3870960"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Portfolio Template Selection</a:t>
            </a:r>
            <a:endParaRPr lang="en-US" sz="1791" dirty="0"/>
          </a:p>
        </p:txBody>
      </p:sp>
      <p:sp>
        <p:nvSpPr>
          <p:cNvPr id="15" name="Text 12"/>
          <p:cNvSpPr/>
          <p:nvPr/>
        </p:nvSpPr>
        <p:spPr>
          <a:xfrm>
            <a:off x="3556278" y="3132534"/>
            <a:ext cx="8727519" cy="276582"/>
          </a:xfrm>
          <a:prstGeom prst="rect">
            <a:avLst/>
          </a:prstGeom>
          <a:noFill/>
          <a:ln/>
        </p:spPr>
        <p:txBody>
          <a:bodyPr wrap="non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Users choose a template based on their industry or personal preference.</a:t>
            </a:r>
            <a:endParaRPr lang="en-US" sz="1361" dirty="0"/>
          </a:p>
        </p:txBody>
      </p:sp>
      <p:sp>
        <p:nvSpPr>
          <p:cNvPr id="16" name="Shape 13"/>
          <p:cNvSpPr/>
          <p:nvPr/>
        </p:nvSpPr>
        <p:spPr>
          <a:xfrm>
            <a:off x="2777311" y="4131826"/>
            <a:ext cx="604837" cy="22860"/>
          </a:xfrm>
          <a:prstGeom prst="roundRect">
            <a:avLst>
              <a:gd name="adj" fmla="val 317520"/>
            </a:avLst>
          </a:prstGeom>
          <a:solidFill>
            <a:srgbClr val="8D2424"/>
          </a:solidFill>
          <a:ln/>
        </p:spPr>
      </p:sp>
      <p:sp>
        <p:nvSpPr>
          <p:cNvPr id="17" name="Shape 14"/>
          <p:cNvSpPr/>
          <p:nvPr/>
        </p:nvSpPr>
        <p:spPr>
          <a:xfrm>
            <a:off x="2411432" y="3948946"/>
            <a:ext cx="388739" cy="388739"/>
          </a:xfrm>
          <a:prstGeom prst="roundRect">
            <a:avLst>
              <a:gd name="adj" fmla="val 18672"/>
            </a:avLst>
          </a:prstGeom>
          <a:solidFill>
            <a:srgbClr val="740B0B"/>
          </a:solidFill>
          <a:ln w="7620">
            <a:solidFill>
              <a:srgbClr val="8D2424"/>
            </a:solidFill>
            <a:prstDash val="solid"/>
          </a:ln>
        </p:spPr>
      </p:sp>
      <p:sp>
        <p:nvSpPr>
          <p:cNvPr id="18" name="Text 15"/>
          <p:cNvSpPr/>
          <p:nvPr/>
        </p:nvSpPr>
        <p:spPr>
          <a:xfrm>
            <a:off x="2485608" y="4006810"/>
            <a:ext cx="240387"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3</a:t>
            </a:r>
            <a:endParaRPr lang="en-US" sz="2149" dirty="0"/>
          </a:p>
        </p:txBody>
      </p:sp>
      <p:sp>
        <p:nvSpPr>
          <p:cNvPr id="19" name="Text 16"/>
          <p:cNvSpPr/>
          <p:nvPr/>
        </p:nvSpPr>
        <p:spPr>
          <a:xfrm>
            <a:off x="3556278" y="3927396"/>
            <a:ext cx="2273856"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Data Import</a:t>
            </a:r>
            <a:endParaRPr lang="en-US" sz="1791" dirty="0"/>
          </a:p>
        </p:txBody>
      </p:sp>
      <p:sp>
        <p:nvSpPr>
          <p:cNvPr id="20" name="Text 17"/>
          <p:cNvSpPr/>
          <p:nvPr/>
        </p:nvSpPr>
        <p:spPr>
          <a:xfrm>
            <a:off x="3556278" y="4315182"/>
            <a:ext cx="8727519" cy="276582"/>
          </a:xfrm>
          <a:prstGeom prst="rect">
            <a:avLst/>
          </a:prstGeom>
          <a:noFill/>
          <a:ln/>
        </p:spPr>
        <p:txBody>
          <a:bodyPr wrap="non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Users connect their LinkedIn, GitHub, and Google Drive accounts to import content automatically.</a:t>
            </a:r>
            <a:endParaRPr lang="en-US" sz="1361" dirty="0"/>
          </a:p>
        </p:txBody>
      </p:sp>
      <p:sp>
        <p:nvSpPr>
          <p:cNvPr id="21" name="Shape 18"/>
          <p:cNvSpPr/>
          <p:nvPr/>
        </p:nvSpPr>
        <p:spPr>
          <a:xfrm>
            <a:off x="2777311" y="5314474"/>
            <a:ext cx="604837" cy="22860"/>
          </a:xfrm>
          <a:prstGeom prst="roundRect">
            <a:avLst>
              <a:gd name="adj" fmla="val 317520"/>
            </a:avLst>
          </a:prstGeom>
          <a:solidFill>
            <a:srgbClr val="8D2424"/>
          </a:solidFill>
          <a:ln/>
        </p:spPr>
      </p:sp>
      <p:sp>
        <p:nvSpPr>
          <p:cNvPr id="22" name="Shape 19"/>
          <p:cNvSpPr/>
          <p:nvPr/>
        </p:nvSpPr>
        <p:spPr>
          <a:xfrm>
            <a:off x="2411432" y="5131594"/>
            <a:ext cx="388739" cy="388739"/>
          </a:xfrm>
          <a:prstGeom prst="roundRect">
            <a:avLst>
              <a:gd name="adj" fmla="val 18672"/>
            </a:avLst>
          </a:prstGeom>
          <a:solidFill>
            <a:srgbClr val="740B0B"/>
          </a:solidFill>
          <a:ln w="7620">
            <a:solidFill>
              <a:srgbClr val="8D2424"/>
            </a:solidFill>
            <a:prstDash val="solid"/>
          </a:ln>
        </p:spPr>
      </p:sp>
      <p:sp>
        <p:nvSpPr>
          <p:cNvPr id="23" name="Text 20"/>
          <p:cNvSpPr/>
          <p:nvPr/>
        </p:nvSpPr>
        <p:spPr>
          <a:xfrm>
            <a:off x="2479774" y="5189458"/>
            <a:ext cx="252055"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4</a:t>
            </a:r>
            <a:endParaRPr lang="en-US" sz="2149" dirty="0"/>
          </a:p>
        </p:txBody>
      </p:sp>
      <p:sp>
        <p:nvSpPr>
          <p:cNvPr id="24" name="Text 21"/>
          <p:cNvSpPr/>
          <p:nvPr/>
        </p:nvSpPr>
        <p:spPr>
          <a:xfrm>
            <a:off x="3556278" y="5110043"/>
            <a:ext cx="2273856"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Customization</a:t>
            </a:r>
            <a:endParaRPr lang="en-US" sz="1791" dirty="0"/>
          </a:p>
        </p:txBody>
      </p:sp>
      <p:sp>
        <p:nvSpPr>
          <p:cNvPr id="25" name="Text 22"/>
          <p:cNvSpPr/>
          <p:nvPr/>
        </p:nvSpPr>
        <p:spPr>
          <a:xfrm>
            <a:off x="3556278" y="5497830"/>
            <a:ext cx="8727519" cy="553164"/>
          </a:xfrm>
          <a:prstGeom prst="rect">
            <a:avLst/>
          </a:prstGeom>
          <a:noFill/>
          <a:ln/>
        </p:spPr>
        <p:txBody>
          <a:bodyPr wrap="squar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Users modify the template using the drag-and-drop editor, adding sections, adjusting layout, and inserting multimedia.</a:t>
            </a:r>
            <a:endParaRPr lang="en-US" sz="1361" dirty="0"/>
          </a:p>
        </p:txBody>
      </p:sp>
      <p:sp>
        <p:nvSpPr>
          <p:cNvPr id="26" name="Shape 23"/>
          <p:cNvSpPr/>
          <p:nvPr/>
        </p:nvSpPr>
        <p:spPr>
          <a:xfrm>
            <a:off x="2777311" y="6773704"/>
            <a:ext cx="604837" cy="22860"/>
          </a:xfrm>
          <a:prstGeom prst="roundRect">
            <a:avLst>
              <a:gd name="adj" fmla="val 317520"/>
            </a:avLst>
          </a:prstGeom>
          <a:solidFill>
            <a:srgbClr val="8D2424"/>
          </a:solidFill>
          <a:ln/>
        </p:spPr>
      </p:sp>
      <p:sp>
        <p:nvSpPr>
          <p:cNvPr id="27" name="Shape 24"/>
          <p:cNvSpPr/>
          <p:nvPr/>
        </p:nvSpPr>
        <p:spPr>
          <a:xfrm>
            <a:off x="2411432" y="6590824"/>
            <a:ext cx="388739" cy="388739"/>
          </a:xfrm>
          <a:prstGeom prst="roundRect">
            <a:avLst>
              <a:gd name="adj" fmla="val 18672"/>
            </a:avLst>
          </a:prstGeom>
          <a:solidFill>
            <a:srgbClr val="740B0B"/>
          </a:solidFill>
          <a:ln w="7620">
            <a:solidFill>
              <a:srgbClr val="8D2424"/>
            </a:solidFill>
            <a:prstDash val="solid"/>
          </a:ln>
        </p:spPr>
      </p:sp>
      <p:sp>
        <p:nvSpPr>
          <p:cNvPr id="28" name="Text 25"/>
          <p:cNvSpPr/>
          <p:nvPr/>
        </p:nvSpPr>
        <p:spPr>
          <a:xfrm>
            <a:off x="2485132" y="6648688"/>
            <a:ext cx="241221"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5</a:t>
            </a:r>
            <a:endParaRPr lang="en-US" sz="2149" dirty="0"/>
          </a:p>
        </p:txBody>
      </p:sp>
      <p:sp>
        <p:nvSpPr>
          <p:cNvPr id="29" name="Text 26"/>
          <p:cNvSpPr/>
          <p:nvPr/>
        </p:nvSpPr>
        <p:spPr>
          <a:xfrm>
            <a:off x="3556278" y="6569273"/>
            <a:ext cx="2273856"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Collaboration</a:t>
            </a:r>
            <a:endParaRPr lang="en-US" sz="1791" dirty="0"/>
          </a:p>
        </p:txBody>
      </p:sp>
      <p:sp>
        <p:nvSpPr>
          <p:cNvPr id="30" name="Text 27"/>
          <p:cNvSpPr/>
          <p:nvPr/>
        </p:nvSpPr>
        <p:spPr>
          <a:xfrm>
            <a:off x="3556278" y="6957060"/>
            <a:ext cx="8727519" cy="276582"/>
          </a:xfrm>
          <a:prstGeom prst="rect">
            <a:avLst/>
          </a:prstGeom>
          <a:noFill/>
          <a:ln/>
        </p:spPr>
        <p:txBody>
          <a:bodyPr wrap="non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Users invite collaborators who can edit or review the portfolio in real-time.</a:t>
            </a:r>
            <a:endParaRPr lang="en-US" sz="1361" dirty="0"/>
          </a:p>
        </p:txBody>
      </p:sp>
      <p:sp>
        <p:nvSpPr>
          <p:cNvPr id="31" name="Shape 28"/>
          <p:cNvSpPr/>
          <p:nvPr/>
        </p:nvSpPr>
        <p:spPr>
          <a:xfrm>
            <a:off x="2777311" y="7956352"/>
            <a:ext cx="604837" cy="22860"/>
          </a:xfrm>
          <a:prstGeom prst="roundRect">
            <a:avLst>
              <a:gd name="adj" fmla="val 317520"/>
            </a:avLst>
          </a:prstGeom>
          <a:solidFill>
            <a:srgbClr val="8D2424"/>
          </a:solidFill>
          <a:ln/>
        </p:spPr>
      </p:sp>
      <p:sp>
        <p:nvSpPr>
          <p:cNvPr id="32" name="Shape 29"/>
          <p:cNvSpPr/>
          <p:nvPr/>
        </p:nvSpPr>
        <p:spPr>
          <a:xfrm>
            <a:off x="2411432" y="7773472"/>
            <a:ext cx="388739" cy="388739"/>
          </a:xfrm>
          <a:prstGeom prst="roundRect">
            <a:avLst>
              <a:gd name="adj" fmla="val 18672"/>
            </a:avLst>
          </a:prstGeom>
          <a:solidFill>
            <a:srgbClr val="740B0B"/>
          </a:solidFill>
          <a:ln w="7620">
            <a:solidFill>
              <a:srgbClr val="8D2424"/>
            </a:solidFill>
            <a:prstDash val="solid"/>
          </a:ln>
        </p:spPr>
      </p:sp>
      <p:sp>
        <p:nvSpPr>
          <p:cNvPr id="33" name="Text 30"/>
          <p:cNvSpPr/>
          <p:nvPr/>
        </p:nvSpPr>
        <p:spPr>
          <a:xfrm>
            <a:off x="2488942" y="7831336"/>
            <a:ext cx="233601" cy="272891"/>
          </a:xfrm>
          <a:prstGeom prst="rect">
            <a:avLst/>
          </a:prstGeom>
          <a:noFill/>
          <a:ln/>
        </p:spPr>
        <p:txBody>
          <a:bodyPr wrap="none" rtlCol="0" anchor="t"/>
          <a:lstStyle/>
          <a:p>
            <a:pPr marL="0" indent="0" algn="ctr">
              <a:lnSpc>
                <a:spcPts val="2149"/>
              </a:lnSpc>
              <a:buNone/>
            </a:pPr>
            <a:r>
              <a:rPr lang="en-US" sz="2149" dirty="0">
                <a:solidFill>
                  <a:srgbClr val="FFE5E5"/>
                </a:solidFill>
                <a:latin typeface="Dela Gothic One" pitchFamily="34" charset="0"/>
                <a:ea typeface="Dela Gothic One" pitchFamily="34" charset="-122"/>
                <a:cs typeface="Dela Gothic One" pitchFamily="34" charset="-120"/>
              </a:rPr>
              <a:t>6</a:t>
            </a:r>
            <a:endParaRPr lang="en-US" sz="2149" dirty="0"/>
          </a:p>
        </p:txBody>
      </p:sp>
      <p:sp>
        <p:nvSpPr>
          <p:cNvPr id="34" name="Text 31"/>
          <p:cNvSpPr/>
          <p:nvPr/>
        </p:nvSpPr>
        <p:spPr>
          <a:xfrm>
            <a:off x="3556278" y="7751921"/>
            <a:ext cx="3048476" cy="284202"/>
          </a:xfrm>
          <a:prstGeom prst="rect">
            <a:avLst/>
          </a:prstGeom>
          <a:noFill/>
          <a:ln/>
        </p:spPr>
        <p:txBody>
          <a:bodyPr wrap="none" rtlCol="0" anchor="t"/>
          <a:lstStyle/>
          <a:p>
            <a:pPr marL="0" indent="0" algn="l">
              <a:lnSpc>
                <a:spcPts val="2238"/>
              </a:lnSpc>
              <a:buNone/>
            </a:pPr>
            <a:r>
              <a:rPr lang="en-US" sz="1791" dirty="0">
                <a:solidFill>
                  <a:srgbClr val="FFE5E5"/>
                </a:solidFill>
                <a:latin typeface="Dela Gothic One" pitchFamily="34" charset="0"/>
                <a:ea typeface="Dela Gothic One" pitchFamily="34" charset="-122"/>
                <a:cs typeface="Dela Gothic One" pitchFamily="34" charset="-120"/>
              </a:rPr>
              <a:t>Export and Publication</a:t>
            </a:r>
            <a:endParaRPr lang="en-US" sz="1791" dirty="0"/>
          </a:p>
        </p:txBody>
      </p:sp>
      <p:sp>
        <p:nvSpPr>
          <p:cNvPr id="35" name="Text 32"/>
          <p:cNvSpPr/>
          <p:nvPr/>
        </p:nvSpPr>
        <p:spPr>
          <a:xfrm>
            <a:off x="3556278" y="8139708"/>
            <a:ext cx="8727519" cy="276582"/>
          </a:xfrm>
          <a:prstGeom prst="rect">
            <a:avLst/>
          </a:prstGeom>
          <a:noFill/>
          <a:ln/>
        </p:spPr>
        <p:txBody>
          <a:bodyPr wrap="none" rtlCol="0" anchor="t"/>
          <a:lstStyle/>
          <a:p>
            <a:pPr marL="0" indent="0" algn="l">
              <a:lnSpc>
                <a:spcPts val="2177"/>
              </a:lnSpc>
              <a:buNone/>
            </a:pPr>
            <a:r>
              <a:rPr lang="en-US" sz="1361" dirty="0">
                <a:solidFill>
                  <a:srgbClr val="FFE5E5"/>
                </a:solidFill>
                <a:latin typeface="DM Sans" pitchFamily="34" charset="0"/>
                <a:ea typeface="DM Sans" pitchFamily="34" charset="-122"/>
                <a:cs typeface="DM Sans" pitchFamily="34" charset="-120"/>
              </a:rPr>
              <a:t>The final portfolio can be exported as a PDF, published online, or shared as a private link.</a:t>
            </a:r>
            <a:endParaRPr lang="en-US" sz="136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5486400" cy="8229600"/>
          </a:xfrm>
          <a:prstGeom prst="rect">
            <a:avLst/>
          </a:prstGeom>
        </p:spPr>
      </p:pic>
      <p:pic>
        <p:nvPicPr>
          <p:cNvPr id="5" name="Image 2" descr="preencoded.png"/>
          <p:cNvPicPr>
            <a:picLocks noChangeAspect="1"/>
          </p:cNvPicPr>
          <p:nvPr/>
        </p:nvPicPr>
        <p:blipFill>
          <a:blip r:embed="rId5"/>
          <a:stretch>
            <a:fillRect/>
          </a:stretch>
        </p:blipFill>
        <p:spPr>
          <a:xfrm>
            <a:off x="279559" y="2120265"/>
            <a:ext cx="4927163" cy="3988951"/>
          </a:xfrm>
          <a:prstGeom prst="rect">
            <a:avLst/>
          </a:prstGeom>
        </p:spPr>
      </p:pic>
      <p:sp>
        <p:nvSpPr>
          <p:cNvPr id="6" name="Text 1"/>
          <p:cNvSpPr/>
          <p:nvPr/>
        </p:nvSpPr>
        <p:spPr>
          <a:xfrm>
            <a:off x="6269236" y="1151334"/>
            <a:ext cx="5886569" cy="735806"/>
          </a:xfrm>
          <a:prstGeom prst="rect">
            <a:avLst/>
          </a:prstGeom>
          <a:noFill/>
          <a:ln/>
        </p:spPr>
        <p:txBody>
          <a:bodyPr wrap="none" rtlCol="0" anchor="t"/>
          <a:lstStyle/>
          <a:p>
            <a:pPr marL="0" indent="0">
              <a:lnSpc>
                <a:spcPts val="5794"/>
              </a:lnSpc>
              <a:buNone/>
            </a:pPr>
            <a:r>
              <a:rPr lang="en-US" sz="4635" dirty="0">
                <a:solidFill>
                  <a:srgbClr val="FAEBEB"/>
                </a:solidFill>
                <a:latin typeface="Dela Gothic One" pitchFamily="34" charset="0"/>
                <a:ea typeface="Dela Gothic One" pitchFamily="34" charset="-122"/>
                <a:cs typeface="Dela Gothic One" pitchFamily="34" charset="-120"/>
              </a:rPr>
              <a:t>Use Cases</a:t>
            </a:r>
            <a:endParaRPr lang="en-US" sz="4635" dirty="0"/>
          </a:p>
        </p:txBody>
      </p:sp>
      <p:sp>
        <p:nvSpPr>
          <p:cNvPr id="7" name="Shape 2"/>
          <p:cNvSpPr/>
          <p:nvPr/>
        </p:nvSpPr>
        <p:spPr>
          <a:xfrm>
            <a:off x="6269236" y="2474238"/>
            <a:ext cx="503277" cy="503277"/>
          </a:xfrm>
          <a:prstGeom prst="roundRect">
            <a:avLst>
              <a:gd name="adj" fmla="val 18668"/>
            </a:avLst>
          </a:prstGeom>
          <a:solidFill>
            <a:srgbClr val="740B0B"/>
          </a:solidFill>
          <a:ln w="7620">
            <a:solidFill>
              <a:srgbClr val="8D2424"/>
            </a:solidFill>
            <a:prstDash val="solid"/>
          </a:ln>
        </p:spPr>
      </p:sp>
      <p:sp>
        <p:nvSpPr>
          <p:cNvPr id="8" name="Text 3"/>
          <p:cNvSpPr/>
          <p:nvPr/>
        </p:nvSpPr>
        <p:spPr>
          <a:xfrm>
            <a:off x="6416993" y="2549247"/>
            <a:ext cx="207764" cy="353139"/>
          </a:xfrm>
          <a:prstGeom prst="rect">
            <a:avLst/>
          </a:prstGeom>
          <a:noFill/>
          <a:ln/>
        </p:spPr>
        <p:txBody>
          <a:bodyPr wrap="none" rtlCol="0" anchor="t"/>
          <a:lstStyle/>
          <a:p>
            <a:pPr marL="0" indent="0" algn="ctr">
              <a:lnSpc>
                <a:spcPts val="2781"/>
              </a:lnSpc>
              <a:buNone/>
            </a:pPr>
            <a:r>
              <a:rPr lang="en-US" sz="2781" dirty="0">
                <a:solidFill>
                  <a:srgbClr val="FFE5E5"/>
                </a:solidFill>
                <a:latin typeface="Dela Gothic One" pitchFamily="34" charset="0"/>
                <a:ea typeface="Dela Gothic One" pitchFamily="34" charset="-122"/>
                <a:cs typeface="Dela Gothic One" pitchFamily="34" charset="-120"/>
              </a:rPr>
              <a:t>1</a:t>
            </a:r>
            <a:endParaRPr lang="en-US" sz="2781" dirty="0"/>
          </a:p>
        </p:txBody>
      </p:sp>
      <p:sp>
        <p:nvSpPr>
          <p:cNvPr id="9" name="Text 4"/>
          <p:cNvSpPr/>
          <p:nvPr/>
        </p:nvSpPr>
        <p:spPr>
          <a:xfrm>
            <a:off x="6996112" y="2474238"/>
            <a:ext cx="2943225" cy="367903"/>
          </a:xfrm>
          <a:prstGeom prst="rect">
            <a:avLst/>
          </a:prstGeom>
          <a:noFill/>
          <a:ln/>
        </p:spPr>
        <p:txBody>
          <a:bodyPr wrap="none" rtlCol="0" anchor="t"/>
          <a:lstStyle/>
          <a:p>
            <a:pPr marL="0" indent="0">
              <a:lnSpc>
                <a:spcPts val="2897"/>
              </a:lnSpc>
              <a:buNone/>
            </a:pPr>
            <a:r>
              <a:rPr lang="en-US" sz="2318" dirty="0">
                <a:solidFill>
                  <a:srgbClr val="FFE5E5"/>
                </a:solidFill>
                <a:latin typeface="Dela Gothic One" pitchFamily="34" charset="0"/>
                <a:ea typeface="Dela Gothic One" pitchFamily="34" charset="-122"/>
                <a:cs typeface="Dela Gothic One" pitchFamily="34" charset="-120"/>
              </a:rPr>
              <a:t>Academia</a:t>
            </a:r>
            <a:endParaRPr lang="en-US" sz="2318" dirty="0"/>
          </a:p>
        </p:txBody>
      </p:sp>
      <p:sp>
        <p:nvSpPr>
          <p:cNvPr id="10" name="Text 5"/>
          <p:cNvSpPr/>
          <p:nvPr/>
        </p:nvSpPr>
        <p:spPr>
          <a:xfrm>
            <a:off x="6996112" y="2976324"/>
            <a:ext cx="6851452" cy="715804"/>
          </a:xfrm>
          <a:prstGeom prst="rect">
            <a:avLst/>
          </a:prstGeom>
          <a:noFill/>
          <a:ln/>
        </p:spPr>
        <p:txBody>
          <a:bodyPr wrap="square" rtlCol="0" anchor="t"/>
          <a:lstStyle/>
          <a:p>
            <a:pPr marL="0" indent="0">
              <a:lnSpc>
                <a:spcPts val="2818"/>
              </a:lnSpc>
              <a:buNone/>
            </a:pPr>
            <a:r>
              <a:rPr lang="en-US" sz="1761" dirty="0">
                <a:solidFill>
                  <a:srgbClr val="FFE5E5"/>
                </a:solidFill>
                <a:latin typeface="DM Sans" pitchFamily="34" charset="0"/>
                <a:ea typeface="DM Sans" pitchFamily="34" charset="-122"/>
                <a:cs typeface="DM Sans" pitchFamily="34" charset="-120"/>
              </a:rPr>
              <a:t>Professors and students can create portfolios to showcase research, publications, and academic achievements.</a:t>
            </a:r>
            <a:endParaRPr lang="en-US" sz="1761" dirty="0"/>
          </a:p>
        </p:txBody>
      </p:sp>
      <p:sp>
        <p:nvSpPr>
          <p:cNvPr id="11" name="Shape 6"/>
          <p:cNvSpPr/>
          <p:nvPr/>
        </p:nvSpPr>
        <p:spPr>
          <a:xfrm>
            <a:off x="6269236" y="4167307"/>
            <a:ext cx="503277" cy="503277"/>
          </a:xfrm>
          <a:prstGeom prst="roundRect">
            <a:avLst>
              <a:gd name="adj" fmla="val 18668"/>
            </a:avLst>
          </a:prstGeom>
          <a:solidFill>
            <a:srgbClr val="740B0B"/>
          </a:solidFill>
          <a:ln w="7620">
            <a:solidFill>
              <a:srgbClr val="8D2424"/>
            </a:solidFill>
            <a:prstDash val="solid"/>
          </a:ln>
        </p:spPr>
      </p:sp>
      <p:sp>
        <p:nvSpPr>
          <p:cNvPr id="12" name="Text 7"/>
          <p:cNvSpPr/>
          <p:nvPr/>
        </p:nvSpPr>
        <p:spPr>
          <a:xfrm>
            <a:off x="6373416" y="4242316"/>
            <a:ext cx="294918" cy="353139"/>
          </a:xfrm>
          <a:prstGeom prst="rect">
            <a:avLst/>
          </a:prstGeom>
          <a:noFill/>
          <a:ln/>
        </p:spPr>
        <p:txBody>
          <a:bodyPr wrap="none" rtlCol="0" anchor="t"/>
          <a:lstStyle/>
          <a:p>
            <a:pPr marL="0" indent="0" algn="ctr">
              <a:lnSpc>
                <a:spcPts val="2781"/>
              </a:lnSpc>
              <a:buNone/>
            </a:pPr>
            <a:r>
              <a:rPr lang="en-US" sz="2781" dirty="0">
                <a:solidFill>
                  <a:srgbClr val="FFE5E5"/>
                </a:solidFill>
                <a:latin typeface="Dela Gothic One" pitchFamily="34" charset="0"/>
                <a:ea typeface="Dela Gothic One" pitchFamily="34" charset="-122"/>
                <a:cs typeface="Dela Gothic One" pitchFamily="34" charset="-120"/>
              </a:rPr>
              <a:t>2</a:t>
            </a:r>
            <a:endParaRPr lang="en-US" sz="2781" dirty="0"/>
          </a:p>
        </p:txBody>
      </p:sp>
      <p:sp>
        <p:nvSpPr>
          <p:cNvPr id="13" name="Text 8"/>
          <p:cNvSpPr/>
          <p:nvPr/>
        </p:nvSpPr>
        <p:spPr>
          <a:xfrm>
            <a:off x="6996112" y="4167307"/>
            <a:ext cx="3452813" cy="367903"/>
          </a:xfrm>
          <a:prstGeom prst="rect">
            <a:avLst/>
          </a:prstGeom>
          <a:noFill/>
          <a:ln/>
        </p:spPr>
        <p:txBody>
          <a:bodyPr wrap="none" rtlCol="0" anchor="t"/>
          <a:lstStyle/>
          <a:p>
            <a:pPr marL="0" indent="0">
              <a:lnSpc>
                <a:spcPts val="2897"/>
              </a:lnSpc>
              <a:buNone/>
            </a:pPr>
            <a:r>
              <a:rPr lang="en-US" sz="2318" dirty="0">
                <a:solidFill>
                  <a:srgbClr val="FFE5E5"/>
                </a:solidFill>
                <a:latin typeface="Dela Gothic One" pitchFamily="34" charset="0"/>
                <a:ea typeface="Dela Gothic One" pitchFamily="34" charset="-122"/>
                <a:cs typeface="Dela Gothic One" pitchFamily="34" charset="-120"/>
              </a:rPr>
              <a:t>Creative Industries</a:t>
            </a:r>
            <a:endParaRPr lang="en-US" sz="2318" dirty="0"/>
          </a:p>
        </p:txBody>
      </p:sp>
      <p:sp>
        <p:nvSpPr>
          <p:cNvPr id="14" name="Text 9"/>
          <p:cNvSpPr/>
          <p:nvPr/>
        </p:nvSpPr>
        <p:spPr>
          <a:xfrm>
            <a:off x="6996112" y="4669393"/>
            <a:ext cx="6851452" cy="715804"/>
          </a:xfrm>
          <a:prstGeom prst="rect">
            <a:avLst/>
          </a:prstGeom>
          <a:noFill/>
          <a:ln/>
        </p:spPr>
        <p:txBody>
          <a:bodyPr wrap="square" rtlCol="0" anchor="t"/>
          <a:lstStyle/>
          <a:p>
            <a:pPr marL="0" indent="0">
              <a:lnSpc>
                <a:spcPts val="2818"/>
              </a:lnSpc>
              <a:buNone/>
            </a:pPr>
            <a:r>
              <a:rPr lang="en-US" sz="1761" dirty="0">
                <a:solidFill>
                  <a:srgbClr val="FFE5E5"/>
                </a:solidFill>
                <a:latin typeface="DM Sans" pitchFamily="34" charset="0"/>
                <a:ea typeface="DM Sans" pitchFamily="34" charset="-122"/>
                <a:cs typeface="DM Sans" pitchFamily="34" charset="-120"/>
              </a:rPr>
              <a:t>Designers, artists, and photographers can present their work in visually appealing layouts that highlight their creativity.</a:t>
            </a:r>
            <a:endParaRPr lang="en-US" sz="1761" dirty="0"/>
          </a:p>
        </p:txBody>
      </p:sp>
      <p:sp>
        <p:nvSpPr>
          <p:cNvPr id="15" name="Shape 10"/>
          <p:cNvSpPr/>
          <p:nvPr/>
        </p:nvSpPr>
        <p:spPr>
          <a:xfrm>
            <a:off x="6269236" y="5860375"/>
            <a:ext cx="503277" cy="503277"/>
          </a:xfrm>
          <a:prstGeom prst="roundRect">
            <a:avLst>
              <a:gd name="adj" fmla="val 18668"/>
            </a:avLst>
          </a:prstGeom>
          <a:solidFill>
            <a:srgbClr val="740B0B"/>
          </a:solidFill>
          <a:ln w="7620">
            <a:solidFill>
              <a:srgbClr val="8D2424"/>
            </a:solidFill>
            <a:prstDash val="solid"/>
          </a:ln>
        </p:spPr>
      </p:sp>
      <p:sp>
        <p:nvSpPr>
          <p:cNvPr id="16" name="Text 11"/>
          <p:cNvSpPr/>
          <p:nvPr/>
        </p:nvSpPr>
        <p:spPr>
          <a:xfrm>
            <a:off x="6365200" y="5935385"/>
            <a:ext cx="311229" cy="353139"/>
          </a:xfrm>
          <a:prstGeom prst="rect">
            <a:avLst/>
          </a:prstGeom>
          <a:noFill/>
          <a:ln/>
        </p:spPr>
        <p:txBody>
          <a:bodyPr wrap="none" rtlCol="0" anchor="t"/>
          <a:lstStyle/>
          <a:p>
            <a:pPr marL="0" indent="0" algn="ctr">
              <a:lnSpc>
                <a:spcPts val="2781"/>
              </a:lnSpc>
              <a:buNone/>
            </a:pPr>
            <a:r>
              <a:rPr lang="en-US" sz="2781" dirty="0">
                <a:solidFill>
                  <a:srgbClr val="FFE5E5"/>
                </a:solidFill>
                <a:latin typeface="Dela Gothic One" pitchFamily="34" charset="0"/>
                <a:ea typeface="Dela Gothic One" pitchFamily="34" charset="-122"/>
                <a:cs typeface="Dela Gothic One" pitchFamily="34" charset="-120"/>
              </a:rPr>
              <a:t>3</a:t>
            </a:r>
            <a:endParaRPr lang="en-US" sz="2781" dirty="0"/>
          </a:p>
        </p:txBody>
      </p:sp>
      <p:sp>
        <p:nvSpPr>
          <p:cNvPr id="17" name="Text 12"/>
          <p:cNvSpPr/>
          <p:nvPr/>
        </p:nvSpPr>
        <p:spPr>
          <a:xfrm>
            <a:off x="6996112" y="5860375"/>
            <a:ext cx="2943225" cy="367903"/>
          </a:xfrm>
          <a:prstGeom prst="rect">
            <a:avLst/>
          </a:prstGeom>
          <a:noFill/>
          <a:ln/>
        </p:spPr>
        <p:txBody>
          <a:bodyPr wrap="none" rtlCol="0" anchor="t"/>
          <a:lstStyle/>
          <a:p>
            <a:pPr marL="0" indent="0">
              <a:lnSpc>
                <a:spcPts val="2897"/>
              </a:lnSpc>
              <a:buNone/>
            </a:pPr>
            <a:r>
              <a:rPr lang="en-US" sz="2318" dirty="0">
                <a:solidFill>
                  <a:srgbClr val="FFE5E5"/>
                </a:solidFill>
                <a:latin typeface="Dela Gothic One" pitchFamily="34" charset="0"/>
                <a:ea typeface="Dela Gothic One" pitchFamily="34" charset="-122"/>
                <a:cs typeface="Dela Gothic One" pitchFamily="34" charset="-120"/>
              </a:rPr>
              <a:t>Corporate</a:t>
            </a:r>
            <a:endParaRPr lang="en-US" sz="2318" dirty="0"/>
          </a:p>
        </p:txBody>
      </p:sp>
      <p:sp>
        <p:nvSpPr>
          <p:cNvPr id="18" name="Text 13"/>
          <p:cNvSpPr/>
          <p:nvPr/>
        </p:nvSpPr>
        <p:spPr>
          <a:xfrm>
            <a:off x="6996112" y="6362462"/>
            <a:ext cx="6851452" cy="715804"/>
          </a:xfrm>
          <a:prstGeom prst="rect">
            <a:avLst/>
          </a:prstGeom>
          <a:noFill/>
          <a:ln/>
        </p:spPr>
        <p:txBody>
          <a:bodyPr wrap="square" rtlCol="0" anchor="t"/>
          <a:lstStyle/>
          <a:p>
            <a:pPr marL="0" indent="0">
              <a:lnSpc>
                <a:spcPts val="2818"/>
              </a:lnSpc>
              <a:buNone/>
            </a:pPr>
            <a:r>
              <a:rPr lang="en-US" sz="1761" dirty="0">
                <a:solidFill>
                  <a:srgbClr val="FFE5E5"/>
                </a:solidFill>
                <a:latin typeface="DM Sans" pitchFamily="34" charset="0"/>
                <a:ea typeface="DM Sans" pitchFamily="34" charset="-122"/>
                <a:cs typeface="DM Sans" pitchFamily="34" charset="-120"/>
              </a:rPr>
              <a:t>Business professionals can compile their work history, projects, and skills to support job applications or professional networking.</a:t>
            </a:r>
            <a:endParaRPr lang="en-US" sz="176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864037" y="1772007"/>
            <a:ext cx="6497003" cy="812125"/>
          </a:xfrm>
          <a:prstGeom prst="rect">
            <a:avLst/>
          </a:prstGeom>
          <a:noFill/>
          <a:ln/>
        </p:spPr>
        <p:txBody>
          <a:bodyPr wrap="none" rtlCol="0" anchor="t"/>
          <a:lstStyle/>
          <a:p>
            <a:pPr marL="0" indent="0">
              <a:lnSpc>
                <a:spcPts val="6395"/>
              </a:lnSpc>
              <a:buNone/>
            </a:pPr>
            <a:r>
              <a:rPr lang="en-US" sz="5116" dirty="0">
                <a:solidFill>
                  <a:srgbClr val="FAEBEB"/>
                </a:solidFill>
                <a:latin typeface="Dela Gothic One" pitchFamily="34" charset="0"/>
                <a:ea typeface="Dela Gothic One" pitchFamily="34" charset="-122"/>
                <a:cs typeface="Dela Gothic One" pitchFamily="34" charset="-120"/>
              </a:rPr>
              <a:t>Challenges</a:t>
            </a:r>
            <a:endParaRPr lang="en-US" sz="5116" dirty="0"/>
          </a:p>
        </p:txBody>
      </p:sp>
      <p:sp>
        <p:nvSpPr>
          <p:cNvPr id="5" name="Text 2"/>
          <p:cNvSpPr/>
          <p:nvPr/>
        </p:nvSpPr>
        <p:spPr>
          <a:xfrm>
            <a:off x="864037" y="3201233"/>
            <a:ext cx="3898821" cy="812006"/>
          </a:xfrm>
          <a:prstGeom prst="rect">
            <a:avLst/>
          </a:prstGeom>
          <a:noFill/>
          <a:ln/>
        </p:spPr>
        <p:txBody>
          <a:bodyPr wrap="square" rtlCol="0" anchor="t"/>
          <a:lstStyle/>
          <a:p>
            <a:pPr marL="0" indent="0">
              <a:lnSpc>
                <a:spcPts val="3197"/>
              </a:lnSpc>
              <a:buNone/>
            </a:pPr>
            <a:r>
              <a:rPr lang="en-US" sz="2558" dirty="0">
                <a:solidFill>
                  <a:srgbClr val="FAEBEB"/>
                </a:solidFill>
                <a:latin typeface="Dela Gothic One" pitchFamily="34" charset="0"/>
                <a:ea typeface="Dela Gothic One" pitchFamily="34" charset="-122"/>
                <a:cs typeface="Dela Gothic One" pitchFamily="34" charset="-120"/>
              </a:rPr>
              <a:t>Integration Challenges</a:t>
            </a:r>
            <a:endParaRPr lang="en-US" sz="2558" dirty="0"/>
          </a:p>
        </p:txBody>
      </p:sp>
      <p:sp>
        <p:nvSpPr>
          <p:cNvPr id="6" name="Text 3"/>
          <p:cNvSpPr/>
          <p:nvPr/>
        </p:nvSpPr>
        <p:spPr>
          <a:xfrm>
            <a:off x="864037" y="4260056"/>
            <a:ext cx="3898821" cy="1975247"/>
          </a:xfrm>
          <a:prstGeom prst="rect">
            <a:avLst/>
          </a:prstGeom>
          <a:noFill/>
          <a:ln/>
        </p:spPr>
        <p:txBody>
          <a:bodyPr wrap="square" rtlCol="0" anchor="t"/>
          <a:lstStyle/>
          <a:p>
            <a:pPr marL="0" indent="0">
              <a:lnSpc>
                <a:spcPts val="3110"/>
              </a:lnSpc>
              <a:buNone/>
            </a:pPr>
            <a:r>
              <a:rPr lang="en-US" sz="1944" dirty="0">
                <a:solidFill>
                  <a:srgbClr val="FFE5E5"/>
                </a:solidFill>
                <a:latin typeface="DM Sans" pitchFamily="34" charset="0"/>
                <a:ea typeface="DM Sans" pitchFamily="34" charset="-122"/>
                <a:cs typeface="DM Sans" pitchFamily="34" charset="-120"/>
              </a:rPr>
              <a:t>API Limitations: Some platforms may have restrictive APIs, limiting the amount of data that can be imported or updated automatically.</a:t>
            </a:r>
            <a:endParaRPr lang="en-US" sz="1944" dirty="0"/>
          </a:p>
        </p:txBody>
      </p:sp>
      <p:sp>
        <p:nvSpPr>
          <p:cNvPr id="7" name="Text 4"/>
          <p:cNvSpPr/>
          <p:nvPr/>
        </p:nvSpPr>
        <p:spPr>
          <a:xfrm>
            <a:off x="5372695" y="3201233"/>
            <a:ext cx="3248501" cy="406003"/>
          </a:xfrm>
          <a:prstGeom prst="rect">
            <a:avLst/>
          </a:prstGeom>
          <a:noFill/>
          <a:ln/>
        </p:spPr>
        <p:txBody>
          <a:bodyPr wrap="none" rtlCol="0" anchor="t"/>
          <a:lstStyle/>
          <a:p>
            <a:pPr marL="0" indent="0">
              <a:lnSpc>
                <a:spcPts val="3197"/>
              </a:lnSpc>
              <a:buNone/>
            </a:pPr>
            <a:r>
              <a:rPr lang="en-US" sz="2558" dirty="0">
                <a:solidFill>
                  <a:srgbClr val="FAEBEB"/>
                </a:solidFill>
                <a:latin typeface="Dela Gothic One" pitchFamily="34" charset="0"/>
                <a:ea typeface="Dela Gothic One" pitchFamily="34" charset="-122"/>
                <a:cs typeface="Dela Gothic One" pitchFamily="34" charset="-120"/>
              </a:rPr>
              <a:t>User Adoption</a:t>
            </a:r>
            <a:endParaRPr lang="en-US" sz="2558" dirty="0"/>
          </a:p>
        </p:txBody>
      </p:sp>
      <p:sp>
        <p:nvSpPr>
          <p:cNvPr id="8" name="Text 5"/>
          <p:cNvSpPr/>
          <p:nvPr/>
        </p:nvSpPr>
        <p:spPr>
          <a:xfrm>
            <a:off x="5372695" y="3854053"/>
            <a:ext cx="3898821" cy="1580198"/>
          </a:xfrm>
          <a:prstGeom prst="rect">
            <a:avLst/>
          </a:prstGeom>
          <a:noFill/>
          <a:ln/>
        </p:spPr>
        <p:txBody>
          <a:bodyPr wrap="square" rtlCol="0" anchor="t"/>
          <a:lstStyle/>
          <a:p>
            <a:pPr marL="0" indent="0">
              <a:lnSpc>
                <a:spcPts val="3110"/>
              </a:lnSpc>
              <a:buNone/>
            </a:pPr>
            <a:r>
              <a:rPr lang="en-US" sz="1944" dirty="0">
                <a:solidFill>
                  <a:srgbClr val="FFE5E5"/>
                </a:solidFill>
                <a:latin typeface="DM Sans" pitchFamily="34" charset="0"/>
                <a:ea typeface="DM Sans" pitchFamily="34" charset="-122"/>
                <a:cs typeface="DM Sans" pitchFamily="34" charset="-120"/>
              </a:rPr>
              <a:t>Resistance to Change: Users accustomed to traditional methods may be hesitant to switch to an automated tool.</a:t>
            </a:r>
            <a:endParaRPr lang="en-US" sz="1944" dirty="0"/>
          </a:p>
        </p:txBody>
      </p:sp>
      <p:sp>
        <p:nvSpPr>
          <p:cNvPr id="9" name="Text 6"/>
          <p:cNvSpPr/>
          <p:nvPr/>
        </p:nvSpPr>
        <p:spPr>
          <a:xfrm>
            <a:off x="9881354" y="3201233"/>
            <a:ext cx="3248501" cy="406003"/>
          </a:xfrm>
          <a:prstGeom prst="rect">
            <a:avLst/>
          </a:prstGeom>
          <a:noFill/>
          <a:ln/>
        </p:spPr>
        <p:txBody>
          <a:bodyPr wrap="none" rtlCol="0" anchor="t"/>
          <a:lstStyle/>
          <a:p>
            <a:pPr marL="0" indent="0">
              <a:lnSpc>
                <a:spcPts val="3197"/>
              </a:lnSpc>
              <a:buNone/>
            </a:pPr>
            <a:r>
              <a:rPr lang="en-US" sz="2558" dirty="0">
                <a:solidFill>
                  <a:srgbClr val="FAEBEB"/>
                </a:solidFill>
                <a:latin typeface="Dela Gothic One" pitchFamily="34" charset="0"/>
                <a:ea typeface="Dela Gothic One" pitchFamily="34" charset="-122"/>
                <a:cs typeface="Dela Gothic One" pitchFamily="34" charset="-120"/>
              </a:rPr>
              <a:t>Scalability</a:t>
            </a:r>
            <a:endParaRPr lang="en-US" sz="2558" dirty="0"/>
          </a:p>
        </p:txBody>
      </p:sp>
      <p:sp>
        <p:nvSpPr>
          <p:cNvPr id="10" name="Text 7"/>
          <p:cNvSpPr/>
          <p:nvPr/>
        </p:nvSpPr>
        <p:spPr>
          <a:xfrm>
            <a:off x="9881354" y="3854053"/>
            <a:ext cx="3898821" cy="1975247"/>
          </a:xfrm>
          <a:prstGeom prst="rect">
            <a:avLst/>
          </a:prstGeom>
          <a:noFill/>
          <a:ln/>
        </p:spPr>
        <p:txBody>
          <a:bodyPr wrap="square" rtlCol="0" anchor="t"/>
          <a:lstStyle/>
          <a:p>
            <a:pPr marL="0" indent="0">
              <a:lnSpc>
                <a:spcPts val="3110"/>
              </a:lnSpc>
              <a:buNone/>
            </a:pPr>
            <a:r>
              <a:rPr lang="en-US" sz="1944" dirty="0">
                <a:solidFill>
                  <a:srgbClr val="FFE5E5"/>
                </a:solidFill>
                <a:latin typeface="DM Sans" pitchFamily="34" charset="0"/>
                <a:ea typeface="DM Sans" pitchFamily="34" charset="-122"/>
                <a:cs typeface="DM Sans" pitchFamily="34" charset="-120"/>
              </a:rPr>
              <a:t>Performance Issues: As the user base grows, the platform must handle increased traffic and larger datasets without compromising performance.</a:t>
            </a:r>
            <a:endParaRPr lang="en-US" sz="1944"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pic>
        <p:nvPicPr>
          <p:cNvPr id="4" name="Image 1" descr="preencoded.png"/>
          <p:cNvPicPr>
            <a:picLocks noChangeAspect="1"/>
          </p:cNvPicPr>
          <p:nvPr/>
        </p:nvPicPr>
        <p:blipFill>
          <a:blip r:embed="rId4"/>
          <a:stretch>
            <a:fillRect/>
          </a:stretch>
        </p:blipFill>
        <p:spPr>
          <a:xfrm>
            <a:off x="0" y="0"/>
            <a:ext cx="14630400" cy="2268855"/>
          </a:xfrm>
          <a:prstGeom prst="rect">
            <a:avLst/>
          </a:prstGeom>
        </p:spPr>
      </p:pic>
      <p:pic>
        <p:nvPicPr>
          <p:cNvPr id="5" name="Image 2" descr="preencoded.png"/>
          <p:cNvPicPr>
            <a:picLocks noChangeAspect="1"/>
          </p:cNvPicPr>
          <p:nvPr/>
        </p:nvPicPr>
        <p:blipFill>
          <a:blip r:embed="rId5"/>
          <a:stretch>
            <a:fillRect/>
          </a:stretch>
        </p:blipFill>
        <p:spPr>
          <a:xfrm>
            <a:off x="5953720" y="226814"/>
            <a:ext cx="2722840" cy="1815227"/>
          </a:xfrm>
          <a:prstGeom prst="rect">
            <a:avLst/>
          </a:prstGeom>
        </p:spPr>
      </p:pic>
      <p:sp>
        <p:nvSpPr>
          <p:cNvPr id="6" name="Text 1"/>
          <p:cNvSpPr/>
          <p:nvPr/>
        </p:nvSpPr>
        <p:spPr>
          <a:xfrm>
            <a:off x="2096810" y="2922389"/>
            <a:ext cx="6256139" cy="597098"/>
          </a:xfrm>
          <a:prstGeom prst="rect">
            <a:avLst/>
          </a:prstGeom>
          <a:noFill/>
          <a:ln/>
        </p:spPr>
        <p:txBody>
          <a:bodyPr wrap="none" rtlCol="0" anchor="t"/>
          <a:lstStyle/>
          <a:p>
            <a:pPr marL="0" indent="0">
              <a:lnSpc>
                <a:spcPts val="4701"/>
              </a:lnSpc>
              <a:buNone/>
            </a:pPr>
            <a:r>
              <a:rPr lang="en-US" sz="3761" dirty="0">
                <a:solidFill>
                  <a:srgbClr val="FAEBEB"/>
                </a:solidFill>
                <a:latin typeface="Dela Gothic One" pitchFamily="34" charset="0"/>
                <a:ea typeface="Dela Gothic One" pitchFamily="34" charset="-122"/>
                <a:cs typeface="Dela Gothic One" pitchFamily="34" charset="-120"/>
              </a:rPr>
              <a:t>Future Enhancements</a:t>
            </a:r>
            <a:endParaRPr lang="en-US" sz="3761" dirty="0"/>
          </a:p>
        </p:txBody>
      </p:sp>
      <p:sp>
        <p:nvSpPr>
          <p:cNvPr id="7" name="Shape 2"/>
          <p:cNvSpPr/>
          <p:nvPr/>
        </p:nvSpPr>
        <p:spPr>
          <a:xfrm>
            <a:off x="2096810" y="3791664"/>
            <a:ext cx="5127665" cy="2236827"/>
          </a:xfrm>
          <a:prstGeom prst="roundRect">
            <a:avLst>
              <a:gd name="adj" fmla="val 3408"/>
            </a:avLst>
          </a:prstGeom>
          <a:solidFill>
            <a:srgbClr val="740B0B"/>
          </a:solidFill>
          <a:ln w="7620">
            <a:solidFill>
              <a:srgbClr val="8D2424"/>
            </a:solidFill>
            <a:prstDash val="solid"/>
          </a:ln>
        </p:spPr>
      </p:sp>
      <p:sp>
        <p:nvSpPr>
          <p:cNvPr id="8" name="Text 3"/>
          <p:cNvSpPr/>
          <p:nvPr/>
        </p:nvSpPr>
        <p:spPr>
          <a:xfrm>
            <a:off x="2285881" y="3980736"/>
            <a:ext cx="2791897" cy="298490"/>
          </a:xfrm>
          <a:prstGeom prst="rect">
            <a:avLst/>
          </a:prstGeom>
          <a:noFill/>
          <a:ln/>
        </p:spPr>
        <p:txBody>
          <a:bodyPr wrap="none" rtlCol="0" anchor="t"/>
          <a:lstStyle/>
          <a:p>
            <a:pPr marL="0" indent="0">
              <a:lnSpc>
                <a:spcPts val="2351"/>
              </a:lnSpc>
              <a:buNone/>
            </a:pPr>
            <a:r>
              <a:rPr lang="en-US" sz="1881" dirty="0">
                <a:solidFill>
                  <a:srgbClr val="FFE5E5"/>
                </a:solidFill>
                <a:latin typeface="Dela Gothic One" pitchFamily="34" charset="0"/>
                <a:ea typeface="Dela Gothic One" pitchFamily="34" charset="-122"/>
                <a:cs typeface="Dela Gothic One" pitchFamily="34" charset="-120"/>
              </a:rPr>
              <a:t>AI-Driven Features</a:t>
            </a:r>
            <a:endParaRPr lang="en-US" sz="1881" dirty="0"/>
          </a:p>
        </p:txBody>
      </p:sp>
      <p:sp>
        <p:nvSpPr>
          <p:cNvPr id="9" name="Text 4"/>
          <p:cNvSpPr/>
          <p:nvPr/>
        </p:nvSpPr>
        <p:spPr>
          <a:xfrm>
            <a:off x="2285881" y="4388048"/>
            <a:ext cx="4749522" cy="1451372"/>
          </a:xfrm>
          <a:prstGeom prst="rect">
            <a:avLst/>
          </a:prstGeom>
          <a:noFill/>
          <a:ln/>
        </p:spPr>
        <p:txBody>
          <a:bodyPr wrap="square" rtlCol="0" anchor="t"/>
          <a:lstStyle/>
          <a:p>
            <a:pPr marL="0" indent="0">
              <a:lnSpc>
                <a:spcPts val="2287"/>
              </a:lnSpc>
              <a:buNone/>
            </a:pPr>
            <a:r>
              <a:rPr lang="en-US" sz="1429" dirty="0">
                <a:solidFill>
                  <a:srgbClr val="FFE5E5"/>
                </a:solidFill>
                <a:latin typeface="DM Sans" pitchFamily="34" charset="0"/>
                <a:ea typeface="DM Sans" pitchFamily="34" charset="-122"/>
                <a:cs typeface="DM Sans" pitchFamily="34" charset="-120"/>
              </a:rPr>
              <a:t>Content Suggestions: Implement AI to suggest content, such as skills or projects, based on the user’s industry and experience. Design Optimization: Use AI to recommend design improvements based on best practices and user preferences.</a:t>
            </a:r>
            <a:endParaRPr lang="en-US" sz="1429" dirty="0"/>
          </a:p>
        </p:txBody>
      </p:sp>
      <p:sp>
        <p:nvSpPr>
          <p:cNvPr id="10" name="Shape 5"/>
          <p:cNvSpPr/>
          <p:nvPr/>
        </p:nvSpPr>
        <p:spPr>
          <a:xfrm>
            <a:off x="7405926" y="3791664"/>
            <a:ext cx="5127665" cy="2236827"/>
          </a:xfrm>
          <a:prstGeom prst="roundRect">
            <a:avLst>
              <a:gd name="adj" fmla="val 3408"/>
            </a:avLst>
          </a:prstGeom>
          <a:solidFill>
            <a:srgbClr val="740B0B"/>
          </a:solidFill>
          <a:ln w="7620">
            <a:solidFill>
              <a:srgbClr val="8D2424"/>
            </a:solidFill>
            <a:prstDash val="solid"/>
          </a:ln>
        </p:spPr>
      </p:sp>
      <p:sp>
        <p:nvSpPr>
          <p:cNvPr id="11" name="Text 6"/>
          <p:cNvSpPr/>
          <p:nvPr/>
        </p:nvSpPr>
        <p:spPr>
          <a:xfrm>
            <a:off x="7594997" y="3980736"/>
            <a:ext cx="3272909" cy="298490"/>
          </a:xfrm>
          <a:prstGeom prst="rect">
            <a:avLst/>
          </a:prstGeom>
          <a:noFill/>
          <a:ln/>
        </p:spPr>
        <p:txBody>
          <a:bodyPr wrap="none" rtlCol="0" anchor="t"/>
          <a:lstStyle/>
          <a:p>
            <a:pPr marL="0" indent="0">
              <a:lnSpc>
                <a:spcPts val="2351"/>
              </a:lnSpc>
              <a:buNone/>
            </a:pPr>
            <a:r>
              <a:rPr lang="en-US" sz="1881" dirty="0">
                <a:solidFill>
                  <a:srgbClr val="FFE5E5"/>
                </a:solidFill>
                <a:latin typeface="Dela Gothic One" pitchFamily="34" charset="0"/>
                <a:ea typeface="Dela Gothic One" pitchFamily="34" charset="-122"/>
                <a:cs typeface="Dela Gothic One" pitchFamily="34" charset="-120"/>
              </a:rPr>
              <a:t>Expanded Integrations</a:t>
            </a:r>
            <a:endParaRPr lang="en-US" sz="1881" dirty="0"/>
          </a:p>
        </p:txBody>
      </p:sp>
      <p:sp>
        <p:nvSpPr>
          <p:cNvPr id="12" name="Text 7"/>
          <p:cNvSpPr/>
          <p:nvPr/>
        </p:nvSpPr>
        <p:spPr>
          <a:xfrm>
            <a:off x="7594997" y="4388048"/>
            <a:ext cx="4749522" cy="580549"/>
          </a:xfrm>
          <a:prstGeom prst="rect">
            <a:avLst/>
          </a:prstGeom>
          <a:noFill/>
          <a:ln/>
        </p:spPr>
        <p:txBody>
          <a:bodyPr wrap="square" rtlCol="0" anchor="t"/>
          <a:lstStyle/>
          <a:p>
            <a:pPr marL="0" indent="0">
              <a:lnSpc>
                <a:spcPts val="2287"/>
              </a:lnSpc>
              <a:buNone/>
            </a:pPr>
            <a:r>
              <a:rPr lang="en-US" sz="1429" dirty="0">
                <a:solidFill>
                  <a:srgbClr val="FFE5E5"/>
                </a:solidFill>
                <a:latin typeface="DM Sans" pitchFamily="34" charset="0"/>
                <a:ea typeface="DM Sans" pitchFamily="34" charset="-122"/>
                <a:cs typeface="DM Sans" pitchFamily="34" charset="-120"/>
              </a:rPr>
              <a:t>New Platforms: Add support for additional platforms like Behance, Dribbble, and Stack Overflow.</a:t>
            </a:r>
            <a:endParaRPr lang="en-US" sz="1429" dirty="0"/>
          </a:p>
        </p:txBody>
      </p:sp>
      <p:sp>
        <p:nvSpPr>
          <p:cNvPr id="13" name="Shape 8"/>
          <p:cNvSpPr/>
          <p:nvPr/>
        </p:nvSpPr>
        <p:spPr>
          <a:xfrm>
            <a:off x="2096810" y="6209943"/>
            <a:ext cx="5127665" cy="1366004"/>
          </a:xfrm>
          <a:prstGeom prst="roundRect">
            <a:avLst>
              <a:gd name="adj" fmla="val 5581"/>
            </a:avLst>
          </a:prstGeom>
          <a:solidFill>
            <a:srgbClr val="740B0B"/>
          </a:solidFill>
          <a:ln w="7620">
            <a:solidFill>
              <a:srgbClr val="8D2424"/>
            </a:solidFill>
            <a:prstDash val="solid"/>
          </a:ln>
        </p:spPr>
      </p:sp>
      <p:sp>
        <p:nvSpPr>
          <p:cNvPr id="14" name="Text 9"/>
          <p:cNvSpPr/>
          <p:nvPr/>
        </p:nvSpPr>
        <p:spPr>
          <a:xfrm>
            <a:off x="2285881" y="6399014"/>
            <a:ext cx="3552944" cy="298490"/>
          </a:xfrm>
          <a:prstGeom prst="rect">
            <a:avLst/>
          </a:prstGeom>
          <a:noFill/>
          <a:ln/>
        </p:spPr>
        <p:txBody>
          <a:bodyPr wrap="none" rtlCol="0" anchor="t"/>
          <a:lstStyle/>
          <a:p>
            <a:pPr marL="0" indent="0">
              <a:lnSpc>
                <a:spcPts val="2351"/>
              </a:lnSpc>
              <a:buNone/>
            </a:pPr>
            <a:r>
              <a:rPr lang="en-US" sz="1881" dirty="0">
                <a:solidFill>
                  <a:srgbClr val="FFE5E5"/>
                </a:solidFill>
                <a:latin typeface="Dela Gothic One" pitchFamily="34" charset="0"/>
                <a:ea typeface="Dela Gothic One" pitchFamily="34" charset="-122"/>
                <a:cs typeface="Dela Gothic One" pitchFamily="34" charset="-120"/>
              </a:rPr>
              <a:t>Advanced Customization</a:t>
            </a:r>
            <a:endParaRPr lang="en-US" sz="1881" dirty="0"/>
          </a:p>
        </p:txBody>
      </p:sp>
      <p:sp>
        <p:nvSpPr>
          <p:cNvPr id="15" name="Text 10"/>
          <p:cNvSpPr/>
          <p:nvPr/>
        </p:nvSpPr>
        <p:spPr>
          <a:xfrm>
            <a:off x="2285881" y="6806327"/>
            <a:ext cx="4749522" cy="580549"/>
          </a:xfrm>
          <a:prstGeom prst="rect">
            <a:avLst/>
          </a:prstGeom>
          <a:noFill/>
          <a:ln/>
        </p:spPr>
        <p:txBody>
          <a:bodyPr wrap="square" rtlCol="0" anchor="t"/>
          <a:lstStyle/>
          <a:p>
            <a:pPr marL="0" indent="0">
              <a:lnSpc>
                <a:spcPts val="2287"/>
              </a:lnSpc>
              <a:buNone/>
            </a:pPr>
            <a:r>
              <a:rPr lang="en-US" sz="1429" dirty="0">
                <a:solidFill>
                  <a:srgbClr val="FFE5E5"/>
                </a:solidFill>
                <a:latin typeface="DM Sans" pitchFamily="34" charset="0"/>
                <a:ea typeface="DM Sans" pitchFamily="34" charset="-122"/>
                <a:cs typeface="DM Sans" pitchFamily="34" charset="-120"/>
              </a:rPr>
              <a:t>Theme Builder: Allow users to create and share their own custom themes or templates.</a:t>
            </a:r>
            <a:endParaRPr lang="en-US" sz="1429" dirty="0"/>
          </a:p>
        </p:txBody>
      </p:sp>
      <p:sp>
        <p:nvSpPr>
          <p:cNvPr id="16" name="Shape 11"/>
          <p:cNvSpPr/>
          <p:nvPr/>
        </p:nvSpPr>
        <p:spPr>
          <a:xfrm>
            <a:off x="7405926" y="6209943"/>
            <a:ext cx="5127665" cy="1366004"/>
          </a:xfrm>
          <a:prstGeom prst="roundRect">
            <a:avLst>
              <a:gd name="adj" fmla="val 5581"/>
            </a:avLst>
          </a:prstGeom>
          <a:solidFill>
            <a:srgbClr val="740B0B"/>
          </a:solidFill>
          <a:ln w="7620">
            <a:solidFill>
              <a:srgbClr val="8D2424"/>
            </a:solidFill>
            <a:prstDash val="solid"/>
          </a:ln>
        </p:spPr>
      </p:sp>
      <p:sp>
        <p:nvSpPr>
          <p:cNvPr id="17" name="Text 12"/>
          <p:cNvSpPr/>
          <p:nvPr/>
        </p:nvSpPr>
        <p:spPr>
          <a:xfrm>
            <a:off x="7594997" y="6399014"/>
            <a:ext cx="2388275" cy="298490"/>
          </a:xfrm>
          <a:prstGeom prst="rect">
            <a:avLst/>
          </a:prstGeom>
          <a:noFill/>
          <a:ln/>
        </p:spPr>
        <p:txBody>
          <a:bodyPr wrap="none" rtlCol="0" anchor="t"/>
          <a:lstStyle/>
          <a:p>
            <a:pPr marL="0" indent="0">
              <a:lnSpc>
                <a:spcPts val="2351"/>
              </a:lnSpc>
              <a:buNone/>
            </a:pPr>
            <a:r>
              <a:rPr lang="en-US" sz="1881" dirty="0">
                <a:solidFill>
                  <a:srgbClr val="FFE5E5"/>
                </a:solidFill>
                <a:latin typeface="Dela Gothic One" pitchFamily="34" charset="0"/>
                <a:ea typeface="Dela Gothic One" pitchFamily="34" charset="-122"/>
                <a:cs typeface="Dela Gothic One" pitchFamily="34" charset="-120"/>
              </a:rPr>
              <a:t>Mobile Support</a:t>
            </a:r>
            <a:endParaRPr lang="en-US" sz="1881" dirty="0"/>
          </a:p>
        </p:txBody>
      </p:sp>
      <p:sp>
        <p:nvSpPr>
          <p:cNvPr id="18" name="Text 13"/>
          <p:cNvSpPr/>
          <p:nvPr/>
        </p:nvSpPr>
        <p:spPr>
          <a:xfrm>
            <a:off x="7594997" y="6806327"/>
            <a:ext cx="4749522" cy="580549"/>
          </a:xfrm>
          <a:prstGeom prst="rect">
            <a:avLst/>
          </a:prstGeom>
          <a:noFill/>
          <a:ln/>
        </p:spPr>
        <p:txBody>
          <a:bodyPr wrap="square" rtlCol="0" anchor="t"/>
          <a:lstStyle/>
          <a:p>
            <a:pPr marL="0" indent="0">
              <a:lnSpc>
                <a:spcPts val="2287"/>
              </a:lnSpc>
              <a:buNone/>
            </a:pPr>
            <a:r>
              <a:rPr lang="en-US" sz="1429" dirty="0">
                <a:solidFill>
                  <a:srgbClr val="FFE5E5"/>
                </a:solidFill>
                <a:latin typeface="DM Sans" pitchFamily="34" charset="0"/>
                <a:ea typeface="DM Sans" pitchFamily="34" charset="-122"/>
                <a:cs typeface="DM Sans" pitchFamily="34" charset="-120"/>
              </a:rPr>
              <a:t>Responsive Design: Ensure that portfolios can be easily viewed and edited on mobile devices.</a:t>
            </a:r>
            <a:endParaRPr lang="en-US" sz="1429"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TotalTime>
  <Words>874</Words>
  <Application>Microsoft Office PowerPoint</Application>
  <PresentationFormat>Custom</PresentationFormat>
  <Paragraphs>100</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Aptos</vt:lpstr>
      <vt:lpstr>Arial</vt:lpstr>
      <vt:lpstr>Century</vt:lpstr>
      <vt:lpstr>Dela Gothic One</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Manali Bhingare</cp:lastModifiedBy>
  <cp:revision>2</cp:revision>
  <dcterms:created xsi:type="dcterms:W3CDTF">2024-08-14T15:14:22Z</dcterms:created>
  <dcterms:modified xsi:type="dcterms:W3CDTF">2024-08-15T08:40:59Z</dcterms:modified>
</cp:coreProperties>
</file>