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sldIdLst>
    <p:sldId id="256" r:id="rId5"/>
    <p:sldId id="263" r:id="rId6"/>
    <p:sldId id="257" r:id="rId7"/>
    <p:sldId id="258" r:id="rId8"/>
    <p:sldId id="259" r:id="rId9"/>
    <p:sldId id="270" r:id="rId10"/>
    <p:sldId id="267" r:id="rId11"/>
    <p:sldId id="269" r:id="rId12"/>
    <p:sldId id="268" r:id="rId13"/>
    <p:sldId id="260" r:id="rId14"/>
    <p:sldId id="261" r:id="rId15"/>
    <p:sldId id="265" r:id="rId16"/>
    <p:sldId id="266" r:id="rId17"/>
    <p:sldId id="262"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ali Vinay Hedaoo (BDA 21-23)" initials="MVH(2" lastIdx="1" clrIdx="0">
    <p:extLst>
      <p:ext uri="{19B8F6BF-5375-455C-9EA6-DF929625EA0E}">
        <p15:presenceInfo xmlns:p15="http://schemas.microsoft.com/office/powerpoint/2012/main" userId="Manali Vinay Hedaoo (BDA 21-2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15" autoAdjust="0"/>
    <p:restoredTop sz="94660"/>
  </p:normalViewPr>
  <p:slideViewPr>
    <p:cSldViewPr snapToGrid="0">
      <p:cViewPr varScale="1">
        <p:scale>
          <a:sx n="57" d="100"/>
          <a:sy n="57" d="100"/>
        </p:scale>
        <p:origin x="67" y="7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550D1-9BF9-4D31-AB05-838EAB711D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C85FE09-EE11-46DA-9670-4A89C4B533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25B2B02-0181-4D18-9418-95F36026DAD4}"/>
              </a:ext>
            </a:extLst>
          </p:cNvPr>
          <p:cNvSpPr>
            <a:spLocks noGrp="1"/>
          </p:cNvSpPr>
          <p:nvPr>
            <p:ph type="dt" sz="half" idx="10"/>
          </p:nvPr>
        </p:nvSpPr>
        <p:spPr/>
        <p:txBody>
          <a:bodyPr/>
          <a:lstStyle/>
          <a:p>
            <a:fld id="{7668C463-300C-4B9C-B40C-021024308BB2}" type="datetimeFigureOut">
              <a:rPr lang="en-IN" smtClean="0"/>
              <a:t>19-07-2022</a:t>
            </a:fld>
            <a:endParaRPr lang="en-IN"/>
          </a:p>
        </p:txBody>
      </p:sp>
      <p:sp>
        <p:nvSpPr>
          <p:cNvPr id="5" name="Footer Placeholder 4">
            <a:extLst>
              <a:ext uri="{FF2B5EF4-FFF2-40B4-BE49-F238E27FC236}">
                <a16:creationId xmlns:a16="http://schemas.microsoft.com/office/drawing/2014/main" id="{A2CF5A54-2815-4F3D-839B-2DAC8243C5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F05163-7A6D-4EFC-8637-E985C55AD231}"/>
              </a:ext>
            </a:extLst>
          </p:cNvPr>
          <p:cNvSpPr>
            <a:spLocks noGrp="1"/>
          </p:cNvSpPr>
          <p:nvPr>
            <p:ph type="sldNum" sz="quarter" idx="12"/>
          </p:nvPr>
        </p:nvSpPr>
        <p:spPr/>
        <p:txBody>
          <a:bodyPr/>
          <a:lstStyle/>
          <a:p>
            <a:fld id="{B683C8F7-D281-4DF4-96E7-FCC65C542FE4}" type="slidenum">
              <a:rPr lang="en-IN" smtClean="0"/>
              <a:t>‹#›</a:t>
            </a:fld>
            <a:endParaRPr lang="en-IN"/>
          </a:p>
        </p:txBody>
      </p:sp>
    </p:spTree>
    <p:extLst>
      <p:ext uri="{BB962C8B-B14F-4D97-AF65-F5344CB8AC3E}">
        <p14:creationId xmlns:p14="http://schemas.microsoft.com/office/powerpoint/2010/main" val="901250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01AFB-E370-444D-AA4F-50160313678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788A88-EC9B-431C-9B39-5F8A3CDAF89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369450-F216-46CC-A1C7-2E13CE56D6EB}"/>
              </a:ext>
            </a:extLst>
          </p:cNvPr>
          <p:cNvSpPr>
            <a:spLocks noGrp="1"/>
          </p:cNvSpPr>
          <p:nvPr>
            <p:ph type="dt" sz="half" idx="10"/>
          </p:nvPr>
        </p:nvSpPr>
        <p:spPr/>
        <p:txBody>
          <a:bodyPr/>
          <a:lstStyle/>
          <a:p>
            <a:fld id="{7668C463-300C-4B9C-B40C-021024308BB2}" type="datetimeFigureOut">
              <a:rPr lang="en-IN" smtClean="0"/>
              <a:t>19-07-2022</a:t>
            </a:fld>
            <a:endParaRPr lang="en-IN"/>
          </a:p>
        </p:txBody>
      </p:sp>
      <p:sp>
        <p:nvSpPr>
          <p:cNvPr id="5" name="Footer Placeholder 4">
            <a:extLst>
              <a:ext uri="{FF2B5EF4-FFF2-40B4-BE49-F238E27FC236}">
                <a16:creationId xmlns:a16="http://schemas.microsoft.com/office/drawing/2014/main" id="{90028B7A-BBF9-4C06-BA26-EC07D320A4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37F1F5-0D63-4F4C-A76B-2B1256D237F7}"/>
              </a:ext>
            </a:extLst>
          </p:cNvPr>
          <p:cNvSpPr>
            <a:spLocks noGrp="1"/>
          </p:cNvSpPr>
          <p:nvPr>
            <p:ph type="sldNum" sz="quarter" idx="12"/>
          </p:nvPr>
        </p:nvSpPr>
        <p:spPr/>
        <p:txBody>
          <a:bodyPr/>
          <a:lstStyle/>
          <a:p>
            <a:fld id="{B683C8F7-D281-4DF4-96E7-FCC65C542FE4}" type="slidenum">
              <a:rPr lang="en-IN" smtClean="0"/>
              <a:t>‹#›</a:t>
            </a:fld>
            <a:endParaRPr lang="en-IN"/>
          </a:p>
        </p:txBody>
      </p:sp>
    </p:spTree>
    <p:extLst>
      <p:ext uri="{BB962C8B-B14F-4D97-AF65-F5344CB8AC3E}">
        <p14:creationId xmlns:p14="http://schemas.microsoft.com/office/powerpoint/2010/main" val="432639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F6B175-4025-427D-AC8D-806DAC9D2E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F760EF-0C94-4234-87A9-9DAFB631B6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AC4C57-01B4-4524-B257-72400BA7B54D}"/>
              </a:ext>
            </a:extLst>
          </p:cNvPr>
          <p:cNvSpPr>
            <a:spLocks noGrp="1"/>
          </p:cNvSpPr>
          <p:nvPr>
            <p:ph type="dt" sz="half" idx="10"/>
          </p:nvPr>
        </p:nvSpPr>
        <p:spPr/>
        <p:txBody>
          <a:bodyPr/>
          <a:lstStyle/>
          <a:p>
            <a:fld id="{7668C463-300C-4B9C-B40C-021024308BB2}" type="datetimeFigureOut">
              <a:rPr lang="en-IN" smtClean="0"/>
              <a:t>19-07-2022</a:t>
            </a:fld>
            <a:endParaRPr lang="en-IN"/>
          </a:p>
        </p:txBody>
      </p:sp>
      <p:sp>
        <p:nvSpPr>
          <p:cNvPr id="5" name="Footer Placeholder 4">
            <a:extLst>
              <a:ext uri="{FF2B5EF4-FFF2-40B4-BE49-F238E27FC236}">
                <a16:creationId xmlns:a16="http://schemas.microsoft.com/office/drawing/2014/main" id="{FFFA5423-390F-4AAB-8E05-D4BC07289A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48F9F5-94CD-4521-B209-733801338CCE}"/>
              </a:ext>
            </a:extLst>
          </p:cNvPr>
          <p:cNvSpPr>
            <a:spLocks noGrp="1"/>
          </p:cNvSpPr>
          <p:nvPr>
            <p:ph type="sldNum" sz="quarter" idx="12"/>
          </p:nvPr>
        </p:nvSpPr>
        <p:spPr/>
        <p:txBody>
          <a:bodyPr/>
          <a:lstStyle/>
          <a:p>
            <a:fld id="{B683C8F7-D281-4DF4-96E7-FCC65C542FE4}" type="slidenum">
              <a:rPr lang="en-IN" smtClean="0"/>
              <a:t>‹#›</a:t>
            </a:fld>
            <a:endParaRPr lang="en-IN"/>
          </a:p>
        </p:txBody>
      </p:sp>
    </p:spTree>
    <p:extLst>
      <p:ext uri="{BB962C8B-B14F-4D97-AF65-F5344CB8AC3E}">
        <p14:creationId xmlns:p14="http://schemas.microsoft.com/office/powerpoint/2010/main" val="3302751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8BCDE-0E87-4259-BB95-50C305559D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CB785D-3D7F-4489-B344-DF7CA2AB689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C63E88-4ED9-4E83-AE65-75ACB6AB18F1}"/>
              </a:ext>
            </a:extLst>
          </p:cNvPr>
          <p:cNvSpPr>
            <a:spLocks noGrp="1"/>
          </p:cNvSpPr>
          <p:nvPr>
            <p:ph type="dt" sz="half" idx="10"/>
          </p:nvPr>
        </p:nvSpPr>
        <p:spPr/>
        <p:txBody>
          <a:bodyPr/>
          <a:lstStyle/>
          <a:p>
            <a:fld id="{7668C463-300C-4B9C-B40C-021024308BB2}" type="datetimeFigureOut">
              <a:rPr lang="en-IN" smtClean="0"/>
              <a:t>19-07-2022</a:t>
            </a:fld>
            <a:endParaRPr lang="en-IN"/>
          </a:p>
        </p:txBody>
      </p:sp>
      <p:sp>
        <p:nvSpPr>
          <p:cNvPr id="5" name="Footer Placeholder 4">
            <a:extLst>
              <a:ext uri="{FF2B5EF4-FFF2-40B4-BE49-F238E27FC236}">
                <a16:creationId xmlns:a16="http://schemas.microsoft.com/office/drawing/2014/main" id="{112E5047-C4C9-4429-95F2-49E61BF7B9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5C7EA3-0DEC-446C-BB39-DFA14ADD9863}"/>
              </a:ext>
            </a:extLst>
          </p:cNvPr>
          <p:cNvSpPr>
            <a:spLocks noGrp="1"/>
          </p:cNvSpPr>
          <p:nvPr>
            <p:ph type="sldNum" sz="quarter" idx="12"/>
          </p:nvPr>
        </p:nvSpPr>
        <p:spPr/>
        <p:txBody>
          <a:bodyPr/>
          <a:lstStyle/>
          <a:p>
            <a:fld id="{B683C8F7-D281-4DF4-96E7-FCC65C542FE4}" type="slidenum">
              <a:rPr lang="en-IN" smtClean="0"/>
              <a:t>‹#›</a:t>
            </a:fld>
            <a:endParaRPr lang="en-IN"/>
          </a:p>
        </p:txBody>
      </p:sp>
    </p:spTree>
    <p:extLst>
      <p:ext uri="{BB962C8B-B14F-4D97-AF65-F5344CB8AC3E}">
        <p14:creationId xmlns:p14="http://schemas.microsoft.com/office/powerpoint/2010/main" val="1247137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E6400-F672-4ABB-99A5-06753B8F39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D55A5B6-94FD-4BBF-BCC2-F1007DE69F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1B37AEC-AA5A-421E-B23F-BADA9B35EB57}"/>
              </a:ext>
            </a:extLst>
          </p:cNvPr>
          <p:cNvSpPr>
            <a:spLocks noGrp="1"/>
          </p:cNvSpPr>
          <p:nvPr>
            <p:ph type="dt" sz="half" idx="10"/>
          </p:nvPr>
        </p:nvSpPr>
        <p:spPr/>
        <p:txBody>
          <a:bodyPr/>
          <a:lstStyle/>
          <a:p>
            <a:fld id="{7668C463-300C-4B9C-B40C-021024308BB2}" type="datetimeFigureOut">
              <a:rPr lang="en-IN" smtClean="0"/>
              <a:t>19-07-2022</a:t>
            </a:fld>
            <a:endParaRPr lang="en-IN"/>
          </a:p>
        </p:txBody>
      </p:sp>
      <p:sp>
        <p:nvSpPr>
          <p:cNvPr id="5" name="Footer Placeholder 4">
            <a:extLst>
              <a:ext uri="{FF2B5EF4-FFF2-40B4-BE49-F238E27FC236}">
                <a16:creationId xmlns:a16="http://schemas.microsoft.com/office/drawing/2014/main" id="{D5453D0F-4F26-43D2-89B3-8ECA768333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01A6A1-D17F-4EA0-A305-F3133D8B4734}"/>
              </a:ext>
            </a:extLst>
          </p:cNvPr>
          <p:cNvSpPr>
            <a:spLocks noGrp="1"/>
          </p:cNvSpPr>
          <p:nvPr>
            <p:ph type="sldNum" sz="quarter" idx="12"/>
          </p:nvPr>
        </p:nvSpPr>
        <p:spPr/>
        <p:txBody>
          <a:bodyPr/>
          <a:lstStyle/>
          <a:p>
            <a:fld id="{B683C8F7-D281-4DF4-96E7-FCC65C542FE4}" type="slidenum">
              <a:rPr lang="en-IN" smtClean="0"/>
              <a:t>‹#›</a:t>
            </a:fld>
            <a:endParaRPr lang="en-IN"/>
          </a:p>
        </p:txBody>
      </p:sp>
    </p:spTree>
    <p:extLst>
      <p:ext uri="{BB962C8B-B14F-4D97-AF65-F5344CB8AC3E}">
        <p14:creationId xmlns:p14="http://schemas.microsoft.com/office/powerpoint/2010/main" val="1150281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B5FD1-A834-4546-A33F-8B99156312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DF9CE1-2B27-4731-A35D-BB59A752AB8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9233EB2-B03B-45B6-BBCD-0B5F8B61586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49A56FF-1BC0-447B-8376-73C95A782577}"/>
              </a:ext>
            </a:extLst>
          </p:cNvPr>
          <p:cNvSpPr>
            <a:spLocks noGrp="1"/>
          </p:cNvSpPr>
          <p:nvPr>
            <p:ph type="dt" sz="half" idx="10"/>
          </p:nvPr>
        </p:nvSpPr>
        <p:spPr/>
        <p:txBody>
          <a:bodyPr/>
          <a:lstStyle/>
          <a:p>
            <a:fld id="{7668C463-300C-4B9C-B40C-021024308BB2}" type="datetimeFigureOut">
              <a:rPr lang="en-IN" smtClean="0"/>
              <a:t>19-07-2022</a:t>
            </a:fld>
            <a:endParaRPr lang="en-IN"/>
          </a:p>
        </p:txBody>
      </p:sp>
      <p:sp>
        <p:nvSpPr>
          <p:cNvPr id="6" name="Footer Placeholder 5">
            <a:extLst>
              <a:ext uri="{FF2B5EF4-FFF2-40B4-BE49-F238E27FC236}">
                <a16:creationId xmlns:a16="http://schemas.microsoft.com/office/drawing/2014/main" id="{A53B50DD-8410-4850-9F13-0C60D3B7A1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7B9F7A-03D6-4235-A3DF-3BEEC3830DEC}"/>
              </a:ext>
            </a:extLst>
          </p:cNvPr>
          <p:cNvSpPr>
            <a:spLocks noGrp="1"/>
          </p:cNvSpPr>
          <p:nvPr>
            <p:ph type="sldNum" sz="quarter" idx="12"/>
          </p:nvPr>
        </p:nvSpPr>
        <p:spPr/>
        <p:txBody>
          <a:bodyPr/>
          <a:lstStyle/>
          <a:p>
            <a:fld id="{B683C8F7-D281-4DF4-96E7-FCC65C542FE4}" type="slidenum">
              <a:rPr lang="en-IN" smtClean="0"/>
              <a:t>‹#›</a:t>
            </a:fld>
            <a:endParaRPr lang="en-IN"/>
          </a:p>
        </p:txBody>
      </p:sp>
    </p:spTree>
    <p:extLst>
      <p:ext uri="{BB962C8B-B14F-4D97-AF65-F5344CB8AC3E}">
        <p14:creationId xmlns:p14="http://schemas.microsoft.com/office/powerpoint/2010/main" val="866112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5280B-CFBD-4422-8100-E17A3F76A64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DDF81D-1823-474A-B7F1-D58B29C64F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670DB1C-9CB3-4E11-AC48-1E250C823A8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F1901E-75AF-4DDE-B6B5-285BC301DA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BAC8CC4-E49B-4D3C-8AA3-3FD4B4B01A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E1016D-FC5D-42A5-A995-FA0AF3DA9108}"/>
              </a:ext>
            </a:extLst>
          </p:cNvPr>
          <p:cNvSpPr>
            <a:spLocks noGrp="1"/>
          </p:cNvSpPr>
          <p:nvPr>
            <p:ph type="dt" sz="half" idx="10"/>
          </p:nvPr>
        </p:nvSpPr>
        <p:spPr/>
        <p:txBody>
          <a:bodyPr/>
          <a:lstStyle/>
          <a:p>
            <a:fld id="{7668C463-300C-4B9C-B40C-021024308BB2}" type="datetimeFigureOut">
              <a:rPr lang="en-IN" smtClean="0"/>
              <a:t>19-07-2022</a:t>
            </a:fld>
            <a:endParaRPr lang="en-IN"/>
          </a:p>
        </p:txBody>
      </p:sp>
      <p:sp>
        <p:nvSpPr>
          <p:cNvPr id="8" name="Footer Placeholder 7">
            <a:extLst>
              <a:ext uri="{FF2B5EF4-FFF2-40B4-BE49-F238E27FC236}">
                <a16:creationId xmlns:a16="http://schemas.microsoft.com/office/drawing/2014/main" id="{57D41CE3-824C-4D67-9E0D-1BA5AE6068D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EA243F2-5DCC-4A2F-8754-F5C2FB53B54B}"/>
              </a:ext>
            </a:extLst>
          </p:cNvPr>
          <p:cNvSpPr>
            <a:spLocks noGrp="1"/>
          </p:cNvSpPr>
          <p:nvPr>
            <p:ph type="sldNum" sz="quarter" idx="12"/>
          </p:nvPr>
        </p:nvSpPr>
        <p:spPr/>
        <p:txBody>
          <a:bodyPr/>
          <a:lstStyle/>
          <a:p>
            <a:fld id="{B683C8F7-D281-4DF4-96E7-FCC65C542FE4}" type="slidenum">
              <a:rPr lang="en-IN" smtClean="0"/>
              <a:t>‹#›</a:t>
            </a:fld>
            <a:endParaRPr lang="en-IN"/>
          </a:p>
        </p:txBody>
      </p:sp>
    </p:spTree>
    <p:extLst>
      <p:ext uri="{BB962C8B-B14F-4D97-AF65-F5344CB8AC3E}">
        <p14:creationId xmlns:p14="http://schemas.microsoft.com/office/powerpoint/2010/main" val="394623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61762-CF3C-4157-A597-12BD3F81326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0028CE-DB22-4A6D-9A61-AF85CA46A8F8}"/>
              </a:ext>
            </a:extLst>
          </p:cNvPr>
          <p:cNvSpPr>
            <a:spLocks noGrp="1"/>
          </p:cNvSpPr>
          <p:nvPr>
            <p:ph type="dt" sz="half" idx="10"/>
          </p:nvPr>
        </p:nvSpPr>
        <p:spPr/>
        <p:txBody>
          <a:bodyPr/>
          <a:lstStyle/>
          <a:p>
            <a:fld id="{7668C463-300C-4B9C-B40C-021024308BB2}" type="datetimeFigureOut">
              <a:rPr lang="en-IN" smtClean="0"/>
              <a:t>19-07-2022</a:t>
            </a:fld>
            <a:endParaRPr lang="en-IN"/>
          </a:p>
        </p:txBody>
      </p:sp>
      <p:sp>
        <p:nvSpPr>
          <p:cNvPr id="4" name="Footer Placeholder 3">
            <a:extLst>
              <a:ext uri="{FF2B5EF4-FFF2-40B4-BE49-F238E27FC236}">
                <a16:creationId xmlns:a16="http://schemas.microsoft.com/office/drawing/2014/main" id="{9539ABF9-453E-4861-BE4F-D170FF4A669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B28ABE4-441B-4750-882C-E9E52A5E2C29}"/>
              </a:ext>
            </a:extLst>
          </p:cNvPr>
          <p:cNvSpPr>
            <a:spLocks noGrp="1"/>
          </p:cNvSpPr>
          <p:nvPr>
            <p:ph type="sldNum" sz="quarter" idx="12"/>
          </p:nvPr>
        </p:nvSpPr>
        <p:spPr/>
        <p:txBody>
          <a:bodyPr/>
          <a:lstStyle/>
          <a:p>
            <a:fld id="{B683C8F7-D281-4DF4-96E7-FCC65C542FE4}" type="slidenum">
              <a:rPr lang="en-IN" smtClean="0"/>
              <a:t>‹#›</a:t>
            </a:fld>
            <a:endParaRPr lang="en-IN"/>
          </a:p>
        </p:txBody>
      </p:sp>
    </p:spTree>
    <p:extLst>
      <p:ext uri="{BB962C8B-B14F-4D97-AF65-F5344CB8AC3E}">
        <p14:creationId xmlns:p14="http://schemas.microsoft.com/office/powerpoint/2010/main" val="4228760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C31736-C86C-471D-B7CC-33F95B79E4BF}"/>
              </a:ext>
            </a:extLst>
          </p:cNvPr>
          <p:cNvSpPr>
            <a:spLocks noGrp="1"/>
          </p:cNvSpPr>
          <p:nvPr>
            <p:ph type="dt" sz="half" idx="10"/>
          </p:nvPr>
        </p:nvSpPr>
        <p:spPr/>
        <p:txBody>
          <a:bodyPr/>
          <a:lstStyle/>
          <a:p>
            <a:fld id="{7668C463-300C-4B9C-B40C-021024308BB2}" type="datetimeFigureOut">
              <a:rPr lang="en-IN" smtClean="0"/>
              <a:t>19-07-2022</a:t>
            </a:fld>
            <a:endParaRPr lang="en-IN"/>
          </a:p>
        </p:txBody>
      </p:sp>
      <p:sp>
        <p:nvSpPr>
          <p:cNvPr id="3" name="Footer Placeholder 2">
            <a:extLst>
              <a:ext uri="{FF2B5EF4-FFF2-40B4-BE49-F238E27FC236}">
                <a16:creationId xmlns:a16="http://schemas.microsoft.com/office/drawing/2014/main" id="{09051897-7921-43E0-8AC4-26FD9B061E4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84580B9-01C5-4DCC-B88B-D67EA8C5B215}"/>
              </a:ext>
            </a:extLst>
          </p:cNvPr>
          <p:cNvSpPr>
            <a:spLocks noGrp="1"/>
          </p:cNvSpPr>
          <p:nvPr>
            <p:ph type="sldNum" sz="quarter" idx="12"/>
          </p:nvPr>
        </p:nvSpPr>
        <p:spPr/>
        <p:txBody>
          <a:bodyPr/>
          <a:lstStyle/>
          <a:p>
            <a:fld id="{B683C8F7-D281-4DF4-96E7-FCC65C542FE4}" type="slidenum">
              <a:rPr lang="en-IN" smtClean="0"/>
              <a:t>‹#›</a:t>
            </a:fld>
            <a:endParaRPr lang="en-IN"/>
          </a:p>
        </p:txBody>
      </p:sp>
    </p:spTree>
    <p:extLst>
      <p:ext uri="{BB962C8B-B14F-4D97-AF65-F5344CB8AC3E}">
        <p14:creationId xmlns:p14="http://schemas.microsoft.com/office/powerpoint/2010/main" val="764088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0CA5D-E1A6-4A7E-8B46-EF4D9A71A3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312B1E-C07A-45D9-AA26-F75E180F0A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13DD625-A366-4018-8722-B82AC293CE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8CE174-F3F1-43B1-BF49-A67EBA3BBC9B}"/>
              </a:ext>
            </a:extLst>
          </p:cNvPr>
          <p:cNvSpPr>
            <a:spLocks noGrp="1"/>
          </p:cNvSpPr>
          <p:nvPr>
            <p:ph type="dt" sz="half" idx="10"/>
          </p:nvPr>
        </p:nvSpPr>
        <p:spPr/>
        <p:txBody>
          <a:bodyPr/>
          <a:lstStyle/>
          <a:p>
            <a:fld id="{7668C463-300C-4B9C-B40C-021024308BB2}" type="datetimeFigureOut">
              <a:rPr lang="en-IN" smtClean="0"/>
              <a:t>19-07-2022</a:t>
            </a:fld>
            <a:endParaRPr lang="en-IN"/>
          </a:p>
        </p:txBody>
      </p:sp>
      <p:sp>
        <p:nvSpPr>
          <p:cNvPr id="6" name="Footer Placeholder 5">
            <a:extLst>
              <a:ext uri="{FF2B5EF4-FFF2-40B4-BE49-F238E27FC236}">
                <a16:creationId xmlns:a16="http://schemas.microsoft.com/office/drawing/2014/main" id="{88E15E6C-D54C-46C9-A1DE-76A9E7A8FB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00B76C-4225-4D34-83DD-3DE18C8A0EEA}"/>
              </a:ext>
            </a:extLst>
          </p:cNvPr>
          <p:cNvSpPr>
            <a:spLocks noGrp="1"/>
          </p:cNvSpPr>
          <p:nvPr>
            <p:ph type="sldNum" sz="quarter" idx="12"/>
          </p:nvPr>
        </p:nvSpPr>
        <p:spPr/>
        <p:txBody>
          <a:bodyPr/>
          <a:lstStyle/>
          <a:p>
            <a:fld id="{B683C8F7-D281-4DF4-96E7-FCC65C542FE4}" type="slidenum">
              <a:rPr lang="en-IN" smtClean="0"/>
              <a:t>‹#›</a:t>
            </a:fld>
            <a:endParaRPr lang="en-IN"/>
          </a:p>
        </p:txBody>
      </p:sp>
    </p:spTree>
    <p:extLst>
      <p:ext uri="{BB962C8B-B14F-4D97-AF65-F5344CB8AC3E}">
        <p14:creationId xmlns:p14="http://schemas.microsoft.com/office/powerpoint/2010/main" val="3716414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DA477-561B-4444-9A37-07BD4BFAA1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B8A6FAA-E631-4DBB-A1CF-53D9B99DB7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1647B61-6514-4266-BDAD-D2118085FD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FDEA47-E224-4AE6-973E-A5B51A2A19C1}"/>
              </a:ext>
            </a:extLst>
          </p:cNvPr>
          <p:cNvSpPr>
            <a:spLocks noGrp="1"/>
          </p:cNvSpPr>
          <p:nvPr>
            <p:ph type="dt" sz="half" idx="10"/>
          </p:nvPr>
        </p:nvSpPr>
        <p:spPr/>
        <p:txBody>
          <a:bodyPr/>
          <a:lstStyle/>
          <a:p>
            <a:fld id="{7668C463-300C-4B9C-B40C-021024308BB2}" type="datetimeFigureOut">
              <a:rPr lang="en-IN" smtClean="0"/>
              <a:t>19-07-2022</a:t>
            </a:fld>
            <a:endParaRPr lang="en-IN"/>
          </a:p>
        </p:txBody>
      </p:sp>
      <p:sp>
        <p:nvSpPr>
          <p:cNvPr id="6" name="Footer Placeholder 5">
            <a:extLst>
              <a:ext uri="{FF2B5EF4-FFF2-40B4-BE49-F238E27FC236}">
                <a16:creationId xmlns:a16="http://schemas.microsoft.com/office/drawing/2014/main" id="{08F34CC8-4BA1-44CC-97BF-409785C5C7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C61CE4-26B8-4B73-8209-3897F323795A}"/>
              </a:ext>
            </a:extLst>
          </p:cNvPr>
          <p:cNvSpPr>
            <a:spLocks noGrp="1"/>
          </p:cNvSpPr>
          <p:nvPr>
            <p:ph type="sldNum" sz="quarter" idx="12"/>
          </p:nvPr>
        </p:nvSpPr>
        <p:spPr/>
        <p:txBody>
          <a:bodyPr/>
          <a:lstStyle/>
          <a:p>
            <a:fld id="{B683C8F7-D281-4DF4-96E7-FCC65C542FE4}" type="slidenum">
              <a:rPr lang="en-IN" smtClean="0"/>
              <a:t>‹#›</a:t>
            </a:fld>
            <a:endParaRPr lang="en-IN"/>
          </a:p>
        </p:txBody>
      </p:sp>
    </p:spTree>
    <p:extLst>
      <p:ext uri="{BB962C8B-B14F-4D97-AF65-F5344CB8AC3E}">
        <p14:creationId xmlns:p14="http://schemas.microsoft.com/office/powerpoint/2010/main" val="644668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2CB541-425A-4DBD-8389-FD34932468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E82157-CEA9-4ACF-8B52-0D6FDD8C51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563C0D-8F65-46E3-98EA-89814293D5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68C463-300C-4B9C-B40C-021024308BB2}" type="datetimeFigureOut">
              <a:rPr lang="en-IN" smtClean="0"/>
              <a:t>19-07-2022</a:t>
            </a:fld>
            <a:endParaRPr lang="en-IN"/>
          </a:p>
        </p:txBody>
      </p:sp>
      <p:sp>
        <p:nvSpPr>
          <p:cNvPr id="5" name="Footer Placeholder 4">
            <a:extLst>
              <a:ext uri="{FF2B5EF4-FFF2-40B4-BE49-F238E27FC236}">
                <a16:creationId xmlns:a16="http://schemas.microsoft.com/office/drawing/2014/main" id="{5843C0B8-F722-4345-95ED-B47C2BEF6D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3D9CE29-6512-4B10-B5A0-25B745CFCA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83C8F7-D281-4DF4-96E7-FCC65C542FE4}" type="slidenum">
              <a:rPr lang="en-IN" smtClean="0"/>
              <a:t>‹#›</a:t>
            </a:fld>
            <a:endParaRPr lang="en-IN"/>
          </a:p>
        </p:txBody>
      </p:sp>
    </p:spTree>
    <p:extLst>
      <p:ext uri="{BB962C8B-B14F-4D97-AF65-F5344CB8AC3E}">
        <p14:creationId xmlns:p14="http://schemas.microsoft.com/office/powerpoint/2010/main" val="3346831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hyperlink" Target="https://www.analyticsvidhya.com/blog/2021/11/performing-time-series-analysis-using-arima-model-in-r/" TargetMode="External"/><Relationship Id="rId7" Type="http://schemas.openxmlformats.org/officeDocument/2006/relationships/hyperlink" Target="https://en.wikipedia.org/wiki/Long_short-term_memory#:~:text=Long%20short%2Dterm%20memory%20(LSTM,networks%2C%20LSTM%20has%20feedback%20connections"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geeksforgeeks.org/deep-learning-introduction-to-long-short-term-memory/" TargetMode="External"/><Relationship Id="rId5" Type="http://schemas.openxmlformats.org/officeDocument/2006/relationships/hyperlink" Target="https://www.analyticsvidhya.com/blog/2022/03/an-overview-on-long-short-term-memory-lstm/" TargetMode="External"/><Relationship Id="rId4" Type="http://schemas.openxmlformats.org/officeDocument/2006/relationships/hyperlink" Target="https://www.machinelearningplus.com/time-series/arima-model-time-series-forecasting-python/"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ime Series Analysis 101. A Layman's guide to Time Series… | by Prashant  Bangar | Analytics Vidhya | Medium">
            <a:extLst>
              <a:ext uri="{FF2B5EF4-FFF2-40B4-BE49-F238E27FC236}">
                <a16:creationId xmlns:a16="http://schemas.microsoft.com/office/drawing/2014/main" id="{AB31029B-0476-4616-80C4-9EB5E8A819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68532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9BABA07-A27E-4626-942C-1B4F7AF89298}"/>
              </a:ext>
            </a:extLst>
          </p:cNvPr>
          <p:cNvSpPr>
            <a:spLocks noGrp="1"/>
          </p:cNvSpPr>
          <p:nvPr>
            <p:ph type="ctrTitle"/>
          </p:nvPr>
        </p:nvSpPr>
        <p:spPr>
          <a:xfrm>
            <a:off x="1524000" y="0"/>
            <a:ext cx="9144000" cy="2387600"/>
          </a:xfrm>
        </p:spPr>
        <p:txBody>
          <a:bodyPr/>
          <a:lstStyle/>
          <a:p>
            <a:r>
              <a:rPr lang="en-US" b="1" dirty="0">
                <a:solidFill>
                  <a:schemeClr val="bg1"/>
                </a:solidFill>
              </a:rPr>
              <a:t>Forecast of Household Electricity Demand</a:t>
            </a:r>
            <a:endParaRPr lang="en-IN" b="1" dirty="0">
              <a:solidFill>
                <a:schemeClr val="bg1"/>
              </a:solidFill>
            </a:endParaRPr>
          </a:p>
        </p:txBody>
      </p:sp>
    </p:spTree>
    <p:extLst>
      <p:ext uri="{BB962C8B-B14F-4D97-AF65-F5344CB8AC3E}">
        <p14:creationId xmlns:p14="http://schemas.microsoft.com/office/powerpoint/2010/main" val="649757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Time Series Analysis 101. A Layman's guide to Time Series… | by Prashant  Bangar | Analytics Vidhya | Medium">
            <a:extLst>
              <a:ext uri="{FF2B5EF4-FFF2-40B4-BE49-F238E27FC236}">
                <a16:creationId xmlns:a16="http://schemas.microsoft.com/office/drawing/2014/main" id="{BDA593B5-3A68-4B1A-884C-95B1A0D575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68532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40E6CDA-1338-4844-B55A-F7A70B363B95}"/>
              </a:ext>
            </a:extLst>
          </p:cNvPr>
          <p:cNvSpPr>
            <a:spLocks noGrp="1"/>
          </p:cNvSpPr>
          <p:nvPr>
            <p:ph type="title"/>
          </p:nvPr>
        </p:nvSpPr>
        <p:spPr>
          <a:xfrm>
            <a:off x="0" y="7112"/>
            <a:ext cx="12192000" cy="1102578"/>
          </a:xfrm>
        </p:spPr>
        <p:txBody>
          <a:bodyPr/>
          <a:lstStyle/>
          <a:p>
            <a:pPr algn="ctr"/>
            <a:r>
              <a:rPr lang="en-IN" b="1" dirty="0">
                <a:solidFill>
                  <a:schemeClr val="bg1"/>
                </a:solidFill>
              </a:rPr>
              <a:t>Visualizations</a:t>
            </a:r>
          </a:p>
        </p:txBody>
      </p:sp>
      <p:pic>
        <p:nvPicPr>
          <p:cNvPr id="4" name="Picture 3">
            <a:extLst>
              <a:ext uri="{FF2B5EF4-FFF2-40B4-BE49-F238E27FC236}">
                <a16:creationId xmlns:a16="http://schemas.microsoft.com/office/drawing/2014/main" id="{EB3786ED-A74B-497D-B6ED-8CC08C068E85}"/>
              </a:ext>
            </a:extLst>
          </p:cNvPr>
          <p:cNvPicPr>
            <a:picLocks noChangeAspect="1"/>
          </p:cNvPicPr>
          <p:nvPr/>
        </p:nvPicPr>
        <p:blipFill>
          <a:blip r:embed="rId3"/>
          <a:stretch>
            <a:fillRect/>
          </a:stretch>
        </p:blipFill>
        <p:spPr>
          <a:xfrm>
            <a:off x="-1" y="2899068"/>
            <a:ext cx="5464013" cy="3887214"/>
          </a:xfrm>
          <a:prstGeom prst="rect">
            <a:avLst/>
          </a:prstGeom>
        </p:spPr>
      </p:pic>
      <p:pic>
        <p:nvPicPr>
          <p:cNvPr id="8" name="Picture 7">
            <a:extLst>
              <a:ext uri="{FF2B5EF4-FFF2-40B4-BE49-F238E27FC236}">
                <a16:creationId xmlns:a16="http://schemas.microsoft.com/office/drawing/2014/main" id="{C69B4D4F-B6AD-482F-936C-73AE2CE15778}"/>
              </a:ext>
            </a:extLst>
          </p:cNvPr>
          <p:cNvPicPr>
            <a:picLocks noChangeAspect="1"/>
          </p:cNvPicPr>
          <p:nvPr/>
        </p:nvPicPr>
        <p:blipFill>
          <a:blip r:embed="rId4"/>
          <a:stretch>
            <a:fillRect/>
          </a:stretch>
        </p:blipFill>
        <p:spPr>
          <a:xfrm>
            <a:off x="0" y="1286526"/>
            <a:ext cx="5464013" cy="1524132"/>
          </a:xfrm>
          <a:prstGeom prst="rect">
            <a:avLst/>
          </a:prstGeom>
        </p:spPr>
      </p:pic>
      <p:pic>
        <p:nvPicPr>
          <p:cNvPr id="9" name="Picture 8">
            <a:extLst>
              <a:ext uri="{FF2B5EF4-FFF2-40B4-BE49-F238E27FC236}">
                <a16:creationId xmlns:a16="http://schemas.microsoft.com/office/drawing/2014/main" id="{98CD1CBA-656A-41AC-AC6C-0417D3C197B4}"/>
              </a:ext>
            </a:extLst>
          </p:cNvPr>
          <p:cNvPicPr>
            <a:picLocks noChangeAspect="1"/>
          </p:cNvPicPr>
          <p:nvPr/>
        </p:nvPicPr>
        <p:blipFill>
          <a:blip r:embed="rId5"/>
          <a:stretch>
            <a:fillRect/>
          </a:stretch>
        </p:blipFill>
        <p:spPr>
          <a:xfrm>
            <a:off x="5464012" y="5748310"/>
            <a:ext cx="6727988" cy="861135"/>
          </a:xfrm>
          <a:prstGeom prst="rect">
            <a:avLst/>
          </a:prstGeom>
        </p:spPr>
      </p:pic>
      <p:pic>
        <p:nvPicPr>
          <p:cNvPr id="10" name="Picture 9">
            <a:extLst>
              <a:ext uri="{FF2B5EF4-FFF2-40B4-BE49-F238E27FC236}">
                <a16:creationId xmlns:a16="http://schemas.microsoft.com/office/drawing/2014/main" id="{1B03EB5A-F91B-46A5-A3D1-4BF8C5B2D0C7}"/>
              </a:ext>
            </a:extLst>
          </p:cNvPr>
          <p:cNvPicPr>
            <a:picLocks noChangeAspect="1"/>
          </p:cNvPicPr>
          <p:nvPr/>
        </p:nvPicPr>
        <p:blipFill>
          <a:blip r:embed="rId6"/>
          <a:stretch>
            <a:fillRect/>
          </a:stretch>
        </p:blipFill>
        <p:spPr>
          <a:xfrm>
            <a:off x="5464012" y="1286526"/>
            <a:ext cx="6727988" cy="4284948"/>
          </a:xfrm>
          <a:prstGeom prst="rect">
            <a:avLst/>
          </a:prstGeom>
        </p:spPr>
      </p:pic>
    </p:spTree>
    <p:extLst>
      <p:ext uri="{BB962C8B-B14F-4D97-AF65-F5344CB8AC3E}">
        <p14:creationId xmlns:p14="http://schemas.microsoft.com/office/powerpoint/2010/main" val="2041647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Time Series Analysis 101. A Layman's guide to Time Series… | by Prashant  Bangar | Analytics Vidhya | Medium">
            <a:extLst>
              <a:ext uri="{FF2B5EF4-FFF2-40B4-BE49-F238E27FC236}">
                <a16:creationId xmlns:a16="http://schemas.microsoft.com/office/drawing/2014/main" id="{7B72E75D-9B80-44AF-A078-BD6D6FF5DA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68532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5D99968-47DE-42BB-A76B-ABB4D61625FE}"/>
              </a:ext>
            </a:extLst>
          </p:cNvPr>
          <p:cNvSpPr>
            <a:spLocks noGrp="1"/>
          </p:cNvSpPr>
          <p:nvPr>
            <p:ph type="title"/>
          </p:nvPr>
        </p:nvSpPr>
        <p:spPr>
          <a:xfrm>
            <a:off x="0" y="1"/>
            <a:ext cx="12192000" cy="1021975"/>
          </a:xfrm>
        </p:spPr>
        <p:txBody>
          <a:bodyPr/>
          <a:lstStyle/>
          <a:p>
            <a:pPr algn="ctr"/>
            <a:r>
              <a:rPr lang="en-IN" b="1" dirty="0">
                <a:solidFill>
                  <a:schemeClr val="bg1"/>
                </a:solidFill>
              </a:rPr>
              <a:t>Visualizations</a:t>
            </a:r>
          </a:p>
        </p:txBody>
      </p:sp>
      <p:pic>
        <p:nvPicPr>
          <p:cNvPr id="4" name="Content Placeholder 3">
            <a:extLst>
              <a:ext uri="{FF2B5EF4-FFF2-40B4-BE49-F238E27FC236}">
                <a16:creationId xmlns:a16="http://schemas.microsoft.com/office/drawing/2014/main" id="{25182F82-4F6E-4921-9AF9-84D217CEC761}"/>
              </a:ext>
            </a:extLst>
          </p:cNvPr>
          <p:cNvPicPr>
            <a:picLocks noGrp="1" noChangeAspect="1"/>
          </p:cNvPicPr>
          <p:nvPr>
            <p:ph idx="1"/>
          </p:nvPr>
        </p:nvPicPr>
        <p:blipFill>
          <a:blip r:embed="rId3"/>
          <a:stretch>
            <a:fillRect/>
          </a:stretch>
        </p:blipFill>
        <p:spPr>
          <a:xfrm>
            <a:off x="533398" y="1021976"/>
            <a:ext cx="4675096" cy="952583"/>
          </a:xfrm>
          <a:prstGeom prst="rect">
            <a:avLst/>
          </a:prstGeom>
        </p:spPr>
      </p:pic>
      <p:pic>
        <p:nvPicPr>
          <p:cNvPr id="5" name="Picture 4">
            <a:extLst>
              <a:ext uri="{FF2B5EF4-FFF2-40B4-BE49-F238E27FC236}">
                <a16:creationId xmlns:a16="http://schemas.microsoft.com/office/drawing/2014/main" id="{D91BF6FC-DAAC-4046-B82B-F4DC140724D1}"/>
              </a:ext>
            </a:extLst>
          </p:cNvPr>
          <p:cNvPicPr>
            <a:picLocks noChangeAspect="1"/>
          </p:cNvPicPr>
          <p:nvPr/>
        </p:nvPicPr>
        <p:blipFill>
          <a:blip r:embed="rId4"/>
          <a:stretch>
            <a:fillRect/>
          </a:stretch>
        </p:blipFill>
        <p:spPr>
          <a:xfrm>
            <a:off x="533398" y="2043951"/>
            <a:ext cx="4675096" cy="4669516"/>
          </a:xfrm>
          <a:prstGeom prst="rect">
            <a:avLst/>
          </a:prstGeom>
        </p:spPr>
      </p:pic>
      <p:pic>
        <p:nvPicPr>
          <p:cNvPr id="6" name="Picture 5">
            <a:extLst>
              <a:ext uri="{FF2B5EF4-FFF2-40B4-BE49-F238E27FC236}">
                <a16:creationId xmlns:a16="http://schemas.microsoft.com/office/drawing/2014/main" id="{EA195531-638A-4DD4-90D0-C627507AD604}"/>
              </a:ext>
            </a:extLst>
          </p:cNvPr>
          <p:cNvPicPr>
            <a:picLocks noChangeAspect="1"/>
          </p:cNvPicPr>
          <p:nvPr/>
        </p:nvPicPr>
        <p:blipFill>
          <a:blip r:embed="rId5"/>
          <a:stretch>
            <a:fillRect/>
          </a:stretch>
        </p:blipFill>
        <p:spPr>
          <a:xfrm>
            <a:off x="6095999" y="1021976"/>
            <a:ext cx="5257799" cy="952583"/>
          </a:xfrm>
          <a:prstGeom prst="rect">
            <a:avLst/>
          </a:prstGeom>
        </p:spPr>
      </p:pic>
      <p:pic>
        <p:nvPicPr>
          <p:cNvPr id="7" name="Picture 6">
            <a:extLst>
              <a:ext uri="{FF2B5EF4-FFF2-40B4-BE49-F238E27FC236}">
                <a16:creationId xmlns:a16="http://schemas.microsoft.com/office/drawing/2014/main" id="{7889C8DC-78AD-40A6-B055-D33A32596815}"/>
              </a:ext>
            </a:extLst>
          </p:cNvPr>
          <p:cNvPicPr>
            <a:picLocks noChangeAspect="1"/>
          </p:cNvPicPr>
          <p:nvPr/>
        </p:nvPicPr>
        <p:blipFill>
          <a:blip r:embed="rId6"/>
          <a:stretch>
            <a:fillRect/>
          </a:stretch>
        </p:blipFill>
        <p:spPr>
          <a:xfrm>
            <a:off x="6095998" y="2043951"/>
            <a:ext cx="5257800" cy="4669516"/>
          </a:xfrm>
          <a:prstGeom prst="rect">
            <a:avLst/>
          </a:prstGeom>
        </p:spPr>
      </p:pic>
    </p:spTree>
    <p:extLst>
      <p:ext uri="{BB962C8B-B14F-4D97-AF65-F5344CB8AC3E}">
        <p14:creationId xmlns:p14="http://schemas.microsoft.com/office/powerpoint/2010/main" val="1475991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par>
                          <p:cTn id="8" fill="hold">
                            <p:stCondLst>
                              <p:cond delay="2000"/>
                            </p:stCondLst>
                            <p:childTnLst>
                              <p:par>
                                <p:cTn id="9" presetID="6" presetClass="entr" presetSubtype="1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in)">
                                      <p:cBhvr>
                                        <p:cTn id="11" dur="2000"/>
                                        <p:tgtEl>
                                          <p:spTgt spid="5"/>
                                        </p:tgtEl>
                                      </p:cBhvr>
                                    </p:animEffect>
                                  </p:childTnLst>
                                </p:cTn>
                              </p:par>
                            </p:childTnLst>
                          </p:cTn>
                        </p:par>
                        <p:par>
                          <p:cTn id="12" fill="hold">
                            <p:stCondLst>
                              <p:cond delay="4000"/>
                            </p:stCondLst>
                            <p:childTnLst>
                              <p:par>
                                <p:cTn id="13" presetID="6" presetClass="entr" presetSubtype="16"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childTnLst>
                          </p:cTn>
                        </p:par>
                        <p:par>
                          <p:cTn id="16" fill="hold">
                            <p:stCondLst>
                              <p:cond delay="6000"/>
                            </p:stCondLst>
                            <p:childTnLst>
                              <p:par>
                                <p:cTn id="17" presetID="6" presetClass="entr" presetSubtype="16"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ircle(in)">
                                      <p:cBhvr>
                                        <p:cTn id="1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Time Series Analysis 101. A Layman's guide to Time Series… | by Prashant  Bangar | Analytics Vidhya | Medium">
            <a:extLst>
              <a:ext uri="{FF2B5EF4-FFF2-40B4-BE49-F238E27FC236}">
                <a16:creationId xmlns:a16="http://schemas.microsoft.com/office/drawing/2014/main" id="{53340C5C-7920-40C6-BDA2-38F14C7A9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685323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33DBB5F-6D16-4199-B76C-3C2BFD2F6B89}"/>
              </a:ext>
            </a:extLst>
          </p:cNvPr>
          <p:cNvPicPr>
            <a:picLocks noChangeAspect="1"/>
          </p:cNvPicPr>
          <p:nvPr/>
        </p:nvPicPr>
        <p:blipFill>
          <a:blip r:embed="rId3"/>
          <a:stretch>
            <a:fillRect/>
          </a:stretch>
        </p:blipFill>
        <p:spPr>
          <a:xfrm>
            <a:off x="7368187" y="3684186"/>
            <a:ext cx="4375580" cy="3002549"/>
          </a:xfrm>
          <a:prstGeom prst="rect">
            <a:avLst/>
          </a:prstGeom>
        </p:spPr>
      </p:pic>
      <p:sp>
        <p:nvSpPr>
          <p:cNvPr id="2" name="Title 1">
            <a:extLst>
              <a:ext uri="{FF2B5EF4-FFF2-40B4-BE49-F238E27FC236}">
                <a16:creationId xmlns:a16="http://schemas.microsoft.com/office/drawing/2014/main" id="{367471FE-5ABB-4BBF-B128-93B08A6DB04E}"/>
              </a:ext>
            </a:extLst>
          </p:cNvPr>
          <p:cNvSpPr>
            <a:spLocks noGrp="1"/>
          </p:cNvSpPr>
          <p:nvPr>
            <p:ph type="title"/>
          </p:nvPr>
        </p:nvSpPr>
        <p:spPr>
          <a:xfrm>
            <a:off x="-1" y="6537"/>
            <a:ext cx="12175861" cy="1325563"/>
          </a:xfrm>
        </p:spPr>
        <p:txBody>
          <a:bodyPr/>
          <a:lstStyle/>
          <a:p>
            <a:pPr algn="ctr"/>
            <a:r>
              <a:rPr lang="en-IN" b="1" dirty="0">
                <a:solidFill>
                  <a:schemeClr val="bg1"/>
                </a:solidFill>
              </a:rPr>
              <a:t>Visualizations</a:t>
            </a:r>
          </a:p>
        </p:txBody>
      </p:sp>
      <p:pic>
        <p:nvPicPr>
          <p:cNvPr id="4" name="Picture 3">
            <a:extLst>
              <a:ext uri="{FF2B5EF4-FFF2-40B4-BE49-F238E27FC236}">
                <a16:creationId xmlns:a16="http://schemas.microsoft.com/office/drawing/2014/main" id="{CB1C9BB6-B5EF-4D3A-B28F-CC35C224467B}"/>
              </a:ext>
            </a:extLst>
          </p:cNvPr>
          <p:cNvPicPr>
            <a:picLocks noChangeAspect="1"/>
          </p:cNvPicPr>
          <p:nvPr/>
        </p:nvPicPr>
        <p:blipFill>
          <a:blip r:embed="rId4"/>
          <a:stretch>
            <a:fillRect/>
          </a:stretch>
        </p:blipFill>
        <p:spPr>
          <a:xfrm>
            <a:off x="-16141" y="1332098"/>
            <a:ext cx="6079058" cy="4315667"/>
          </a:xfrm>
          <a:prstGeom prst="rect">
            <a:avLst/>
          </a:prstGeom>
        </p:spPr>
      </p:pic>
      <p:pic>
        <p:nvPicPr>
          <p:cNvPr id="5" name="Picture 4">
            <a:extLst>
              <a:ext uri="{FF2B5EF4-FFF2-40B4-BE49-F238E27FC236}">
                <a16:creationId xmlns:a16="http://schemas.microsoft.com/office/drawing/2014/main" id="{634D91AA-BEBA-4446-9353-5BEAD21C6ED9}"/>
              </a:ext>
            </a:extLst>
          </p:cNvPr>
          <p:cNvPicPr>
            <a:picLocks noChangeAspect="1"/>
          </p:cNvPicPr>
          <p:nvPr/>
        </p:nvPicPr>
        <p:blipFill>
          <a:blip r:embed="rId5"/>
          <a:stretch>
            <a:fillRect/>
          </a:stretch>
        </p:blipFill>
        <p:spPr>
          <a:xfrm>
            <a:off x="7368186" y="1170733"/>
            <a:ext cx="4375580" cy="2513453"/>
          </a:xfrm>
          <a:prstGeom prst="rect">
            <a:avLst/>
          </a:prstGeom>
        </p:spPr>
      </p:pic>
      <p:pic>
        <p:nvPicPr>
          <p:cNvPr id="6" name="Picture 5">
            <a:extLst>
              <a:ext uri="{FF2B5EF4-FFF2-40B4-BE49-F238E27FC236}">
                <a16:creationId xmlns:a16="http://schemas.microsoft.com/office/drawing/2014/main" id="{9654C9DF-E8DD-49F4-9838-1919A6EB70E6}"/>
              </a:ext>
            </a:extLst>
          </p:cNvPr>
          <p:cNvPicPr>
            <a:picLocks noChangeAspect="1"/>
          </p:cNvPicPr>
          <p:nvPr/>
        </p:nvPicPr>
        <p:blipFill>
          <a:blip r:embed="rId6"/>
          <a:stretch>
            <a:fillRect/>
          </a:stretch>
        </p:blipFill>
        <p:spPr>
          <a:xfrm>
            <a:off x="-16141" y="5647765"/>
            <a:ext cx="6079058" cy="777307"/>
          </a:xfrm>
          <a:prstGeom prst="rect">
            <a:avLst/>
          </a:prstGeom>
        </p:spPr>
      </p:pic>
    </p:spTree>
    <p:extLst>
      <p:ext uri="{BB962C8B-B14F-4D97-AF65-F5344CB8AC3E}">
        <p14:creationId xmlns:p14="http://schemas.microsoft.com/office/powerpoint/2010/main" val="650452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par>
                          <p:cTn id="8" fill="hold">
                            <p:stCondLst>
                              <p:cond delay="2000"/>
                            </p:stCondLst>
                            <p:childTnLst>
                              <p:par>
                                <p:cTn id="9" presetID="6" presetClass="entr" presetSubtype="1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in)">
                                      <p:cBhvr>
                                        <p:cTn id="11" dur="2000"/>
                                        <p:tgtEl>
                                          <p:spTgt spid="5"/>
                                        </p:tgtEl>
                                      </p:cBhvr>
                                    </p:animEffect>
                                  </p:childTnLst>
                                </p:cTn>
                              </p:par>
                            </p:childTnLst>
                          </p:cTn>
                        </p:par>
                        <p:par>
                          <p:cTn id="12" fill="hold">
                            <p:stCondLst>
                              <p:cond delay="4000"/>
                            </p:stCondLst>
                            <p:childTnLst>
                              <p:par>
                                <p:cTn id="13" presetID="6" presetClass="entr" presetSubtype="16"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childTnLst>
                          </p:cTn>
                        </p:par>
                        <p:par>
                          <p:cTn id="16" fill="hold">
                            <p:stCondLst>
                              <p:cond delay="6000"/>
                            </p:stCondLst>
                            <p:childTnLst>
                              <p:par>
                                <p:cTn id="17" presetID="6" presetClass="entr" presetSubtype="16"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ircle(in)">
                                      <p:cBhvr>
                                        <p:cTn id="1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Time Series Analysis 101. A Layman's guide to Time Series… | by Prashant  Bangar | Analytics Vidhya | Medium">
            <a:extLst>
              <a:ext uri="{FF2B5EF4-FFF2-40B4-BE49-F238E27FC236}">
                <a16:creationId xmlns:a16="http://schemas.microsoft.com/office/drawing/2014/main" id="{DFAE6619-4A50-488F-856B-592404088A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68532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26BE853-E9E4-44FC-969B-D1B2E14C441B}"/>
              </a:ext>
            </a:extLst>
          </p:cNvPr>
          <p:cNvSpPr>
            <a:spLocks noGrp="1"/>
          </p:cNvSpPr>
          <p:nvPr>
            <p:ph type="title"/>
          </p:nvPr>
        </p:nvSpPr>
        <p:spPr>
          <a:xfrm>
            <a:off x="0" y="-12606"/>
            <a:ext cx="12192000" cy="1325563"/>
          </a:xfrm>
        </p:spPr>
        <p:txBody>
          <a:bodyPr/>
          <a:lstStyle/>
          <a:p>
            <a:pPr algn="ctr"/>
            <a:r>
              <a:rPr lang="en-IN" b="1" dirty="0">
                <a:solidFill>
                  <a:schemeClr val="bg1"/>
                </a:solidFill>
              </a:rPr>
              <a:t>Visualizations</a:t>
            </a:r>
          </a:p>
        </p:txBody>
      </p:sp>
      <p:pic>
        <p:nvPicPr>
          <p:cNvPr id="4" name="Picture 3">
            <a:extLst>
              <a:ext uri="{FF2B5EF4-FFF2-40B4-BE49-F238E27FC236}">
                <a16:creationId xmlns:a16="http://schemas.microsoft.com/office/drawing/2014/main" id="{5CC94E22-5E48-4839-A9F5-41D33307E6AF}"/>
              </a:ext>
            </a:extLst>
          </p:cNvPr>
          <p:cNvPicPr>
            <a:picLocks noChangeAspect="1"/>
          </p:cNvPicPr>
          <p:nvPr/>
        </p:nvPicPr>
        <p:blipFill>
          <a:blip r:embed="rId3"/>
          <a:stretch>
            <a:fillRect/>
          </a:stretch>
        </p:blipFill>
        <p:spPr>
          <a:xfrm>
            <a:off x="215152" y="1312957"/>
            <a:ext cx="5880847" cy="800212"/>
          </a:xfrm>
          <a:prstGeom prst="rect">
            <a:avLst/>
          </a:prstGeom>
        </p:spPr>
      </p:pic>
      <p:pic>
        <p:nvPicPr>
          <p:cNvPr id="5" name="Picture 4">
            <a:extLst>
              <a:ext uri="{FF2B5EF4-FFF2-40B4-BE49-F238E27FC236}">
                <a16:creationId xmlns:a16="http://schemas.microsoft.com/office/drawing/2014/main" id="{89CDE6A0-D06B-492F-BE28-0890CA71470B}"/>
              </a:ext>
            </a:extLst>
          </p:cNvPr>
          <p:cNvPicPr>
            <a:picLocks noChangeAspect="1"/>
          </p:cNvPicPr>
          <p:nvPr/>
        </p:nvPicPr>
        <p:blipFill>
          <a:blip r:embed="rId4"/>
          <a:stretch>
            <a:fillRect/>
          </a:stretch>
        </p:blipFill>
        <p:spPr>
          <a:xfrm>
            <a:off x="215152" y="2594088"/>
            <a:ext cx="5880847" cy="3779818"/>
          </a:xfrm>
          <a:prstGeom prst="rect">
            <a:avLst/>
          </a:prstGeom>
        </p:spPr>
      </p:pic>
      <p:pic>
        <p:nvPicPr>
          <p:cNvPr id="6" name="Picture 5">
            <a:extLst>
              <a:ext uri="{FF2B5EF4-FFF2-40B4-BE49-F238E27FC236}">
                <a16:creationId xmlns:a16="http://schemas.microsoft.com/office/drawing/2014/main" id="{D8105231-0994-4086-810F-771E5FB5CA96}"/>
              </a:ext>
            </a:extLst>
          </p:cNvPr>
          <p:cNvPicPr>
            <a:picLocks noChangeAspect="1"/>
          </p:cNvPicPr>
          <p:nvPr/>
        </p:nvPicPr>
        <p:blipFill>
          <a:blip r:embed="rId5"/>
          <a:stretch>
            <a:fillRect/>
          </a:stretch>
        </p:blipFill>
        <p:spPr>
          <a:xfrm>
            <a:off x="6255252" y="1312957"/>
            <a:ext cx="4579003" cy="495343"/>
          </a:xfrm>
          <a:prstGeom prst="rect">
            <a:avLst/>
          </a:prstGeom>
        </p:spPr>
      </p:pic>
      <p:pic>
        <p:nvPicPr>
          <p:cNvPr id="7" name="Picture 6">
            <a:extLst>
              <a:ext uri="{FF2B5EF4-FFF2-40B4-BE49-F238E27FC236}">
                <a16:creationId xmlns:a16="http://schemas.microsoft.com/office/drawing/2014/main" id="{383A2960-CDFC-46C5-AEA4-61A4A07A095D}"/>
              </a:ext>
            </a:extLst>
          </p:cNvPr>
          <p:cNvPicPr>
            <a:picLocks noChangeAspect="1"/>
          </p:cNvPicPr>
          <p:nvPr/>
        </p:nvPicPr>
        <p:blipFill rotWithShape="1">
          <a:blip r:embed="rId6"/>
          <a:srcRect l="1" r="1321"/>
          <a:stretch/>
        </p:blipFill>
        <p:spPr>
          <a:xfrm>
            <a:off x="6255253" y="2594088"/>
            <a:ext cx="5721596" cy="3779818"/>
          </a:xfrm>
          <a:prstGeom prst="rect">
            <a:avLst/>
          </a:prstGeom>
        </p:spPr>
      </p:pic>
    </p:spTree>
    <p:extLst>
      <p:ext uri="{BB962C8B-B14F-4D97-AF65-F5344CB8AC3E}">
        <p14:creationId xmlns:p14="http://schemas.microsoft.com/office/powerpoint/2010/main" val="2000667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par>
                          <p:cTn id="8" fill="hold">
                            <p:stCondLst>
                              <p:cond delay="2000"/>
                            </p:stCondLst>
                            <p:childTnLst>
                              <p:par>
                                <p:cTn id="9" presetID="6" presetClass="entr" presetSubtype="1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in)">
                                      <p:cBhvr>
                                        <p:cTn id="11" dur="2000"/>
                                        <p:tgtEl>
                                          <p:spTgt spid="5"/>
                                        </p:tgtEl>
                                      </p:cBhvr>
                                    </p:animEffect>
                                  </p:childTnLst>
                                </p:cTn>
                              </p:par>
                            </p:childTnLst>
                          </p:cTn>
                        </p:par>
                        <p:par>
                          <p:cTn id="12" fill="hold">
                            <p:stCondLst>
                              <p:cond delay="4000"/>
                            </p:stCondLst>
                            <p:childTnLst>
                              <p:par>
                                <p:cTn id="13" presetID="6" presetClass="entr" presetSubtype="16"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childTnLst>
                          </p:cTn>
                        </p:par>
                        <p:par>
                          <p:cTn id="16" fill="hold">
                            <p:stCondLst>
                              <p:cond delay="6000"/>
                            </p:stCondLst>
                            <p:childTnLst>
                              <p:par>
                                <p:cTn id="17" presetID="6" presetClass="entr" presetSubtype="16"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ircle(in)">
                                      <p:cBhvr>
                                        <p:cTn id="1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ime Series Analysis 101. A Layman's guide to Time Series… | by Prashant  Bangar | Analytics Vidhya | Medium">
            <a:extLst>
              <a:ext uri="{FF2B5EF4-FFF2-40B4-BE49-F238E27FC236}">
                <a16:creationId xmlns:a16="http://schemas.microsoft.com/office/drawing/2014/main" id="{A79F3B18-D0ED-4DF6-A106-6A6590AB39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68532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5CAE679-B69A-4C8C-B0BD-D1CA82A9A894}"/>
              </a:ext>
            </a:extLst>
          </p:cNvPr>
          <p:cNvSpPr>
            <a:spLocks noGrp="1"/>
          </p:cNvSpPr>
          <p:nvPr>
            <p:ph type="title"/>
          </p:nvPr>
        </p:nvSpPr>
        <p:spPr/>
        <p:txBody>
          <a:bodyPr/>
          <a:lstStyle/>
          <a:p>
            <a:r>
              <a:rPr lang="en-IN" b="1" dirty="0">
                <a:solidFill>
                  <a:schemeClr val="bg1"/>
                </a:solidFill>
              </a:rPr>
              <a:t>References </a:t>
            </a:r>
          </a:p>
        </p:txBody>
      </p:sp>
      <p:sp>
        <p:nvSpPr>
          <p:cNvPr id="3" name="Content Placeholder 2">
            <a:extLst>
              <a:ext uri="{FF2B5EF4-FFF2-40B4-BE49-F238E27FC236}">
                <a16:creationId xmlns:a16="http://schemas.microsoft.com/office/drawing/2014/main" id="{31BF9473-388A-4B85-A8AB-F1EAF5424F7C}"/>
              </a:ext>
            </a:extLst>
          </p:cNvPr>
          <p:cNvSpPr>
            <a:spLocks noGrp="1"/>
          </p:cNvSpPr>
          <p:nvPr>
            <p:ph idx="1"/>
          </p:nvPr>
        </p:nvSpPr>
        <p:spPr/>
        <p:txBody>
          <a:bodyPr>
            <a:normAutofit/>
          </a:bodyPr>
          <a:lstStyle/>
          <a:p>
            <a:pPr algn="just"/>
            <a:r>
              <a:rPr lang="en-IN" sz="1600" dirty="0">
                <a:solidFill>
                  <a:schemeClr val="bg1"/>
                </a:solidFill>
                <a:hlinkClick r:id="rId3">
                  <a:extLst>
                    <a:ext uri="{A12FA001-AC4F-418D-AE19-62706E023703}">
                      <ahyp:hlinkClr xmlns:ahyp="http://schemas.microsoft.com/office/drawing/2018/hyperlinkcolor" val="tx"/>
                    </a:ext>
                  </a:extLst>
                </a:hlinkClick>
              </a:rPr>
              <a:t>https://www.analyticsvidhya.com/blog/2021/11/performing-time-series-analysis-using-arima-model-in-r/</a:t>
            </a:r>
            <a:endParaRPr lang="en-IN" sz="1600" dirty="0">
              <a:solidFill>
                <a:schemeClr val="bg1"/>
              </a:solidFill>
            </a:endParaRPr>
          </a:p>
          <a:p>
            <a:pPr algn="just"/>
            <a:r>
              <a:rPr lang="en-IN" sz="1600" dirty="0">
                <a:solidFill>
                  <a:schemeClr val="bg1"/>
                </a:solidFill>
                <a:hlinkClick r:id="rId4">
                  <a:extLst>
                    <a:ext uri="{A12FA001-AC4F-418D-AE19-62706E023703}">
                      <ahyp:hlinkClr xmlns:ahyp="http://schemas.microsoft.com/office/drawing/2018/hyperlinkcolor" val="tx"/>
                    </a:ext>
                  </a:extLst>
                </a:hlinkClick>
              </a:rPr>
              <a:t>https://www.machinelearningplus.com/time-series/arima-model-time-series-forecasting-python/</a:t>
            </a:r>
            <a:endParaRPr lang="en-IN" sz="1600" dirty="0">
              <a:solidFill>
                <a:schemeClr val="bg1"/>
              </a:solidFill>
            </a:endParaRPr>
          </a:p>
          <a:p>
            <a:pPr algn="just"/>
            <a:r>
              <a:rPr lang="en-IN" sz="1600" dirty="0">
                <a:solidFill>
                  <a:schemeClr val="bg1"/>
                </a:solidFill>
                <a:hlinkClick r:id="rId5">
                  <a:extLst>
                    <a:ext uri="{A12FA001-AC4F-418D-AE19-62706E023703}">
                      <ahyp:hlinkClr xmlns:ahyp="http://schemas.microsoft.com/office/drawing/2018/hyperlinkcolor" val="tx"/>
                    </a:ext>
                  </a:extLst>
                </a:hlinkClick>
              </a:rPr>
              <a:t>https://www.analyticsvidhya.com/blog/2022/03/an-overview-on-long-short-term-memory-lstm/</a:t>
            </a:r>
            <a:endParaRPr lang="en-IN" sz="1600" dirty="0">
              <a:solidFill>
                <a:schemeClr val="bg1"/>
              </a:solidFill>
            </a:endParaRPr>
          </a:p>
          <a:p>
            <a:pPr algn="just"/>
            <a:r>
              <a:rPr lang="en-IN" sz="1600" dirty="0">
                <a:solidFill>
                  <a:schemeClr val="bg1"/>
                </a:solidFill>
                <a:hlinkClick r:id="rId6">
                  <a:extLst>
                    <a:ext uri="{A12FA001-AC4F-418D-AE19-62706E023703}">
                      <ahyp:hlinkClr xmlns:ahyp="http://schemas.microsoft.com/office/drawing/2018/hyperlinkcolor" val="tx"/>
                    </a:ext>
                  </a:extLst>
                </a:hlinkClick>
              </a:rPr>
              <a:t>https://www.geeksforgeeks.org/deep-learning-introduction-to-long-short-term-memory/</a:t>
            </a:r>
            <a:endParaRPr lang="en-IN" sz="1600" dirty="0">
              <a:solidFill>
                <a:schemeClr val="bg1"/>
              </a:solidFill>
            </a:endParaRPr>
          </a:p>
          <a:p>
            <a:pPr algn="just"/>
            <a:r>
              <a:rPr lang="en-IN" sz="1600" dirty="0">
                <a:solidFill>
                  <a:schemeClr val="bg1"/>
                </a:solidFill>
                <a:hlinkClick r:id="rId7">
                  <a:extLst>
                    <a:ext uri="{A12FA001-AC4F-418D-AE19-62706E023703}">
                      <ahyp:hlinkClr xmlns:ahyp="http://schemas.microsoft.com/office/drawing/2018/hyperlinkcolor" val="tx"/>
                    </a:ext>
                  </a:extLst>
                </a:hlinkClick>
              </a:rPr>
              <a:t>https://en.wikipedia.org/wiki/Long_short-term_memory#:~:text=Long%20short%2Dterm%20memory%20(LSTM,networks%2C%20LSTM%20has%20feedback%20connections</a:t>
            </a:r>
            <a:r>
              <a:rPr lang="en-IN" sz="1600" dirty="0">
                <a:solidFill>
                  <a:schemeClr val="bg1"/>
                </a:solidFill>
              </a:rPr>
              <a:t>.</a:t>
            </a:r>
          </a:p>
          <a:p>
            <a:endParaRPr lang="en-IN" dirty="0">
              <a:solidFill>
                <a:schemeClr val="bg1"/>
              </a:solidFill>
            </a:endParaRPr>
          </a:p>
        </p:txBody>
      </p:sp>
    </p:spTree>
    <p:extLst>
      <p:ext uri="{BB962C8B-B14F-4D97-AF65-F5344CB8AC3E}">
        <p14:creationId xmlns:p14="http://schemas.microsoft.com/office/powerpoint/2010/main" val="601530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ime Series Analysis 101. A Layman's guide to Time Series… | by Prashant  Bangar | Analytics Vidhya | Medium">
            <a:extLst>
              <a:ext uri="{FF2B5EF4-FFF2-40B4-BE49-F238E27FC236}">
                <a16:creationId xmlns:a16="http://schemas.microsoft.com/office/drawing/2014/main" id="{9EE1397B-C77A-4B71-AF0E-D994EC3E15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68532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CABD94D-2D55-4A7B-8212-39163180A535}"/>
              </a:ext>
            </a:extLst>
          </p:cNvPr>
          <p:cNvSpPr>
            <a:spLocks noGrp="1"/>
          </p:cNvSpPr>
          <p:nvPr>
            <p:ph type="title"/>
          </p:nvPr>
        </p:nvSpPr>
        <p:spPr/>
        <p:txBody>
          <a:bodyPr/>
          <a:lstStyle/>
          <a:p>
            <a:pPr algn="ctr"/>
            <a:r>
              <a:rPr lang="en-IN" dirty="0">
                <a:solidFill>
                  <a:schemeClr val="bg1"/>
                </a:solidFill>
              </a:rPr>
              <a:t>Thank You!</a:t>
            </a:r>
          </a:p>
        </p:txBody>
      </p:sp>
    </p:spTree>
    <p:extLst>
      <p:ext uri="{BB962C8B-B14F-4D97-AF65-F5344CB8AC3E}">
        <p14:creationId xmlns:p14="http://schemas.microsoft.com/office/powerpoint/2010/main" val="4138257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ime Series Analysis 101. A Layman's guide to Time Series… | by Prashant  Bangar | Analytics Vidhya | Medium">
            <a:extLst>
              <a:ext uri="{FF2B5EF4-FFF2-40B4-BE49-F238E27FC236}">
                <a16:creationId xmlns:a16="http://schemas.microsoft.com/office/drawing/2014/main" id="{36159CB7-E936-43FC-B490-F9942C81D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68532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6177BF3-13ED-40CB-BC05-F162A9136DF6}"/>
              </a:ext>
            </a:extLst>
          </p:cNvPr>
          <p:cNvSpPr>
            <a:spLocks noGrp="1"/>
          </p:cNvSpPr>
          <p:nvPr>
            <p:ph type="title"/>
          </p:nvPr>
        </p:nvSpPr>
        <p:spPr/>
        <p:txBody>
          <a:bodyPr/>
          <a:lstStyle/>
          <a:p>
            <a:r>
              <a:rPr lang="en-IN" b="1" dirty="0">
                <a:solidFill>
                  <a:schemeClr val="bg1"/>
                </a:solidFill>
              </a:rPr>
              <a:t>Contents</a:t>
            </a:r>
          </a:p>
        </p:txBody>
      </p:sp>
      <p:sp>
        <p:nvSpPr>
          <p:cNvPr id="3" name="Content Placeholder 2">
            <a:extLst>
              <a:ext uri="{FF2B5EF4-FFF2-40B4-BE49-F238E27FC236}">
                <a16:creationId xmlns:a16="http://schemas.microsoft.com/office/drawing/2014/main" id="{F23AC5F1-8CDE-4FBA-89AA-6C588AC05A74}"/>
              </a:ext>
            </a:extLst>
          </p:cNvPr>
          <p:cNvSpPr>
            <a:spLocks noGrp="1"/>
          </p:cNvSpPr>
          <p:nvPr>
            <p:ph idx="1"/>
          </p:nvPr>
        </p:nvSpPr>
        <p:spPr/>
        <p:txBody>
          <a:bodyPr/>
          <a:lstStyle/>
          <a:p>
            <a:r>
              <a:rPr lang="en-IN" b="1" dirty="0">
                <a:solidFill>
                  <a:schemeClr val="bg1"/>
                </a:solidFill>
              </a:rPr>
              <a:t>Context</a:t>
            </a:r>
          </a:p>
          <a:p>
            <a:r>
              <a:rPr lang="en-IN" b="1" dirty="0">
                <a:solidFill>
                  <a:schemeClr val="bg1"/>
                </a:solidFill>
              </a:rPr>
              <a:t>Dataset</a:t>
            </a:r>
          </a:p>
          <a:p>
            <a:r>
              <a:rPr lang="en-IN" b="1" dirty="0">
                <a:solidFill>
                  <a:schemeClr val="bg1"/>
                </a:solidFill>
              </a:rPr>
              <a:t>LSTM</a:t>
            </a:r>
          </a:p>
          <a:p>
            <a:r>
              <a:rPr lang="en-IN" b="1" dirty="0">
                <a:solidFill>
                  <a:schemeClr val="bg1"/>
                </a:solidFill>
              </a:rPr>
              <a:t>ARIMA </a:t>
            </a:r>
          </a:p>
          <a:p>
            <a:r>
              <a:rPr lang="en-IN" b="1" dirty="0">
                <a:solidFill>
                  <a:schemeClr val="bg1"/>
                </a:solidFill>
              </a:rPr>
              <a:t>Visualizations </a:t>
            </a:r>
          </a:p>
          <a:p>
            <a:r>
              <a:rPr lang="en-IN" b="1" dirty="0">
                <a:solidFill>
                  <a:schemeClr val="bg1"/>
                </a:solidFill>
              </a:rPr>
              <a:t>References </a:t>
            </a:r>
          </a:p>
          <a:p>
            <a:endParaRPr lang="en-IN" b="1" dirty="0">
              <a:solidFill>
                <a:schemeClr val="bg1"/>
              </a:solidFill>
            </a:endParaRPr>
          </a:p>
          <a:p>
            <a:endParaRPr lang="en-IN" b="1" dirty="0">
              <a:solidFill>
                <a:schemeClr val="bg1"/>
              </a:solidFill>
            </a:endParaRPr>
          </a:p>
        </p:txBody>
      </p:sp>
    </p:spTree>
    <p:extLst>
      <p:ext uri="{BB962C8B-B14F-4D97-AF65-F5344CB8AC3E}">
        <p14:creationId xmlns:p14="http://schemas.microsoft.com/office/powerpoint/2010/main" val="37672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ime Series Analysis 101. A Layman's guide to Time Series… | by Prashant  Bangar | Analytics Vidhya | Medium">
            <a:extLst>
              <a:ext uri="{FF2B5EF4-FFF2-40B4-BE49-F238E27FC236}">
                <a16:creationId xmlns:a16="http://schemas.microsoft.com/office/drawing/2014/main" id="{00583121-46F2-41BE-9B74-95EEC3A031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7839075" cy="68532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C575234-05EA-445A-8C4A-7BB1DE133FF1}"/>
              </a:ext>
            </a:extLst>
          </p:cNvPr>
          <p:cNvSpPr>
            <a:spLocks noGrp="1"/>
          </p:cNvSpPr>
          <p:nvPr>
            <p:ph type="title"/>
          </p:nvPr>
        </p:nvSpPr>
        <p:spPr/>
        <p:txBody>
          <a:bodyPr/>
          <a:lstStyle/>
          <a:p>
            <a:r>
              <a:rPr lang="en-IN" b="1" dirty="0">
                <a:solidFill>
                  <a:schemeClr val="bg1"/>
                </a:solidFill>
              </a:rPr>
              <a:t>Context</a:t>
            </a:r>
          </a:p>
        </p:txBody>
      </p:sp>
      <p:sp>
        <p:nvSpPr>
          <p:cNvPr id="3" name="Content Placeholder 2">
            <a:extLst>
              <a:ext uri="{FF2B5EF4-FFF2-40B4-BE49-F238E27FC236}">
                <a16:creationId xmlns:a16="http://schemas.microsoft.com/office/drawing/2014/main" id="{12AC9D4C-A1EB-49D5-98A8-118316C8E948}"/>
              </a:ext>
            </a:extLst>
          </p:cNvPr>
          <p:cNvSpPr>
            <a:spLocks noGrp="1"/>
          </p:cNvSpPr>
          <p:nvPr>
            <p:ph idx="1"/>
          </p:nvPr>
        </p:nvSpPr>
        <p:spPr>
          <a:xfrm>
            <a:off x="838200" y="1825625"/>
            <a:ext cx="6405282" cy="4315199"/>
          </a:xfrm>
        </p:spPr>
        <p:txBody>
          <a:bodyPr>
            <a:normAutofit fontScale="85000" lnSpcReduction="20000"/>
          </a:bodyPr>
          <a:lstStyle/>
          <a:p>
            <a:pPr marL="0" indent="0" algn="just">
              <a:buNone/>
            </a:pPr>
            <a:r>
              <a:rPr lang="en-US" dirty="0">
                <a:solidFill>
                  <a:schemeClr val="bg1"/>
                </a:solidFill>
              </a:rPr>
              <a:t>India – 3</a:t>
            </a:r>
            <a:r>
              <a:rPr lang="en-US" baseline="30000" dirty="0">
                <a:solidFill>
                  <a:schemeClr val="bg1"/>
                </a:solidFill>
              </a:rPr>
              <a:t>rd</a:t>
            </a:r>
            <a:r>
              <a:rPr lang="en-US" dirty="0">
                <a:solidFill>
                  <a:schemeClr val="bg1"/>
                </a:solidFill>
              </a:rPr>
              <a:t> the biggest producer and consumer of electricity in the world. </a:t>
            </a:r>
          </a:p>
          <a:p>
            <a:pPr marL="0" indent="0" algn="just">
              <a:buNone/>
            </a:pPr>
            <a:r>
              <a:rPr lang="en-US" dirty="0">
                <a:solidFill>
                  <a:schemeClr val="bg1"/>
                </a:solidFill>
              </a:rPr>
              <a:t>As of March 31, 2020, the electricity generation of India's national electric grid was 370.106 GW. </a:t>
            </a:r>
          </a:p>
          <a:p>
            <a:pPr marL="0" indent="0" algn="just">
              <a:buNone/>
            </a:pPr>
            <a:r>
              <a:rPr lang="en-US" dirty="0">
                <a:solidFill>
                  <a:schemeClr val="bg1"/>
                </a:solidFill>
              </a:rPr>
              <a:t>Large hydropower facilities are included in the category of renewable power plants, which make up 35.86% of generation capacity in India. </a:t>
            </a:r>
          </a:p>
          <a:p>
            <a:pPr marL="0" indent="0" algn="just">
              <a:buNone/>
            </a:pPr>
            <a:r>
              <a:rPr lang="en-US" dirty="0">
                <a:solidFill>
                  <a:schemeClr val="bg1"/>
                </a:solidFill>
              </a:rPr>
              <a:t>The gross power produced by utilities in India for the 2018–19 fiscal year was 1,372 </a:t>
            </a:r>
            <a:r>
              <a:rPr lang="en-US" dirty="0" err="1">
                <a:solidFill>
                  <a:schemeClr val="bg1"/>
                </a:solidFill>
              </a:rPr>
              <a:t>TWh</a:t>
            </a:r>
            <a:r>
              <a:rPr lang="en-US" dirty="0">
                <a:solidFill>
                  <a:schemeClr val="bg1"/>
                </a:solidFill>
              </a:rPr>
              <a:t>, and the nation as a whole (utilities and non–utilities) produced 1,547 </a:t>
            </a:r>
            <a:r>
              <a:rPr lang="en-US" dirty="0" err="1">
                <a:solidFill>
                  <a:schemeClr val="bg1"/>
                </a:solidFill>
              </a:rPr>
              <a:t>TWh</a:t>
            </a:r>
            <a:r>
              <a:rPr lang="en-US" dirty="0">
                <a:solidFill>
                  <a:schemeClr val="bg1"/>
                </a:solidFill>
              </a:rPr>
              <a:t>. </a:t>
            </a:r>
          </a:p>
          <a:p>
            <a:pPr marL="0" indent="0" algn="just">
              <a:buNone/>
            </a:pPr>
            <a:r>
              <a:rPr lang="en-US" dirty="0">
                <a:solidFill>
                  <a:schemeClr val="bg1"/>
                </a:solidFill>
              </a:rPr>
              <a:t>2018–19 had a gross power consumption of 1,181 kWh per person.</a:t>
            </a:r>
            <a:endParaRPr lang="en-IN" dirty="0">
              <a:solidFill>
                <a:schemeClr val="bg1"/>
              </a:solidFill>
            </a:endParaRPr>
          </a:p>
        </p:txBody>
      </p:sp>
      <p:pic>
        <p:nvPicPr>
          <p:cNvPr id="3076" name="Picture 4" descr="Delhi consumed more electricity last year than all other metros put together">
            <a:extLst>
              <a:ext uri="{FF2B5EF4-FFF2-40B4-BE49-F238E27FC236}">
                <a16:creationId xmlns:a16="http://schemas.microsoft.com/office/drawing/2014/main" id="{F41DAD49-DF65-44BA-BB79-547AAB106F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9075" y="0"/>
            <a:ext cx="4352925" cy="6853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243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ime Series Analysis 101. A Layman's guide to Time Series… | by Prashant  Bangar | Analytics Vidhya | Medium">
            <a:extLst>
              <a:ext uri="{FF2B5EF4-FFF2-40B4-BE49-F238E27FC236}">
                <a16:creationId xmlns:a16="http://schemas.microsoft.com/office/drawing/2014/main" id="{A8FC649D-2D8B-447B-BA7F-2512B8A98D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8498541" cy="68532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4A52BB4-3233-4DF8-AA2F-838692568C30}"/>
              </a:ext>
            </a:extLst>
          </p:cNvPr>
          <p:cNvSpPr>
            <a:spLocks noGrp="1"/>
          </p:cNvSpPr>
          <p:nvPr>
            <p:ph type="title"/>
          </p:nvPr>
        </p:nvSpPr>
        <p:spPr/>
        <p:txBody>
          <a:bodyPr/>
          <a:lstStyle/>
          <a:p>
            <a:r>
              <a:rPr lang="en-IN" b="1" dirty="0">
                <a:solidFill>
                  <a:schemeClr val="bg1"/>
                </a:solidFill>
              </a:rPr>
              <a:t>Context</a:t>
            </a:r>
          </a:p>
        </p:txBody>
      </p:sp>
      <p:sp>
        <p:nvSpPr>
          <p:cNvPr id="3" name="Content Placeholder 2">
            <a:extLst>
              <a:ext uri="{FF2B5EF4-FFF2-40B4-BE49-F238E27FC236}">
                <a16:creationId xmlns:a16="http://schemas.microsoft.com/office/drawing/2014/main" id="{0D87911C-3A04-4B0A-AFB9-274B7125E9F9}"/>
              </a:ext>
            </a:extLst>
          </p:cNvPr>
          <p:cNvSpPr>
            <a:spLocks noGrp="1"/>
          </p:cNvSpPr>
          <p:nvPr>
            <p:ph idx="1"/>
          </p:nvPr>
        </p:nvSpPr>
        <p:spPr>
          <a:xfrm>
            <a:off x="838199" y="1825625"/>
            <a:ext cx="7247965" cy="4351338"/>
          </a:xfrm>
        </p:spPr>
        <p:txBody>
          <a:bodyPr>
            <a:normAutofit fontScale="92500" lnSpcReduction="20000"/>
          </a:bodyPr>
          <a:lstStyle/>
          <a:p>
            <a:pPr marL="0" indent="0" algn="just">
              <a:buNone/>
            </a:pPr>
            <a:r>
              <a:rPr lang="en-US" dirty="0">
                <a:solidFill>
                  <a:schemeClr val="bg1"/>
                </a:solidFill>
              </a:rPr>
              <a:t>Agriculture had the largest recorded global electric energy use (17.89 percent) in 2015–16. </a:t>
            </a:r>
          </a:p>
          <a:p>
            <a:pPr marL="0" indent="0" algn="just">
              <a:buNone/>
            </a:pPr>
            <a:r>
              <a:rPr lang="en-US" dirty="0">
                <a:solidFill>
                  <a:schemeClr val="bg1"/>
                </a:solidFill>
              </a:rPr>
              <a:t>Despite India's low electricity rate, its per capita electricity usage is low compared to that of the majority of other nations. </a:t>
            </a:r>
          </a:p>
          <a:p>
            <a:pPr marL="0" indent="0" algn="just">
              <a:buNone/>
            </a:pPr>
            <a:r>
              <a:rPr lang="en-US" dirty="0">
                <a:solidFill>
                  <a:schemeClr val="bg1"/>
                </a:solidFill>
              </a:rPr>
              <a:t>Every sector has seen the effects of the lockdown on economic activity as a result of the recent COVID-19 emergency, during which everyone was placed under lockdown for the months of April and May. </a:t>
            </a:r>
          </a:p>
          <a:p>
            <a:pPr marL="0" indent="0" algn="just">
              <a:buNone/>
            </a:pPr>
            <a:r>
              <a:rPr lang="en-US" dirty="0">
                <a:solidFill>
                  <a:schemeClr val="bg1"/>
                </a:solidFill>
              </a:rPr>
              <a:t>We developed a plan to research the influence on energy consumption state and region-wise due to the importance of power consumption to the nation.</a:t>
            </a:r>
            <a:endParaRPr lang="en-IN" dirty="0">
              <a:solidFill>
                <a:schemeClr val="bg1"/>
              </a:solidFill>
            </a:endParaRPr>
          </a:p>
        </p:txBody>
      </p:sp>
      <p:pic>
        <p:nvPicPr>
          <p:cNvPr id="5" name="Picture 4">
            <a:extLst>
              <a:ext uri="{FF2B5EF4-FFF2-40B4-BE49-F238E27FC236}">
                <a16:creationId xmlns:a16="http://schemas.microsoft.com/office/drawing/2014/main" id="{58E3CB6B-9AD3-4A77-92E0-6412FC222339}"/>
              </a:ext>
            </a:extLst>
          </p:cNvPr>
          <p:cNvPicPr>
            <a:picLocks noChangeAspect="1"/>
          </p:cNvPicPr>
          <p:nvPr/>
        </p:nvPicPr>
        <p:blipFill>
          <a:blip r:embed="rId3"/>
          <a:stretch>
            <a:fillRect/>
          </a:stretch>
        </p:blipFill>
        <p:spPr>
          <a:xfrm>
            <a:off x="8462681" y="-4763"/>
            <a:ext cx="3729319" cy="6858000"/>
          </a:xfrm>
          <a:prstGeom prst="rect">
            <a:avLst/>
          </a:prstGeom>
        </p:spPr>
      </p:pic>
    </p:spTree>
    <p:extLst>
      <p:ext uri="{BB962C8B-B14F-4D97-AF65-F5344CB8AC3E}">
        <p14:creationId xmlns:p14="http://schemas.microsoft.com/office/powerpoint/2010/main" val="3321514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ime Series Analysis 101. A Layman's guide to Time Series… | by Prashant  Bangar | Analytics Vidhya | Medium">
            <a:extLst>
              <a:ext uri="{FF2B5EF4-FFF2-40B4-BE49-F238E27FC236}">
                <a16:creationId xmlns:a16="http://schemas.microsoft.com/office/drawing/2014/main" id="{8219D423-F0D9-4693-A3D9-1F453B4327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68532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41400C7-E31F-4494-964F-A0987B0A13CB}"/>
              </a:ext>
            </a:extLst>
          </p:cNvPr>
          <p:cNvSpPr>
            <a:spLocks noGrp="1"/>
          </p:cNvSpPr>
          <p:nvPr>
            <p:ph type="title"/>
          </p:nvPr>
        </p:nvSpPr>
        <p:spPr/>
        <p:txBody>
          <a:bodyPr/>
          <a:lstStyle/>
          <a:p>
            <a:r>
              <a:rPr lang="en-IN" b="1" dirty="0">
                <a:solidFill>
                  <a:schemeClr val="bg1"/>
                </a:solidFill>
              </a:rPr>
              <a:t>Dataset</a:t>
            </a:r>
          </a:p>
        </p:txBody>
      </p:sp>
      <p:sp>
        <p:nvSpPr>
          <p:cNvPr id="3" name="Content Placeholder 2">
            <a:extLst>
              <a:ext uri="{FF2B5EF4-FFF2-40B4-BE49-F238E27FC236}">
                <a16:creationId xmlns:a16="http://schemas.microsoft.com/office/drawing/2014/main" id="{BBA45905-2F09-4090-89EC-E0BDDA569C0F}"/>
              </a:ext>
            </a:extLst>
          </p:cNvPr>
          <p:cNvSpPr>
            <a:spLocks noGrp="1"/>
          </p:cNvSpPr>
          <p:nvPr>
            <p:ph idx="1"/>
          </p:nvPr>
        </p:nvSpPr>
        <p:spPr/>
        <p:txBody>
          <a:bodyPr/>
          <a:lstStyle/>
          <a:p>
            <a:pPr marL="0" indent="0" algn="just">
              <a:buNone/>
            </a:pPr>
            <a:r>
              <a:rPr lang="en-US" dirty="0">
                <a:solidFill>
                  <a:schemeClr val="bg1"/>
                </a:solidFill>
              </a:rPr>
              <a:t>The dataset provides a comprehensive illustration of energy use at the state level. The 17-month time span between the 2nd of January 2019 and the 23rd of May 2020 is represented by content data in the form of a time series. Dates are used to index rows, and states are represented in columns. Together, the rows and columns of each datapoint represent the amount of electricity consumed in MU by the specified state on the mentioned date.</a:t>
            </a:r>
            <a:endParaRPr lang="en-IN" dirty="0">
              <a:solidFill>
                <a:schemeClr val="bg1"/>
              </a:solidFill>
            </a:endParaRPr>
          </a:p>
        </p:txBody>
      </p:sp>
    </p:spTree>
    <p:extLst>
      <p:ext uri="{BB962C8B-B14F-4D97-AF65-F5344CB8AC3E}">
        <p14:creationId xmlns:p14="http://schemas.microsoft.com/office/powerpoint/2010/main" val="960763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Time Series Analysis 101. A Layman's guide to Time Series… | by Prashant  Bangar | Analytics Vidhya | Medium">
            <a:extLst>
              <a:ext uri="{FF2B5EF4-FFF2-40B4-BE49-F238E27FC236}">
                <a16:creationId xmlns:a16="http://schemas.microsoft.com/office/drawing/2014/main" id="{6A67F873-DE1B-40C9-8400-580C55ED2B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68532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4B5B5BF-FC2C-411E-9FD4-DE5C809D52F2}"/>
              </a:ext>
            </a:extLst>
          </p:cNvPr>
          <p:cNvSpPr>
            <a:spLocks noGrp="1"/>
          </p:cNvSpPr>
          <p:nvPr>
            <p:ph type="title"/>
          </p:nvPr>
        </p:nvSpPr>
        <p:spPr>
          <a:xfrm>
            <a:off x="838200" y="0"/>
            <a:ext cx="10515600" cy="1325563"/>
          </a:xfrm>
        </p:spPr>
        <p:txBody>
          <a:bodyPr/>
          <a:lstStyle/>
          <a:p>
            <a:pPr algn="ctr"/>
            <a:r>
              <a:rPr lang="en-IN" b="1" dirty="0">
                <a:solidFill>
                  <a:schemeClr val="bg1"/>
                </a:solidFill>
              </a:rPr>
              <a:t>The Dataset</a:t>
            </a:r>
          </a:p>
        </p:txBody>
      </p:sp>
      <p:pic>
        <p:nvPicPr>
          <p:cNvPr id="4" name="Picture 3">
            <a:extLst>
              <a:ext uri="{FF2B5EF4-FFF2-40B4-BE49-F238E27FC236}">
                <a16:creationId xmlns:a16="http://schemas.microsoft.com/office/drawing/2014/main" id="{0D6A7288-A948-498A-90E9-FC43F0446DEA}"/>
              </a:ext>
            </a:extLst>
          </p:cNvPr>
          <p:cNvPicPr>
            <a:picLocks noChangeAspect="1"/>
          </p:cNvPicPr>
          <p:nvPr/>
        </p:nvPicPr>
        <p:blipFill>
          <a:blip r:embed="rId3"/>
          <a:stretch>
            <a:fillRect/>
          </a:stretch>
        </p:blipFill>
        <p:spPr>
          <a:xfrm>
            <a:off x="2678964" y="1098938"/>
            <a:ext cx="6834072" cy="5759062"/>
          </a:xfrm>
          <a:prstGeom prst="rect">
            <a:avLst/>
          </a:prstGeom>
        </p:spPr>
      </p:pic>
    </p:spTree>
    <p:extLst>
      <p:ext uri="{BB962C8B-B14F-4D97-AF65-F5344CB8AC3E}">
        <p14:creationId xmlns:p14="http://schemas.microsoft.com/office/powerpoint/2010/main" val="449525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Time Series Analysis 101. A Layman's guide to Time Series… | by Prashant  Bangar | Analytics Vidhya | Medium">
            <a:extLst>
              <a:ext uri="{FF2B5EF4-FFF2-40B4-BE49-F238E27FC236}">
                <a16:creationId xmlns:a16="http://schemas.microsoft.com/office/drawing/2014/main" id="{D122A095-E5C5-40A6-BF2C-6E4531234F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68532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893C86A-A9C1-470C-A034-FA6C5C4F7A1B}"/>
              </a:ext>
            </a:extLst>
          </p:cNvPr>
          <p:cNvSpPr>
            <a:spLocks noGrp="1"/>
          </p:cNvSpPr>
          <p:nvPr>
            <p:ph type="title"/>
          </p:nvPr>
        </p:nvSpPr>
        <p:spPr>
          <a:xfrm>
            <a:off x="838198" y="0"/>
            <a:ext cx="11353801" cy="1325563"/>
          </a:xfrm>
        </p:spPr>
        <p:txBody>
          <a:bodyPr/>
          <a:lstStyle/>
          <a:p>
            <a:r>
              <a:rPr lang="en-IN" b="1" dirty="0">
                <a:solidFill>
                  <a:schemeClr val="bg1"/>
                </a:solidFill>
              </a:rPr>
              <a:t>LSTM</a:t>
            </a:r>
          </a:p>
        </p:txBody>
      </p:sp>
      <p:pic>
        <p:nvPicPr>
          <p:cNvPr id="4" name="Picture 3">
            <a:extLst>
              <a:ext uri="{FF2B5EF4-FFF2-40B4-BE49-F238E27FC236}">
                <a16:creationId xmlns:a16="http://schemas.microsoft.com/office/drawing/2014/main" id="{1AF06E24-7DB0-4904-BD04-23E6BB3EA816}"/>
              </a:ext>
            </a:extLst>
          </p:cNvPr>
          <p:cNvPicPr>
            <a:picLocks noChangeAspect="1"/>
          </p:cNvPicPr>
          <p:nvPr/>
        </p:nvPicPr>
        <p:blipFill>
          <a:blip r:embed="rId3"/>
          <a:stretch>
            <a:fillRect/>
          </a:stretch>
        </p:blipFill>
        <p:spPr>
          <a:xfrm>
            <a:off x="838199" y="1325563"/>
            <a:ext cx="4076787" cy="2247184"/>
          </a:xfrm>
          <a:prstGeom prst="rect">
            <a:avLst/>
          </a:prstGeom>
        </p:spPr>
      </p:pic>
      <p:pic>
        <p:nvPicPr>
          <p:cNvPr id="5" name="Picture 4">
            <a:extLst>
              <a:ext uri="{FF2B5EF4-FFF2-40B4-BE49-F238E27FC236}">
                <a16:creationId xmlns:a16="http://schemas.microsoft.com/office/drawing/2014/main" id="{66C41513-186E-4E1B-852D-9D633E485267}"/>
              </a:ext>
            </a:extLst>
          </p:cNvPr>
          <p:cNvPicPr>
            <a:picLocks noChangeAspect="1"/>
          </p:cNvPicPr>
          <p:nvPr/>
        </p:nvPicPr>
        <p:blipFill>
          <a:blip r:embed="rId4"/>
          <a:stretch>
            <a:fillRect/>
          </a:stretch>
        </p:blipFill>
        <p:spPr>
          <a:xfrm>
            <a:off x="6938682" y="662781"/>
            <a:ext cx="4177527" cy="2247184"/>
          </a:xfrm>
          <a:prstGeom prst="rect">
            <a:avLst/>
          </a:prstGeom>
        </p:spPr>
      </p:pic>
      <p:pic>
        <p:nvPicPr>
          <p:cNvPr id="6" name="Picture 5">
            <a:extLst>
              <a:ext uri="{FF2B5EF4-FFF2-40B4-BE49-F238E27FC236}">
                <a16:creationId xmlns:a16="http://schemas.microsoft.com/office/drawing/2014/main" id="{D3C8F2E5-3B61-4F2E-9AEA-3EE53FB33CE0}"/>
              </a:ext>
            </a:extLst>
          </p:cNvPr>
          <p:cNvPicPr>
            <a:picLocks noChangeAspect="1"/>
          </p:cNvPicPr>
          <p:nvPr/>
        </p:nvPicPr>
        <p:blipFill>
          <a:blip r:embed="rId5"/>
          <a:stretch>
            <a:fillRect/>
          </a:stretch>
        </p:blipFill>
        <p:spPr>
          <a:xfrm>
            <a:off x="6938682" y="4057419"/>
            <a:ext cx="4177527" cy="2524359"/>
          </a:xfrm>
          <a:prstGeom prst="rect">
            <a:avLst/>
          </a:prstGeom>
        </p:spPr>
      </p:pic>
      <p:pic>
        <p:nvPicPr>
          <p:cNvPr id="7" name="Picture 6">
            <a:extLst>
              <a:ext uri="{FF2B5EF4-FFF2-40B4-BE49-F238E27FC236}">
                <a16:creationId xmlns:a16="http://schemas.microsoft.com/office/drawing/2014/main" id="{810076C2-AFB2-43A3-8301-4D96D421CCA0}"/>
              </a:ext>
            </a:extLst>
          </p:cNvPr>
          <p:cNvPicPr>
            <a:picLocks noChangeAspect="1"/>
          </p:cNvPicPr>
          <p:nvPr/>
        </p:nvPicPr>
        <p:blipFill>
          <a:blip r:embed="rId6"/>
          <a:stretch>
            <a:fillRect/>
          </a:stretch>
        </p:blipFill>
        <p:spPr>
          <a:xfrm>
            <a:off x="838199" y="3872754"/>
            <a:ext cx="4076787" cy="2524359"/>
          </a:xfrm>
          <a:prstGeom prst="rect">
            <a:avLst/>
          </a:prstGeom>
        </p:spPr>
      </p:pic>
      <p:sp>
        <p:nvSpPr>
          <p:cNvPr id="8" name="TextBox 7">
            <a:extLst>
              <a:ext uri="{FF2B5EF4-FFF2-40B4-BE49-F238E27FC236}">
                <a16:creationId xmlns:a16="http://schemas.microsoft.com/office/drawing/2014/main" id="{52B8FB33-6ED9-464D-B4FD-79C9E2BB8C92}"/>
              </a:ext>
            </a:extLst>
          </p:cNvPr>
          <p:cNvSpPr txBox="1"/>
          <p:nvPr/>
        </p:nvSpPr>
        <p:spPr>
          <a:xfrm>
            <a:off x="838199" y="6397113"/>
            <a:ext cx="4076787" cy="369332"/>
          </a:xfrm>
          <a:prstGeom prst="rect">
            <a:avLst/>
          </a:prstGeom>
          <a:noFill/>
        </p:spPr>
        <p:txBody>
          <a:bodyPr wrap="square" rtlCol="0">
            <a:spAutoFit/>
          </a:bodyPr>
          <a:lstStyle/>
          <a:p>
            <a:pPr algn="ctr"/>
            <a:r>
              <a:rPr lang="en-IN" dirty="0"/>
              <a:t>This is just standard RNN </a:t>
            </a:r>
          </a:p>
        </p:txBody>
      </p:sp>
      <p:sp>
        <p:nvSpPr>
          <p:cNvPr id="9" name="Arrow: Right 8">
            <a:extLst>
              <a:ext uri="{FF2B5EF4-FFF2-40B4-BE49-F238E27FC236}">
                <a16:creationId xmlns:a16="http://schemas.microsoft.com/office/drawing/2014/main" id="{3374E057-A029-4906-8404-FEDBF4C88191}"/>
              </a:ext>
            </a:extLst>
          </p:cNvPr>
          <p:cNvSpPr/>
          <p:nvPr/>
        </p:nvSpPr>
        <p:spPr>
          <a:xfrm>
            <a:off x="5576045" y="1786373"/>
            <a:ext cx="977153" cy="3048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4C42E3F0-02C9-4FD6-9567-F2A969D681FC}"/>
              </a:ext>
            </a:extLst>
          </p:cNvPr>
          <p:cNvSpPr/>
          <p:nvPr/>
        </p:nvSpPr>
        <p:spPr>
          <a:xfrm rot="5400000">
            <a:off x="8585488" y="3420346"/>
            <a:ext cx="883914" cy="3048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E2BCF7FC-EC07-4801-A5DA-AC6F720AD40F}"/>
              </a:ext>
            </a:extLst>
          </p:cNvPr>
          <p:cNvSpPr/>
          <p:nvPr/>
        </p:nvSpPr>
        <p:spPr>
          <a:xfrm rot="10800000">
            <a:off x="5576046" y="5319599"/>
            <a:ext cx="977153" cy="3048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78067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par>
                          <p:cTn id="8" fill="hold">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circle(in)">
                                      <p:cBhvr>
                                        <p:cTn id="11" dur="2000"/>
                                        <p:tgtEl>
                                          <p:spTgt spid="9"/>
                                        </p:tgtEl>
                                      </p:cBhvr>
                                    </p:animEffect>
                                  </p:childTnLst>
                                </p:cTn>
                              </p:par>
                            </p:childTnLst>
                          </p:cTn>
                        </p:par>
                        <p:par>
                          <p:cTn id="12" fill="hold">
                            <p:stCondLst>
                              <p:cond delay="4000"/>
                            </p:stCondLst>
                            <p:childTnLst>
                              <p:par>
                                <p:cTn id="13" presetID="6" presetClass="entr" presetSubtype="16"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childTnLst>
                          </p:cTn>
                        </p:par>
                        <p:par>
                          <p:cTn id="16" fill="hold">
                            <p:stCondLst>
                              <p:cond delay="6000"/>
                            </p:stCondLst>
                            <p:childTnLst>
                              <p:par>
                                <p:cTn id="17" presetID="6" presetClass="entr" presetSubtype="16"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circle(in)">
                                      <p:cBhvr>
                                        <p:cTn id="19" dur="2000"/>
                                        <p:tgtEl>
                                          <p:spTgt spid="10"/>
                                        </p:tgtEl>
                                      </p:cBhvr>
                                    </p:animEffect>
                                  </p:childTnLst>
                                </p:cTn>
                              </p:par>
                            </p:childTnLst>
                          </p:cTn>
                        </p:par>
                        <p:par>
                          <p:cTn id="20" fill="hold">
                            <p:stCondLst>
                              <p:cond delay="8000"/>
                            </p:stCondLst>
                            <p:childTnLst>
                              <p:par>
                                <p:cTn id="21" presetID="6" presetClass="entr" presetSubtype="16"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circle(in)">
                                      <p:cBhvr>
                                        <p:cTn id="23" dur="2000"/>
                                        <p:tgtEl>
                                          <p:spTgt spid="6"/>
                                        </p:tgtEl>
                                      </p:cBhvr>
                                    </p:animEffect>
                                  </p:childTnLst>
                                </p:cTn>
                              </p:par>
                            </p:childTnLst>
                          </p:cTn>
                        </p:par>
                        <p:par>
                          <p:cTn id="24" fill="hold">
                            <p:stCondLst>
                              <p:cond delay="10000"/>
                            </p:stCondLst>
                            <p:childTnLst>
                              <p:par>
                                <p:cTn id="25" presetID="6" presetClass="entr" presetSubtype="16"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ircle(in)">
                                      <p:cBhvr>
                                        <p:cTn id="27" dur="2000"/>
                                        <p:tgtEl>
                                          <p:spTgt spid="11"/>
                                        </p:tgtEl>
                                      </p:cBhvr>
                                    </p:animEffect>
                                  </p:childTnLst>
                                </p:cTn>
                              </p:par>
                            </p:childTnLst>
                          </p:cTn>
                        </p:par>
                        <p:par>
                          <p:cTn id="28" fill="hold">
                            <p:stCondLst>
                              <p:cond delay="12000"/>
                            </p:stCondLst>
                            <p:childTnLst>
                              <p:par>
                                <p:cTn id="29" presetID="6" presetClass="entr" presetSubtype="16"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circle(in)">
                                      <p:cBhvr>
                                        <p:cTn id="3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Time Series Analysis 101. A Layman's guide to Time Series… | by Prashant  Bangar | Analytics Vidhya | Medium">
            <a:extLst>
              <a:ext uri="{FF2B5EF4-FFF2-40B4-BE49-F238E27FC236}">
                <a16:creationId xmlns:a16="http://schemas.microsoft.com/office/drawing/2014/main" id="{AE9869F1-3189-4698-A37E-2DA7F67500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53"/>
            <a:ext cx="12192000" cy="68532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AB41544-BA52-4C3C-9B91-48E22A414F1E}"/>
              </a:ext>
            </a:extLst>
          </p:cNvPr>
          <p:cNvSpPr>
            <a:spLocks noGrp="1"/>
          </p:cNvSpPr>
          <p:nvPr>
            <p:ph type="title"/>
          </p:nvPr>
        </p:nvSpPr>
        <p:spPr>
          <a:xfrm>
            <a:off x="0" y="0"/>
            <a:ext cx="12192000" cy="1325563"/>
          </a:xfrm>
        </p:spPr>
        <p:txBody>
          <a:bodyPr/>
          <a:lstStyle/>
          <a:p>
            <a:pPr algn="ctr"/>
            <a:r>
              <a:rPr lang="en-IN" b="1" dirty="0">
                <a:solidFill>
                  <a:schemeClr val="bg1"/>
                </a:solidFill>
              </a:rPr>
              <a:t>LSTM</a:t>
            </a:r>
          </a:p>
        </p:txBody>
      </p:sp>
      <p:pic>
        <p:nvPicPr>
          <p:cNvPr id="4" name="Picture 3">
            <a:extLst>
              <a:ext uri="{FF2B5EF4-FFF2-40B4-BE49-F238E27FC236}">
                <a16:creationId xmlns:a16="http://schemas.microsoft.com/office/drawing/2014/main" id="{EA51B14A-E4BC-4D86-B46D-4C6B1C68DA3C}"/>
              </a:ext>
            </a:extLst>
          </p:cNvPr>
          <p:cNvPicPr>
            <a:picLocks noChangeAspect="1"/>
          </p:cNvPicPr>
          <p:nvPr/>
        </p:nvPicPr>
        <p:blipFill>
          <a:blip r:embed="rId3"/>
          <a:stretch>
            <a:fillRect/>
          </a:stretch>
        </p:blipFill>
        <p:spPr>
          <a:xfrm>
            <a:off x="440075" y="3504257"/>
            <a:ext cx="4858067" cy="2884788"/>
          </a:xfrm>
          <a:prstGeom prst="rect">
            <a:avLst/>
          </a:prstGeom>
        </p:spPr>
      </p:pic>
      <p:pic>
        <p:nvPicPr>
          <p:cNvPr id="5" name="Picture 4">
            <a:extLst>
              <a:ext uri="{FF2B5EF4-FFF2-40B4-BE49-F238E27FC236}">
                <a16:creationId xmlns:a16="http://schemas.microsoft.com/office/drawing/2014/main" id="{30305D5C-1039-4137-9A27-50D21F1F1655}"/>
              </a:ext>
            </a:extLst>
          </p:cNvPr>
          <p:cNvPicPr>
            <a:picLocks noChangeAspect="1"/>
          </p:cNvPicPr>
          <p:nvPr/>
        </p:nvPicPr>
        <p:blipFill>
          <a:blip r:embed="rId4"/>
          <a:stretch>
            <a:fillRect/>
          </a:stretch>
        </p:blipFill>
        <p:spPr>
          <a:xfrm>
            <a:off x="6039812" y="1924345"/>
            <a:ext cx="5712113" cy="3324961"/>
          </a:xfrm>
          <a:prstGeom prst="rect">
            <a:avLst/>
          </a:prstGeom>
        </p:spPr>
      </p:pic>
      <p:pic>
        <p:nvPicPr>
          <p:cNvPr id="6" name="Picture 5">
            <a:extLst>
              <a:ext uri="{FF2B5EF4-FFF2-40B4-BE49-F238E27FC236}">
                <a16:creationId xmlns:a16="http://schemas.microsoft.com/office/drawing/2014/main" id="{726DB83E-2647-4536-B16C-ADC7B2B5DFF3}"/>
              </a:ext>
            </a:extLst>
          </p:cNvPr>
          <p:cNvPicPr>
            <a:picLocks noChangeAspect="1"/>
          </p:cNvPicPr>
          <p:nvPr/>
        </p:nvPicPr>
        <p:blipFill rotWithShape="1">
          <a:blip r:embed="rId5"/>
          <a:srcRect t="15479"/>
          <a:stretch/>
        </p:blipFill>
        <p:spPr>
          <a:xfrm>
            <a:off x="440075" y="1220145"/>
            <a:ext cx="4858067" cy="2133600"/>
          </a:xfrm>
          <a:prstGeom prst="rect">
            <a:avLst/>
          </a:prstGeom>
        </p:spPr>
      </p:pic>
    </p:spTree>
    <p:extLst>
      <p:ext uri="{BB962C8B-B14F-4D97-AF65-F5344CB8AC3E}">
        <p14:creationId xmlns:p14="http://schemas.microsoft.com/office/powerpoint/2010/main" val="3882957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Time Series Analysis 101. A Layman's guide to Time Series… | by Prashant  Bangar | Analytics Vidhya | Medium">
            <a:extLst>
              <a:ext uri="{FF2B5EF4-FFF2-40B4-BE49-F238E27FC236}">
                <a16:creationId xmlns:a16="http://schemas.microsoft.com/office/drawing/2014/main" id="{E6CE0530-34BB-4565-BE71-EE2F9E206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68532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B7A84E9-3225-4FCF-B0F3-A1D510C03A20}"/>
              </a:ext>
            </a:extLst>
          </p:cNvPr>
          <p:cNvSpPr>
            <a:spLocks noGrp="1"/>
          </p:cNvSpPr>
          <p:nvPr>
            <p:ph type="title"/>
          </p:nvPr>
        </p:nvSpPr>
        <p:spPr/>
        <p:txBody>
          <a:bodyPr/>
          <a:lstStyle/>
          <a:p>
            <a:r>
              <a:rPr lang="en-IN" b="1" dirty="0">
                <a:solidFill>
                  <a:schemeClr val="bg1"/>
                </a:solidFill>
              </a:rPr>
              <a:t>ARIMA </a:t>
            </a:r>
          </a:p>
        </p:txBody>
      </p:sp>
      <p:sp>
        <p:nvSpPr>
          <p:cNvPr id="3" name="Content Placeholder 2">
            <a:extLst>
              <a:ext uri="{FF2B5EF4-FFF2-40B4-BE49-F238E27FC236}">
                <a16:creationId xmlns:a16="http://schemas.microsoft.com/office/drawing/2014/main" id="{79633654-9475-4C66-951F-3C196E6A60E2}"/>
              </a:ext>
            </a:extLst>
          </p:cNvPr>
          <p:cNvSpPr>
            <a:spLocks noGrp="1"/>
          </p:cNvSpPr>
          <p:nvPr>
            <p:ph idx="1"/>
          </p:nvPr>
        </p:nvSpPr>
        <p:spPr>
          <a:xfrm>
            <a:off x="838201" y="1502895"/>
            <a:ext cx="5597890" cy="5184775"/>
          </a:xfrm>
        </p:spPr>
        <p:txBody>
          <a:bodyPr>
            <a:normAutofit fontScale="85000" lnSpcReduction="20000"/>
          </a:bodyPr>
          <a:lstStyle/>
          <a:p>
            <a:pPr algn="just"/>
            <a:r>
              <a:rPr lang="en-US" dirty="0">
                <a:solidFill>
                  <a:schemeClr val="bg1"/>
                </a:solidFill>
              </a:rPr>
              <a:t>A simple autoregressive moving average (ARMA) model is generalized into an autoregressive integrated moving average (ARIMA) model. These two models are employed to forecast or predict upcoming time-series data points. Regression analysis in the form of ARIMA demonstrates the strength of a dependent variable relative to other variables varying factors.</a:t>
            </a:r>
          </a:p>
          <a:p>
            <a:pPr algn="just"/>
            <a:r>
              <a:rPr lang="en-US" dirty="0">
                <a:solidFill>
                  <a:schemeClr val="bg1"/>
                </a:solidFill>
              </a:rPr>
              <a:t>By focusing on differences between series values instead of real amounts, the model ultimately aims to estimate future time series behavior. In situations when the data exhibits signs of non-stationarity, ARIMA models are used. Non-stationary data are always converted into stationary data in time series analysis.</a:t>
            </a:r>
            <a:endParaRPr lang="en-IN" dirty="0">
              <a:solidFill>
                <a:schemeClr val="bg1"/>
              </a:solidFill>
            </a:endParaRPr>
          </a:p>
        </p:txBody>
      </p:sp>
      <p:pic>
        <p:nvPicPr>
          <p:cNvPr id="4" name="Picture 3">
            <a:extLst>
              <a:ext uri="{FF2B5EF4-FFF2-40B4-BE49-F238E27FC236}">
                <a16:creationId xmlns:a16="http://schemas.microsoft.com/office/drawing/2014/main" id="{2C8E0896-1873-4BBD-9A5F-BF5053550F3A}"/>
              </a:ext>
            </a:extLst>
          </p:cNvPr>
          <p:cNvPicPr>
            <a:picLocks noChangeAspect="1"/>
          </p:cNvPicPr>
          <p:nvPr/>
        </p:nvPicPr>
        <p:blipFill>
          <a:blip r:embed="rId3"/>
          <a:stretch>
            <a:fillRect/>
          </a:stretch>
        </p:blipFill>
        <p:spPr>
          <a:xfrm>
            <a:off x="6723529" y="2187528"/>
            <a:ext cx="5181032" cy="2725131"/>
          </a:xfrm>
          <a:prstGeom prst="rect">
            <a:avLst/>
          </a:prstGeom>
        </p:spPr>
      </p:pic>
    </p:spTree>
    <p:extLst>
      <p:ext uri="{BB962C8B-B14F-4D97-AF65-F5344CB8AC3E}">
        <p14:creationId xmlns:p14="http://schemas.microsoft.com/office/powerpoint/2010/main" val="1355901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A1B82817982EF4883206BED53885B6F" ma:contentTypeVersion="14" ma:contentTypeDescription="Create a new document." ma:contentTypeScope="" ma:versionID="236b72ebd7fac180751909ba09e1326f">
  <xsd:schema xmlns:xsd="http://www.w3.org/2001/XMLSchema" xmlns:xs="http://www.w3.org/2001/XMLSchema" xmlns:p="http://schemas.microsoft.com/office/2006/metadata/properties" xmlns:ns3="136b2581-dc44-4b5c-9302-ff39eae9691a" xmlns:ns4="5687ccca-fa4d-4ab5-b416-9d0d40ef9b73" targetNamespace="http://schemas.microsoft.com/office/2006/metadata/properties" ma:root="true" ma:fieldsID="eb5e2352e67c1a36647bb24624a42ed9" ns3:_="" ns4:_="">
    <xsd:import namespace="136b2581-dc44-4b5c-9302-ff39eae9691a"/>
    <xsd:import namespace="5687ccca-fa4d-4ab5-b416-9d0d40ef9b7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36b2581-dc44-4b5c-9302-ff39eae969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87ccca-fa4d-4ab5-b416-9d0d40ef9b73"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SharingHintHash" ma:index="2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B56D82-1313-45AF-B212-CDDF37D90BF9}">
  <ds:schemaRefs>
    <ds:schemaRef ds:uri="http://schemas.microsoft.com/office/infopath/2007/PartnerControls"/>
    <ds:schemaRef ds:uri="http://purl.org/dc/elements/1.1/"/>
    <ds:schemaRef ds:uri="http://purl.org/dc/dcmitype/"/>
    <ds:schemaRef ds:uri="5687ccca-fa4d-4ab5-b416-9d0d40ef9b73"/>
    <ds:schemaRef ds:uri="http://purl.org/dc/terms/"/>
    <ds:schemaRef ds:uri="http://schemas.microsoft.com/office/2006/documentManagement/types"/>
    <ds:schemaRef ds:uri="http://schemas.openxmlformats.org/package/2006/metadata/core-properties"/>
    <ds:schemaRef ds:uri="136b2581-dc44-4b5c-9302-ff39eae9691a"/>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5971F6B9-C884-4844-9A11-3B9C8E4DE7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36b2581-dc44-4b5c-9302-ff39eae9691a"/>
    <ds:schemaRef ds:uri="5687ccca-fa4d-4ab5-b416-9d0d40ef9b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43E2FA8-F605-40C9-917D-BEA609B6D3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294</TotalTime>
  <Words>470</Words>
  <Application>Microsoft Office PowerPoint</Application>
  <PresentationFormat>Widescreen</PresentationFormat>
  <Paragraphs>39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Forecast of Household Electricity Demand</vt:lpstr>
      <vt:lpstr>Contents</vt:lpstr>
      <vt:lpstr>Context</vt:lpstr>
      <vt:lpstr>Context</vt:lpstr>
      <vt:lpstr>Dataset</vt:lpstr>
      <vt:lpstr>The Dataset</vt:lpstr>
      <vt:lpstr>LSTM</vt:lpstr>
      <vt:lpstr>LSTM</vt:lpstr>
      <vt:lpstr>ARIMA </vt:lpstr>
      <vt:lpstr>Visualizations</vt:lpstr>
      <vt:lpstr>Visualizations</vt:lpstr>
      <vt:lpstr>Visualizations</vt:lpstr>
      <vt:lpstr>Visualizations</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MANALI HEDAOO</dc:creator>
  <cp:lastModifiedBy>Manali Vinay Hedaoo (BDA 21-23)</cp:lastModifiedBy>
  <cp:revision>13</cp:revision>
  <dcterms:created xsi:type="dcterms:W3CDTF">2022-07-18T17:53:33Z</dcterms:created>
  <dcterms:modified xsi:type="dcterms:W3CDTF">2022-07-19T08:49:17Z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0x0101004A1B82817982EF4883206BED53885B6F</vt:lpwstr>
  </property>
</Properties>
</file>