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3" r:id="rId2"/>
    <p:sldId id="311" r:id="rId3"/>
    <p:sldId id="261" r:id="rId4"/>
    <p:sldId id="264" r:id="rId5"/>
    <p:sldId id="266"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306" r:id="rId20"/>
    <p:sldId id="282" r:id="rId21"/>
    <p:sldId id="283" r:id="rId22"/>
    <p:sldId id="284" r:id="rId23"/>
    <p:sldId id="285" r:id="rId24"/>
    <p:sldId id="308" r:id="rId25"/>
    <p:sldId id="290" r:id="rId26"/>
    <p:sldId id="291" r:id="rId27"/>
    <p:sldId id="292" r:id="rId28"/>
    <p:sldId id="293" r:id="rId29"/>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58" d="100"/>
          <a:sy n="58" d="100"/>
        </p:scale>
        <p:origin x="-85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32" name="Rectangle 12"/>
          <p:cNvSpPr>
            <a:spLocks noGrp="1" noChangeArrowheads="1"/>
          </p:cNvSpPr>
          <p:nvPr>
            <p:ph type="ctrTitle"/>
          </p:nvPr>
        </p:nvSpPr>
        <p:spPr>
          <a:xfrm>
            <a:off x="366713" y="2492375"/>
            <a:ext cx="8420100" cy="669925"/>
          </a:xfrm>
          <a:extLst>
            <a:ext uri="{909E8E84-426E-40DD-AFC4-6F175D3DCCD1}"/>
          </a:extLst>
        </p:spPr>
        <p:txBody>
          <a:bodyPr/>
          <a:lstStyle>
            <a:lvl1pPr algn="ctr">
              <a:defRPr/>
            </a:lvl1pPr>
          </a:lstStyle>
          <a:p>
            <a:pPr lvl="0"/>
            <a:r>
              <a:rPr lang="en-IN" noProof="0" smtClean="0"/>
              <a:t>Click to edit Master title style</a:t>
            </a:r>
          </a:p>
        </p:txBody>
      </p:sp>
      <p:sp>
        <p:nvSpPr>
          <p:cNvPr id="5133" name="Rectangle 13"/>
          <p:cNvSpPr>
            <a:spLocks noGrp="1" noChangeArrowheads="1"/>
          </p:cNvSpPr>
          <p:nvPr>
            <p:ph type="subTitle" idx="1"/>
          </p:nvPr>
        </p:nvSpPr>
        <p:spPr>
          <a:xfrm>
            <a:off x="179388" y="3860800"/>
            <a:ext cx="8785225" cy="792163"/>
          </a:xfrm>
        </p:spPr>
        <p:txBody>
          <a:bodyPr anchor="ctr"/>
          <a:lstStyle>
            <a:lvl1pPr marL="0" indent="0" algn="ctr">
              <a:buFont typeface="Wingdings" panose="05000000000000000000" pitchFamily="2" charset="2"/>
              <a:buNone/>
              <a:defRPr/>
            </a:lvl1pPr>
          </a:lstStyle>
          <a:p>
            <a:pPr lvl="0"/>
            <a:r>
              <a:rPr lang="en-IN" noProof="0" smtClean="0"/>
              <a:t>Click to edit Master subtitle style</a:t>
            </a:r>
          </a:p>
        </p:txBody>
      </p:sp>
      <p:sp>
        <p:nvSpPr>
          <p:cNvPr id="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IN"/>
          </a:p>
        </p:txBody>
      </p:sp>
      <p:sp>
        <p:nvSpPr>
          <p:cNvPr id="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IN"/>
          </a:p>
        </p:txBody>
      </p:sp>
      <p:sp>
        <p:nvSpPr>
          <p:cNvPr id="7"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7AD97D9-138B-4433-A844-F74EF114311B}"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IN"/>
          </a:p>
        </p:txBody>
      </p:sp>
      <p:sp>
        <p:nvSpPr>
          <p:cNvPr id="5" name="Rectangle 12"/>
          <p:cNvSpPr>
            <a:spLocks noGrp="1" noChangeArrowheads="1"/>
          </p:cNvSpPr>
          <p:nvPr>
            <p:ph type="ftr" sz="quarter" idx="11"/>
          </p:nvPr>
        </p:nvSpPr>
        <p:spPr>
          <a:ln/>
        </p:spPr>
        <p:txBody>
          <a:bodyPr/>
          <a:lstStyle>
            <a:lvl1pPr>
              <a:defRPr/>
            </a:lvl1pPr>
          </a:lstStyle>
          <a:p>
            <a:pPr>
              <a:defRPr/>
            </a:pPr>
            <a:endParaRPr lang="en-IN"/>
          </a:p>
        </p:txBody>
      </p:sp>
      <p:sp>
        <p:nvSpPr>
          <p:cNvPr id="6" name="Rectangle 13"/>
          <p:cNvSpPr>
            <a:spLocks noGrp="1" noChangeArrowheads="1"/>
          </p:cNvSpPr>
          <p:nvPr>
            <p:ph type="sldNum" sz="quarter" idx="12"/>
          </p:nvPr>
        </p:nvSpPr>
        <p:spPr>
          <a:ln/>
        </p:spPr>
        <p:txBody>
          <a:bodyPr/>
          <a:lstStyle>
            <a:lvl1pPr>
              <a:defRPr/>
            </a:lvl1pPr>
          </a:lstStyle>
          <a:p>
            <a:pPr>
              <a:defRPr/>
            </a:pPr>
            <a:fld id="{3345DBD3-F442-4C30-B6AB-EAD6CABE2EF9}"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188913"/>
            <a:ext cx="2195513" cy="59769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188913"/>
            <a:ext cx="6437312" cy="59769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IN"/>
          </a:p>
        </p:txBody>
      </p:sp>
      <p:sp>
        <p:nvSpPr>
          <p:cNvPr id="5" name="Rectangle 12"/>
          <p:cNvSpPr>
            <a:spLocks noGrp="1" noChangeArrowheads="1"/>
          </p:cNvSpPr>
          <p:nvPr>
            <p:ph type="ftr" sz="quarter" idx="11"/>
          </p:nvPr>
        </p:nvSpPr>
        <p:spPr>
          <a:ln/>
        </p:spPr>
        <p:txBody>
          <a:bodyPr/>
          <a:lstStyle>
            <a:lvl1pPr>
              <a:defRPr/>
            </a:lvl1pPr>
          </a:lstStyle>
          <a:p>
            <a:pPr>
              <a:defRPr/>
            </a:pPr>
            <a:endParaRPr lang="en-IN"/>
          </a:p>
        </p:txBody>
      </p:sp>
      <p:sp>
        <p:nvSpPr>
          <p:cNvPr id="6" name="Rectangle 13"/>
          <p:cNvSpPr>
            <a:spLocks noGrp="1" noChangeArrowheads="1"/>
          </p:cNvSpPr>
          <p:nvPr>
            <p:ph type="sldNum" sz="quarter" idx="12"/>
          </p:nvPr>
        </p:nvSpPr>
        <p:spPr>
          <a:ln/>
        </p:spPr>
        <p:txBody>
          <a:bodyPr/>
          <a:lstStyle>
            <a:lvl1pPr>
              <a:defRPr/>
            </a:lvl1pPr>
          </a:lstStyle>
          <a:p>
            <a:pPr>
              <a:defRPr/>
            </a:pPr>
            <a:fld id="{4E856610-DA73-46F3-9091-AC349B623848}"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IN"/>
          </a:p>
        </p:txBody>
      </p:sp>
      <p:sp>
        <p:nvSpPr>
          <p:cNvPr id="6" name="Rectangle 12"/>
          <p:cNvSpPr>
            <a:spLocks noGrp="1" noChangeArrowheads="1"/>
          </p:cNvSpPr>
          <p:nvPr>
            <p:ph type="ftr" sz="quarter" idx="11"/>
          </p:nvPr>
        </p:nvSpPr>
        <p:spPr/>
        <p:txBody>
          <a:bodyPr/>
          <a:lstStyle>
            <a:lvl1pPr>
              <a:defRPr/>
            </a:lvl1pPr>
          </a:lstStyle>
          <a:p>
            <a:pPr>
              <a:defRPr/>
            </a:pPr>
            <a:endParaRPr lang="en-IN"/>
          </a:p>
        </p:txBody>
      </p:sp>
      <p:sp>
        <p:nvSpPr>
          <p:cNvPr id="7" name="Rectangle 13"/>
          <p:cNvSpPr>
            <a:spLocks noGrp="1" noChangeArrowheads="1"/>
          </p:cNvSpPr>
          <p:nvPr>
            <p:ph type="sldNum" sz="quarter" idx="12"/>
          </p:nvPr>
        </p:nvSpPr>
        <p:spPr/>
        <p:txBody>
          <a:bodyPr/>
          <a:lstStyle>
            <a:lvl1pPr>
              <a:defRPr smtClean="0"/>
            </a:lvl1pPr>
          </a:lstStyle>
          <a:p>
            <a:pPr>
              <a:defRPr/>
            </a:pPr>
            <a:fld id="{892EF1C1-CCEA-4C24-9BDB-B07FEEB65255}"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IN"/>
          </a:p>
        </p:txBody>
      </p:sp>
      <p:sp>
        <p:nvSpPr>
          <p:cNvPr id="5" name="Rectangle 12"/>
          <p:cNvSpPr>
            <a:spLocks noGrp="1" noChangeArrowheads="1"/>
          </p:cNvSpPr>
          <p:nvPr>
            <p:ph type="ftr" sz="quarter" idx="11"/>
          </p:nvPr>
        </p:nvSpPr>
        <p:spPr>
          <a:ln/>
        </p:spPr>
        <p:txBody>
          <a:bodyPr/>
          <a:lstStyle>
            <a:lvl1pPr>
              <a:defRPr/>
            </a:lvl1pPr>
          </a:lstStyle>
          <a:p>
            <a:pPr>
              <a:defRPr/>
            </a:pPr>
            <a:endParaRPr lang="en-IN"/>
          </a:p>
        </p:txBody>
      </p:sp>
      <p:sp>
        <p:nvSpPr>
          <p:cNvPr id="6" name="Rectangle 13"/>
          <p:cNvSpPr>
            <a:spLocks noGrp="1" noChangeArrowheads="1"/>
          </p:cNvSpPr>
          <p:nvPr>
            <p:ph type="sldNum" sz="quarter" idx="12"/>
          </p:nvPr>
        </p:nvSpPr>
        <p:spPr>
          <a:ln/>
        </p:spPr>
        <p:txBody>
          <a:bodyPr/>
          <a:lstStyle>
            <a:lvl1pPr>
              <a:defRPr/>
            </a:lvl1pPr>
          </a:lstStyle>
          <a:p>
            <a:pPr>
              <a:defRPr/>
            </a:pPr>
            <a:fld id="{6D53047B-5E3C-4826-BD4E-3A8EFCF83D01}"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9388" y="1125538"/>
            <a:ext cx="4316412"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25538"/>
            <a:ext cx="4316413" cy="5040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IN"/>
          </a:p>
        </p:txBody>
      </p:sp>
      <p:sp>
        <p:nvSpPr>
          <p:cNvPr id="6" name="Rectangle 12"/>
          <p:cNvSpPr>
            <a:spLocks noGrp="1" noChangeArrowheads="1"/>
          </p:cNvSpPr>
          <p:nvPr>
            <p:ph type="ftr" sz="quarter" idx="11"/>
          </p:nvPr>
        </p:nvSpPr>
        <p:spPr>
          <a:ln/>
        </p:spPr>
        <p:txBody>
          <a:bodyPr/>
          <a:lstStyle>
            <a:lvl1pPr>
              <a:defRPr/>
            </a:lvl1pPr>
          </a:lstStyle>
          <a:p>
            <a:pPr>
              <a:defRPr/>
            </a:pPr>
            <a:endParaRPr lang="en-IN"/>
          </a:p>
        </p:txBody>
      </p:sp>
      <p:sp>
        <p:nvSpPr>
          <p:cNvPr id="7" name="Rectangle 13"/>
          <p:cNvSpPr>
            <a:spLocks noGrp="1" noChangeArrowheads="1"/>
          </p:cNvSpPr>
          <p:nvPr>
            <p:ph type="sldNum" sz="quarter" idx="12"/>
          </p:nvPr>
        </p:nvSpPr>
        <p:spPr>
          <a:ln/>
        </p:spPr>
        <p:txBody>
          <a:bodyPr/>
          <a:lstStyle>
            <a:lvl1pPr>
              <a:defRPr/>
            </a:lvl1pPr>
          </a:lstStyle>
          <a:p>
            <a:pPr>
              <a:defRPr/>
            </a:pPr>
            <a:fld id="{F66C8C29-7E65-4289-A98D-19D0313D6BE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IN"/>
          </a:p>
        </p:txBody>
      </p:sp>
      <p:sp>
        <p:nvSpPr>
          <p:cNvPr id="8" name="Rectangle 12"/>
          <p:cNvSpPr>
            <a:spLocks noGrp="1" noChangeArrowheads="1"/>
          </p:cNvSpPr>
          <p:nvPr>
            <p:ph type="ftr" sz="quarter" idx="11"/>
          </p:nvPr>
        </p:nvSpPr>
        <p:spPr>
          <a:ln/>
        </p:spPr>
        <p:txBody>
          <a:bodyPr/>
          <a:lstStyle>
            <a:lvl1pPr>
              <a:defRPr/>
            </a:lvl1pPr>
          </a:lstStyle>
          <a:p>
            <a:pPr>
              <a:defRPr/>
            </a:pPr>
            <a:endParaRPr lang="en-IN"/>
          </a:p>
        </p:txBody>
      </p:sp>
      <p:sp>
        <p:nvSpPr>
          <p:cNvPr id="9" name="Rectangle 13"/>
          <p:cNvSpPr>
            <a:spLocks noGrp="1" noChangeArrowheads="1"/>
          </p:cNvSpPr>
          <p:nvPr>
            <p:ph type="sldNum" sz="quarter" idx="12"/>
          </p:nvPr>
        </p:nvSpPr>
        <p:spPr>
          <a:ln/>
        </p:spPr>
        <p:txBody>
          <a:bodyPr/>
          <a:lstStyle>
            <a:lvl1pPr>
              <a:defRPr/>
            </a:lvl1pPr>
          </a:lstStyle>
          <a:p>
            <a:pPr>
              <a:defRPr/>
            </a:pPr>
            <a:fld id="{95E1F7C6-4588-44B5-ABDA-479F996A6D0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IN"/>
          </a:p>
        </p:txBody>
      </p:sp>
      <p:sp>
        <p:nvSpPr>
          <p:cNvPr id="4" name="Rectangle 12"/>
          <p:cNvSpPr>
            <a:spLocks noGrp="1" noChangeArrowheads="1"/>
          </p:cNvSpPr>
          <p:nvPr>
            <p:ph type="ftr" sz="quarter" idx="11"/>
          </p:nvPr>
        </p:nvSpPr>
        <p:spPr>
          <a:ln/>
        </p:spPr>
        <p:txBody>
          <a:bodyPr/>
          <a:lstStyle>
            <a:lvl1pPr>
              <a:defRPr/>
            </a:lvl1pPr>
          </a:lstStyle>
          <a:p>
            <a:pPr>
              <a:defRPr/>
            </a:pPr>
            <a:endParaRPr lang="en-IN"/>
          </a:p>
        </p:txBody>
      </p:sp>
      <p:sp>
        <p:nvSpPr>
          <p:cNvPr id="5" name="Rectangle 13"/>
          <p:cNvSpPr>
            <a:spLocks noGrp="1" noChangeArrowheads="1"/>
          </p:cNvSpPr>
          <p:nvPr>
            <p:ph type="sldNum" sz="quarter" idx="12"/>
          </p:nvPr>
        </p:nvSpPr>
        <p:spPr>
          <a:ln/>
        </p:spPr>
        <p:txBody>
          <a:bodyPr/>
          <a:lstStyle>
            <a:lvl1pPr>
              <a:defRPr/>
            </a:lvl1pPr>
          </a:lstStyle>
          <a:p>
            <a:pPr>
              <a:defRPr/>
            </a:pPr>
            <a:fld id="{1F316D44-0CB5-4A7A-81A9-D2DCA19D9D66}"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IN"/>
          </a:p>
        </p:txBody>
      </p:sp>
      <p:sp>
        <p:nvSpPr>
          <p:cNvPr id="3" name="Rectangle 12"/>
          <p:cNvSpPr>
            <a:spLocks noGrp="1" noChangeArrowheads="1"/>
          </p:cNvSpPr>
          <p:nvPr>
            <p:ph type="ftr" sz="quarter" idx="11"/>
          </p:nvPr>
        </p:nvSpPr>
        <p:spPr>
          <a:ln/>
        </p:spPr>
        <p:txBody>
          <a:bodyPr/>
          <a:lstStyle>
            <a:lvl1pPr>
              <a:defRPr/>
            </a:lvl1pPr>
          </a:lstStyle>
          <a:p>
            <a:pPr>
              <a:defRPr/>
            </a:pPr>
            <a:endParaRPr lang="en-IN"/>
          </a:p>
        </p:txBody>
      </p:sp>
      <p:sp>
        <p:nvSpPr>
          <p:cNvPr id="4" name="Rectangle 13"/>
          <p:cNvSpPr>
            <a:spLocks noGrp="1" noChangeArrowheads="1"/>
          </p:cNvSpPr>
          <p:nvPr>
            <p:ph type="sldNum" sz="quarter" idx="12"/>
          </p:nvPr>
        </p:nvSpPr>
        <p:spPr>
          <a:ln/>
        </p:spPr>
        <p:txBody>
          <a:bodyPr/>
          <a:lstStyle>
            <a:lvl1pPr>
              <a:defRPr/>
            </a:lvl1pPr>
          </a:lstStyle>
          <a:p>
            <a:pPr>
              <a:defRPr/>
            </a:pPr>
            <a:fld id="{61F12CC4-8698-4CB8-B49B-A7168588A0BB}"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IN"/>
          </a:p>
        </p:txBody>
      </p:sp>
      <p:sp>
        <p:nvSpPr>
          <p:cNvPr id="6" name="Rectangle 12"/>
          <p:cNvSpPr>
            <a:spLocks noGrp="1" noChangeArrowheads="1"/>
          </p:cNvSpPr>
          <p:nvPr>
            <p:ph type="ftr" sz="quarter" idx="11"/>
          </p:nvPr>
        </p:nvSpPr>
        <p:spPr>
          <a:ln/>
        </p:spPr>
        <p:txBody>
          <a:bodyPr/>
          <a:lstStyle>
            <a:lvl1pPr>
              <a:defRPr/>
            </a:lvl1pPr>
          </a:lstStyle>
          <a:p>
            <a:pPr>
              <a:defRPr/>
            </a:pPr>
            <a:endParaRPr lang="en-IN"/>
          </a:p>
        </p:txBody>
      </p:sp>
      <p:sp>
        <p:nvSpPr>
          <p:cNvPr id="7" name="Rectangle 13"/>
          <p:cNvSpPr>
            <a:spLocks noGrp="1" noChangeArrowheads="1"/>
          </p:cNvSpPr>
          <p:nvPr>
            <p:ph type="sldNum" sz="quarter" idx="12"/>
          </p:nvPr>
        </p:nvSpPr>
        <p:spPr>
          <a:ln/>
        </p:spPr>
        <p:txBody>
          <a:bodyPr/>
          <a:lstStyle>
            <a:lvl1pPr>
              <a:defRPr/>
            </a:lvl1pPr>
          </a:lstStyle>
          <a:p>
            <a:pPr>
              <a:defRPr/>
            </a:pPr>
            <a:fld id="{F19D1D3B-31B9-45C9-987A-302F1EA4A075}"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IN"/>
          </a:p>
        </p:txBody>
      </p:sp>
      <p:sp>
        <p:nvSpPr>
          <p:cNvPr id="6" name="Rectangle 12"/>
          <p:cNvSpPr>
            <a:spLocks noGrp="1" noChangeArrowheads="1"/>
          </p:cNvSpPr>
          <p:nvPr>
            <p:ph type="ftr" sz="quarter" idx="11"/>
          </p:nvPr>
        </p:nvSpPr>
        <p:spPr>
          <a:ln/>
        </p:spPr>
        <p:txBody>
          <a:bodyPr/>
          <a:lstStyle>
            <a:lvl1pPr>
              <a:defRPr/>
            </a:lvl1pPr>
          </a:lstStyle>
          <a:p>
            <a:pPr>
              <a:defRPr/>
            </a:pPr>
            <a:endParaRPr lang="en-IN"/>
          </a:p>
        </p:txBody>
      </p:sp>
      <p:sp>
        <p:nvSpPr>
          <p:cNvPr id="7" name="Rectangle 13"/>
          <p:cNvSpPr>
            <a:spLocks noGrp="1" noChangeArrowheads="1"/>
          </p:cNvSpPr>
          <p:nvPr>
            <p:ph type="sldNum" sz="quarter" idx="12"/>
          </p:nvPr>
        </p:nvSpPr>
        <p:spPr>
          <a:ln/>
        </p:spPr>
        <p:txBody>
          <a:bodyPr/>
          <a:lstStyle>
            <a:lvl1pPr>
              <a:defRPr/>
            </a:lvl1pPr>
          </a:lstStyle>
          <a:p>
            <a:pPr>
              <a:defRPr/>
            </a:pPr>
            <a:fld id="{153A063E-B206-4F04-9B9B-EDCC22C4D84E}"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179388" y="188913"/>
            <a:ext cx="6913562"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IN" smtClean="0"/>
              <a:t>Click to edit Master title style</a:t>
            </a:r>
          </a:p>
        </p:txBody>
      </p:sp>
      <p:sp>
        <p:nvSpPr>
          <p:cNvPr id="1027" name="Rectangle 10"/>
          <p:cNvSpPr>
            <a:spLocks noGrp="1" noChangeArrowheads="1"/>
          </p:cNvSpPr>
          <p:nvPr>
            <p:ph type="body" idx="1"/>
          </p:nvPr>
        </p:nvSpPr>
        <p:spPr bwMode="auto">
          <a:xfrm>
            <a:off x="179388" y="1125538"/>
            <a:ext cx="8785225"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IN" smtClean="0"/>
              <a:t>Click to edit Master text styles</a:t>
            </a:r>
          </a:p>
          <a:p>
            <a:pPr lvl="1"/>
            <a:r>
              <a:rPr lang="en-IN" smtClean="0"/>
              <a:t>Second level</a:t>
            </a:r>
          </a:p>
          <a:p>
            <a:pPr lvl="2"/>
            <a:r>
              <a:rPr lang="en-IN" smtClean="0"/>
              <a:t>Third level</a:t>
            </a:r>
          </a:p>
          <a:p>
            <a:pPr lvl="3"/>
            <a:r>
              <a:rPr lang="en-IN" smtClean="0"/>
              <a:t>Fourth level</a:t>
            </a:r>
          </a:p>
          <a:p>
            <a:pPr lvl="4"/>
            <a:r>
              <a:rPr lang="en-IN" smtClean="0"/>
              <a:t>Fifth level</a:t>
            </a:r>
          </a:p>
        </p:txBody>
      </p:sp>
      <p:sp>
        <p:nvSpPr>
          <p:cNvPr id="4107" name="Rectangle 11"/>
          <p:cNvSpPr>
            <a:spLocks noGrp="1" noChangeArrowheads="1"/>
          </p:cNvSpPr>
          <p:nvPr>
            <p:ph type="dt" sz="half" idx="2"/>
          </p:nvPr>
        </p:nvSpPr>
        <p:spPr bwMode="auto">
          <a:xfrm>
            <a:off x="1162050" y="62865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cs typeface="Arial" panose="020B0604020202020204" pitchFamily="34" charset="0"/>
              </a:defRPr>
            </a:lvl1pPr>
          </a:lstStyle>
          <a:p>
            <a:pPr>
              <a:defRPr/>
            </a:pPr>
            <a:endParaRPr lang="en-IN"/>
          </a:p>
        </p:txBody>
      </p:sp>
      <p:sp>
        <p:nvSpPr>
          <p:cNvPr id="4108" name="Rectangle 12"/>
          <p:cNvSpPr>
            <a:spLocks noGrp="1" noChangeArrowheads="1"/>
          </p:cNvSpPr>
          <p:nvPr>
            <p:ph type="ftr" sz="quarter" idx="3"/>
          </p:nvPr>
        </p:nvSpPr>
        <p:spPr bwMode="auto">
          <a:xfrm>
            <a:off x="3657600" y="6286500"/>
            <a:ext cx="28956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ctr" eaLnBrk="1" hangingPunct="1">
              <a:defRPr sz="1400">
                <a:cs typeface="Arial" panose="020B0604020202020204" pitchFamily="34" charset="0"/>
              </a:defRPr>
            </a:lvl1pPr>
          </a:lstStyle>
          <a:p>
            <a:pPr>
              <a:defRPr/>
            </a:pPr>
            <a:endParaRPr lang="en-IN"/>
          </a:p>
        </p:txBody>
      </p:sp>
      <p:sp>
        <p:nvSpPr>
          <p:cNvPr id="4109" name="Rectangle 13"/>
          <p:cNvSpPr>
            <a:spLocks noGrp="1" noChangeArrowheads="1"/>
          </p:cNvSpPr>
          <p:nvPr>
            <p:ph type="sldNum" sz="quarter" idx="4"/>
          </p:nvPr>
        </p:nvSpPr>
        <p:spPr bwMode="auto">
          <a:xfrm>
            <a:off x="7042150" y="6286500"/>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3CF92EDE-2C73-46E6-8115-80D9BD45CE16}"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kern="1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2pPr>
      <a:lvl3pPr algn="l" rtl="0"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3pPr>
      <a:lvl4pPr algn="l" rtl="0"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4pPr>
      <a:lvl5pPr algn="l" rtl="0" eaLnBrk="0" fontAlgn="base" hangingPunct="0">
        <a:spcBef>
          <a:spcPct val="0"/>
        </a:spcBef>
        <a:spcAft>
          <a:spcPct val="0"/>
        </a:spcAft>
        <a:defRPr sz="3200">
          <a:solidFill>
            <a:schemeClr val="tx1"/>
          </a:solidFill>
          <a:latin typeface="Tahoma" panose="020B0604030504040204" pitchFamily="34" charset="0"/>
          <a:cs typeface="Arial" panose="020B0604020202020204" pitchFamily="34" charset="0"/>
        </a:defRPr>
      </a:lvl5pPr>
      <a:lvl6pPr marL="457200" algn="l" rtl="0" fontAlgn="base">
        <a:spcBef>
          <a:spcPct val="0"/>
        </a:spcBef>
        <a:spcAft>
          <a:spcPct val="0"/>
        </a:spcAft>
        <a:defRPr sz="3200">
          <a:solidFill>
            <a:schemeClr val="tx1"/>
          </a:solidFill>
          <a:latin typeface="Tahoma" panose="020B0604030504040204" pitchFamily="34" charset="0"/>
          <a:cs typeface="Arial" panose="020B0604020202020204" pitchFamily="34" charset="0"/>
        </a:defRPr>
      </a:lvl6pPr>
      <a:lvl7pPr marL="914400" algn="l" rtl="0" fontAlgn="base">
        <a:spcBef>
          <a:spcPct val="0"/>
        </a:spcBef>
        <a:spcAft>
          <a:spcPct val="0"/>
        </a:spcAft>
        <a:defRPr sz="3200">
          <a:solidFill>
            <a:schemeClr val="tx1"/>
          </a:solidFill>
          <a:latin typeface="Tahoma" panose="020B0604030504040204" pitchFamily="34" charset="0"/>
          <a:cs typeface="Arial" panose="020B0604020202020204" pitchFamily="34" charset="0"/>
        </a:defRPr>
      </a:lvl7pPr>
      <a:lvl8pPr marL="1371600" algn="l" rtl="0" fontAlgn="base">
        <a:spcBef>
          <a:spcPct val="0"/>
        </a:spcBef>
        <a:spcAft>
          <a:spcPct val="0"/>
        </a:spcAft>
        <a:defRPr sz="3200">
          <a:solidFill>
            <a:schemeClr val="tx1"/>
          </a:solidFill>
          <a:latin typeface="Tahoma" panose="020B0604030504040204" pitchFamily="34" charset="0"/>
          <a:cs typeface="Arial" panose="020B0604020202020204" pitchFamily="34" charset="0"/>
        </a:defRPr>
      </a:lvl8pPr>
      <a:lvl9pPr marL="1828800" algn="l" rtl="0" fontAlgn="base">
        <a:spcBef>
          <a:spcPct val="0"/>
        </a:spcBef>
        <a:spcAft>
          <a:spcPct val="0"/>
        </a:spcAft>
        <a:defRPr sz="3200">
          <a:solidFill>
            <a:schemeClr val="tx1"/>
          </a:solidFill>
          <a:latin typeface="Tahoma" panose="020B060403050404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b="1" u="sng" smtClean="0"/>
              <a:t>Module 6</a:t>
            </a:r>
            <a:endParaRPr lang="en-IN" b="1" u="sng" smtClean="0"/>
          </a:p>
        </p:txBody>
      </p:sp>
      <p:sp>
        <p:nvSpPr>
          <p:cNvPr id="4099" name="Rectangle 5"/>
          <p:cNvSpPr>
            <a:spLocks noGrp="1" noChangeArrowheads="1"/>
          </p:cNvSpPr>
          <p:nvPr>
            <p:ph type="subTitle" idx="1"/>
          </p:nvPr>
        </p:nvSpPr>
        <p:spPr/>
        <p:txBody>
          <a:bodyPr/>
          <a:lstStyle/>
          <a:p>
            <a:pPr eaLnBrk="1" hangingPunct="1"/>
            <a:r>
              <a:rPr lang="en-US" b="1" smtClean="0"/>
              <a:t>Tool Support for Testing</a:t>
            </a:r>
            <a:endParaRPr lang="en-IN" b="1"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Grp="1" noChangeArrowheads="1"/>
          </p:cNvSpPr>
          <p:nvPr>
            <p:ph type="body" idx="1"/>
          </p:nvPr>
        </p:nvSpPr>
        <p:spPr>
          <a:xfrm>
            <a:off x="179388" y="1125538"/>
            <a:ext cx="8785225" cy="5543550"/>
          </a:xfrm>
        </p:spPr>
        <p:txBody>
          <a:bodyPr/>
          <a:lstStyle/>
          <a:p>
            <a:pPr eaLnBrk="1" hangingPunct="1"/>
            <a:r>
              <a:rPr lang="en-US" smtClean="0"/>
              <a:t>Static Analysis Tools (D):</a:t>
            </a:r>
          </a:p>
          <a:p>
            <a:pPr lvl="1" eaLnBrk="1" hangingPunct="1"/>
            <a:r>
              <a:rPr lang="en-US" smtClean="0"/>
              <a:t>These tools help developers and testers find defects prior to dynamic testing by providing support for enforcing coding standards (including secure coding), analysis of structures and dependencies.</a:t>
            </a:r>
          </a:p>
          <a:p>
            <a:pPr lvl="1" eaLnBrk="1" hangingPunct="1"/>
            <a:r>
              <a:rPr lang="en-US" smtClean="0"/>
              <a:t>They can also help in planning or risk analysis by providing metrics for the code (e.g., complexity).</a:t>
            </a:r>
          </a:p>
          <a:p>
            <a:pPr eaLnBrk="1" hangingPunct="1"/>
            <a:r>
              <a:rPr lang="en-US" smtClean="0"/>
              <a:t>Modeling Tools (D):</a:t>
            </a:r>
          </a:p>
          <a:p>
            <a:pPr lvl="1" eaLnBrk="1" hangingPunct="1"/>
            <a:r>
              <a:rPr lang="en-US" smtClean="0"/>
              <a:t>These tools are used to validate software models (e.g., physical data model (PDM) for a relational database), by enumerating inconsistencies and finding defects.</a:t>
            </a:r>
          </a:p>
          <a:p>
            <a:pPr lvl="1" eaLnBrk="1" hangingPunct="1"/>
            <a:r>
              <a:rPr lang="en-US" smtClean="0"/>
              <a:t>These tools can often aid in generating some test cases based on the model.</a:t>
            </a:r>
            <a:endParaRPr lang="en-IN" smtClean="0"/>
          </a:p>
        </p:txBody>
      </p:sp>
      <p:sp>
        <p:nvSpPr>
          <p:cNvPr id="13315" name="Rectangle 12"/>
          <p:cNvSpPr>
            <a:spLocks noGrp="1" noChangeArrowheads="1"/>
          </p:cNvSpPr>
          <p:nvPr>
            <p:ph type="title"/>
          </p:nvPr>
        </p:nvSpPr>
        <p:spPr>
          <a:noFill/>
        </p:spPr>
        <p:txBody>
          <a:bodyPr/>
          <a:lstStyle/>
          <a:p>
            <a:pPr eaLnBrk="1" hangingPunct="1"/>
            <a:r>
              <a:rPr lang="en-US" b="1" u="sng" smtClean="0"/>
              <a:t>Tool Support for Static Testing</a:t>
            </a:r>
            <a:endParaRPr lang="en-IN" b="1" u="sn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body" idx="1"/>
          </p:nvPr>
        </p:nvSpPr>
        <p:spPr/>
        <p:txBody>
          <a:bodyPr/>
          <a:lstStyle/>
          <a:p>
            <a:pPr eaLnBrk="1" hangingPunct="1"/>
            <a:r>
              <a:rPr lang="en-US" smtClean="0"/>
              <a:t>Test Design Tools:</a:t>
            </a:r>
          </a:p>
          <a:p>
            <a:pPr lvl="1" eaLnBrk="1" hangingPunct="1"/>
            <a:r>
              <a:rPr lang="en-US" smtClean="0"/>
              <a:t>These tools are used to generate test inputs or executable tests and/or test oracles from requirements, graphical user interfaces, design models (state, data or object) or code.</a:t>
            </a:r>
          </a:p>
          <a:p>
            <a:pPr eaLnBrk="1" hangingPunct="1"/>
            <a:r>
              <a:rPr lang="en-US" smtClean="0"/>
              <a:t>Test Data Preparation Tools:</a:t>
            </a:r>
          </a:p>
          <a:p>
            <a:pPr lvl="1" eaLnBrk="1" hangingPunct="1"/>
            <a:r>
              <a:rPr lang="en-US" smtClean="0"/>
              <a:t>Test data preparation tools manipulate databases, files or data transmissions to set up test data to be used during the execution of tests to ensure security through data anonymity (secrecy).</a:t>
            </a:r>
            <a:endParaRPr lang="en-IN" smtClean="0"/>
          </a:p>
        </p:txBody>
      </p:sp>
      <p:sp>
        <p:nvSpPr>
          <p:cNvPr id="14339" name="Rectangle 11"/>
          <p:cNvSpPr>
            <a:spLocks noGrp="1" noChangeArrowheads="1"/>
          </p:cNvSpPr>
          <p:nvPr>
            <p:ph type="title"/>
          </p:nvPr>
        </p:nvSpPr>
        <p:spPr/>
        <p:txBody>
          <a:bodyPr/>
          <a:lstStyle/>
          <a:p>
            <a:pPr eaLnBrk="1" hangingPunct="1"/>
            <a:r>
              <a:rPr lang="en-US" b="1" u="sng" smtClean="0"/>
              <a:t>Tools Support for Test Specification</a:t>
            </a:r>
            <a:endParaRPr lang="en-IN" b="1" u="sng"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
          <p:cNvSpPr>
            <a:spLocks noGrp="1" noChangeArrowheads="1"/>
          </p:cNvSpPr>
          <p:nvPr>
            <p:ph type="body" idx="1"/>
          </p:nvPr>
        </p:nvSpPr>
        <p:spPr>
          <a:xfrm>
            <a:off x="179388" y="1125538"/>
            <a:ext cx="8785225" cy="5327650"/>
          </a:xfrm>
        </p:spPr>
        <p:txBody>
          <a:bodyPr/>
          <a:lstStyle/>
          <a:p>
            <a:pPr eaLnBrk="1" hangingPunct="1"/>
            <a:r>
              <a:rPr lang="en-US" smtClean="0"/>
              <a:t>Test Execution Tools:</a:t>
            </a:r>
          </a:p>
          <a:p>
            <a:pPr lvl="1" eaLnBrk="1" hangingPunct="1"/>
            <a:r>
              <a:rPr lang="en-US" smtClean="0"/>
              <a:t>These tools enable tests to be executed automatically, or semi-automatically, using stored inputs and expected outcomes, through the use of a scripting language and usually provide a test log for each test run.</a:t>
            </a:r>
          </a:p>
          <a:p>
            <a:pPr lvl="1" eaLnBrk="1" hangingPunct="1"/>
            <a:r>
              <a:rPr lang="en-US" smtClean="0"/>
              <a:t>They can also be used to record tests, and usually support scripting language or GUI based configuration for parameterization of data and other customization in the tests.</a:t>
            </a:r>
          </a:p>
        </p:txBody>
      </p:sp>
      <p:sp>
        <p:nvSpPr>
          <p:cNvPr id="15363" name="Rectangle 11"/>
          <p:cNvSpPr>
            <a:spLocks noGrp="1" noChangeArrowheads="1"/>
          </p:cNvSpPr>
          <p:nvPr>
            <p:ph type="title"/>
          </p:nvPr>
        </p:nvSpPr>
        <p:spPr/>
        <p:txBody>
          <a:bodyPr/>
          <a:lstStyle/>
          <a:p>
            <a:pPr eaLnBrk="1" hangingPunct="1"/>
            <a:r>
              <a:rPr lang="en-US" sz="2800" b="1" u="sng" smtClean="0"/>
              <a:t>Tool Support for Test Execution and Logging</a:t>
            </a:r>
            <a:endParaRPr lang="en-IN" sz="2800" b="1" u="sng"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body" idx="1"/>
          </p:nvPr>
        </p:nvSpPr>
        <p:spPr/>
        <p:txBody>
          <a:bodyPr/>
          <a:lstStyle/>
          <a:p>
            <a:pPr eaLnBrk="1" hangingPunct="1"/>
            <a:r>
              <a:rPr lang="en-US" smtClean="0"/>
              <a:t>Test Harness / Unit Test Framework Tools (D):</a:t>
            </a:r>
          </a:p>
          <a:p>
            <a:pPr lvl="1" eaLnBrk="1" hangingPunct="1"/>
            <a:r>
              <a:rPr lang="en-US" smtClean="0"/>
              <a:t>A unit test harness or framework facilitates the testing of components or parts of a system by simulating the environment in which that test object will run, through the provision of mock objects as stubs or drivers.</a:t>
            </a:r>
            <a:endParaRPr lang="en-IN" smtClean="0"/>
          </a:p>
          <a:p>
            <a:pPr eaLnBrk="1" hangingPunct="1"/>
            <a:r>
              <a:rPr lang="en-US" smtClean="0"/>
              <a:t>Test Comparators:</a:t>
            </a:r>
          </a:p>
          <a:p>
            <a:pPr lvl="1" eaLnBrk="1" hangingPunct="1"/>
            <a:r>
              <a:rPr lang="en-US" smtClean="0"/>
              <a:t>Test comparators determine differences between files, databases or test results. Test execution tools typically include dynamic comparators, but post-execution comparison may be done by a separate comparison tool. A test comparator may use a test oracle, especially if it is automated.</a:t>
            </a:r>
            <a:endParaRPr lang="en-IN" smtClean="0"/>
          </a:p>
        </p:txBody>
      </p:sp>
      <p:sp>
        <p:nvSpPr>
          <p:cNvPr id="16387" name="Rectangle 12"/>
          <p:cNvSpPr>
            <a:spLocks noGrp="1" noChangeArrowheads="1"/>
          </p:cNvSpPr>
          <p:nvPr>
            <p:ph type="title"/>
          </p:nvPr>
        </p:nvSpPr>
        <p:spPr>
          <a:noFill/>
        </p:spPr>
        <p:txBody>
          <a:bodyPr/>
          <a:lstStyle/>
          <a:p>
            <a:pPr eaLnBrk="1" hangingPunct="1"/>
            <a:r>
              <a:rPr lang="en-US" sz="2800" b="1" u="sng" smtClean="0"/>
              <a:t>Tool Support for Test Execution and Logging</a:t>
            </a:r>
            <a:endParaRPr lang="en-IN" sz="2800" b="1" u="sng"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p:cNvSpPr>
            <a:spLocks noGrp="1" noChangeArrowheads="1"/>
          </p:cNvSpPr>
          <p:nvPr>
            <p:ph type="title"/>
          </p:nvPr>
        </p:nvSpPr>
        <p:spPr>
          <a:noFill/>
        </p:spPr>
        <p:txBody>
          <a:bodyPr/>
          <a:lstStyle/>
          <a:p>
            <a:pPr eaLnBrk="1" hangingPunct="1"/>
            <a:r>
              <a:rPr lang="en-US" sz="2800" b="1" u="sng" smtClean="0"/>
              <a:t>Tool Support for Test Execution and Logging</a:t>
            </a:r>
            <a:endParaRPr lang="en-IN" sz="2800" b="1" u="sng" smtClean="0"/>
          </a:p>
        </p:txBody>
      </p:sp>
      <p:sp>
        <p:nvSpPr>
          <p:cNvPr id="17411" name="Rectangle 11"/>
          <p:cNvSpPr>
            <a:spLocks noGrp="1" noChangeArrowheads="1"/>
          </p:cNvSpPr>
          <p:nvPr>
            <p:ph type="body" idx="1"/>
          </p:nvPr>
        </p:nvSpPr>
        <p:spPr>
          <a:xfrm>
            <a:off x="179388" y="1125538"/>
            <a:ext cx="8785225" cy="5399087"/>
          </a:xfrm>
        </p:spPr>
        <p:txBody>
          <a:bodyPr/>
          <a:lstStyle/>
          <a:p>
            <a:pPr eaLnBrk="1" hangingPunct="1">
              <a:lnSpc>
                <a:spcPct val="90000"/>
              </a:lnSpc>
            </a:pPr>
            <a:r>
              <a:rPr lang="en-US" smtClean="0"/>
              <a:t>Coverage Measurement Tools (D):</a:t>
            </a:r>
          </a:p>
          <a:p>
            <a:pPr lvl="1" eaLnBrk="1" hangingPunct="1">
              <a:lnSpc>
                <a:spcPct val="90000"/>
              </a:lnSpc>
            </a:pPr>
            <a:r>
              <a:rPr lang="en-US" smtClean="0"/>
              <a:t>These tools, through intrusive or non-intrusive means, measure the percentage of specific types of code structures that have been exercised (e.g., statements, branches or decisions, and module or function calls) by a set of tests.</a:t>
            </a:r>
          </a:p>
          <a:p>
            <a:pPr eaLnBrk="1" hangingPunct="1">
              <a:lnSpc>
                <a:spcPct val="90000"/>
              </a:lnSpc>
            </a:pPr>
            <a:r>
              <a:rPr lang="en-US" smtClean="0"/>
              <a:t>Security Testing Tools:</a:t>
            </a:r>
          </a:p>
          <a:p>
            <a:pPr lvl="1" eaLnBrk="1" hangingPunct="1">
              <a:lnSpc>
                <a:spcPct val="90000"/>
              </a:lnSpc>
            </a:pPr>
            <a:r>
              <a:rPr lang="en-US" smtClean="0"/>
              <a:t>These tools are used to evaluate the security characteristics of software. This includes evaluating the ability of the software to protect data confidentiality, integrity, authentication, authorization, availability, and non-repudiation (non-rejection). Security tools are mostly focused on a particular technology, platform, and purpose.</a:t>
            </a:r>
            <a:endParaRPr lang="en-I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title"/>
          </p:nvPr>
        </p:nvSpPr>
        <p:spPr/>
        <p:txBody>
          <a:bodyPr/>
          <a:lstStyle/>
          <a:p>
            <a:pPr eaLnBrk="1" hangingPunct="1"/>
            <a:r>
              <a:rPr lang="en-US" sz="2800" b="1" u="sng" smtClean="0"/>
              <a:t>Tools Support for Performance and Monitoring</a:t>
            </a:r>
            <a:endParaRPr lang="en-IN" sz="2800" b="1" u="sng" smtClean="0"/>
          </a:p>
        </p:txBody>
      </p:sp>
      <p:sp>
        <p:nvSpPr>
          <p:cNvPr id="18435" name="Rectangle 12"/>
          <p:cNvSpPr>
            <a:spLocks noGrp="1" noChangeArrowheads="1"/>
          </p:cNvSpPr>
          <p:nvPr>
            <p:ph type="body" idx="1"/>
          </p:nvPr>
        </p:nvSpPr>
        <p:spPr/>
        <p:txBody>
          <a:bodyPr/>
          <a:lstStyle/>
          <a:p>
            <a:pPr eaLnBrk="1" hangingPunct="1"/>
            <a:r>
              <a:rPr lang="en-US" smtClean="0"/>
              <a:t>Dynamic Analysis Tools (D):</a:t>
            </a:r>
          </a:p>
          <a:p>
            <a:pPr lvl="1" eaLnBrk="1" hangingPunct="1"/>
            <a:r>
              <a:rPr lang="en-US" smtClean="0"/>
              <a:t>Dynamic analysis tools find defects that are evident only when software is executing, such as time dependencies or memory leaks. They are typically used in component and component integration testing, and when testing middleware.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
          <p:cNvSpPr>
            <a:spLocks noGrp="1" noChangeArrowheads="1"/>
          </p:cNvSpPr>
          <p:nvPr>
            <p:ph type="body" idx="1"/>
          </p:nvPr>
        </p:nvSpPr>
        <p:spPr/>
        <p:txBody>
          <a:bodyPr/>
          <a:lstStyle/>
          <a:p>
            <a:pPr eaLnBrk="1" hangingPunct="1"/>
            <a:r>
              <a:rPr lang="en-US" smtClean="0"/>
              <a:t>Performance / Load / Stress Testing Tools:</a:t>
            </a:r>
          </a:p>
          <a:p>
            <a:pPr lvl="1" eaLnBrk="1" hangingPunct="1"/>
            <a:r>
              <a:rPr lang="en-US" smtClean="0"/>
              <a:t>Performance testing tools monitor and report on how a system behaves under a variety of simulated usage conditions in terms of number of concurrent users, their ramp-up pattern, frequency and relative percentage of transactions</a:t>
            </a:r>
            <a:r>
              <a:rPr lang="en-IN" smtClean="0"/>
              <a:t>.</a:t>
            </a:r>
          </a:p>
          <a:p>
            <a:pPr lvl="1" eaLnBrk="1" hangingPunct="1"/>
            <a:r>
              <a:rPr lang="en-US" smtClean="0"/>
              <a:t>The simulation of load is achieved by means of creating virtual users carrying out a selected set of transactions, spread across various test machines commonly known as load generators.</a:t>
            </a:r>
            <a:endParaRPr lang="en-IN" smtClean="0"/>
          </a:p>
        </p:txBody>
      </p:sp>
      <p:sp>
        <p:nvSpPr>
          <p:cNvPr id="19459" name="Rectangle 12"/>
          <p:cNvSpPr>
            <a:spLocks noGrp="1" noChangeArrowheads="1"/>
          </p:cNvSpPr>
          <p:nvPr>
            <p:ph type="title"/>
          </p:nvPr>
        </p:nvSpPr>
        <p:spPr>
          <a:noFill/>
        </p:spPr>
        <p:txBody>
          <a:bodyPr/>
          <a:lstStyle/>
          <a:p>
            <a:pPr eaLnBrk="1" hangingPunct="1"/>
            <a:r>
              <a:rPr lang="en-US" sz="2800" b="1" u="sng" smtClean="0"/>
              <a:t>Tools Support for Performance and Monitoring</a:t>
            </a:r>
            <a:endParaRPr lang="en-IN" sz="2800" b="1" u="sng"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body" idx="1"/>
          </p:nvPr>
        </p:nvSpPr>
        <p:spPr/>
        <p:txBody>
          <a:bodyPr/>
          <a:lstStyle/>
          <a:p>
            <a:pPr eaLnBrk="1" hangingPunct="1"/>
            <a:r>
              <a:rPr lang="en-US" smtClean="0"/>
              <a:t>Monitoring Tools:</a:t>
            </a:r>
          </a:p>
          <a:p>
            <a:pPr lvl="1" eaLnBrk="1" hangingPunct="1"/>
            <a:r>
              <a:rPr lang="en-US" smtClean="0"/>
              <a:t>Monitoring tools continuously analyze, verify and report on usage of specific system resources, and give warnings of possible service problems.</a:t>
            </a:r>
            <a:endParaRPr lang="en-IN" smtClean="0"/>
          </a:p>
        </p:txBody>
      </p:sp>
      <p:sp>
        <p:nvSpPr>
          <p:cNvPr id="20483" name="Rectangle 11"/>
          <p:cNvSpPr>
            <a:spLocks noGrp="1" noChangeArrowheads="1"/>
          </p:cNvSpPr>
          <p:nvPr>
            <p:ph type="title"/>
          </p:nvPr>
        </p:nvSpPr>
        <p:spPr>
          <a:noFill/>
        </p:spPr>
        <p:txBody>
          <a:bodyPr/>
          <a:lstStyle/>
          <a:p>
            <a:pPr eaLnBrk="1" hangingPunct="1"/>
            <a:r>
              <a:rPr lang="en-US" sz="2800" b="1" u="sng" smtClean="0"/>
              <a:t>Tools Support for Performance and Monitoring</a:t>
            </a:r>
            <a:endParaRPr lang="en-IN" sz="2800" b="1" u="sng"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title"/>
          </p:nvPr>
        </p:nvSpPr>
        <p:spPr>
          <a:xfrm>
            <a:off x="179388" y="188913"/>
            <a:ext cx="7129462" cy="647700"/>
          </a:xfrm>
        </p:spPr>
        <p:txBody>
          <a:bodyPr/>
          <a:lstStyle/>
          <a:p>
            <a:pPr eaLnBrk="1" hangingPunct="1"/>
            <a:r>
              <a:rPr lang="en-US" sz="3000" b="1" u="sng" smtClean="0"/>
              <a:t>Tool Support for Specific Testing Needs</a:t>
            </a:r>
            <a:endParaRPr lang="en-IN" sz="3000" b="1" u="sng" smtClean="0"/>
          </a:p>
        </p:txBody>
      </p:sp>
      <p:sp>
        <p:nvSpPr>
          <p:cNvPr id="21507" name="Rectangle 10"/>
          <p:cNvSpPr>
            <a:spLocks noGrp="1" noChangeArrowheads="1"/>
          </p:cNvSpPr>
          <p:nvPr>
            <p:ph type="body" idx="1"/>
          </p:nvPr>
        </p:nvSpPr>
        <p:spPr/>
        <p:txBody>
          <a:bodyPr/>
          <a:lstStyle/>
          <a:p>
            <a:pPr eaLnBrk="1" hangingPunct="1"/>
            <a:r>
              <a:rPr lang="en-US" smtClean="0"/>
              <a:t>Data Quality Assessment:</a:t>
            </a:r>
          </a:p>
          <a:p>
            <a:pPr lvl="1" eaLnBrk="1" hangingPunct="1"/>
            <a:r>
              <a:rPr lang="en-US" smtClean="0"/>
              <a:t>Data is at the center of some projects such as data conversion/migration projects and applications like data warehouses and its attributes can vary in terms of criticality and volume.</a:t>
            </a:r>
          </a:p>
          <a:p>
            <a:pPr lvl="1" eaLnBrk="1" hangingPunct="1"/>
            <a:r>
              <a:rPr lang="en-US" smtClean="0"/>
              <a:t>In such contexts, tools need to be employed for data quality assessment to review and verify the data conversion and migration rules to ensure that the processed data is correct, complete and complies to a pre-define context-specific standard.</a:t>
            </a:r>
            <a:endParaRPr lang="en-IN"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438150" y="2492375"/>
            <a:ext cx="8348663" cy="669925"/>
          </a:xfrm>
        </p:spPr>
        <p:txBody>
          <a:bodyPr/>
          <a:lstStyle/>
          <a:p>
            <a:pPr eaLnBrk="1" hangingPunct="1"/>
            <a:r>
              <a:rPr lang="en-US" b="1" u="sng" smtClean="0"/>
              <a:t>6.2</a:t>
            </a:r>
            <a:endParaRPr lang="en-IN" b="1" u="sng" smtClean="0"/>
          </a:p>
        </p:txBody>
      </p:sp>
      <p:sp>
        <p:nvSpPr>
          <p:cNvPr id="22531" name="Rectangle 3"/>
          <p:cNvSpPr>
            <a:spLocks noGrp="1" noChangeArrowheads="1"/>
          </p:cNvSpPr>
          <p:nvPr>
            <p:ph type="subTitle" idx="1"/>
          </p:nvPr>
        </p:nvSpPr>
        <p:spPr>
          <a:xfrm>
            <a:off x="179388" y="3860800"/>
            <a:ext cx="8785225" cy="1655763"/>
          </a:xfrm>
        </p:spPr>
        <p:txBody>
          <a:bodyPr/>
          <a:lstStyle/>
          <a:p>
            <a:pPr eaLnBrk="1" hangingPunct="1"/>
            <a:r>
              <a:rPr lang="en-US" b="1" smtClean="0"/>
              <a:t>Effective Use of Tools: Potential Benefits and Risks</a:t>
            </a:r>
            <a:endParaRPr lang="en-IN" b="1"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38150" y="2492375"/>
            <a:ext cx="8348663" cy="669925"/>
          </a:xfrm>
        </p:spPr>
        <p:txBody>
          <a:bodyPr/>
          <a:lstStyle/>
          <a:p>
            <a:pPr eaLnBrk="1" hangingPunct="1"/>
            <a:r>
              <a:rPr lang="en-US" b="1" u="sng" smtClean="0"/>
              <a:t>6.1</a:t>
            </a:r>
            <a:endParaRPr lang="en-IN" b="1" u="sng" smtClean="0"/>
          </a:p>
        </p:txBody>
      </p:sp>
      <p:sp>
        <p:nvSpPr>
          <p:cNvPr id="5123" name="Rectangle 3"/>
          <p:cNvSpPr>
            <a:spLocks noGrp="1" noChangeArrowheads="1"/>
          </p:cNvSpPr>
          <p:nvPr>
            <p:ph type="subTitle" idx="1"/>
          </p:nvPr>
        </p:nvSpPr>
        <p:spPr/>
        <p:txBody>
          <a:bodyPr/>
          <a:lstStyle/>
          <a:p>
            <a:pPr eaLnBrk="1" hangingPunct="1"/>
            <a:r>
              <a:rPr lang="en-US" b="1" smtClean="0"/>
              <a:t>Types of Test Tools</a:t>
            </a:r>
            <a:endParaRPr lang="en-IN" b="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body" idx="1"/>
          </p:nvPr>
        </p:nvSpPr>
        <p:spPr>
          <a:xfrm>
            <a:off x="179388" y="1125538"/>
            <a:ext cx="8785225" cy="5327650"/>
          </a:xfrm>
        </p:spPr>
        <p:txBody>
          <a:bodyPr/>
          <a:lstStyle/>
          <a:p>
            <a:pPr eaLnBrk="1" hangingPunct="1">
              <a:lnSpc>
                <a:spcPct val="90000"/>
              </a:lnSpc>
            </a:pPr>
            <a:r>
              <a:rPr lang="en-US" smtClean="0"/>
              <a:t>Simply purchasing or leasing a tool does not guarantee success with that tool. Each type of tool may require additional effort to achieve real and lasting benefits. There are potential benefits and opportunities with the use of tools in testing, but there are also risks.</a:t>
            </a:r>
          </a:p>
          <a:p>
            <a:pPr eaLnBrk="1" hangingPunct="1">
              <a:lnSpc>
                <a:spcPct val="90000"/>
              </a:lnSpc>
            </a:pPr>
            <a:r>
              <a:rPr lang="en-US" smtClean="0"/>
              <a:t>Potential benefits of using tools include:</a:t>
            </a:r>
          </a:p>
          <a:p>
            <a:pPr lvl="1" eaLnBrk="1" hangingPunct="1">
              <a:lnSpc>
                <a:spcPct val="90000"/>
              </a:lnSpc>
            </a:pPr>
            <a:r>
              <a:rPr lang="en-US" smtClean="0"/>
              <a:t>Repetitive work is reduced (e.g. running regression tests, re-entering the same test data, and checking against coding standards).</a:t>
            </a:r>
          </a:p>
          <a:p>
            <a:pPr lvl="1" eaLnBrk="1" hangingPunct="1">
              <a:lnSpc>
                <a:spcPct val="90000"/>
              </a:lnSpc>
            </a:pPr>
            <a:r>
              <a:rPr lang="en-US" smtClean="0"/>
              <a:t>Greater consistency and repeatability (e.g. tests executed by a tool, and tests derived from requirements).</a:t>
            </a:r>
            <a:endParaRPr lang="en-IN" smtClean="0"/>
          </a:p>
        </p:txBody>
      </p:sp>
      <p:sp>
        <p:nvSpPr>
          <p:cNvPr id="23555" name="Rectangle 8"/>
          <p:cNvSpPr>
            <a:spLocks noGrp="1" noChangeArrowheads="1"/>
          </p:cNvSpPr>
          <p:nvPr>
            <p:ph type="title"/>
          </p:nvPr>
        </p:nvSpPr>
        <p:spPr/>
        <p:txBody>
          <a:bodyPr/>
          <a:lstStyle/>
          <a:p>
            <a:pPr eaLnBrk="1" hangingPunct="1"/>
            <a:r>
              <a:rPr lang="en-US" b="1" u="sng" smtClean="0"/>
              <a:t>Potential Benefits and Risks</a:t>
            </a:r>
            <a:endParaRPr lang="en-IN" b="1" u="sng"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body" idx="1"/>
          </p:nvPr>
        </p:nvSpPr>
        <p:spPr/>
        <p:txBody>
          <a:bodyPr/>
          <a:lstStyle/>
          <a:p>
            <a:pPr eaLnBrk="1" hangingPunct="1"/>
            <a:r>
              <a:rPr lang="en-US" smtClean="0"/>
              <a:t>Potential benefits of using tools continued…</a:t>
            </a:r>
          </a:p>
          <a:p>
            <a:pPr lvl="1" eaLnBrk="1" hangingPunct="1"/>
            <a:r>
              <a:rPr lang="en-US" smtClean="0"/>
              <a:t>Objective assessment (e.g. static measures, coverage).</a:t>
            </a:r>
          </a:p>
          <a:p>
            <a:pPr lvl="1" eaLnBrk="1" hangingPunct="1"/>
            <a:r>
              <a:rPr lang="en-US" smtClean="0"/>
              <a:t>Ease of access to information about tests or testing (e.g. statistics and graphs about test progress, incident rates and performance).</a:t>
            </a:r>
          </a:p>
          <a:p>
            <a:pPr eaLnBrk="1" hangingPunct="1"/>
            <a:r>
              <a:rPr lang="en-US" smtClean="0"/>
              <a:t>Risks of using tools include:</a:t>
            </a:r>
          </a:p>
          <a:p>
            <a:pPr lvl="1" eaLnBrk="1" hangingPunct="1"/>
            <a:r>
              <a:rPr lang="en-US" smtClean="0"/>
              <a:t>Unrealistic expectations for the tool (including functionality and ease of use).</a:t>
            </a:r>
          </a:p>
          <a:p>
            <a:pPr lvl="1" eaLnBrk="1" hangingPunct="1"/>
            <a:r>
              <a:rPr lang="en-US" smtClean="0"/>
              <a:t>Underestimating the time, cost and effort for the initial introduction of a tool (including training and external expertise).</a:t>
            </a:r>
            <a:endParaRPr lang="en-IN" smtClean="0"/>
          </a:p>
        </p:txBody>
      </p:sp>
      <p:sp>
        <p:nvSpPr>
          <p:cNvPr id="24579" name="Rectangle 10"/>
          <p:cNvSpPr>
            <a:spLocks noGrp="1" noChangeArrowheads="1"/>
          </p:cNvSpPr>
          <p:nvPr>
            <p:ph type="title"/>
          </p:nvPr>
        </p:nvSpPr>
        <p:spPr>
          <a:noFill/>
        </p:spPr>
        <p:txBody>
          <a:bodyPr/>
          <a:lstStyle/>
          <a:p>
            <a:pPr eaLnBrk="1" hangingPunct="1"/>
            <a:r>
              <a:rPr lang="en-US" b="1" u="sng" smtClean="0"/>
              <a:t>Potential Benefits and Risks</a:t>
            </a:r>
            <a:endParaRPr lang="en-IN" b="1" u="sng"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body" idx="1"/>
          </p:nvPr>
        </p:nvSpPr>
        <p:spPr/>
        <p:txBody>
          <a:bodyPr/>
          <a:lstStyle/>
          <a:p>
            <a:pPr eaLnBrk="1" hangingPunct="1"/>
            <a:r>
              <a:rPr lang="en-US" smtClean="0"/>
              <a:t>Risks of using tools continued…</a:t>
            </a:r>
          </a:p>
          <a:p>
            <a:pPr lvl="1" eaLnBrk="1" hangingPunct="1"/>
            <a:r>
              <a:rPr lang="en-US" smtClean="0"/>
              <a:t>Underestimating the time and effort needed to achieve significant and continuing benefits from the tool (including the need for changes in the testing process and continuous improvement of the way the tool is used).</a:t>
            </a:r>
          </a:p>
          <a:p>
            <a:pPr lvl="1" eaLnBrk="1" hangingPunct="1"/>
            <a:r>
              <a:rPr lang="en-US" smtClean="0"/>
              <a:t>Underestimating the effort required to maintain the test assets generated by the tool.</a:t>
            </a:r>
          </a:p>
          <a:p>
            <a:pPr lvl="1" eaLnBrk="1" hangingPunct="1"/>
            <a:r>
              <a:rPr lang="en-US" smtClean="0"/>
              <a:t>Over-reliance on the tool (replacement for test design or where manual testing would be better).</a:t>
            </a:r>
          </a:p>
          <a:p>
            <a:pPr lvl="1" eaLnBrk="1" hangingPunct="1"/>
            <a:r>
              <a:rPr lang="en-US" smtClean="0"/>
              <a:t>Neglecting version control of test assets within the tool.</a:t>
            </a:r>
            <a:endParaRPr lang="en-IN" smtClean="0"/>
          </a:p>
        </p:txBody>
      </p:sp>
      <p:sp>
        <p:nvSpPr>
          <p:cNvPr id="25603" name="Rectangle 10"/>
          <p:cNvSpPr>
            <a:spLocks noGrp="1" noChangeArrowheads="1"/>
          </p:cNvSpPr>
          <p:nvPr>
            <p:ph type="title"/>
          </p:nvPr>
        </p:nvSpPr>
        <p:spPr>
          <a:noFill/>
        </p:spPr>
        <p:txBody>
          <a:bodyPr/>
          <a:lstStyle/>
          <a:p>
            <a:pPr eaLnBrk="1" hangingPunct="1"/>
            <a:r>
              <a:rPr lang="en-US" b="1" u="sng" smtClean="0"/>
              <a:t>Potential Benefits and Risks</a:t>
            </a:r>
            <a:endParaRPr lang="en-IN" b="1" u="sng"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
          <p:cNvSpPr>
            <a:spLocks noGrp="1" noChangeArrowheads="1"/>
          </p:cNvSpPr>
          <p:nvPr>
            <p:ph type="body" idx="1"/>
          </p:nvPr>
        </p:nvSpPr>
        <p:spPr/>
        <p:txBody>
          <a:bodyPr/>
          <a:lstStyle/>
          <a:p>
            <a:pPr eaLnBrk="1" hangingPunct="1"/>
            <a:r>
              <a:rPr lang="en-US" smtClean="0"/>
              <a:t>Risks of using tools continued…</a:t>
            </a:r>
          </a:p>
          <a:p>
            <a:pPr lvl="1" eaLnBrk="1" hangingPunct="1"/>
            <a:r>
              <a:rPr lang="en-US" smtClean="0"/>
              <a:t>Neglecting relationships and interoperability issues between critical tools, such as requirements management tools, version control tools, incident management tools, defect tracking tools, and tools from multiple vendors.</a:t>
            </a:r>
          </a:p>
          <a:p>
            <a:pPr lvl="1" eaLnBrk="1" hangingPunct="1"/>
            <a:r>
              <a:rPr lang="en-US" smtClean="0"/>
              <a:t>Risk of tool vendor going out of business, retiring the tool, or selling the tool to a different vendor.</a:t>
            </a:r>
          </a:p>
          <a:p>
            <a:pPr lvl="1" eaLnBrk="1" hangingPunct="1"/>
            <a:r>
              <a:rPr lang="en-US" smtClean="0"/>
              <a:t>Poor response from vendor for support, upgrades and defect fixes.</a:t>
            </a:r>
          </a:p>
          <a:p>
            <a:pPr lvl="1" eaLnBrk="1" hangingPunct="1"/>
            <a:r>
              <a:rPr lang="en-US" smtClean="0"/>
              <a:t>Risk of suspension of open-source / free tool project.</a:t>
            </a:r>
          </a:p>
          <a:p>
            <a:pPr lvl="1" eaLnBrk="1" hangingPunct="1"/>
            <a:r>
              <a:rPr lang="en-US" smtClean="0"/>
              <a:t>Unforeseen, such as the inability to support a new platform.</a:t>
            </a:r>
            <a:endParaRPr lang="en-IN" smtClean="0"/>
          </a:p>
        </p:txBody>
      </p:sp>
      <p:sp>
        <p:nvSpPr>
          <p:cNvPr id="26627" name="Rectangle 13"/>
          <p:cNvSpPr>
            <a:spLocks noGrp="1" noChangeArrowheads="1"/>
          </p:cNvSpPr>
          <p:nvPr>
            <p:ph type="title"/>
          </p:nvPr>
        </p:nvSpPr>
        <p:spPr>
          <a:noFill/>
        </p:spPr>
        <p:txBody>
          <a:bodyPr/>
          <a:lstStyle/>
          <a:p>
            <a:pPr eaLnBrk="1" hangingPunct="1"/>
            <a:r>
              <a:rPr lang="en-US" b="1" u="sng" smtClean="0"/>
              <a:t>Potential Benefits and Risks</a:t>
            </a:r>
            <a:endParaRPr lang="en-IN" b="1" u="sng"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p:txBody>
          <a:bodyPr/>
          <a:lstStyle/>
          <a:p>
            <a:pPr eaLnBrk="1" hangingPunct="1"/>
            <a:r>
              <a:rPr lang="en-US" b="1" smtClean="0"/>
              <a:t>6.3</a:t>
            </a:r>
            <a:endParaRPr lang="en-IN" b="1" smtClean="0"/>
          </a:p>
        </p:txBody>
      </p:sp>
      <p:sp>
        <p:nvSpPr>
          <p:cNvPr id="27651" name="Rectangle 4"/>
          <p:cNvSpPr>
            <a:spLocks noGrp="1" noChangeArrowheads="1"/>
          </p:cNvSpPr>
          <p:nvPr>
            <p:ph type="subTitle" idx="1"/>
          </p:nvPr>
        </p:nvSpPr>
        <p:spPr/>
        <p:txBody>
          <a:bodyPr/>
          <a:lstStyle/>
          <a:p>
            <a:pPr eaLnBrk="1" hangingPunct="1"/>
            <a:r>
              <a:rPr lang="en-US" b="1" smtClean="0"/>
              <a:t>Introducing a Tool into an Organization</a:t>
            </a:r>
            <a:endParaRPr lang="en-IN"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Grp="1" noChangeArrowheads="1"/>
          </p:cNvSpPr>
          <p:nvPr>
            <p:ph type="title"/>
          </p:nvPr>
        </p:nvSpPr>
        <p:spPr>
          <a:xfrm>
            <a:off x="179388" y="188913"/>
            <a:ext cx="7129462" cy="647700"/>
          </a:xfrm>
        </p:spPr>
        <p:txBody>
          <a:bodyPr/>
          <a:lstStyle/>
          <a:p>
            <a:pPr eaLnBrk="1" hangingPunct="1"/>
            <a:r>
              <a:rPr lang="en-US" sz="3000" b="1" u="sng" smtClean="0"/>
              <a:t>Introducing a Tool into an Organization</a:t>
            </a:r>
            <a:endParaRPr lang="en-IN" sz="3000" b="1" u="sng" smtClean="0"/>
          </a:p>
        </p:txBody>
      </p:sp>
      <p:sp>
        <p:nvSpPr>
          <p:cNvPr id="28675" name="Rectangle 9"/>
          <p:cNvSpPr>
            <a:spLocks noGrp="1" noChangeArrowheads="1"/>
          </p:cNvSpPr>
          <p:nvPr>
            <p:ph type="body" idx="1"/>
          </p:nvPr>
        </p:nvSpPr>
        <p:spPr>
          <a:xfrm>
            <a:off x="179388" y="1125538"/>
            <a:ext cx="8785225" cy="5256212"/>
          </a:xfrm>
        </p:spPr>
        <p:txBody>
          <a:bodyPr/>
          <a:lstStyle/>
          <a:p>
            <a:pPr eaLnBrk="1" hangingPunct="1">
              <a:lnSpc>
                <a:spcPct val="90000"/>
              </a:lnSpc>
            </a:pPr>
            <a:r>
              <a:rPr lang="en-US" smtClean="0"/>
              <a:t>The main consideration in selection a tool for an organization include:</a:t>
            </a:r>
          </a:p>
          <a:p>
            <a:pPr lvl="1" eaLnBrk="1" hangingPunct="1">
              <a:lnSpc>
                <a:spcPct val="90000"/>
              </a:lnSpc>
            </a:pPr>
            <a:r>
              <a:rPr lang="en-US" smtClean="0"/>
              <a:t>Assessment of organizational maturity, strengths and weaknesses and identification of opportunities for an improved test process supported by tools.</a:t>
            </a:r>
          </a:p>
          <a:p>
            <a:pPr lvl="1" eaLnBrk="1" hangingPunct="1">
              <a:lnSpc>
                <a:spcPct val="90000"/>
              </a:lnSpc>
            </a:pPr>
            <a:r>
              <a:rPr lang="en-US" smtClean="0"/>
              <a:t>Evaluation against clear requirements and objective criteria.</a:t>
            </a:r>
          </a:p>
          <a:p>
            <a:pPr lvl="1" eaLnBrk="1" hangingPunct="1">
              <a:lnSpc>
                <a:spcPct val="90000"/>
              </a:lnSpc>
            </a:pPr>
            <a:r>
              <a:rPr lang="en-US" smtClean="0"/>
              <a:t>A proof-of-concept to test the required functionality and determine whether the product meets its objectives.</a:t>
            </a:r>
          </a:p>
          <a:p>
            <a:pPr lvl="1" eaLnBrk="1" hangingPunct="1">
              <a:lnSpc>
                <a:spcPct val="90000"/>
              </a:lnSpc>
            </a:pPr>
            <a:r>
              <a:rPr lang="en-US" smtClean="0"/>
              <a:t>Evaluation of the vendor (including training, support and commercial aspects) or service support suppliers in case of non-commercial tools.</a:t>
            </a:r>
          </a:p>
          <a:p>
            <a:pPr lvl="1" eaLnBrk="1" hangingPunct="1">
              <a:lnSpc>
                <a:spcPct val="90000"/>
              </a:lnSpc>
            </a:pPr>
            <a:r>
              <a:rPr lang="en-US" smtClean="0"/>
              <a:t>Identification of internal requirements for coaching and mentoring in the use of the tool.</a:t>
            </a:r>
            <a:endParaRPr lang="en-I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title"/>
          </p:nvPr>
        </p:nvSpPr>
        <p:spPr>
          <a:xfrm>
            <a:off x="179388" y="188913"/>
            <a:ext cx="7129462" cy="647700"/>
          </a:xfrm>
          <a:noFill/>
        </p:spPr>
        <p:txBody>
          <a:bodyPr/>
          <a:lstStyle/>
          <a:p>
            <a:pPr eaLnBrk="1" hangingPunct="1"/>
            <a:r>
              <a:rPr lang="en-US" sz="3000" b="1" u="sng" smtClean="0"/>
              <a:t>Introducing a Tool into an Organization</a:t>
            </a:r>
            <a:endParaRPr lang="en-IN" sz="3000" b="1" u="sng" smtClean="0"/>
          </a:p>
        </p:txBody>
      </p:sp>
      <p:sp>
        <p:nvSpPr>
          <p:cNvPr id="29699" name="Rectangle 8"/>
          <p:cNvSpPr>
            <a:spLocks noGrp="1" noChangeArrowheads="1"/>
          </p:cNvSpPr>
          <p:nvPr>
            <p:ph type="body" idx="1"/>
          </p:nvPr>
        </p:nvSpPr>
        <p:spPr/>
        <p:txBody>
          <a:bodyPr/>
          <a:lstStyle/>
          <a:p>
            <a:pPr eaLnBrk="1" hangingPunct="1"/>
            <a:r>
              <a:rPr lang="en-US" smtClean="0"/>
              <a:t>The main consideration continued…</a:t>
            </a:r>
          </a:p>
          <a:p>
            <a:pPr lvl="1" eaLnBrk="1" hangingPunct="1"/>
            <a:r>
              <a:rPr lang="en-US" smtClean="0"/>
              <a:t>Evaluation of training needs considering the current test team’s test automation skills.</a:t>
            </a:r>
          </a:p>
          <a:p>
            <a:pPr lvl="1" eaLnBrk="1" hangingPunct="1"/>
            <a:r>
              <a:rPr lang="en-US" smtClean="0"/>
              <a:t>Estimation of a cost-benefit ratio based on a concrete business case.</a:t>
            </a:r>
            <a:endParaRPr lang="en-IN"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Grp="1" noChangeArrowheads="1"/>
          </p:cNvSpPr>
          <p:nvPr>
            <p:ph type="title"/>
          </p:nvPr>
        </p:nvSpPr>
        <p:spPr>
          <a:xfrm>
            <a:off x="179388" y="188913"/>
            <a:ext cx="7129462" cy="647700"/>
          </a:xfrm>
          <a:noFill/>
        </p:spPr>
        <p:txBody>
          <a:bodyPr/>
          <a:lstStyle/>
          <a:p>
            <a:pPr eaLnBrk="1" hangingPunct="1"/>
            <a:r>
              <a:rPr lang="en-US" sz="3000" b="1" u="sng" smtClean="0"/>
              <a:t>Introducing a Tool into an Organization</a:t>
            </a:r>
            <a:endParaRPr lang="en-IN" sz="3000" b="1" u="sng" smtClean="0"/>
          </a:p>
        </p:txBody>
      </p:sp>
      <p:sp>
        <p:nvSpPr>
          <p:cNvPr id="30723" name="Rectangle 10"/>
          <p:cNvSpPr>
            <a:spLocks noGrp="1" noChangeArrowheads="1"/>
          </p:cNvSpPr>
          <p:nvPr>
            <p:ph type="body" idx="1"/>
          </p:nvPr>
        </p:nvSpPr>
        <p:spPr>
          <a:xfrm>
            <a:off x="179388" y="1125538"/>
            <a:ext cx="8785225" cy="5256212"/>
          </a:xfrm>
        </p:spPr>
        <p:txBody>
          <a:bodyPr/>
          <a:lstStyle/>
          <a:p>
            <a:pPr eaLnBrk="1" hangingPunct="1"/>
            <a:r>
              <a:rPr lang="en-US" smtClean="0"/>
              <a:t>Introducing the selected tool into an organization starts with a pilot project, which has the following objectives:</a:t>
            </a:r>
          </a:p>
          <a:p>
            <a:pPr lvl="1" eaLnBrk="1" hangingPunct="1"/>
            <a:r>
              <a:rPr lang="en-US" smtClean="0"/>
              <a:t>Learn more detail about the tool.</a:t>
            </a:r>
          </a:p>
          <a:p>
            <a:pPr lvl="1" eaLnBrk="1" hangingPunct="1"/>
            <a:r>
              <a:rPr lang="en-US" smtClean="0"/>
              <a:t>Evaluate how the tool fits with existing processes and practices, and determine what would need to change.</a:t>
            </a:r>
          </a:p>
          <a:p>
            <a:pPr lvl="1" eaLnBrk="1" hangingPunct="1"/>
            <a:r>
              <a:rPr lang="en-US" smtClean="0"/>
              <a:t>Decide on standard ways of using, managing, storing and maintaining the tool and the test assets (e.g. deciding on naming conventions for files and tests, creating libraries and defining the modularity of test suites).</a:t>
            </a:r>
          </a:p>
          <a:p>
            <a:pPr lvl="1" eaLnBrk="1" hangingPunct="1"/>
            <a:r>
              <a:rPr lang="en-US" smtClean="0"/>
              <a:t>Assess whether the benefits will be achieved at reasonable cost.</a:t>
            </a:r>
            <a:endParaRPr lang="en-I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title"/>
          </p:nvPr>
        </p:nvSpPr>
        <p:spPr>
          <a:xfrm>
            <a:off x="179388" y="188913"/>
            <a:ext cx="7129462" cy="647700"/>
          </a:xfrm>
          <a:noFill/>
        </p:spPr>
        <p:txBody>
          <a:bodyPr/>
          <a:lstStyle/>
          <a:p>
            <a:pPr eaLnBrk="1" hangingPunct="1"/>
            <a:r>
              <a:rPr lang="en-US" sz="3000" b="1" u="sng" smtClean="0"/>
              <a:t>Introducing a Tool into an Organization</a:t>
            </a:r>
            <a:endParaRPr lang="en-IN" sz="3000" b="1" u="sng" smtClean="0"/>
          </a:p>
        </p:txBody>
      </p:sp>
      <p:sp>
        <p:nvSpPr>
          <p:cNvPr id="31747" name="Rectangle 10"/>
          <p:cNvSpPr>
            <a:spLocks noGrp="1" noChangeArrowheads="1"/>
          </p:cNvSpPr>
          <p:nvPr>
            <p:ph type="body" idx="1"/>
          </p:nvPr>
        </p:nvSpPr>
        <p:spPr>
          <a:xfrm>
            <a:off x="179388" y="1125538"/>
            <a:ext cx="8785225" cy="5543550"/>
          </a:xfrm>
        </p:spPr>
        <p:txBody>
          <a:bodyPr/>
          <a:lstStyle/>
          <a:p>
            <a:pPr eaLnBrk="1" hangingPunct="1"/>
            <a:r>
              <a:rPr lang="en-US" smtClean="0"/>
              <a:t>Success factors for the deployment of the tool within an organization include:</a:t>
            </a:r>
          </a:p>
          <a:p>
            <a:pPr lvl="1" eaLnBrk="1" hangingPunct="1"/>
            <a:r>
              <a:rPr lang="en-US" smtClean="0"/>
              <a:t>Rolling out the tool to the rest of the organization incrementally.</a:t>
            </a:r>
          </a:p>
          <a:p>
            <a:pPr lvl="1" eaLnBrk="1" hangingPunct="1"/>
            <a:r>
              <a:rPr lang="en-US" smtClean="0"/>
              <a:t>Adapting and improving processes to fit with the use of the tool.</a:t>
            </a:r>
          </a:p>
          <a:p>
            <a:pPr lvl="1" eaLnBrk="1" hangingPunct="1"/>
            <a:r>
              <a:rPr lang="en-US" smtClean="0"/>
              <a:t>Providing training and coaching/mentoring for new users.</a:t>
            </a:r>
          </a:p>
          <a:p>
            <a:pPr lvl="1" eaLnBrk="1" hangingPunct="1"/>
            <a:r>
              <a:rPr lang="en-US" smtClean="0"/>
              <a:t>Defining usage guidelines.</a:t>
            </a:r>
          </a:p>
          <a:p>
            <a:pPr lvl="1" eaLnBrk="1" hangingPunct="1"/>
            <a:r>
              <a:rPr lang="en-US" smtClean="0"/>
              <a:t>Implementing a way to learn lessons from tool use.</a:t>
            </a:r>
          </a:p>
          <a:p>
            <a:pPr lvl="1" eaLnBrk="1" hangingPunct="1"/>
            <a:r>
              <a:rPr lang="en-US" smtClean="0"/>
              <a:t>Monitoring tool use and benefits.</a:t>
            </a:r>
          </a:p>
          <a:p>
            <a:pPr lvl="1" eaLnBrk="1" hangingPunct="1"/>
            <a:r>
              <a:rPr lang="en-US" smtClean="0"/>
              <a:t>Providing support for the test team for a given tool.</a:t>
            </a:r>
          </a:p>
          <a:p>
            <a:pPr lvl="1" eaLnBrk="1" hangingPunct="1"/>
            <a:r>
              <a:rPr lang="en-US" smtClean="0"/>
              <a:t>Gathering lessons learned from all teams</a:t>
            </a:r>
            <a:endParaRPr lang="en-IN"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p:nvPr>
        </p:nvSpPr>
        <p:spPr/>
        <p:txBody>
          <a:bodyPr/>
          <a:lstStyle/>
          <a:p>
            <a:pPr eaLnBrk="1" hangingPunct="1"/>
            <a:r>
              <a:rPr lang="en-US" b="1" u="sng" smtClean="0"/>
              <a:t>Tool Support for Testing</a:t>
            </a:r>
            <a:endParaRPr lang="en-IN" b="1" u="sng" smtClean="0"/>
          </a:p>
        </p:txBody>
      </p:sp>
      <p:sp>
        <p:nvSpPr>
          <p:cNvPr id="6147" name="Rectangle 8"/>
          <p:cNvSpPr>
            <a:spLocks noGrp="1" noChangeArrowheads="1"/>
          </p:cNvSpPr>
          <p:nvPr>
            <p:ph type="body" idx="1"/>
          </p:nvPr>
        </p:nvSpPr>
        <p:spPr>
          <a:xfrm>
            <a:off x="179388" y="1125538"/>
            <a:ext cx="8785225" cy="5472112"/>
          </a:xfrm>
        </p:spPr>
        <p:txBody>
          <a:bodyPr/>
          <a:lstStyle/>
          <a:p>
            <a:pPr eaLnBrk="1" hangingPunct="1">
              <a:lnSpc>
                <a:spcPct val="90000"/>
              </a:lnSpc>
            </a:pPr>
            <a:r>
              <a:rPr lang="en-US" smtClean="0"/>
              <a:t>Test tools can be used for one or more test activities that support testing. These include:</a:t>
            </a:r>
          </a:p>
          <a:p>
            <a:pPr lvl="1" eaLnBrk="1" hangingPunct="1">
              <a:lnSpc>
                <a:spcPct val="90000"/>
              </a:lnSpc>
            </a:pPr>
            <a:r>
              <a:rPr lang="en-US" smtClean="0"/>
              <a:t>Tools that are directly used in testing such as test execution tool, test data generator tools and result comparison tools.</a:t>
            </a:r>
          </a:p>
          <a:p>
            <a:pPr lvl="1" eaLnBrk="1" hangingPunct="1">
              <a:lnSpc>
                <a:spcPct val="90000"/>
              </a:lnSpc>
            </a:pPr>
            <a:r>
              <a:rPr lang="en-US" smtClean="0"/>
              <a:t>Tools that help in managing the testing process such as those used to manage tests, test results, data, requirements, incidents, defects etc. and for reporting and monitoring test execution.</a:t>
            </a:r>
          </a:p>
          <a:p>
            <a:pPr lvl="1" eaLnBrk="1" hangingPunct="1">
              <a:lnSpc>
                <a:spcPct val="90000"/>
              </a:lnSpc>
            </a:pPr>
            <a:r>
              <a:rPr lang="en-US" smtClean="0"/>
              <a:t>Tools that are used in reconnaissance or in simple terms: exploration (tools that  monitor file activity for an application).</a:t>
            </a:r>
          </a:p>
          <a:p>
            <a:pPr lvl="1" eaLnBrk="1" hangingPunct="1">
              <a:lnSpc>
                <a:spcPct val="90000"/>
              </a:lnSpc>
            </a:pPr>
            <a:r>
              <a:rPr lang="en-US" smtClean="0"/>
              <a:t>Any tool that aids in testing (a spreadsheet is also a test tool in this meaning).</a:t>
            </a:r>
            <a:endParaRPr lang="en-I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Grp="1" noChangeArrowheads="1"/>
          </p:cNvSpPr>
          <p:nvPr>
            <p:ph type="title"/>
          </p:nvPr>
        </p:nvSpPr>
        <p:spPr>
          <a:noFill/>
        </p:spPr>
        <p:txBody>
          <a:bodyPr/>
          <a:lstStyle/>
          <a:p>
            <a:pPr eaLnBrk="1" hangingPunct="1"/>
            <a:r>
              <a:rPr lang="en-US" b="1" u="sng" smtClean="0"/>
              <a:t>Tool Support for Testing</a:t>
            </a:r>
            <a:endParaRPr lang="en-IN" b="1" u="sng" smtClean="0"/>
          </a:p>
        </p:txBody>
      </p:sp>
      <p:sp>
        <p:nvSpPr>
          <p:cNvPr id="7171" name="Rectangle 10"/>
          <p:cNvSpPr>
            <a:spLocks noGrp="1" noChangeArrowheads="1"/>
          </p:cNvSpPr>
          <p:nvPr>
            <p:ph type="body" idx="1"/>
          </p:nvPr>
        </p:nvSpPr>
        <p:spPr>
          <a:xfrm>
            <a:off x="179388" y="1125538"/>
            <a:ext cx="8785225" cy="5327650"/>
          </a:xfrm>
        </p:spPr>
        <p:txBody>
          <a:bodyPr/>
          <a:lstStyle/>
          <a:p>
            <a:pPr eaLnBrk="1" hangingPunct="1">
              <a:lnSpc>
                <a:spcPct val="90000"/>
              </a:lnSpc>
            </a:pPr>
            <a:r>
              <a:rPr lang="en-US" smtClean="0"/>
              <a:t>Tool support for testing  can have one or more of the following purposes depending on the context:</a:t>
            </a:r>
          </a:p>
          <a:p>
            <a:pPr lvl="1" eaLnBrk="1" hangingPunct="1">
              <a:lnSpc>
                <a:spcPct val="90000"/>
              </a:lnSpc>
            </a:pPr>
            <a:r>
              <a:rPr lang="en-US" smtClean="0"/>
              <a:t>Improve the efficiency of test activities by automating repetitive task or supporting manual test activities like test planning, test design, test reporting and monitoring.</a:t>
            </a:r>
          </a:p>
          <a:p>
            <a:pPr lvl="1" eaLnBrk="1" hangingPunct="1">
              <a:lnSpc>
                <a:spcPct val="90000"/>
              </a:lnSpc>
            </a:pPr>
            <a:r>
              <a:rPr lang="en-US" smtClean="0"/>
              <a:t>Automate activities that require significant resources when done manually (static testing).</a:t>
            </a:r>
          </a:p>
          <a:p>
            <a:pPr lvl="1" eaLnBrk="1" hangingPunct="1">
              <a:lnSpc>
                <a:spcPct val="90000"/>
              </a:lnSpc>
            </a:pPr>
            <a:r>
              <a:rPr lang="en-US" smtClean="0"/>
              <a:t>Automate activities that cannot be executed manually (large scale performance testing of client-server applications).</a:t>
            </a:r>
          </a:p>
          <a:p>
            <a:pPr lvl="1" eaLnBrk="1" hangingPunct="1">
              <a:lnSpc>
                <a:spcPct val="90000"/>
              </a:lnSpc>
            </a:pPr>
            <a:r>
              <a:rPr lang="en-US" smtClean="0"/>
              <a:t>Increase reliability of testing (by automating large data comparisons or simulating behavior).</a:t>
            </a:r>
            <a:endParaRPr lang="en-I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p:cNvSpPr>
            <a:spLocks noGrp="1" noChangeArrowheads="1"/>
          </p:cNvSpPr>
          <p:nvPr>
            <p:ph type="body" idx="1"/>
          </p:nvPr>
        </p:nvSpPr>
        <p:spPr/>
        <p:txBody>
          <a:bodyPr/>
          <a:lstStyle/>
          <a:p>
            <a:pPr eaLnBrk="1" hangingPunct="1"/>
            <a:r>
              <a:rPr lang="en-US" smtClean="0"/>
              <a:t>There are a number of tools that support different aspects of testing. Tools can be classified based on several criteria such as purpose, commercial, free, open-source, shareware, technology used and so forth. Tools are classified in this syllabus according to the testing activities that they support.</a:t>
            </a:r>
            <a:endParaRPr lang="en-IN" smtClean="0"/>
          </a:p>
        </p:txBody>
      </p:sp>
      <p:sp>
        <p:nvSpPr>
          <p:cNvPr id="8195" name="Rectangle 12"/>
          <p:cNvSpPr>
            <a:spLocks noGrp="1" noChangeArrowheads="1"/>
          </p:cNvSpPr>
          <p:nvPr>
            <p:ph type="title"/>
          </p:nvPr>
        </p:nvSpPr>
        <p:spPr/>
        <p:txBody>
          <a:bodyPr/>
          <a:lstStyle/>
          <a:p>
            <a:pPr eaLnBrk="1" hangingPunct="1"/>
            <a:r>
              <a:rPr lang="en-US" b="1" u="sng" smtClean="0"/>
              <a:t>Test Tool Classification</a:t>
            </a:r>
            <a:endParaRPr lang="en-IN" b="1" u="sng"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body" idx="1"/>
          </p:nvPr>
        </p:nvSpPr>
        <p:spPr/>
        <p:txBody>
          <a:bodyPr/>
          <a:lstStyle/>
          <a:p>
            <a:pPr eaLnBrk="1" hangingPunct="1"/>
            <a:r>
              <a:rPr lang="en-US" smtClean="0"/>
              <a:t>Test Management Tools:</a:t>
            </a:r>
          </a:p>
          <a:p>
            <a:pPr lvl="1" eaLnBrk="1" hangingPunct="1"/>
            <a:r>
              <a:rPr lang="en-US" smtClean="0"/>
              <a:t>These tools provide interfaces for executing tests, tracking defects and managing requirements, along with support for quantitative analysis and reporting of the test objects.</a:t>
            </a:r>
          </a:p>
          <a:p>
            <a:pPr lvl="1" eaLnBrk="1" hangingPunct="1"/>
            <a:r>
              <a:rPr lang="en-US" smtClean="0"/>
              <a:t>They also support tracing the test objects to requirement specifications and might have an independent version control capability or an interface to an external one.</a:t>
            </a:r>
            <a:endParaRPr lang="en-IN" smtClean="0"/>
          </a:p>
        </p:txBody>
      </p:sp>
      <p:sp>
        <p:nvSpPr>
          <p:cNvPr id="9219" name="Rectangle 10"/>
          <p:cNvSpPr>
            <a:spLocks noGrp="1" noChangeArrowheads="1"/>
          </p:cNvSpPr>
          <p:nvPr>
            <p:ph type="title"/>
          </p:nvPr>
        </p:nvSpPr>
        <p:spPr/>
        <p:txBody>
          <a:bodyPr/>
          <a:lstStyle/>
          <a:p>
            <a:pPr eaLnBrk="1" hangingPunct="1"/>
            <a:r>
              <a:rPr lang="en-US" sz="2800" b="1" u="sng" smtClean="0"/>
              <a:t>Tool support for Management of Testing and Tests</a:t>
            </a:r>
            <a:endParaRPr lang="en-IN" sz="2800" b="1" u="sng"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title"/>
          </p:nvPr>
        </p:nvSpPr>
        <p:spPr>
          <a:noFill/>
        </p:spPr>
        <p:txBody>
          <a:bodyPr/>
          <a:lstStyle/>
          <a:p>
            <a:pPr eaLnBrk="1" hangingPunct="1"/>
            <a:r>
              <a:rPr lang="en-US" sz="2800" b="1" u="sng" smtClean="0"/>
              <a:t>Tool support for Management of Testing and Tests</a:t>
            </a:r>
            <a:endParaRPr lang="en-IN" sz="2800" b="1" u="sng" smtClean="0"/>
          </a:p>
        </p:txBody>
      </p:sp>
      <p:sp>
        <p:nvSpPr>
          <p:cNvPr id="10243" name="Rectangle 12"/>
          <p:cNvSpPr>
            <a:spLocks noGrp="1" noChangeArrowheads="1"/>
          </p:cNvSpPr>
          <p:nvPr>
            <p:ph type="body" idx="1"/>
          </p:nvPr>
        </p:nvSpPr>
        <p:spPr/>
        <p:txBody>
          <a:bodyPr/>
          <a:lstStyle/>
          <a:p>
            <a:pPr eaLnBrk="1" hangingPunct="1"/>
            <a:r>
              <a:rPr lang="en-US" smtClean="0"/>
              <a:t>Requirements Management Tools:</a:t>
            </a:r>
          </a:p>
          <a:p>
            <a:pPr lvl="1" eaLnBrk="1" hangingPunct="1"/>
            <a:r>
              <a:rPr lang="en-US" smtClean="0"/>
              <a:t>These tools store requirement statements, store the attributes for the requirements (including priority), provide unique identifiers and support tracing the requirements to individual tests.</a:t>
            </a:r>
          </a:p>
          <a:p>
            <a:pPr lvl="1" eaLnBrk="1" hangingPunct="1"/>
            <a:r>
              <a:rPr lang="en-US" smtClean="0"/>
              <a:t>These tools may also help with identifying inconsistent or missing requirements.</a:t>
            </a:r>
          </a:p>
          <a:p>
            <a:pPr eaLnBrk="1" hangingPunct="1"/>
            <a:r>
              <a:rPr lang="en-US" smtClean="0"/>
              <a:t>Incident Management Tools:</a:t>
            </a:r>
          </a:p>
          <a:p>
            <a:pPr lvl="1" eaLnBrk="1" hangingPunct="1"/>
            <a:r>
              <a:rPr lang="en-US" smtClean="0"/>
              <a:t>These tools store and manage incident reports, i.e. defects, failures, change requests or perceived problems and anomalies, and help in managing the life cycle of incidents, optionally with support for statistical analysis.</a:t>
            </a:r>
            <a:endParaRPr lang="en-I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1"/>
          <p:cNvSpPr>
            <a:spLocks noGrp="1" noChangeArrowheads="1"/>
          </p:cNvSpPr>
          <p:nvPr>
            <p:ph type="title"/>
          </p:nvPr>
        </p:nvSpPr>
        <p:spPr>
          <a:noFill/>
        </p:spPr>
        <p:txBody>
          <a:bodyPr/>
          <a:lstStyle/>
          <a:p>
            <a:pPr eaLnBrk="1" hangingPunct="1"/>
            <a:r>
              <a:rPr lang="en-US" sz="2800" b="1" u="sng" smtClean="0"/>
              <a:t>Tool support for Management of Testing and Tests</a:t>
            </a:r>
            <a:endParaRPr lang="en-IN" sz="2800" b="1" u="sng" smtClean="0"/>
          </a:p>
        </p:txBody>
      </p:sp>
      <p:sp>
        <p:nvSpPr>
          <p:cNvPr id="11267" name="Rectangle 12"/>
          <p:cNvSpPr>
            <a:spLocks noGrp="1" noChangeArrowheads="1"/>
          </p:cNvSpPr>
          <p:nvPr>
            <p:ph type="body" idx="1"/>
          </p:nvPr>
        </p:nvSpPr>
        <p:spPr/>
        <p:txBody>
          <a:bodyPr/>
          <a:lstStyle/>
          <a:p>
            <a:pPr eaLnBrk="1" hangingPunct="1"/>
            <a:r>
              <a:rPr lang="en-US" smtClean="0"/>
              <a:t>Configuration Management Tools:</a:t>
            </a:r>
          </a:p>
          <a:p>
            <a:pPr lvl="1" eaLnBrk="1" hangingPunct="1"/>
            <a:r>
              <a:rPr lang="en-US" smtClean="0"/>
              <a:t>Although not strictly test tools, these are necessary for storage and version management of test ware and related software especially when configuring more than one hardware/software environment in terms of operating system versions, compilers, browsers, etc.</a:t>
            </a:r>
            <a:endParaRPr lang="en-I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
          <p:cNvSpPr>
            <a:spLocks noGrp="1" noChangeArrowheads="1"/>
          </p:cNvSpPr>
          <p:nvPr>
            <p:ph type="title"/>
          </p:nvPr>
        </p:nvSpPr>
        <p:spPr/>
        <p:txBody>
          <a:bodyPr/>
          <a:lstStyle/>
          <a:p>
            <a:pPr eaLnBrk="1" hangingPunct="1"/>
            <a:r>
              <a:rPr lang="en-US" b="1" u="sng" smtClean="0"/>
              <a:t>Tool Support for Static Testing</a:t>
            </a:r>
            <a:endParaRPr lang="en-IN" b="1" u="sng" smtClean="0"/>
          </a:p>
        </p:txBody>
      </p:sp>
      <p:sp>
        <p:nvSpPr>
          <p:cNvPr id="12291" name="Rectangle 11"/>
          <p:cNvSpPr>
            <a:spLocks noGrp="1" noChangeArrowheads="1"/>
          </p:cNvSpPr>
          <p:nvPr>
            <p:ph type="body" idx="1"/>
          </p:nvPr>
        </p:nvSpPr>
        <p:spPr/>
        <p:txBody>
          <a:bodyPr/>
          <a:lstStyle/>
          <a:p>
            <a:pPr eaLnBrk="1" hangingPunct="1"/>
            <a:r>
              <a:rPr lang="en-US" smtClean="0"/>
              <a:t>Static testing tools provide a cost effective way of finding more defects at an earlier stage in the development process.</a:t>
            </a:r>
          </a:p>
          <a:p>
            <a:pPr eaLnBrk="1" hangingPunct="1"/>
            <a:r>
              <a:rPr lang="en-US" smtClean="0"/>
              <a:t>Review Tools:</a:t>
            </a:r>
          </a:p>
          <a:p>
            <a:pPr lvl="1" eaLnBrk="1" hangingPunct="1"/>
            <a:r>
              <a:rPr lang="en-US" smtClean="0"/>
              <a:t>These tools assist with review processes, checklists, review guidelines and are used to store and communicate review comments, reports on defects and effort.</a:t>
            </a:r>
          </a:p>
          <a:p>
            <a:pPr lvl="1" eaLnBrk="1" hangingPunct="1"/>
            <a:r>
              <a:rPr lang="en-US" smtClean="0"/>
              <a:t>They can be of further help by providing aid for online reviews for large or geographically dispersed teams.</a:t>
            </a:r>
            <a:endParaRPr lang="en-I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1080</TotalTime>
  <Words>2017</Words>
  <Application>Microsoft Office PowerPoint</Application>
  <PresentationFormat>On-screen Show (4:3)</PresentationFormat>
  <Paragraphs>132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Blends</vt:lpstr>
      <vt:lpstr>Module 6</vt:lpstr>
      <vt:lpstr>6.1</vt:lpstr>
      <vt:lpstr>Tool Support for Testing</vt:lpstr>
      <vt:lpstr>Tool Support for Testing</vt:lpstr>
      <vt:lpstr>Test Tool Classification</vt:lpstr>
      <vt:lpstr>Tool support for Management of Testing and Tests</vt:lpstr>
      <vt:lpstr>Tool support for Management of Testing and Tests</vt:lpstr>
      <vt:lpstr>Tool support for Management of Testing and Tests</vt:lpstr>
      <vt:lpstr>Tool Support for Static Testing</vt:lpstr>
      <vt:lpstr>Tool Support for Static Testing</vt:lpstr>
      <vt:lpstr>Tools Support for Test Specification</vt:lpstr>
      <vt:lpstr>Tool Support for Test Execution and Logging</vt:lpstr>
      <vt:lpstr>Tool Support for Test Execution and Logging</vt:lpstr>
      <vt:lpstr>Tool Support for Test Execution and Logging</vt:lpstr>
      <vt:lpstr>Tools Support for Performance and Monitoring</vt:lpstr>
      <vt:lpstr>Tools Support for Performance and Monitoring</vt:lpstr>
      <vt:lpstr>Tools Support for Performance and Monitoring</vt:lpstr>
      <vt:lpstr>Tool Support for Specific Testing Needs</vt:lpstr>
      <vt:lpstr>6.2</vt:lpstr>
      <vt:lpstr>Potential Benefits and Risks</vt:lpstr>
      <vt:lpstr>Potential Benefits and Risks</vt:lpstr>
      <vt:lpstr>Potential Benefits and Risks</vt:lpstr>
      <vt:lpstr>Potential Benefits and Risks</vt:lpstr>
      <vt:lpstr>6.3</vt:lpstr>
      <vt:lpstr>Introducing a Tool into an Organization</vt:lpstr>
      <vt:lpstr>Introducing a Tool into an Organization</vt:lpstr>
      <vt:lpstr>Introducing a Tool into an Organization</vt:lpstr>
      <vt:lpstr>Introducing a Tool into an Organization</vt:lpstr>
    </vt:vector>
  </TitlesOfParts>
  <Company>SQUAD Infotech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bhupinder</dc:creator>
  <cp:lastModifiedBy>premchand</cp:lastModifiedBy>
  <cp:revision>107</cp:revision>
  <dcterms:created xsi:type="dcterms:W3CDTF">2012-11-27T12:32:18Z</dcterms:created>
  <dcterms:modified xsi:type="dcterms:W3CDTF">2018-11-20T00:21:39Z</dcterms:modified>
</cp:coreProperties>
</file>