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2800">
                <a:latin typeface="Abyssinica SIL"/>
              </a:rPr>
              <a:t>Decision Table 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latin typeface="Abyssinica SIL"/>
              </a:rPr>
              <a:t>--------------------------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105560"/>
            <a:ext cx="9070560" cy="57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r>
              <a:rPr b="1" lang="en-IN" sz="2800">
                <a:latin typeface="Abyssinica SIL"/>
              </a:rPr>
              <a:t>Example :</a:t>
            </a:r>
            <a:endParaRPr/>
          </a:p>
          <a:p>
            <a:r>
              <a:rPr lang="en-IN" sz="2800">
                <a:latin typeface="Abyssinica SIL"/>
              </a:rPr>
              <a:t>New Tax will be applied depending on following Condition :</a:t>
            </a:r>
            <a:endParaRPr/>
          </a:p>
          <a:p>
            <a:endParaRPr/>
          </a:p>
          <a:p>
            <a:r>
              <a:rPr lang="en-IN" sz="2800">
                <a:latin typeface="Abyssinica SIL"/>
              </a:rPr>
              <a:t>* Income less than 1200, not married , younger than 35, tax=15%</a:t>
            </a:r>
            <a:endParaRPr/>
          </a:p>
          <a:p>
            <a:endParaRPr/>
          </a:p>
          <a:p>
            <a:r>
              <a:rPr lang="en-IN" sz="2800">
                <a:latin typeface="Abyssinica SIL"/>
              </a:rPr>
              <a:t>* Income less than 1200, married , younger than 35, tax=10%</a:t>
            </a:r>
            <a:endParaRPr/>
          </a:p>
          <a:p>
            <a:endParaRPr/>
          </a:p>
          <a:p>
            <a:r>
              <a:rPr lang="en-IN" sz="2800">
                <a:latin typeface="Abyssinica SIL"/>
              </a:rPr>
              <a:t>* Income less than 1200, not married , older than 35, tax=5%</a:t>
            </a:r>
            <a:endParaRPr/>
          </a:p>
          <a:p>
            <a:endParaRPr/>
          </a:p>
          <a:p>
            <a:r>
              <a:rPr lang="en-IN" sz="2800">
                <a:latin typeface="Abyssinica SIL"/>
              </a:rPr>
              <a:t>* Else 15%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1"/>
          <p:cNvGraphicFramePr/>
          <p:nvPr/>
        </p:nvGraphicFramePr>
        <p:xfrm>
          <a:off x="849240" y="1398960"/>
          <a:ext cx="8278920" cy="4453920"/>
        </p:xfrm>
        <a:graphic>
          <a:graphicData uri="http://schemas.openxmlformats.org/drawingml/2006/table">
            <a:tbl>
              <a:tblPr/>
              <a:tblGrid>
                <a:gridCol w="2519640"/>
                <a:gridCol w="510840"/>
                <a:gridCol w="401400"/>
                <a:gridCol w="693360"/>
                <a:gridCol w="693360"/>
                <a:gridCol w="693360"/>
                <a:gridCol w="693360"/>
                <a:gridCol w="693360"/>
                <a:gridCol w="693360"/>
                <a:gridCol w="686880"/>
              </a:tblGrid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Test Case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Condition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Income less than 1200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Age older than 35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Married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5%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Times New Roman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10%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15%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 sz="2400">
                          <a:latin typeface="Times New Roman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75" name="CustomShape 2"/>
          <p:cNvSpPr/>
          <p:nvPr/>
        </p:nvSpPr>
        <p:spPr>
          <a:xfrm>
            <a:off x="792000" y="576000"/>
            <a:ext cx="302328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400">
                <a:latin typeface="Abyssinica SIL"/>
              </a:rPr>
              <a:t>Solution :</a:t>
            </a:r>
            <a:endParaRPr/>
          </a:p>
          <a:p>
            <a:r>
              <a:rPr lang="en-IN" sz="2400">
                <a:latin typeface="Abyssinica SIL"/>
              </a:rPr>
              <a:t>=======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32000" y="513360"/>
            <a:ext cx="4203360" cy="4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600" u="sng">
                <a:latin typeface="Abyssinica SIL"/>
              </a:rPr>
              <a:t>Expected Test Cases are : </a:t>
            </a:r>
            <a:endParaRPr/>
          </a:p>
        </p:txBody>
      </p:sp>
      <p:graphicFrame>
        <p:nvGraphicFramePr>
          <p:cNvPr id="77" name="Table 2"/>
          <p:cNvGraphicFramePr/>
          <p:nvPr/>
        </p:nvGraphicFramePr>
        <p:xfrm>
          <a:off x="352440" y="1665000"/>
          <a:ext cx="9438840" cy="4334040"/>
        </p:xfrm>
        <a:graphic>
          <a:graphicData uri="http://schemas.openxmlformats.org/drawingml/2006/table">
            <a:tbl>
              <a:tblPr/>
              <a:tblGrid>
                <a:gridCol w="3899880"/>
                <a:gridCol w="5538960"/>
              </a:tblGrid>
              <a:tr h="525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latin typeface="Arial"/>
                        </a:rPr>
                        <a:t>Input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latin typeface="Arial"/>
                        </a:rPr>
                        <a:t>Expected Output</a:t>
                      </a:r>
                      <a:endParaRPr/>
                    </a:p>
                  </a:txBody>
                  <a:tcPr/>
                </a:tc>
              </a:tr>
              <a:tr h="652680">
                <a:tc>
                  <a:tcPr/>
                </a:tc>
                <a:tc>
                  <a:tcPr/>
                </a:tc>
              </a:tr>
              <a:tr h="525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Less 1200, older , married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System accept the value , 15 % will be applied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Less 1200, older , not married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System accept the value , 5 % will be applied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Less 1200, younger , married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System accept the value , 10 % will be applied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Less 1200, younger ,not married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System accept the value , 15 % will be applied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More 1200, older , married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System accept the value , 15 % will be applied</a:t>
                      </a:r>
                      <a:endParaRPr/>
                    </a:p>
                  </a:txBody>
                  <a:tcPr/>
                </a:tc>
              </a:tr>
              <a:tr h="528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More 1200, younger , married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System accept the value , 15 % will be applied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76000" y="648000"/>
            <a:ext cx="1943280" cy="4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600">
                <a:latin typeface="Abyssinica SIL"/>
              </a:rPr>
              <a:t>Example :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88000" y="1502280"/>
            <a:ext cx="9287280" cy="23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600">
                <a:latin typeface="Abyssinica SIL"/>
              </a:rPr>
              <a:t>If you are a new customer and you want to open a credit card account then there are three conditions.</a:t>
            </a:r>
            <a:endParaRPr/>
          </a:p>
          <a:p>
            <a:r>
              <a:rPr lang="en-IN" sz="2600">
                <a:latin typeface="Abyssinica SIL"/>
              </a:rPr>
              <a:t>first you will get a 15% discount on all your purchases today, second if you are an existing customer and you hold a loyalty card, you get a 10% discount and third if you have a coupon, you can get 20% off today (but it can’t be used with the ‘new customer’ discount). Discount amounts are added, if applicable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288000"/>
            <a:ext cx="302328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400">
                <a:latin typeface="Abyssinica SIL"/>
              </a:rPr>
              <a:t>Solution :</a:t>
            </a:r>
            <a:endParaRPr/>
          </a:p>
          <a:p>
            <a:r>
              <a:rPr lang="en-IN" sz="2400">
                <a:latin typeface="Abyssinica SIL"/>
              </a:rPr>
              <a:t>=======</a:t>
            </a:r>
            <a:endParaRPr/>
          </a:p>
        </p:txBody>
      </p:sp>
      <p:graphicFrame>
        <p:nvGraphicFramePr>
          <p:cNvPr id="81" name="Table 2"/>
          <p:cNvGraphicFramePr/>
          <p:nvPr/>
        </p:nvGraphicFramePr>
        <p:xfrm>
          <a:off x="218160" y="1402200"/>
          <a:ext cx="8637120" cy="4687560"/>
        </p:xfrm>
        <a:graphic>
          <a:graphicData uri="http://schemas.openxmlformats.org/drawingml/2006/table">
            <a:tbl>
              <a:tblPr/>
              <a:tblGrid>
                <a:gridCol w="2944080"/>
                <a:gridCol w="672480"/>
                <a:gridCol w="717480"/>
                <a:gridCol w="717480"/>
                <a:gridCol w="717480"/>
                <a:gridCol w="717120"/>
                <a:gridCol w="717480"/>
                <a:gridCol w="717480"/>
                <a:gridCol w="716040"/>
              </a:tblGrid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Test Case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Condition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New Customer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Loyalty Card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Coupon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10%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15%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20%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Times New Roman"/>
                        </a:rPr>
                        <a:t>  </a:t>
                      </a:r>
                      <a:r>
                        <a:rPr lang="en-IN">
                          <a:latin typeface="Times New Roman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