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70" r:id="rId3"/>
    <p:sldId id="271" r:id="rId4"/>
    <p:sldId id="262" r:id="rId5"/>
    <p:sldId id="258" r:id="rId6"/>
    <p:sldId id="263" r:id="rId7"/>
    <p:sldId id="264" r:id="rId8"/>
    <p:sldId id="265" r:id="rId9"/>
    <p:sldId id="267" r:id="rId10"/>
    <p:sldId id="268" r:id="rId11"/>
    <p:sldId id="266" r:id="rId12"/>
    <p:sldId id="269" r:id="rId13"/>
    <p:sldId id="260"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F43203-A773-420B-979F-425008BAD238}" v="73" dt="2023-08-15T01:56:18.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412" autoAdjust="0"/>
    <p:restoredTop sz="70015" autoAdjust="0"/>
  </p:normalViewPr>
  <p:slideViewPr>
    <p:cSldViewPr snapToGrid="0">
      <p:cViewPr>
        <p:scale>
          <a:sx n="102" d="100"/>
          <a:sy n="102" d="100"/>
        </p:scale>
        <p:origin x="128"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xanne meyer" userId="20c9b0d18ecba281" providerId="LiveId" clId="{ACF43203-A773-420B-979F-425008BAD238}"/>
    <pc:docChg chg="undo redo custSel addSld delSld modSld sldOrd">
      <pc:chgData name="roxanne meyer" userId="20c9b0d18ecba281" providerId="LiveId" clId="{ACF43203-A773-420B-979F-425008BAD238}" dt="2023-08-15T02:29:53.911" v="6523" actId="20577"/>
      <pc:docMkLst>
        <pc:docMk/>
      </pc:docMkLst>
      <pc:sldChg chg="modSp">
        <pc:chgData name="roxanne meyer" userId="20c9b0d18ecba281" providerId="LiveId" clId="{ACF43203-A773-420B-979F-425008BAD238}" dt="2023-08-14T00:58:16.912" v="2612" actId="313"/>
        <pc:sldMkLst>
          <pc:docMk/>
          <pc:sldMk cId="2986574141" sldId="256"/>
        </pc:sldMkLst>
        <pc:spChg chg="mod">
          <ac:chgData name="roxanne meyer" userId="20c9b0d18ecba281" providerId="LiveId" clId="{ACF43203-A773-420B-979F-425008BAD238}" dt="2023-08-14T00:58:16.912" v="2612" actId="313"/>
          <ac:spMkLst>
            <pc:docMk/>
            <pc:sldMk cId="2986574141" sldId="256"/>
            <ac:spMk id="2" creationId="{19521275-9ABE-0260-1790-D5A91F50CE82}"/>
          </ac:spMkLst>
        </pc:spChg>
      </pc:sldChg>
      <pc:sldChg chg="addSp delSp modSp new del mod ord chgLayout">
        <pc:chgData name="roxanne meyer" userId="20c9b0d18ecba281" providerId="LiveId" clId="{ACF43203-A773-420B-979F-425008BAD238}" dt="2023-08-10T02:19:13.125" v="727" actId="47"/>
        <pc:sldMkLst>
          <pc:docMk/>
          <pc:sldMk cId="3166227851" sldId="257"/>
        </pc:sldMkLst>
        <pc:spChg chg="mod ord">
          <ac:chgData name="roxanne meyer" userId="20c9b0d18ecba281" providerId="LiveId" clId="{ACF43203-A773-420B-979F-425008BAD238}" dt="2023-08-10T02:11:19.674" v="279" actId="700"/>
          <ac:spMkLst>
            <pc:docMk/>
            <pc:sldMk cId="3166227851" sldId="257"/>
            <ac:spMk id="2" creationId="{0EF28421-9D14-FE7B-76B9-BBDE8C545BD0}"/>
          </ac:spMkLst>
        </pc:spChg>
        <pc:spChg chg="del">
          <ac:chgData name="roxanne meyer" userId="20c9b0d18ecba281" providerId="LiveId" clId="{ACF43203-A773-420B-979F-425008BAD238}" dt="2023-08-10T02:11:19.674" v="279" actId="700"/>
          <ac:spMkLst>
            <pc:docMk/>
            <pc:sldMk cId="3166227851" sldId="257"/>
            <ac:spMk id="3" creationId="{03113557-AC91-4DBB-529B-35029C81E9F3}"/>
          </ac:spMkLst>
        </pc:spChg>
        <pc:spChg chg="add mod ord">
          <ac:chgData name="roxanne meyer" userId="20c9b0d18ecba281" providerId="LiveId" clId="{ACF43203-A773-420B-979F-425008BAD238}" dt="2023-08-10T02:11:19.674" v="279" actId="700"/>
          <ac:spMkLst>
            <pc:docMk/>
            <pc:sldMk cId="3166227851" sldId="257"/>
            <ac:spMk id="4" creationId="{0101978C-DBBF-C19F-5A26-9F6124CCBA82}"/>
          </ac:spMkLst>
        </pc:spChg>
      </pc:sldChg>
      <pc:sldChg chg="addSp delSp modSp new mod modClrScheme chgLayout modNotesTx">
        <pc:chgData name="roxanne meyer" userId="20c9b0d18ecba281" providerId="LiveId" clId="{ACF43203-A773-420B-979F-425008BAD238}" dt="2023-08-15T02:20:52.721" v="5675" actId="20577"/>
        <pc:sldMkLst>
          <pc:docMk/>
          <pc:sldMk cId="3023812722" sldId="258"/>
        </pc:sldMkLst>
        <pc:spChg chg="mod ord">
          <ac:chgData name="roxanne meyer" userId="20c9b0d18ecba281" providerId="LiveId" clId="{ACF43203-A773-420B-979F-425008BAD238}" dt="2023-08-10T02:17:38.483" v="717" actId="700"/>
          <ac:spMkLst>
            <pc:docMk/>
            <pc:sldMk cId="3023812722" sldId="258"/>
            <ac:spMk id="2" creationId="{2D4543B1-45E4-4B28-FEA1-AFF691B4824F}"/>
          </ac:spMkLst>
        </pc:spChg>
        <pc:spChg chg="del mod ord">
          <ac:chgData name="roxanne meyer" userId="20c9b0d18ecba281" providerId="LiveId" clId="{ACF43203-A773-420B-979F-425008BAD238}" dt="2023-08-10T02:17:38.483" v="717" actId="700"/>
          <ac:spMkLst>
            <pc:docMk/>
            <pc:sldMk cId="3023812722" sldId="258"/>
            <ac:spMk id="3" creationId="{420C7054-4F0A-850E-46F7-3CDDFA38604B}"/>
          </ac:spMkLst>
        </pc:spChg>
        <pc:spChg chg="add mod">
          <ac:chgData name="roxanne meyer" userId="20c9b0d18ecba281" providerId="LiveId" clId="{ACF43203-A773-420B-979F-425008BAD238}" dt="2023-08-15T01:52:48.482" v="3681" actId="1076"/>
          <ac:spMkLst>
            <pc:docMk/>
            <pc:sldMk cId="3023812722" sldId="258"/>
            <ac:spMk id="3" creationId="{FCB9882A-D424-3959-75B7-B1C9F16BB48B}"/>
          </ac:spMkLst>
        </pc:spChg>
        <pc:spChg chg="add mod">
          <ac:chgData name="roxanne meyer" userId="20c9b0d18ecba281" providerId="LiveId" clId="{ACF43203-A773-420B-979F-425008BAD238}" dt="2023-08-15T01:55:31.778" v="3731" actId="1076"/>
          <ac:spMkLst>
            <pc:docMk/>
            <pc:sldMk cId="3023812722" sldId="258"/>
            <ac:spMk id="4" creationId="{2AF223F8-0FD4-4D19-4A64-6E640BD17A59}"/>
          </ac:spMkLst>
        </pc:spChg>
        <pc:spChg chg="add del mod ord">
          <ac:chgData name="roxanne meyer" userId="20c9b0d18ecba281" providerId="LiveId" clId="{ACF43203-A773-420B-979F-425008BAD238}" dt="2023-08-15T01:15:26.672" v="2621"/>
          <ac:spMkLst>
            <pc:docMk/>
            <pc:sldMk cId="3023812722" sldId="258"/>
            <ac:spMk id="4" creationId="{8073E756-40BF-8920-52AC-DBD943D107F2}"/>
          </ac:spMkLst>
        </pc:spChg>
        <pc:spChg chg="add mod ord">
          <ac:chgData name="roxanne meyer" userId="20c9b0d18ecba281" providerId="LiveId" clId="{ACF43203-A773-420B-979F-425008BAD238}" dt="2023-08-15T01:22:35.729" v="2788" actId="20577"/>
          <ac:spMkLst>
            <pc:docMk/>
            <pc:sldMk cId="3023812722" sldId="258"/>
            <ac:spMk id="5" creationId="{7299A760-C4F2-E035-4046-7ECB3DC9C157}"/>
          </ac:spMkLst>
        </pc:spChg>
        <pc:spChg chg="add del mod">
          <ac:chgData name="roxanne meyer" userId="20c9b0d18ecba281" providerId="LiveId" clId="{ACF43203-A773-420B-979F-425008BAD238}" dt="2023-08-15T01:53:21.196" v="3690" actId="478"/>
          <ac:spMkLst>
            <pc:docMk/>
            <pc:sldMk cId="3023812722" sldId="258"/>
            <ac:spMk id="6" creationId="{1FAA3171-A60D-184A-889B-1AF993DB529E}"/>
          </ac:spMkLst>
        </pc:spChg>
        <pc:spChg chg="add mod">
          <ac:chgData name="roxanne meyer" userId="20c9b0d18ecba281" providerId="LiveId" clId="{ACF43203-A773-420B-979F-425008BAD238}" dt="2023-08-15T01:55:55.506" v="3735" actId="20577"/>
          <ac:spMkLst>
            <pc:docMk/>
            <pc:sldMk cId="3023812722" sldId="258"/>
            <ac:spMk id="7" creationId="{196D4E45-D575-94F3-3B48-5DB29F223C2F}"/>
          </ac:spMkLst>
        </pc:spChg>
        <pc:spChg chg="add del mod">
          <ac:chgData name="roxanne meyer" userId="20c9b0d18ecba281" providerId="LiveId" clId="{ACF43203-A773-420B-979F-425008BAD238}" dt="2023-08-15T01:21:19.251" v="2627" actId="931"/>
          <ac:spMkLst>
            <pc:docMk/>
            <pc:sldMk cId="3023812722" sldId="258"/>
            <ac:spMk id="8" creationId="{4BBF92D0-DC7D-6EE8-67D1-EBEF21BB3F5B}"/>
          </ac:spMkLst>
        </pc:spChg>
        <pc:spChg chg="add mod">
          <ac:chgData name="roxanne meyer" userId="20c9b0d18ecba281" providerId="LiveId" clId="{ACF43203-A773-420B-979F-425008BAD238}" dt="2023-08-15T01:56:16.273" v="3739" actId="1076"/>
          <ac:spMkLst>
            <pc:docMk/>
            <pc:sldMk cId="3023812722" sldId="258"/>
            <ac:spMk id="8" creationId="{CF2CA345-C956-BAB5-530B-1E25006D2FAE}"/>
          </ac:spMkLst>
        </pc:spChg>
        <pc:spChg chg="add mod">
          <ac:chgData name="roxanne meyer" userId="20c9b0d18ecba281" providerId="LiveId" clId="{ACF43203-A773-420B-979F-425008BAD238}" dt="2023-08-15T01:54:44.009" v="3714" actId="1076"/>
          <ac:spMkLst>
            <pc:docMk/>
            <pc:sldMk cId="3023812722" sldId="258"/>
            <ac:spMk id="9" creationId="{0E121373-5A22-233F-9062-F5A8FC5F954C}"/>
          </ac:spMkLst>
        </pc:spChg>
        <pc:spChg chg="add mod">
          <ac:chgData name="roxanne meyer" userId="20c9b0d18ecba281" providerId="LiveId" clId="{ACF43203-A773-420B-979F-425008BAD238}" dt="2023-08-15T01:56:01.441" v="3736" actId="1076"/>
          <ac:spMkLst>
            <pc:docMk/>
            <pc:sldMk cId="3023812722" sldId="258"/>
            <ac:spMk id="11" creationId="{79FBD0AD-8B32-B345-A573-E725D58FCFBB}"/>
          </ac:spMkLst>
        </pc:spChg>
        <pc:spChg chg="add mod">
          <ac:chgData name="roxanne meyer" userId="20c9b0d18ecba281" providerId="LiveId" clId="{ACF43203-A773-420B-979F-425008BAD238}" dt="2023-08-15T01:56:13.363" v="3738" actId="1076"/>
          <ac:spMkLst>
            <pc:docMk/>
            <pc:sldMk cId="3023812722" sldId="258"/>
            <ac:spMk id="12" creationId="{823F4794-2073-CF2A-B42D-EC21B65AB59D}"/>
          </ac:spMkLst>
        </pc:spChg>
        <pc:spChg chg="add mod">
          <ac:chgData name="roxanne meyer" userId="20c9b0d18ecba281" providerId="LiveId" clId="{ACF43203-A773-420B-979F-425008BAD238}" dt="2023-08-15T01:56:29.841" v="3742" actId="1076"/>
          <ac:spMkLst>
            <pc:docMk/>
            <pc:sldMk cId="3023812722" sldId="258"/>
            <ac:spMk id="13" creationId="{37A6D47D-94F8-CD05-D8A0-D0A19A520496}"/>
          </ac:spMkLst>
        </pc:spChg>
        <pc:picChg chg="add del mod">
          <ac:chgData name="roxanne meyer" userId="20c9b0d18ecba281" providerId="LiveId" clId="{ACF43203-A773-420B-979F-425008BAD238}" dt="2023-08-15T01:15:33.167" v="2626" actId="478"/>
          <ac:picMkLst>
            <pc:docMk/>
            <pc:sldMk cId="3023812722" sldId="258"/>
            <ac:picMk id="6" creationId="{FAF8ADD4-8E04-17E5-6C7E-CFF56114397B}"/>
          </ac:picMkLst>
        </pc:picChg>
        <pc:picChg chg="add mod modCrop">
          <ac:chgData name="roxanne meyer" userId="20c9b0d18ecba281" providerId="LiveId" clId="{ACF43203-A773-420B-979F-425008BAD238}" dt="2023-08-15T01:53:09.863" v="3688" actId="1076"/>
          <ac:picMkLst>
            <pc:docMk/>
            <pc:sldMk cId="3023812722" sldId="258"/>
            <ac:picMk id="10" creationId="{50C9711A-79E3-5A54-75FC-8BECBAF32811}"/>
          </ac:picMkLst>
        </pc:picChg>
      </pc:sldChg>
      <pc:sldChg chg="modSp new del mod">
        <pc:chgData name="roxanne meyer" userId="20c9b0d18ecba281" providerId="LiveId" clId="{ACF43203-A773-420B-979F-425008BAD238}" dt="2023-08-10T02:17:50.879" v="719" actId="47"/>
        <pc:sldMkLst>
          <pc:docMk/>
          <pc:sldMk cId="1414264414" sldId="259"/>
        </pc:sldMkLst>
        <pc:spChg chg="mod">
          <ac:chgData name="roxanne meyer" userId="20c9b0d18ecba281" providerId="LiveId" clId="{ACF43203-A773-420B-979F-425008BAD238}" dt="2023-08-10T02:15:33.932" v="716" actId="20577"/>
          <ac:spMkLst>
            <pc:docMk/>
            <pc:sldMk cId="1414264414" sldId="259"/>
            <ac:spMk id="2" creationId="{91B9B70A-8B23-86B9-EEC2-5BE3C8201928}"/>
          </ac:spMkLst>
        </pc:spChg>
      </pc:sldChg>
      <pc:sldChg chg="modSp new mod">
        <pc:chgData name="roxanne meyer" userId="20c9b0d18ecba281" providerId="LiveId" clId="{ACF43203-A773-420B-979F-425008BAD238}" dt="2023-08-15T01:37:19.030" v="3392" actId="20577"/>
        <pc:sldMkLst>
          <pc:docMk/>
          <pc:sldMk cId="781656929" sldId="260"/>
        </pc:sldMkLst>
        <pc:spChg chg="mod">
          <ac:chgData name="roxanne meyer" userId="20c9b0d18ecba281" providerId="LiveId" clId="{ACF43203-A773-420B-979F-425008BAD238}" dt="2023-08-10T02:20:01.819" v="748" actId="20577"/>
          <ac:spMkLst>
            <pc:docMk/>
            <pc:sldMk cId="781656929" sldId="260"/>
            <ac:spMk id="2" creationId="{7B4FB75A-A474-3090-56A0-2D783C63AB83}"/>
          </ac:spMkLst>
        </pc:spChg>
        <pc:spChg chg="mod">
          <ac:chgData name="roxanne meyer" userId="20c9b0d18ecba281" providerId="LiveId" clId="{ACF43203-A773-420B-979F-425008BAD238}" dt="2023-08-15T01:37:19.030" v="3392" actId="20577"/>
          <ac:spMkLst>
            <pc:docMk/>
            <pc:sldMk cId="781656929" sldId="260"/>
            <ac:spMk id="3" creationId="{51338469-7569-AE83-0300-623C8DCAD2F6}"/>
          </ac:spMkLst>
        </pc:spChg>
      </pc:sldChg>
      <pc:sldChg chg="modSp new mod">
        <pc:chgData name="roxanne meyer" userId="20c9b0d18ecba281" providerId="LiveId" clId="{ACF43203-A773-420B-979F-425008BAD238}" dt="2023-08-10T02:20:32.876" v="780" actId="20577"/>
        <pc:sldMkLst>
          <pc:docMk/>
          <pc:sldMk cId="1992795346" sldId="261"/>
        </pc:sldMkLst>
        <pc:spChg chg="mod">
          <ac:chgData name="roxanne meyer" userId="20c9b0d18ecba281" providerId="LiveId" clId="{ACF43203-A773-420B-979F-425008BAD238}" dt="2023-08-10T02:20:32.876" v="780" actId="20577"/>
          <ac:spMkLst>
            <pc:docMk/>
            <pc:sldMk cId="1992795346" sldId="261"/>
            <ac:spMk id="2" creationId="{42CDDD84-BE81-1DD1-F6E0-5FD3F240543C}"/>
          </ac:spMkLst>
        </pc:spChg>
      </pc:sldChg>
      <pc:sldChg chg="modSp new mod ord">
        <pc:chgData name="roxanne meyer" userId="20c9b0d18ecba281" providerId="LiveId" clId="{ACF43203-A773-420B-979F-425008BAD238}" dt="2023-08-10T02:15:16.529" v="688" actId="20577"/>
        <pc:sldMkLst>
          <pc:docMk/>
          <pc:sldMk cId="757959832" sldId="262"/>
        </pc:sldMkLst>
        <pc:spChg chg="mod">
          <ac:chgData name="roxanne meyer" userId="20c9b0d18ecba281" providerId="LiveId" clId="{ACF43203-A773-420B-979F-425008BAD238}" dt="2023-08-10T02:11:40.364" v="294" actId="20577"/>
          <ac:spMkLst>
            <pc:docMk/>
            <pc:sldMk cId="757959832" sldId="262"/>
            <ac:spMk id="2" creationId="{F713194F-236C-AFFC-5577-0391EE81A6A2}"/>
          </ac:spMkLst>
        </pc:spChg>
        <pc:spChg chg="mod">
          <ac:chgData name="roxanne meyer" userId="20c9b0d18ecba281" providerId="LiveId" clId="{ACF43203-A773-420B-979F-425008BAD238}" dt="2023-08-10T02:15:16.529" v="688" actId="20577"/>
          <ac:spMkLst>
            <pc:docMk/>
            <pc:sldMk cId="757959832" sldId="262"/>
            <ac:spMk id="3" creationId="{11935981-0DF9-4F67-F7C7-AFCADE4C6CBE}"/>
          </ac:spMkLst>
        </pc:spChg>
      </pc:sldChg>
      <pc:sldChg chg="addSp delSp modSp add mod modNotesTx">
        <pc:chgData name="roxanne meyer" userId="20c9b0d18ecba281" providerId="LiveId" clId="{ACF43203-A773-420B-979F-425008BAD238}" dt="2023-08-15T02:29:53.911" v="6523" actId="20577"/>
        <pc:sldMkLst>
          <pc:docMk/>
          <pc:sldMk cId="424170201" sldId="263"/>
        </pc:sldMkLst>
        <pc:spChg chg="mod">
          <ac:chgData name="roxanne meyer" userId="20c9b0d18ecba281" providerId="LiveId" clId="{ACF43203-A773-420B-979F-425008BAD238}" dt="2023-08-10T02:17:56.448" v="726" actId="20577"/>
          <ac:spMkLst>
            <pc:docMk/>
            <pc:sldMk cId="424170201" sldId="263"/>
            <ac:spMk id="2" creationId="{2D4543B1-45E4-4B28-FEA1-AFF691B4824F}"/>
          </ac:spMkLst>
        </pc:spChg>
        <pc:spChg chg="del">
          <ac:chgData name="roxanne meyer" userId="20c9b0d18ecba281" providerId="LiveId" clId="{ACF43203-A773-420B-979F-425008BAD238}" dt="2023-08-15T01:23:13.909" v="2790" actId="931"/>
          <ac:spMkLst>
            <pc:docMk/>
            <pc:sldMk cId="424170201" sldId="263"/>
            <ac:spMk id="4" creationId="{8073E756-40BF-8920-52AC-DBD943D107F2}"/>
          </ac:spMkLst>
        </pc:spChg>
        <pc:spChg chg="mod">
          <ac:chgData name="roxanne meyer" userId="20c9b0d18ecba281" providerId="LiveId" clId="{ACF43203-A773-420B-979F-425008BAD238}" dt="2023-08-15T01:33:03.215" v="2833"/>
          <ac:spMkLst>
            <pc:docMk/>
            <pc:sldMk cId="424170201" sldId="263"/>
            <ac:spMk id="5" creationId="{7299A760-C4F2-E035-4046-7ECB3DC9C157}"/>
          </ac:spMkLst>
        </pc:spChg>
        <pc:picChg chg="add mod modCrop">
          <ac:chgData name="roxanne meyer" userId="20c9b0d18ecba281" providerId="LiveId" clId="{ACF43203-A773-420B-979F-425008BAD238}" dt="2023-08-15T01:25:00.962" v="2799" actId="1076"/>
          <ac:picMkLst>
            <pc:docMk/>
            <pc:sldMk cId="424170201" sldId="263"/>
            <ac:picMk id="6" creationId="{E20ABFE2-F7A2-6C59-1778-7A9594BE01AF}"/>
          </ac:picMkLst>
        </pc:picChg>
      </pc:sldChg>
      <pc:sldChg chg="modSp add mod">
        <pc:chgData name="roxanne meyer" userId="20c9b0d18ecba281" providerId="LiveId" clId="{ACF43203-A773-420B-979F-425008BAD238}" dt="2023-08-11T00:45:43.408" v="2610" actId="20577"/>
        <pc:sldMkLst>
          <pc:docMk/>
          <pc:sldMk cId="3391162292" sldId="264"/>
        </pc:sldMkLst>
        <pc:spChg chg="mod">
          <ac:chgData name="roxanne meyer" userId="20c9b0d18ecba281" providerId="LiveId" clId="{ACF43203-A773-420B-979F-425008BAD238}" dt="2023-08-10T02:31:03.939" v="997" actId="1076"/>
          <ac:spMkLst>
            <pc:docMk/>
            <pc:sldMk cId="3391162292" sldId="264"/>
            <ac:spMk id="2" creationId="{F713194F-236C-AFFC-5577-0391EE81A6A2}"/>
          </ac:spMkLst>
        </pc:spChg>
        <pc:spChg chg="mod">
          <ac:chgData name="roxanne meyer" userId="20c9b0d18ecba281" providerId="LiveId" clId="{ACF43203-A773-420B-979F-425008BAD238}" dt="2023-08-11T00:45:43.408" v="2610" actId="20577"/>
          <ac:spMkLst>
            <pc:docMk/>
            <pc:sldMk cId="3391162292" sldId="264"/>
            <ac:spMk id="3" creationId="{11935981-0DF9-4F67-F7C7-AFCADE4C6CBE}"/>
          </ac:spMkLst>
        </pc:spChg>
      </pc:sldChg>
      <pc:sldChg chg="modSp add mod">
        <pc:chgData name="roxanne meyer" userId="20c9b0d18ecba281" providerId="LiveId" clId="{ACF43203-A773-420B-979F-425008BAD238}" dt="2023-08-11T00:45:53.364" v="2611" actId="13926"/>
        <pc:sldMkLst>
          <pc:docMk/>
          <pc:sldMk cId="1570692288" sldId="265"/>
        </pc:sldMkLst>
        <pc:spChg chg="mod">
          <ac:chgData name="roxanne meyer" userId="20c9b0d18ecba281" providerId="LiveId" clId="{ACF43203-A773-420B-979F-425008BAD238}" dt="2023-08-10T02:29:22.347" v="995" actId="20577"/>
          <ac:spMkLst>
            <pc:docMk/>
            <pc:sldMk cId="1570692288" sldId="265"/>
            <ac:spMk id="2" creationId="{2D4543B1-45E4-4B28-FEA1-AFF691B4824F}"/>
          </ac:spMkLst>
        </pc:spChg>
        <pc:spChg chg="mod">
          <ac:chgData name="roxanne meyer" userId="20c9b0d18ecba281" providerId="LiveId" clId="{ACF43203-A773-420B-979F-425008BAD238}" dt="2023-08-11T00:45:53.364" v="2611" actId="13926"/>
          <ac:spMkLst>
            <pc:docMk/>
            <pc:sldMk cId="1570692288" sldId="265"/>
            <ac:spMk id="5" creationId="{7299A760-C4F2-E035-4046-7ECB3DC9C157}"/>
          </ac:spMkLst>
        </pc:spChg>
      </pc:sldChg>
      <pc:sldChg chg="modSp add mod">
        <pc:chgData name="roxanne meyer" userId="20c9b0d18ecba281" providerId="LiveId" clId="{ACF43203-A773-420B-979F-425008BAD238}" dt="2023-08-10T02:29:00.913" v="992" actId="20577"/>
        <pc:sldMkLst>
          <pc:docMk/>
          <pc:sldMk cId="1010085486" sldId="266"/>
        </pc:sldMkLst>
        <pc:spChg chg="mod">
          <ac:chgData name="roxanne meyer" userId="20c9b0d18ecba281" providerId="LiveId" clId="{ACF43203-A773-420B-979F-425008BAD238}" dt="2023-08-10T02:29:00.913" v="992" actId="20577"/>
          <ac:spMkLst>
            <pc:docMk/>
            <pc:sldMk cId="1010085486" sldId="266"/>
            <ac:spMk id="2" creationId="{2D4543B1-45E4-4B28-FEA1-AFF691B4824F}"/>
          </ac:spMkLst>
        </pc:spChg>
      </pc:sldChg>
      <pc:sldChg chg="modSp add mod">
        <pc:chgData name="roxanne meyer" userId="20c9b0d18ecba281" providerId="LiveId" clId="{ACF43203-A773-420B-979F-425008BAD238}" dt="2023-08-11T00:11:48.475" v="1591" actId="20577"/>
        <pc:sldMkLst>
          <pc:docMk/>
          <pc:sldMk cId="1351684069" sldId="267"/>
        </pc:sldMkLst>
        <pc:spChg chg="mod">
          <ac:chgData name="roxanne meyer" userId="20c9b0d18ecba281" providerId="LiveId" clId="{ACF43203-A773-420B-979F-425008BAD238}" dt="2023-08-10T02:29:16.453" v="994" actId="20577"/>
          <ac:spMkLst>
            <pc:docMk/>
            <pc:sldMk cId="1351684069" sldId="267"/>
            <ac:spMk id="2" creationId="{2D4543B1-45E4-4B28-FEA1-AFF691B4824F}"/>
          </ac:spMkLst>
        </pc:spChg>
        <pc:spChg chg="mod">
          <ac:chgData name="roxanne meyer" userId="20c9b0d18ecba281" providerId="LiveId" clId="{ACF43203-A773-420B-979F-425008BAD238}" dt="2023-08-11T00:11:48.475" v="1591" actId="20577"/>
          <ac:spMkLst>
            <pc:docMk/>
            <pc:sldMk cId="1351684069" sldId="267"/>
            <ac:spMk id="5" creationId="{7299A760-C4F2-E035-4046-7ECB3DC9C157}"/>
          </ac:spMkLst>
        </pc:spChg>
      </pc:sldChg>
      <pc:sldChg chg="modSp add mod">
        <pc:chgData name="roxanne meyer" userId="20c9b0d18ecba281" providerId="LiveId" clId="{ACF43203-A773-420B-979F-425008BAD238}" dt="2023-08-15T01:35:53.129" v="3353" actId="20577"/>
        <pc:sldMkLst>
          <pc:docMk/>
          <pc:sldMk cId="2633070510" sldId="268"/>
        </pc:sldMkLst>
        <pc:spChg chg="mod">
          <ac:chgData name="roxanne meyer" userId="20c9b0d18ecba281" providerId="LiveId" clId="{ACF43203-A773-420B-979F-425008BAD238}" dt="2023-08-10T02:28:56.780" v="991" actId="20577"/>
          <ac:spMkLst>
            <pc:docMk/>
            <pc:sldMk cId="2633070510" sldId="268"/>
            <ac:spMk id="2" creationId="{F713194F-236C-AFFC-5577-0391EE81A6A2}"/>
          </ac:spMkLst>
        </pc:spChg>
        <pc:spChg chg="mod">
          <ac:chgData name="roxanne meyer" userId="20c9b0d18ecba281" providerId="LiveId" clId="{ACF43203-A773-420B-979F-425008BAD238}" dt="2023-08-15T01:35:53.129" v="3353" actId="20577"/>
          <ac:spMkLst>
            <pc:docMk/>
            <pc:sldMk cId="2633070510" sldId="268"/>
            <ac:spMk id="3" creationId="{11935981-0DF9-4F67-F7C7-AFCADE4C6CBE}"/>
          </ac:spMkLst>
        </pc:spChg>
      </pc:sldChg>
      <pc:sldChg chg="modSp add mod ord">
        <pc:chgData name="roxanne meyer" userId="20c9b0d18ecba281" providerId="LiveId" clId="{ACF43203-A773-420B-979F-425008BAD238}" dt="2023-08-10T02:29:04.709" v="993" actId="20577"/>
        <pc:sldMkLst>
          <pc:docMk/>
          <pc:sldMk cId="3245418416" sldId="269"/>
        </pc:sldMkLst>
        <pc:spChg chg="mod">
          <ac:chgData name="roxanne meyer" userId="20c9b0d18ecba281" providerId="LiveId" clId="{ACF43203-A773-420B-979F-425008BAD238}" dt="2023-08-10T02:29:04.709" v="993" actId="20577"/>
          <ac:spMkLst>
            <pc:docMk/>
            <pc:sldMk cId="3245418416" sldId="269"/>
            <ac:spMk id="2" creationId="{2D4543B1-45E4-4B28-FEA1-AFF691B4824F}"/>
          </ac:spMkLst>
        </pc:spChg>
      </pc:sldChg>
      <pc:sldChg chg="modSp new mod">
        <pc:chgData name="roxanne meyer" userId="20c9b0d18ecba281" providerId="LiveId" clId="{ACF43203-A773-420B-979F-425008BAD238}" dt="2023-08-15T01:15:02.658" v="2620" actId="1076"/>
        <pc:sldMkLst>
          <pc:docMk/>
          <pc:sldMk cId="2983495865" sldId="270"/>
        </pc:sldMkLst>
        <pc:spChg chg="mod">
          <ac:chgData name="roxanne meyer" userId="20c9b0d18ecba281" providerId="LiveId" clId="{ACF43203-A773-420B-979F-425008BAD238}" dt="2023-08-15T01:15:00.113" v="2619" actId="1076"/>
          <ac:spMkLst>
            <pc:docMk/>
            <pc:sldMk cId="2983495865" sldId="270"/>
            <ac:spMk id="2" creationId="{89D727C5-B19B-1830-C504-2380B1ABA2E7}"/>
          </ac:spMkLst>
        </pc:spChg>
        <pc:spChg chg="mod">
          <ac:chgData name="roxanne meyer" userId="20c9b0d18ecba281" providerId="LiveId" clId="{ACF43203-A773-420B-979F-425008BAD238}" dt="2023-08-15T01:15:02.658" v="2620" actId="1076"/>
          <ac:spMkLst>
            <pc:docMk/>
            <pc:sldMk cId="2983495865" sldId="270"/>
            <ac:spMk id="3" creationId="{5B90A2FD-897B-7926-1BDF-3170612E57D5}"/>
          </ac:spMkLst>
        </pc:spChg>
      </pc:sldChg>
      <pc:sldChg chg="modSp new mod">
        <pc:chgData name="roxanne meyer" userId="20c9b0d18ecba281" providerId="LiveId" clId="{ACF43203-A773-420B-979F-425008BAD238}" dt="2023-08-11T00:28:47.618" v="2533" actId="20577"/>
        <pc:sldMkLst>
          <pc:docMk/>
          <pc:sldMk cId="3138083103" sldId="271"/>
        </pc:sldMkLst>
        <pc:spChg chg="mod">
          <ac:chgData name="roxanne meyer" userId="20c9b0d18ecba281" providerId="LiveId" clId="{ACF43203-A773-420B-979F-425008BAD238}" dt="2023-08-11T00:27:15.093" v="2424" actId="313"/>
          <ac:spMkLst>
            <pc:docMk/>
            <pc:sldMk cId="3138083103" sldId="271"/>
            <ac:spMk id="2" creationId="{3B501AB7-842B-D36E-1B7D-15913A99CA9E}"/>
          </ac:spMkLst>
        </pc:spChg>
        <pc:spChg chg="mod">
          <ac:chgData name="roxanne meyer" userId="20c9b0d18ecba281" providerId="LiveId" clId="{ACF43203-A773-420B-979F-425008BAD238}" dt="2023-08-11T00:28:47.618" v="2533" actId="20577"/>
          <ac:spMkLst>
            <pc:docMk/>
            <pc:sldMk cId="3138083103" sldId="271"/>
            <ac:spMk id="3" creationId="{AAADA0C1-B050-1D02-CBB6-CFF5CA3BD4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C8E75-BCCF-44DE-AC29-FC2F4E458B0F}" type="datetimeFigureOut">
              <a:rPr lang="en-US" smtClean="0"/>
              <a:t>8/15/23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DE463-A1C0-414E-B4AA-BAE163A06D01}" type="slidenum">
              <a:rPr lang="en-US" smtClean="0"/>
              <a:t>‹#›</a:t>
            </a:fld>
            <a:endParaRPr lang="en-US"/>
          </a:p>
        </p:txBody>
      </p:sp>
    </p:spTree>
    <p:extLst>
      <p:ext uri="{BB962C8B-B14F-4D97-AF65-F5344CB8AC3E}">
        <p14:creationId xmlns:p14="http://schemas.microsoft.com/office/powerpoint/2010/main" val="3563764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purpose of those box plot was to show how skewed Chicago zip codes are in average household income. I have labeled the box plots, but this gives a nice representation of how for the first 2 quartiles of Chicago zips by average household income, they have very similar spreads from their mins to maxes of about $20K, but the upper middle class (or second wealthiest group) has a wider spread of 31.8K, and the wealthiest zips have a very wide spread at 44.4K.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Given this insight, I would anticipate that the right side of the scatterplot of annual household income vs grocery stores per capita will be quite spread out compared to the lower income zips. There also may be more variance in the higher income zips.</a:t>
            </a:r>
          </a:p>
        </p:txBody>
      </p:sp>
      <p:sp>
        <p:nvSpPr>
          <p:cNvPr id="4" name="Slide Number Placeholder 3"/>
          <p:cNvSpPr>
            <a:spLocks noGrp="1"/>
          </p:cNvSpPr>
          <p:nvPr>
            <p:ph type="sldNum" sz="quarter" idx="5"/>
          </p:nvPr>
        </p:nvSpPr>
        <p:spPr/>
        <p:txBody>
          <a:bodyPr/>
          <a:lstStyle/>
          <a:p>
            <a:fld id="{329DE463-A1C0-414E-B4AA-BAE163A06D01}" type="slidenum">
              <a:rPr lang="en-US" smtClean="0"/>
              <a:t>5</a:t>
            </a:fld>
            <a:endParaRPr lang="en-US"/>
          </a:p>
        </p:txBody>
      </p:sp>
    </p:spTree>
    <p:extLst>
      <p:ext uri="{BB962C8B-B14F-4D97-AF65-F5344CB8AC3E}">
        <p14:creationId xmlns:p14="http://schemas.microsoft.com/office/powerpoint/2010/main" val="1094315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then created said scatter plot and we can see that those predictions were correct. Note how the points for average household income less than $90K are very tightly grouped close to the regression line. But once you get to the wealthiest zip quartile of $95K and greater, the variance is greater and the data points are much more spread out.</a:t>
            </a:r>
          </a:p>
          <a:p>
            <a:r>
              <a:rPr lang="en-US" dirty="0"/>
              <a:t>Overall, we found the r –value to be .445 which means there is a moderate, positive relationship between a zip code’s average household income and the number of stores per capita. There seems to be at least one outlier (at the highest zip), but there could be simple explanations for that, such as having a few grocery stores that are right on the boarder of their zip code and the next zip code. </a:t>
            </a:r>
          </a:p>
          <a:p>
            <a:r>
              <a:rPr lang="en-US" dirty="0"/>
              <a:t>Additionally, because the p-value is less than .05, these findings are significant.</a:t>
            </a:r>
          </a:p>
          <a:p>
            <a:r>
              <a:rPr lang="en-US" dirty="0"/>
              <a:t>We also noted that this data may be even better modeled by an exponential curve, but we have yet to learn that coding to test.</a:t>
            </a:r>
          </a:p>
        </p:txBody>
      </p:sp>
      <p:sp>
        <p:nvSpPr>
          <p:cNvPr id="4" name="Slide Number Placeholder 3"/>
          <p:cNvSpPr>
            <a:spLocks noGrp="1"/>
          </p:cNvSpPr>
          <p:nvPr>
            <p:ph type="sldNum" sz="quarter" idx="5"/>
          </p:nvPr>
        </p:nvSpPr>
        <p:spPr/>
        <p:txBody>
          <a:bodyPr/>
          <a:lstStyle/>
          <a:p>
            <a:fld id="{329DE463-A1C0-414E-B4AA-BAE163A06D01}" type="slidenum">
              <a:rPr lang="en-US" smtClean="0"/>
              <a:t>6</a:t>
            </a:fld>
            <a:endParaRPr lang="en-US"/>
          </a:p>
        </p:txBody>
      </p:sp>
    </p:spTree>
    <p:extLst>
      <p:ext uri="{BB962C8B-B14F-4D97-AF65-F5344CB8AC3E}">
        <p14:creationId xmlns:p14="http://schemas.microsoft.com/office/powerpoint/2010/main" val="3310683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7</a:t>
            </a:fld>
            <a:endParaRPr lang="en-US"/>
          </a:p>
        </p:txBody>
      </p:sp>
    </p:spTree>
    <p:extLst>
      <p:ext uri="{BB962C8B-B14F-4D97-AF65-F5344CB8AC3E}">
        <p14:creationId xmlns:p14="http://schemas.microsoft.com/office/powerpoint/2010/main" val="364642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August 15,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726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August 15,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488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August 15,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923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August 15,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2534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August 15,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120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August 15,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2604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August 15,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6776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August 15,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8005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August 15,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594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August 15,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4408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August 15,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8268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Tuesday, August 15,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164834477"/>
      </p:ext>
    </p:extLst>
  </p:cSld>
  <p:clrMap bg1="lt1" tx1="dk1" bg2="lt2" tx2="dk2" accent1="accent1" accent2="accent2" accent3="accent3" accent4="accent4" accent5="accent5" accent6="accent6" hlink="hlink" folHlink="folHlink"/>
  <p:sldLayoutIdLst>
    <p:sldLayoutId id="2147483688" r:id="rId1"/>
    <p:sldLayoutId id="2147483687" r:id="rId2"/>
    <p:sldLayoutId id="2147483686" r:id="rId3"/>
    <p:sldLayoutId id="2147483685" r:id="rId4"/>
    <p:sldLayoutId id="2147483684" r:id="rId5"/>
    <p:sldLayoutId id="2147483683" r:id="rId6"/>
    <p:sldLayoutId id="2147483682" r:id="rId7"/>
    <p:sldLayoutId id="2147483681" r:id="rId8"/>
    <p:sldLayoutId id="2147483680" r:id="rId9"/>
    <p:sldLayoutId id="2147483679" r:id="rId10"/>
    <p:sldLayoutId id="214748367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521275-9ABE-0260-1790-D5A91F50CE82}"/>
              </a:ext>
            </a:extLst>
          </p:cNvPr>
          <p:cNvSpPr>
            <a:spLocks noGrp="1"/>
          </p:cNvSpPr>
          <p:nvPr>
            <p:ph type="ctrTitle"/>
          </p:nvPr>
        </p:nvSpPr>
        <p:spPr>
          <a:xfrm>
            <a:off x="1383807" y="4611271"/>
            <a:ext cx="9436593" cy="1171556"/>
          </a:xfrm>
        </p:spPr>
        <p:txBody>
          <a:bodyPr>
            <a:normAutofit/>
          </a:bodyPr>
          <a:lstStyle/>
          <a:p>
            <a:pPr algn="l"/>
            <a:r>
              <a:rPr lang="en-US" sz="3600" dirty="0">
                <a:solidFill>
                  <a:schemeClr val="bg1"/>
                </a:solidFill>
              </a:rPr>
              <a:t>Food deserts’ impact on covid-19 metrics in Chicago</a:t>
            </a:r>
          </a:p>
        </p:txBody>
      </p:sp>
      <p:sp>
        <p:nvSpPr>
          <p:cNvPr id="3" name="Subtitle 2">
            <a:extLst>
              <a:ext uri="{FF2B5EF4-FFF2-40B4-BE49-F238E27FC236}">
                <a16:creationId xmlns:a16="http://schemas.microsoft.com/office/drawing/2014/main" id="{FEFF9A7D-1408-1F08-FDAB-5D0CC5511702}"/>
              </a:ext>
            </a:extLst>
          </p:cNvPr>
          <p:cNvSpPr>
            <a:spLocks noGrp="1"/>
          </p:cNvSpPr>
          <p:nvPr>
            <p:ph type="subTitle" idx="1"/>
          </p:nvPr>
        </p:nvSpPr>
        <p:spPr>
          <a:xfrm>
            <a:off x="1371601" y="5970897"/>
            <a:ext cx="9448800" cy="429904"/>
          </a:xfrm>
        </p:spPr>
        <p:txBody>
          <a:bodyPr>
            <a:normAutofit/>
          </a:bodyPr>
          <a:lstStyle/>
          <a:p>
            <a:pPr algn="l"/>
            <a:r>
              <a:rPr lang="en-US" sz="1200">
                <a:solidFill>
                  <a:schemeClr val="bg1"/>
                </a:solidFill>
              </a:rPr>
              <a:t>By Manli Patel, Jen Krizman, and Roxanne Meyer</a:t>
            </a:r>
          </a:p>
        </p:txBody>
      </p:sp>
      <p:pic>
        <p:nvPicPr>
          <p:cNvPr id="12" name="Picture 11" descr="A store with shelves full of food&#10;&#10;Description automatically generated">
            <a:extLst>
              <a:ext uri="{FF2B5EF4-FFF2-40B4-BE49-F238E27FC236}">
                <a16:creationId xmlns:a16="http://schemas.microsoft.com/office/drawing/2014/main" id="{54362445-301C-5A4C-7EB3-8615EED6F262}"/>
              </a:ext>
            </a:extLst>
          </p:cNvPr>
          <p:cNvPicPr>
            <a:picLocks noChangeAspect="1"/>
          </p:cNvPicPr>
          <p:nvPr/>
        </p:nvPicPr>
        <p:blipFill rotWithShape="1">
          <a:blip r:embed="rId2">
            <a:extLst>
              <a:ext uri="{28A0092B-C50C-407E-A947-70E740481C1C}">
                <a14:useLocalDpi xmlns:a14="http://schemas.microsoft.com/office/drawing/2010/main" val="0"/>
              </a:ext>
            </a:extLst>
          </a:blip>
          <a:srcRect l="1361" t="17143" r="1450" b="10538"/>
          <a:stretch/>
        </p:blipFill>
        <p:spPr>
          <a:xfrm>
            <a:off x="1" y="0"/>
            <a:ext cx="12191999" cy="4536049"/>
          </a:xfrm>
          <a:prstGeom prst="rect">
            <a:avLst/>
          </a:prstGeom>
        </p:spPr>
      </p:pic>
    </p:spTree>
    <p:extLst>
      <p:ext uri="{BB962C8B-B14F-4D97-AF65-F5344CB8AC3E}">
        <p14:creationId xmlns:p14="http://schemas.microsoft.com/office/powerpoint/2010/main" val="298657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3</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another variable which may have affected covid transmission, testing and deaths is education level</a:t>
            </a:r>
          </a:p>
          <a:p>
            <a:pPr lvl="1"/>
            <a:r>
              <a:rPr lang="en-US" dirty="0"/>
              <a:t>Rationale: Those zip codes with lower education levels may not understand the science and therefore have higher levels of distrust of the science. We would expect to see lower testing levels, higher rates of transmission, and therefore higher death rates than zip codes with higher education rates.</a:t>
            </a:r>
          </a:p>
        </p:txBody>
      </p:sp>
    </p:spTree>
    <p:extLst>
      <p:ext uri="{BB962C8B-B14F-4D97-AF65-F5344CB8AC3E}">
        <p14:creationId xmlns:p14="http://schemas.microsoft.com/office/powerpoint/2010/main" val="263307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3 Data</a:t>
            </a:r>
          </a:p>
        </p:txBody>
      </p:sp>
      <p:sp>
        <p:nvSpPr>
          <p:cNvPr id="4" name="Content Placeholder 3">
            <a:extLst>
              <a:ext uri="{FF2B5EF4-FFF2-40B4-BE49-F238E27FC236}">
                <a16:creationId xmlns:a16="http://schemas.microsoft.com/office/drawing/2014/main" id="{8073E756-40BF-8920-52AC-DBD943D107F2}"/>
              </a:ext>
            </a:extLst>
          </p:cNvPr>
          <p:cNvSpPr>
            <a:spLocks noGrp="1"/>
          </p:cNvSpPr>
          <p:nvPr>
            <p:ph idx="1"/>
          </p:nvPr>
        </p:nvSpPr>
        <p:spPr/>
        <p:txBody>
          <a:bodyPr/>
          <a:lstStyle/>
          <a:p>
            <a:endParaRPr lang="en-US"/>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010085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3 Data(cont.)</a:t>
            </a:r>
          </a:p>
        </p:txBody>
      </p:sp>
      <p:sp>
        <p:nvSpPr>
          <p:cNvPr id="4" name="Content Placeholder 3">
            <a:extLst>
              <a:ext uri="{FF2B5EF4-FFF2-40B4-BE49-F238E27FC236}">
                <a16:creationId xmlns:a16="http://schemas.microsoft.com/office/drawing/2014/main" id="{8073E756-40BF-8920-52AC-DBD943D107F2}"/>
              </a:ext>
            </a:extLst>
          </p:cNvPr>
          <p:cNvSpPr>
            <a:spLocks noGrp="1"/>
          </p:cNvSpPr>
          <p:nvPr>
            <p:ph idx="1"/>
          </p:nvPr>
        </p:nvSpPr>
        <p:spPr/>
        <p:txBody>
          <a:bodyPr/>
          <a:lstStyle/>
          <a:p>
            <a:endParaRPr lang="en-US"/>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245418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B75A-A474-3090-56A0-2D783C63AB8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1338469-7569-AE83-0300-623C8DCAD2F6}"/>
              </a:ext>
            </a:extLst>
          </p:cNvPr>
          <p:cNvSpPr>
            <a:spLocks noGrp="1"/>
          </p:cNvSpPr>
          <p:nvPr>
            <p:ph idx="1"/>
          </p:nvPr>
        </p:nvSpPr>
        <p:spPr/>
        <p:txBody>
          <a:bodyPr/>
          <a:lstStyle/>
          <a:p>
            <a:pPr>
              <a:buFont typeface="Wingdings" panose="05000000000000000000" pitchFamily="2" charset="2"/>
              <a:buChar char="ü"/>
            </a:pPr>
            <a:r>
              <a:rPr lang="en-US" dirty="0"/>
              <a:t>Hypothesis 1: zips w/ higher average household income will have more grocery stores  per capita than zip codes with lower average household income</a:t>
            </a:r>
          </a:p>
          <a:p>
            <a:pPr>
              <a:buFont typeface="Wingdings" panose="05000000000000000000" pitchFamily="2" charset="2"/>
              <a:buChar char="ü"/>
            </a:pPr>
            <a:r>
              <a:rPr lang="en-US" dirty="0"/>
              <a:t>Hypothesis 2:</a:t>
            </a:r>
          </a:p>
          <a:p>
            <a:pPr>
              <a:buFont typeface="Tw Cen MT" panose="020B0602020104020603" pitchFamily="34" charset="0"/>
              <a:buChar char="x"/>
            </a:pPr>
            <a:r>
              <a:rPr lang="en-US" dirty="0"/>
              <a:t>Hypothesis 3:</a:t>
            </a:r>
          </a:p>
        </p:txBody>
      </p:sp>
    </p:spTree>
    <p:extLst>
      <p:ext uri="{BB962C8B-B14F-4D97-AF65-F5344CB8AC3E}">
        <p14:creationId xmlns:p14="http://schemas.microsoft.com/office/powerpoint/2010/main" val="781656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DD84-BE81-1DD1-F6E0-5FD3F240543C}"/>
              </a:ext>
            </a:extLst>
          </p:cNvPr>
          <p:cNvSpPr>
            <a:spLocks noGrp="1"/>
          </p:cNvSpPr>
          <p:nvPr>
            <p:ph type="title"/>
          </p:nvPr>
        </p:nvSpPr>
        <p:spPr/>
        <p:txBody>
          <a:bodyPr/>
          <a:lstStyle/>
          <a:p>
            <a:r>
              <a:rPr lang="en-US" dirty="0"/>
              <a:t>Implications of the analysis</a:t>
            </a:r>
          </a:p>
        </p:txBody>
      </p:sp>
      <p:sp>
        <p:nvSpPr>
          <p:cNvPr id="3" name="Content Placeholder 2">
            <a:extLst>
              <a:ext uri="{FF2B5EF4-FFF2-40B4-BE49-F238E27FC236}">
                <a16:creationId xmlns:a16="http://schemas.microsoft.com/office/drawing/2014/main" id="{45687275-1722-FF14-4B98-92BBAC39FC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279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27C5-B19B-1830-C504-2380B1ABA2E7}"/>
              </a:ext>
            </a:extLst>
          </p:cNvPr>
          <p:cNvSpPr>
            <a:spLocks noGrp="1"/>
          </p:cNvSpPr>
          <p:nvPr>
            <p:ph type="title"/>
          </p:nvPr>
        </p:nvSpPr>
        <p:spPr>
          <a:xfrm>
            <a:off x="975360" y="672698"/>
            <a:ext cx="10241280" cy="1513332"/>
          </a:xfrm>
        </p:spPr>
        <p:txBody>
          <a:bodyPr>
            <a:normAutofit fontScale="90000"/>
          </a:bodyPr>
          <a:lstStyle/>
          <a:p>
            <a:pPr algn="ctr"/>
            <a:r>
              <a:rPr lang="en-US" dirty="0"/>
              <a:t>Does grocery store availability impact covid-19 outcomes in Chicago? </a:t>
            </a:r>
          </a:p>
        </p:txBody>
      </p:sp>
      <p:sp>
        <p:nvSpPr>
          <p:cNvPr id="3" name="Content Placeholder 2">
            <a:extLst>
              <a:ext uri="{FF2B5EF4-FFF2-40B4-BE49-F238E27FC236}">
                <a16:creationId xmlns:a16="http://schemas.microsoft.com/office/drawing/2014/main" id="{5B90A2FD-897B-7926-1BDF-3170612E57D5}"/>
              </a:ext>
            </a:extLst>
          </p:cNvPr>
          <p:cNvSpPr>
            <a:spLocks noGrp="1"/>
          </p:cNvSpPr>
          <p:nvPr>
            <p:ph idx="1"/>
          </p:nvPr>
        </p:nvSpPr>
        <p:spPr>
          <a:xfrm>
            <a:off x="630754" y="2548276"/>
            <a:ext cx="10930492" cy="3637026"/>
          </a:xfrm>
        </p:spPr>
        <p:txBody>
          <a:bodyPr/>
          <a:lstStyle/>
          <a:p>
            <a:pPr marL="0" indent="0" algn="ctr">
              <a:buNone/>
            </a:pPr>
            <a:r>
              <a:rPr lang="en-US" dirty="0"/>
              <a:t>While there are many compounding factors as to why specific zip codes had higher Covid-19 infection rates, we wanted to analyze if the amount of grocery stores was correlated to these outcome. We hypothesized that grocery stores, in part, have a positive impact on a zip codes’ health, which has showed to impact a populations’ COVID-19 outcome. Additionally, grocery stores have the ability to administer COVID-19 vaccinations, boosters and tests, which could positively affect a zip codes’ COVID-19 infection rates. </a:t>
            </a:r>
          </a:p>
        </p:txBody>
      </p:sp>
    </p:spTree>
    <p:extLst>
      <p:ext uri="{BB962C8B-B14F-4D97-AF65-F5344CB8AC3E}">
        <p14:creationId xmlns:p14="http://schemas.microsoft.com/office/powerpoint/2010/main" val="298349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1AB7-842B-D36E-1B7D-15913A99CA9E}"/>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AAADA0C1-B050-1D02-CBB6-CFF5CA3BD4FB}"/>
              </a:ext>
            </a:extLst>
          </p:cNvPr>
          <p:cNvSpPr>
            <a:spLocks noGrp="1"/>
          </p:cNvSpPr>
          <p:nvPr>
            <p:ph idx="1"/>
          </p:nvPr>
        </p:nvSpPr>
        <p:spPr/>
        <p:txBody>
          <a:bodyPr/>
          <a:lstStyle/>
          <a:p>
            <a:r>
              <a:rPr lang="en-US" dirty="0"/>
              <a:t>US Census for Chicago (API)</a:t>
            </a:r>
          </a:p>
          <a:p>
            <a:r>
              <a:rPr lang="en-US" dirty="0"/>
              <a:t>City of Chicago Data Portal </a:t>
            </a:r>
          </a:p>
          <a:p>
            <a:pPr lvl="1"/>
            <a:r>
              <a:rPr lang="en-US" dirty="0"/>
              <a:t>Grocery Store Status</a:t>
            </a:r>
          </a:p>
          <a:p>
            <a:pPr lvl="1"/>
            <a:r>
              <a:rPr lang="en-US" dirty="0"/>
              <a:t>COVID-19 Hospitalizations and Deaths</a:t>
            </a:r>
          </a:p>
          <a:p>
            <a:pPr lvl="1"/>
            <a:endParaRPr lang="en-US" dirty="0"/>
          </a:p>
        </p:txBody>
      </p:sp>
    </p:spTree>
    <p:extLst>
      <p:ext uri="{BB962C8B-B14F-4D97-AF65-F5344CB8AC3E}">
        <p14:creationId xmlns:p14="http://schemas.microsoft.com/office/powerpoint/2010/main" val="313808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1</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zip codes with higher than average household income will have more grocery stores than zip codes with lower than average household income</a:t>
            </a:r>
          </a:p>
          <a:p>
            <a:pPr lvl="1"/>
            <a:r>
              <a:rPr lang="en-US" dirty="0"/>
              <a:t>Rationale: Businesses are more likely to build in areas where individuals have more disposable income to spend on their products and services</a:t>
            </a:r>
          </a:p>
        </p:txBody>
      </p:sp>
    </p:spTree>
    <p:extLst>
      <p:ext uri="{BB962C8B-B14F-4D97-AF65-F5344CB8AC3E}">
        <p14:creationId xmlns:p14="http://schemas.microsoft.com/office/powerpoint/2010/main" val="75795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1 Data</a:t>
            </a:r>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Box Plot</a:t>
            </a:r>
          </a:p>
          <a:p>
            <a:pPr marL="285750" indent="-285750">
              <a:buFont typeface="Arial" panose="020B0604020202020204" pitchFamily="34" charset="0"/>
              <a:buChar char="•"/>
            </a:pPr>
            <a:r>
              <a:rPr lang="en-US" dirty="0"/>
              <a:t>Used bins to put the zip codes in one of 4 bins based on that zip code’s average household income</a:t>
            </a:r>
          </a:p>
          <a:p>
            <a:endParaRPr lang="en-US" dirty="0"/>
          </a:p>
        </p:txBody>
      </p:sp>
      <p:pic>
        <p:nvPicPr>
          <p:cNvPr id="10" name="Content Placeholder 9" descr="A graph of a chart&#10;&#10;Description automatically generated with medium confidence">
            <a:extLst>
              <a:ext uri="{FF2B5EF4-FFF2-40B4-BE49-F238E27FC236}">
                <a16:creationId xmlns:a16="http://schemas.microsoft.com/office/drawing/2014/main" id="{50C9711A-79E3-5A54-75FC-8BECBAF3281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181"/>
          <a:stretch/>
        </p:blipFill>
        <p:spPr>
          <a:xfrm>
            <a:off x="5654012" y="634508"/>
            <a:ext cx="6537988" cy="5226542"/>
          </a:xfrm>
        </p:spPr>
      </p:pic>
      <p:sp>
        <p:nvSpPr>
          <p:cNvPr id="3" name="TextBox 2">
            <a:extLst>
              <a:ext uri="{FF2B5EF4-FFF2-40B4-BE49-F238E27FC236}">
                <a16:creationId xmlns:a16="http://schemas.microsoft.com/office/drawing/2014/main" id="{FCB9882A-D424-3959-75B7-B1C9F16BB48B}"/>
              </a:ext>
            </a:extLst>
          </p:cNvPr>
          <p:cNvSpPr txBox="1"/>
          <p:nvPr/>
        </p:nvSpPr>
        <p:spPr>
          <a:xfrm>
            <a:off x="7162800" y="4748784"/>
            <a:ext cx="859536" cy="307777"/>
          </a:xfrm>
          <a:prstGeom prst="rect">
            <a:avLst/>
          </a:prstGeom>
          <a:noFill/>
        </p:spPr>
        <p:txBody>
          <a:bodyPr wrap="square" rtlCol="0">
            <a:spAutoFit/>
          </a:bodyPr>
          <a:lstStyle/>
          <a:p>
            <a:r>
              <a:rPr lang="en-US" sz="1400" dirty="0">
                <a:solidFill>
                  <a:srgbClr val="FF0000"/>
                </a:solidFill>
              </a:rPr>
              <a:t>$23,019</a:t>
            </a:r>
          </a:p>
        </p:txBody>
      </p:sp>
      <p:sp>
        <p:nvSpPr>
          <p:cNvPr id="4" name="TextBox 3">
            <a:extLst>
              <a:ext uri="{FF2B5EF4-FFF2-40B4-BE49-F238E27FC236}">
                <a16:creationId xmlns:a16="http://schemas.microsoft.com/office/drawing/2014/main" id="{2AF223F8-0FD4-4D19-4A64-6E640BD17A59}"/>
              </a:ext>
            </a:extLst>
          </p:cNvPr>
          <p:cNvSpPr txBox="1"/>
          <p:nvPr/>
        </p:nvSpPr>
        <p:spPr>
          <a:xfrm>
            <a:off x="7162800" y="4152003"/>
            <a:ext cx="859536" cy="307777"/>
          </a:xfrm>
          <a:prstGeom prst="rect">
            <a:avLst/>
          </a:prstGeom>
          <a:noFill/>
        </p:spPr>
        <p:txBody>
          <a:bodyPr wrap="square" rtlCol="0">
            <a:spAutoFit/>
          </a:bodyPr>
          <a:lstStyle/>
          <a:p>
            <a:r>
              <a:rPr lang="en-US" sz="1400" dirty="0">
                <a:solidFill>
                  <a:srgbClr val="FF0000"/>
                </a:solidFill>
              </a:rPr>
              <a:t>$43,440</a:t>
            </a:r>
          </a:p>
        </p:txBody>
      </p:sp>
      <p:sp>
        <p:nvSpPr>
          <p:cNvPr id="7" name="TextBox 6">
            <a:extLst>
              <a:ext uri="{FF2B5EF4-FFF2-40B4-BE49-F238E27FC236}">
                <a16:creationId xmlns:a16="http://schemas.microsoft.com/office/drawing/2014/main" id="{196D4E45-D575-94F3-3B48-5DB29F223C2F}"/>
              </a:ext>
            </a:extLst>
          </p:cNvPr>
          <p:cNvSpPr txBox="1"/>
          <p:nvPr/>
        </p:nvSpPr>
        <p:spPr>
          <a:xfrm>
            <a:off x="8573008" y="3562096"/>
            <a:ext cx="859536" cy="307777"/>
          </a:xfrm>
          <a:prstGeom prst="rect">
            <a:avLst/>
          </a:prstGeom>
          <a:noFill/>
        </p:spPr>
        <p:txBody>
          <a:bodyPr wrap="square" rtlCol="0">
            <a:spAutoFit/>
          </a:bodyPr>
          <a:lstStyle/>
          <a:p>
            <a:r>
              <a:rPr lang="en-US" sz="1400" dirty="0">
                <a:solidFill>
                  <a:srgbClr val="FF0000"/>
                </a:solidFill>
              </a:rPr>
              <a:t>$63,889</a:t>
            </a:r>
          </a:p>
        </p:txBody>
      </p:sp>
      <p:sp>
        <p:nvSpPr>
          <p:cNvPr id="8" name="TextBox 7">
            <a:extLst>
              <a:ext uri="{FF2B5EF4-FFF2-40B4-BE49-F238E27FC236}">
                <a16:creationId xmlns:a16="http://schemas.microsoft.com/office/drawing/2014/main" id="{CF2CA345-C956-BAB5-530B-1E25006D2FAE}"/>
              </a:ext>
            </a:extLst>
          </p:cNvPr>
          <p:cNvSpPr txBox="1"/>
          <p:nvPr/>
        </p:nvSpPr>
        <p:spPr>
          <a:xfrm>
            <a:off x="9952736" y="2574159"/>
            <a:ext cx="859536" cy="307777"/>
          </a:xfrm>
          <a:prstGeom prst="rect">
            <a:avLst/>
          </a:prstGeom>
          <a:noFill/>
        </p:spPr>
        <p:txBody>
          <a:bodyPr wrap="square" rtlCol="0">
            <a:spAutoFit/>
          </a:bodyPr>
          <a:lstStyle/>
          <a:p>
            <a:r>
              <a:rPr lang="en-US" sz="1400" dirty="0">
                <a:solidFill>
                  <a:srgbClr val="FF0000"/>
                </a:solidFill>
              </a:rPr>
              <a:t>$95,676</a:t>
            </a:r>
          </a:p>
        </p:txBody>
      </p:sp>
      <p:sp>
        <p:nvSpPr>
          <p:cNvPr id="9" name="TextBox 8">
            <a:extLst>
              <a:ext uri="{FF2B5EF4-FFF2-40B4-BE49-F238E27FC236}">
                <a16:creationId xmlns:a16="http://schemas.microsoft.com/office/drawing/2014/main" id="{0E121373-5A22-233F-9062-F5A8FC5F954C}"/>
              </a:ext>
            </a:extLst>
          </p:cNvPr>
          <p:cNvSpPr txBox="1"/>
          <p:nvPr/>
        </p:nvSpPr>
        <p:spPr>
          <a:xfrm>
            <a:off x="11322304" y="1183640"/>
            <a:ext cx="1052576" cy="307777"/>
          </a:xfrm>
          <a:prstGeom prst="rect">
            <a:avLst/>
          </a:prstGeom>
          <a:noFill/>
        </p:spPr>
        <p:txBody>
          <a:bodyPr wrap="square" rtlCol="0">
            <a:spAutoFit/>
          </a:bodyPr>
          <a:lstStyle/>
          <a:p>
            <a:r>
              <a:rPr lang="en-US" sz="1400" dirty="0">
                <a:solidFill>
                  <a:srgbClr val="FF0000"/>
                </a:solidFill>
              </a:rPr>
              <a:t>$140,125</a:t>
            </a:r>
          </a:p>
        </p:txBody>
      </p:sp>
      <p:sp>
        <p:nvSpPr>
          <p:cNvPr id="11" name="TextBox 10">
            <a:extLst>
              <a:ext uri="{FF2B5EF4-FFF2-40B4-BE49-F238E27FC236}">
                <a16:creationId xmlns:a16="http://schemas.microsoft.com/office/drawing/2014/main" id="{79FBD0AD-8B32-B345-A573-E725D58FCFBB}"/>
              </a:ext>
            </a:extLst>
          </p:cNvPr>
          <p:cNvSpPr txBox="1"/>
          <p:nvPr/>
        </p:nvSpPr>
        <p:spPr>
          <a:xfrm>
            <a:off x="8573008" y="4152003"/>
            <a:ext cx="859536" cy="307777"/>
          </a:xfrm>
          <a:prstGeom prst="rect">
            <a:avLst/>
          </a:prstGeom>
          <a:noFill/>
        </p:spPr>
        <p:txBody>
          <a:bodyPr wrap="square" rtlCol="0">
            <a:spAutoFit/>
          </a:bodyPr>
          <a:lstStyle/>
          <a:p>
            <a:r>
              <a:rPr lang="en-US" sz="1400" dirty="0">
                <a:solidFill>
                  <a:srgbClr val="FF0000"/>
                </a:solidFill>
              </a:rPr>
              <a:t>$43,440</a:t>
            </a:r>
          </a:p>
        </p:txBody>
      </p:sp>
      <p:sp>
        <p:nvSpPr>
          <p:cNvPr id="12" name="TextBox 11">
            <a:extLst>
              <a:ext uri="{FF2B5EF4-FFF2-40B4-BE49-F238E27FC236}">
                <a16:creationId xmlns:a16="http://schemas.microsoft.com/office/drawing/2014/main" id="{823F4794-2073-CF2A-B42D-EC21B65AB59D}"/>
              </a:ext>
            </a:extLst>
          </p:cNvPr>
          <p:cNvSpPr txBox="1"/>
          <p:nvPr/>
        </p:nvSpPr>
        <p:spPr>
          <a:xfrm>
            <a:off x="9952736" y="3446744"/>
            <a:ext cx="859536" cy="307777"/>
          </a:xfrm>
          <a:prstGeom prst="rect">
            <a:avLst/>
          </a:prstGeom>
          <a:noFill/>
        </p:spPr>
        <p:txBody>
          <a:bodyPr wrap="square" rtlCol="0">
            <a:spAutoFit/>
          </a:bodyPr>
          <a:lstStyle/>
          <a:p>
            <a:r>
              <a:rPr lang="en-US" sz="1400" dirty="0">
                <a:solidFill>
                  <a:srgbClr val="FF0000"/>
                </a:solidFill>
              </a:rPr>
              <a:t>$63,889</a:t>
            </a:r>
          </a:p>
        </p:txBody>
      </p:sp>
      <p:sp>
        <p:nvSpPr>
          <p:cNvPr id="13" name="TextBox 12">
            <a:extLst>
              <a:ext uri="{FF2B5EF4-FFF2-40B4-BE49-F238E27FC236}">
                <a16:creationId xmlns:a16="http://schemas.microsoft.com/office/drawing/2014/main" id="{37A6D47D-94F8-CD05-D8A0-D0A19A520496}"/>
              </a:ext>
            </a:extLst>
          </p:cNvPr>
          <p:cNvSpPr txBox="1"/>
          <p:nvPr/>
        </p:nvSpPr>
        <p:spPr>
          <a:xfrm>
            <a:off x="11322304" y="2557518"/>
            <a:ext cx="859536" cy="307777"/>
          </a:xfrm>
          <a:prstGeom prst="rect">
            <a:avLst/>
          </a:prstGeom>
          <a:noFill/>
        </p:spPr>
        <p:txBody>
          <a:bodyPr wrap="square" rtlCol="0">
            <a:spAutoFit/>
          </a:bodyPr>
          <a:lstStyle/>
          <a:p>
            <a:r>
              <a:rPr lang="en-US" sz="1400" dirty="0">
                <a:solidFill>
                  <a:srgbClr val="FF0000"/>
                </a:solidFill>
              </a:rPr>
              <a:t>$95,676</a:t>
            </a:r>
          </a:p>
        </p:txBody>
      </p:sp>
    </p:spTree>
    <p:extLst>
      <p:ext uri="{BB962C8B-B14F-4D97-AF65-F5344CB8AC3E}">
        <p14:creationId xmlns:p14="http://schemas.microsoft.com/office/powerpoint/2010/main" val="302381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1 Data(cont.)</a:t>
            </a:r>
          </a:p>
        </p:txBody>
      </p:sp>
      <p:pic>
        <p:nvPicPr>
          <p:cNvPr id="6" name="Content Placeholder 5" descr="A graph with blue dots and a red line&#10;&#10;Description automatically generated">
            <a:extLst>
              <a:ext uri="{FF2B5EF4-FFF2-40B4-BE49-F238E27FC236}">
                <a16:creationId xmlns:a16="http://schemas.microsoft.com/office/drawing/2014/main" id="{E20ABFE2-F7A2-6C59-1778-7A9594BE01A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4981"/>
          <a:stretch/>
        </p:blipFill>
        <p:spPr>
          <a:xfrm>
            <a:off x="5651500" y="698533"/>
            <a:ext cx="6540500" cy="5162517"/>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Scatter Plot with Regression</a:t>
            </a:r>
          </a:p>
          <a:p>
            <a:r>
              <a:rPr lang="en-US" dirty="0"/>
              <a:t>The Regression line is modeled by the equation y = 1.679e-07x + -0.0007651913</a:t>
            </a:r>
          </a:p>
          <a:p>
            <a:r>
              <a:rPr lang="en-US" dirty="0"/>
              <a:t>The </a:t>
            </a:r>
            <a:r>
              <a:rPr lang="en-US" dirty="0" err="1"/>
              <a:t>r-value</a:t>
            </a:r>
            <a:r>
              <a:rPr lang="en-US" dirty="0"/>
              <a:t> is: 0.44475023404704944</a:t>
            </a:r>
          </a:p>
          <a:p>
            <a:r>
              <a:rPr lang="en-US" dirty="0"/>
              <a:t>The p-value is: 0.0007531819043198361</a:t>
            </a:r>
          </a:p>
        </p:txBody>
      </p:sp>
    </p:spTree>
    <p:extLst>
      <p:ext uri="{BB962C8B-B14F-4D97-AF65-F5344CB8AC3E}">
        <p14:creationId xmlns:p14="http://schemas.microsoft.com/office/powerpoint/2010/main" val="424170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2</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lower income areas will have higher rates of COVID-19 than higher income areas </a:t>
            </a:r>
          </a:p>
          <a:p>
            <a:pPr lvl="1"/>
            <a:r>
              <a:rPr lang="en-US" dirty="0"/>
              <a:t>Rationale: Lower Income areas have several contributing factors leading to these higher rates:</a:t>
            </a:r>
          </a:p>
          <a:p>
            <a:pPr lvl="2"/>
            <a:r>
              <a:rPr lang="en-US" dirty="0"/>
              <a:t>Less access to healthcare</a:t>
            </a:r>
          </a:p>
          <a:p>
            <a:pPr lvl="2"/>
            <a:r>
              <a:rPr lang="en-US" dirty="0"/>
              <a:t>Lowered ability to afford healthcare which may mitigate COVID-19 transmission</a:t>
            </a:r>
          </a:p>
        </p:txBody>
      </p:sp>
    </p:spTree>
    <p:extLst>
      <p:ext uri="{BB962C8B-B14F-4D97-AF65-F5344CB8AC3E}">
        <p14:creationId xmlns:p14="http://schemas.microsoft.com/office/powerpoint/2010/main" val="3391162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a:t>
            </a:r>
          </a:p>
        </p:txBody>
      </p:sp>
      <p:pic>
        <p:nvPicPr>
          <p:cNvPr id="6" name="Content Placeholder 5" descr="A graph with blue dots and a red line&#10;&#10;Description automatically generated">
            <a:extLst>
              <a:ext uri="{FF2B5EF4-FFF2-40B4-BE49-F238E27FC236}">
                <a16:creationId xmlns:a16="http://schemas.microsoft.com/office/drawing/2014/main" id="{2570ABB4-05AB-E6C7-2CD3-E7C4E5EF7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1500" y="1291828"/>
            <a:ext cx="5686425" cy="4264818"/>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R value: -0.4099</a:t>
            </a:r>
          </a:p>
          <a:p>
            <a:r>
              <a:rPr lang="en-US" dirty="0"/>
              <a:t>Regression line eq: y=-0.0012707x+653.44</a:t>
            </a:r>
          </a:p>
          <a:p>
            <a:endParaRPr lang="en-US" dirty="0"/>
          </a:p>
        </p:txBody>
      </p:sp>
    </p:spTree>
    <p:extLst>
      <p:ext uri="{BB962C8B-B14F-4D97-AF65-F5344CB8AC3E}">
        <p14:creationId xmlns:p14="http://schemas.microsoft.com/office/powerpoint/2010/main" val="157069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Data(cont.)</a:t>
            </a:r>
          </a:p>
        </p:txBody>
      </p:sp>
      <p:pic>
        <p:nvPicPr>
          <p:cNvPr id="6" name="Content Placeholder 5" descr="A graph with blue dots and a red line&#10;&#10;Description automatically generated">
            <a:extLst>
              <a:ext uri="{FF2B5EF4-FFF2-40B4-BE49-F238E27FC236}">
                <a16:creationId xmlns:a16="http://schemas.microsoft.com/office/drawing/2014/main" id="{B96A0E20-D7CD-B1C6-1CC4-23493CEEE1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1500" y="1291828"/>
            <a:ext cx="5686425" cy="4264818"/>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R-value: -0.66243</a:t>
            </a:r>
          </a:p>
          <a:p>
            <a:r>
              <a:rPr lang="en-US" dirty="0"/>
              <a:t>Regression Line equation: y=-3.1e^-6x+0.49</a:t>
            </a:r>
          </a:p>
        </p:txBody>
      </p:sp>
    </p:spTree>
    <p:extLst>
      <p:ext uri="{BB962C8B-B14F-4D97-AF65-F5344CB8AC3E}">
        <p14:creationId xmlns:p14="http://schemas.microsoft.com/office/powerpoint/2010/main" val="1351684069"/>
      </p:ext>
    </p:extLst>
  </p:cSld>
  <p:clrMapOvr>
    <a:masterClrMapping/>
  </p:clrMapOvr>
</p:sld>
</file>

<file path=ppt/theme/theme1.xml><?xml version="1.0" encoding="utf-8"?>
<a:theme xmlns:a="http://schemas.openxmlformats.org/drawingml/2006/main" name="GradientRiseVTI">
  <a:themeElements>
    <a:clrScheme name="AnalogousFromDarkSeed_2SEEDS">
      <a:dk1>
        <a:srgbClr val="000000"/>
      </a:dk1>
      <a:lt1>
        <a:srgbClr val="FFFFFF"/>
      </a:lt1>
      <a:dk2>
        <a:srgbClr val="412524"/>
      </a:dk2>
      <a:lt2>
        <a:srgbClr val="E2E8E5"/>
      </a:lt2>
      <a:accent1>
        <a:srgbClr val="B5377A"/>
      </a:accent1>
      <a:accent2>
        <a:srgbClr val="C749C0"/>
      </a:accent2>
      <a:accent3>
        <a:srgbClr val="C74957"/>
      </a:accent3>
      <a:accent4>
        <a:srgbClr val="B56F37"/>
      </a:accent4>
      <a:accent5>
        <a:srgbClr val="B4A441"/>
      </a:accent5>
      <a:accent6>
        <a:srgbClr val="8EB035"/>
      </a:accent6>
      <a:hlink>
        <a:srgbClr val="8A872E"/>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1661</TotalTime>
  <Words>811</Words>
  <Application>Microsoft Macintosh PowerPoint</Application>
  <PresentationFormat>Widescreen</PresentationFormat>
  <Paragraphs>59</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Tw Cen MT</vt:lpstr>
      <vt:lpstr>Wingdings</vt:lpstr>
      <vt:lpstr>GradientRiseVTI</vt:lpstr>
      <vt:lpstr>Food deserts’ impact on covid-19 metrics in Chicago</vt:lpstr>
      <vt:lpstr>Does grocery store availability impact covid-19 outcomes in Chicago? </vt:lpstr>
      <vt:lpstr>DATA Sources</vt:lpstr>
      <vt:lpstr>Hypothesis 1</vt:lpstr>
      <vt:lpstr>Hypothesis 1 Data</vt:lpstr>
      <vt:lpstr>Hypothesis 1 Data(cont.)</vt:lpstr>
      <vt:lpstr>Hypothesis 2</vt:lpstr>
      <vt:lpstr>Hypothesis 2 Data</vt:lpstr>
      <vt:lpstr>Hypothesis 2 Data(cont.)</vt:lpstr>
      <vt:lpstr>Hypothesis 3</vt:lpstr>
      <vt:lpstr>Hypothesis 3 Data</vt:lpstr>
      <vt:lpstr>Hypothesis 3 Data(cont.)</vt:lpstr>
      <vt:lpstr>Conclusions</vt:lpstr>
      <vt:lpstr>Implications of the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Socioeconomic factors and Food Deserts</dc:title>
  <dc:creator>roxanne meyer</dc:creator>
  <cp:lastModifiedBy>Patel, Manali</cp:lastModifiedBy>
  <cp:revision>3</cp:revision>
  <dcterms:created xsi:type="dcterms:W3CDTF">2023-08-10T01:20:23Z</dcterms:created>
  <dcterms:modified xsi:type="dcterms:W3CDTF">2023-08-16T06:16:13Z</dcterms:modified>
</cp:coreProperties>
</file>