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70" r:id="rId3"/>
    <p:sldId id="271" r:id="rId4"/>
    <p:sldId id="273" r:id="rId5"/>
    <p:sldId id="262" r:id="rId6"/>
    <p:sldId id="258" r:id="rId7"/>
    <p:sldId id="263" r:id="rId8"/>
    <p:sldId id="264" r:id="rId9"/>
    <p:sldId id="265" r:id="rId10"/>
    <p:sldId id="267" r:id="rId11"/>
    <p:sldId id="272" r:id="rId12"/>
    <p:sldId id="268" r:id="rId13"/>
    <p:sldId id="266" r:id="rId14"/>
    <p:sldId id="274" r:id="rId15"/>
    <p:sldId id="275" r:id="rId16"/>
    <p:sldId id="276" r:id="rId17"/>
    <p:sldId id="277" r:id="rId18"/>
    <p:sldId id="260"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1" autoAdjust="0"/>
    <p:restoredTop sz="96283" autoAdjust="0"/>
  </p:normalViewPr>
  <p:slideViewPr>
    <p:cSldViewPr snapToGrid="0">
      <p:cViewPr>
        <p:scale>
          <a:sx n="100" d="100"/>
          <a:sy n="100" d="100"/>
        </p:scale>
        <p:origin x="27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8E75-BCCF-44DE-AC29-FC2F4E458B0F}"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DE463-A1C0-414E-B4AA-BAE163A06D01}" type="slidenum">
              <a:rPr lang="en-US" smtClean="0"/>
              <a:t>‹#›</a:t>
            </a:fld>
            <a:endParaRPr lang="en-US"/>
          </a:p>
        </p:txBody>
      </p:sp>
    </p:spTree>
    <p:extLst>
      <p:ext uri="{BB962C8B-B14F-4D97-AF65-F5344CB8AC3E}">
        <p14:creationId xmlns:p14="http://schemas.microsoft.com/office/powerpoint/2010/main" val="356376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those box plot was to show how skewed Chicago zip codes are in average household income. I have labeled the box plots, but this gives a nice representation of how for the first 2 quartiles of Chicago zips by average household income, they have very similar spreads from their mins to maxes of about $20K, but the upper middle class (or second wealthiest group) has a wider spread of 31.8K, and the wealthiest zips have a very wide spread at 44.4K.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this insight, I would anticipate that the right side of the scatterplot of annual household income vs grocery stores per capita will be quite spread out compared to the lower income zips. There also may be more variance in the higher income zips.</a:t>
            </a:r>
          </a:p>
        </p:txBody>
      </p:sp>
      <p:sp>
        <p:nvSpPr>
          <p:cNvPr id="4" name="Slide Number Placeholder 3"/>
          <p:cNvSpPr>
            <a:spLocks noGrp="1"/>
          </p:cNvSpPr>
          <p:nvPr>
            <p:ph type="sldNum" sz="quarter" idx="5"/>
          </p:nvPr>
        </p:nvSpPr>
        <p:spPr/>
        <p:txBody>
          <a:bodyPr/>
          <a:lstStyle/>
          <a:p>
            <a:fld id="{329DE463-A1C0-414E-B4AA-BAE163A06D01}" type="slidenum">
              <a:rPr lang="en-US" smtClean="0"/>
              <a:t>6</a:t>
            </a:fld>
            <a:endParaRPr lang="en-US"/>
          </a:p>
        </p:txBody>
      </p:sp>
    </p:spTree>
    <p:extLst>
      <p:ext uri="{BB962C8B-B14F-4D97-AF65-F5344CB8AC3E}">
        <p14:creationId xmlns:p14="http://schemas.microsoft.com/office/powerpoint/2010/main" val="109431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created said scatter plot and we can see that those predictions were correct. Note how the points for average household income less than $90K are very tightly grouped close to the regression line. But once you get to the wealthiest zip quartile of $95K and greater, the variance is greater and the data points are much more spread out.</a:t>
            </a:r>
          </a:p>
          <a:p>
            <a:r>
              <a:rPr lang="en-US" dirty="0"/>
              <a:t>Overall, we found the r –value to be .445 which means there is a moderate, positive relationship between a zip code’s average household income and the number of stores per capita. There seems to be at least one outlier (at the highest zip), but there could be simple explanations for that, such as having a few grocery stores that are right on the boarder of their zip code and the next zip code. </a:t>
            </a:r>
          </a:p>
          <a:p>
            <a:r>
              <a:rPr lang="en-US" dirty="0"/>
              <a:t>Additionally, because the p-value is less than .05, these findings are significant.</a:t>
            </a:r>
          </a:p>
          <a:p>
            <a:r>
              <a:rPr lang="en-US" dirty="0"/>
              <a:t>We also noted that this data may be even better modeled by an exponential curve, but we have yet to learn that coding to test.</a:t>
            </a:r>
          </a:p>
        </p:txBody>
      </p:sp>
      <p:sp>
        <p:nvSpPr>
          <p:cNvPr id="4" name="Slide Number Placeholder 3"/>
          <p:cNvSpPr>
            <a:spLocks noGrp="1"/>
          </p:cNvSpPr>
          <p:nvPr>
            <p:ph type="sldNum" sz="quarter" idx="5"/>
          </p:nvPr>
        </p:nvSpPr>
        <p:spPr/>
        <p:txBody>
          <a:bodyPr/>
          <a:lstStyle/>
          <a:p>
            <a:fld id="{329DE463-A1C0-414E-B4AA-BAE163A06D01}" type="slidenum">
              <a:rPr lang="en-US" smtClean="0"/>
              <a:t>7</a:t>
            </a:fld>
            <a:endParaRPr lang="en-US"/>
          </a:p>
        </p:txBody>
      </p:sp>
    </p:spTree>
    <p:extLst>
      <p:ext uri="{BB962C8B-B14F-4D97-AF65-F5344CB8AC3E}">
        <p14:creationId xmlns:p14="http://schemas.microsoft.com/office/powerpoint/2010/main" val="331068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8</a:t>
            </a:fld>
            <a:endParaRPr lang="en-US"/>
          </a:p>
        </p:txBody>
      </p:sp>
    </p:spTree>
    <p:extLst>
      <p:ext uri="{BB962C8B-B14F-4D97-AF65-F5344CB8AC3E}">
        <p14:creationId xmlns:p14="http://schemas.microsoft.com/office/powerpoint/2010/main" val="364642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9</a:t>
            </a:fld>
            <a:endParaRPr lang="en-US"/>
          </a:p>
        </p:txBody>
      </p:sp>
    </p:spTree>
    <p:extLst>
      <p:ext uri="{BB962C8B-B14F-4D97-AF65-F5344CB8AC3E}">
        <p14:creationId xmlns:p14="http://schemas.microsoft.com/office/powerpoint/2010/main" val="148986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13</a:t>
            </a:fld>
            <a:endParaRPr lang="en-US"/>
          </a:p>
        </p:txBody>
      </p:sp>
    </p:spTree>
    <p:extLst>
      <p:ext uri="{BB962C8B-B14F-4D97-AF65-F5344CB8AC3E}">
        <p14:creationId xmlns:p14="http://schemas.microsoft.com/office/powerpoint/2010/main" val="130954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14</a:t>
            </a:fld>
            <a:endParaRPr lang="en-US"/>
          </a:p>
        </p:txBody>
      </p:sp>
    </p:spTree>
    <p:extLst>
      <p:ext uri="{BB962C8B-B14F-4D97-AF65-F5344CB8AC3E}">
        <p14:creationId xmlns:p14="http://schemas.microsoft.com/office/powerpoint/2010/main" val="3272741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15</a:t>
            </a:fld>
            <a:endParaRPr lang="en-US"/>
          </a:p>
        </p:txBody>
      </p:sp>
    </p:spTree>
    <p:extLst>
      <p:ext uri="{BB962C8B-B14F-4D97-AF65-F5344CB8AC3E}">
        <p14:creationId xmlns:p14="http://schemas.microsoft.com/office/powerpoint/2010/main" val="366855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16</a:t>
            </a:fld>
            <a:endParaRPr lang="en-US"/>
          </a:p>
        </p:txBody>
      </p:sp>
    </p:spTree>
    <p:extLst>
      <p:ext uri="{BB962C8B-B14F-4D97-AF65-F5344CB8AC3E}">
        <p14:creationId xmlns:p14="http://schemas.microsoft.com/office/powerpoint/2010/main" val="227342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17</a:t>
            </a:fld>
            <a:endParaRPr lang="en-US"/>
          </a:p>
        </p:txBody>
      </p:sp>
    </p:spTree>
    <p:extLst>
      <p:ext uri="{BB962C8B-B14F-4D97-AF65-F5344CB8AC3E}">
        <p14:creationId xmlns:p14="http://schemas.microsoft.com/office/powerpoint/2010/main" val="192317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16,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16,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88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16,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923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16,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53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16,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12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16,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2604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16,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77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16,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0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16,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16,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440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16,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26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August 16,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6483447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21275-9ABE-0260-1790-D5A91F50CE82}"/>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Food deserts’ impact on covid-19 metrics in Chicago</a:t>
            </a:r>
          </a:p>
        </p:txBody>
      </p:sp>
      <p:sp>
        <p:nvSpPr>
          <p:cNvPr id="3" name="Subtitle 2">
            <a:extLst>
              <a:ext uri="{FF2B5EF4-FFF2-40B4-BE49-F238E27FC236}">
                <a16:creationId xmlns:a16="http://schemas.microsoft.com/office/drawing/2014/main" id="{FEFF9A7D-1408-1F08-FDAB-5D0CC5511702}"/>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Manli Patel, Jen Krizman, and Roxanne Meyer</a:t>
            </a:r>
          </a:p>
        </p:txBody>
      </p:sp>
      <p:pic>
        <p:nvPicPr>
          <p:cNvPr id="12" name="Picture 11" descr="A store with shelves full of food&#10;&#10;Description automatically generated">
            <a:extLst>
              <a:ext uri="{FF2B5EF4-FFF2-40B4-BE49-F238E27FC236}">
                <a16:creationId xmlns:a16="http://schemas.microsoft.com/office/drawing/2014/main" id="{54362445-301C-5A4C-7EB3-8615EED6F262}"/>
              </a:ext>
            </a:extLst>
          </p:cNvPr>
          <p:cNvPicPr>
            <a:picLocks noChangeAspect="1"/>
          </p:cNvPicPr>
          <p:nvPr/>
        </p:nvPicPr>
        <p:blipFill rotWithShape="1">
          <a:blip r:embed="rId2">
            <a:extLst>
              <a:ext uri="{28A0092B-C50C-407E-A947-70E740481C1C}">
                <a14:useLocalDpi xmlns:a14="http://schemas.microsoft.com/office/drawing/2010/main" val="0"/>
              </a:ext>
            </a:extLst>
          </a:blip>
          <a:srcRect l="1361" t="17143" r="1450" b="10538"/>
          <a:stretch/>
        </p:blipFill>
        <p:spPr>
          <a:xfrm>
            <a:off x="1" y="0"/>
            <a:ext cx="12191999" cy="4536049"/>
          </a:xfrm>
          <a:prstGeom prst="rect">
            <a:avLst/>
          </a:prstGeom>
        </p:spPr>
      </p:pic>
    </p:spTree>
    <p:extLst>
      <p:ext uri="{BB962C8B-B14F-4D97-AF65-F5344CB8AC3E}">
        <p14:creationId xmlns:p14="http://schemas.microsoft.com/office/powerpoint/2010/main" val="29865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B96A0E20-D7CD-B1C6-1CC4-23493CEEE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-0.66243</a:t>
            </a:r>
          </a:p>
          <a:p>
            <a:r>
              <a:rPr lang="en-US" dirty="0"/>
              <a:t>Regression Line equation: y=-3.1e^-6x+0.49</a:t>
            </a:r>
          </a:p>
        </p:txBody>
      </p:sp>
    </p:spTree>
    <p:extLst>
      <p:ext uri="{BB962C8B-B14F-4D97-AF65-F5344CB8AC3E}">
        <p14:creationId xmlns:p14="http://schemas.microsoft.com/office/powerpoint/2010/main" val="135168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0.22351</a:t>
            </a:r>
          </a:p>
          <a:p>
            <a:r>
              <a:rPr lang="en-US" dirty="0"/>
              <a:t>Regression Line equation: y=2.19e^-5x+27.14</a:t>
            </a:r>
          </a:p>
        </p:txBody>
      </p:sp>
      <p:pic>
        <p:nvPicPr>
          <p:cNvPr id="8" name="Content Placeholder 7" descr="A graph with blue dots and a red line&#10;&#10;Description automatically generated">
            <a:extLst>
              <a:ext uri="{FF2B5EF4-FFF2-40B4-BE49-F238E27FC236}">
                <a16:creationId xmlns:a16="http://schemas.microsoft.com/office/drawing/2014/main" id="{0354DD31-5D26-7C21-3A2D-C7274A69D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Tree>
    <p:extLst>
      <p:ext uri="{BB962C8B-B14F-4D97-AF65-F5344CB8AC3E}">
        <p14:creationId xmlns:p14="http://schemas.microsoft.com/office/powerpoint/2010/main" val="92253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Food insecurity adversely impacts covid outcomes by limiting access to healthy food options and in-pharmacy medical care (e.g., vaccinations)</a:t>
            </a:r>
          </a:p>
          <a:p>
            <a:pPr lvl="1"/>
            <a:r>
              <a:rPr lang="en-US" dirty="0"/>
              <a:t>Predictions.</a:t>
            </a:r>
          </a:p>
          <a:p>
            <a:pPr lvl="2"/>
            <a:r>
              <a:rPr lang="en-US" dirty="0"/>
              <a:t>Across zip codes in the Chicago area, those with fewer grocery stores report higher covid cases, tests, and covid-related death</a:t>
            </a:r>
          </a:p>
          <a:p>
            <a:pPr lvl="2"/>
            <a:r>
              <a:rPr lang="en-US" dirty="0"/>
              <a:t>A median-split of zip codes further supports this grocery-store availability/covid link</a:t>
            </a:r>
          </a:p>
          <a:p>
            <a:pPr lvl="2"/>
            <a:r>
              <a:rPr lang="en-US" dirty="0"/>
              <a:t>The correlation between store availability and covid rates cannot be explained by other variables, namely employment status and education demographics</a:t>
            </a:r>
          </a:p>
        </p:txBody>
      </p:sp>
    </p:spTree>
    <p:extLst>
      <p:ext uri="{BB962C8B-B14F-4D97-AF65-F5344CB8AC3E}">
        <p14:creationId xmlns:p14="http://schemas.microsoft.com/office/powerpoint/2010/main" val="263307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14" name="Picture 13">
            <a:extLst>
              <a:ext uri="{FF2B5EF4-FFF2-40B4-BE49-F238E27FC236}">
                <a16:creationId xmlns:a16="http://schemas.microsoft.com/office/drawing/2014/main" id="{341D25C7-8531-7B8D-4F36-94BB95A49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5666"/>
            <a:ext cx="12192000" cy="3386667"/>
          </a:xfrm>
          <a:prstGeom prst="rect">
            <a:avLst/>
          </a:prstGeom>
        </p:spPr>
      </p:pic>
      <p:sp>
        <p:nvSpPr>
          <p:cNvPr id="17" name="TextBox 16">
            <a:extLst>
              <a:ext uri="{FF2B5EF4-FFF2-40B4-BE49-F238E27FC236}">
                <a16:creationId xmlns:a16="http://schemas.microsoft.com/office/drawing/2014/main" id="{354E035E-A59E-28D1-68A8-73B8B2D079C0}"/>
              </a:ext>
            </a:extLst>
          </p:cNvPr>
          <p:cNvSpPr txBox="1"/>
          <p:nvPr/>
        </p:nvSpPr>
        <p:spPr>
          <a:xfrm>
            <a:off x="1924050" y="1634596"/>
            <a:ext cx="1762125" cy="369332"/>
          </a:xfrm>
          <a:prstGeom prst="rect">
            <a:avLst/>
          </a:prstGeom>
          <a:noFill/>
        </p:spPr>
        <p:txBody>
          <a:bodyPr wrap="square" rtlCol="0">
            <a:spAutoFit/>
          </a:bodyPr>
          <a:lstStyle/>
          <a:p>
            <a:pPr algn="ctr"/>
            <a:r>
              <a:rPr lang="en-US" dirty="0"/>
              <a:t>Covid Test Rate</a:t>
            </a:r>
          </a:p>
        </p:txBody>
      </p:sp>
      <p:sp>
        <p:nvSpPr>
          <p:cNvPr id="18" name="TextBox 17">
            <a:extLst>
              <a:ext uri="{FF2B5EF4-FFF2-40B4-BE49-F238E27FC236}">
                <a16:creationId xmlns:a16="http://schemas.microsoft.com/office/drawing/2014/main" id="{66E5F730-1E13-184F-C66D-ED5F7EEBBB2B}"/>
              </a:ext>
            </a:extLst>
          </p:cNvPr>
          <p:cNvSpPr txBox="1"/>
          <p:nvPr/>
        </p:nvSpPr>
        <p:spPr>
          <a:xfrm>
            <a:off x="5362575" y="1634596"/>
            <a:ext cx="1762125" cy="369332"/>
          </a:xfrm>
          <a:prstGeom prst="rect">
            <a:avLst/>
          </a:prstGeom>
          <a:noFill/>
        </p:spPr>
        <p:txBody>
          <a:bodyPr wrap="square" rtlCol="0">
            <a:spAutoFit/>
          </a:bodyPr>
          <a:lstStyle/>
          <a:p>
            <a:pPr algn="ctr"/>
            <a:r>
              <a:rPr lang="en-US" dirty="0"/>
              <a:t>Covid Case Rate</a:t>
            </a:r>
          </a:p>
        </p:txBody>
      </p:sp>
      <p:sp>
        <p:nvSpPr>
          <p:cNvPr id="19" name="TextBox 18">
            <a:extLst>
              <a:ext uri="{FF2B5EF4-FFF2-40B4-BE49-F238E27FC236}">
                <a16:creationId xmlns:a16="http://schemas.microsoft.com/office/drawing/2014/main" id="{346BA15D-0715-D25E-7475-0A143F6B05F9}"/>
              </a:ext>
            </a:extLst>
          </p:cNvPr>
          <p:cNvSpPr txBox="1"/>
          <p:nvPr/>
        </p:nvSpPr>
        <p:spPr>
          <a:xfrm>
            <a:off x="8801100" y="1634596"/>
            <a:ext cx="1895475" cy="369332"/>
          </a:xfrm>
          <a:prstGeom prst="rect">
            <a:avLst/>
          </a:prstGeom>
          <a:noFill/>
        </p:spPr>
        <p:txBody>
          <a:bodyPr wrap="square" rtlCol="0">
            <a:spAutoFit/>
          </a:bodyPr>
          <a:lstStyle/>
          <a:p>
            <a:pPr algn="ctr"/>
            <a:r>
              <a:rPr lang="en-US" dirty="0"/>
              <a:t>Covid Death Rate</a:t>
            </a:r>
          </a:p>
        </p:txBody>
      </p:sp>
      <p:sp>
        <p:nvSpPr>
          <p:cNvPr id="16" name="Rectangle 15">
            <a:extLst>
              <a:ext uri="{FF2B5EF4-FFF2-40B4-BE49-F238E27FC236}">
                <a16:creationId xmlns:a16="http://schemas.microsoft.com/office/drawing/2014/main" id="{EC4BBC94-10B0-5EAC-C696-F14A8900D236}"/>
              </a:ext>
            </a:extLst>
          </p:cNvPr>
          <p:cNvSpPr/>
          <p:nvPr/>
        </p:nvSpPr>
        <p:spPr>
          <a:xfrm>
            <a:off x="7848600" y="1735665"/>
            <a:ext cx="3457575" cy="338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C4D816-36A1-92F8-2959-55D68A237B9C}"/>
              </a:ext>
            </a:extLst>
          </p:cNvPr>
          <p:cNvSpPr/>
          <p:nvPr/>
        </p:nvSpPr>
        <p:spPr>
          <a:xfrm>
            <a:off x="4233863" y="1735667"/>
            <a:ext cx="3590924" cy="338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08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6" name="Picture 5">
            <a:extLst>
              <a:ext uri="{FF2B5EF4-FFF2-40B4-BE49-F238E27FC236}">
                <a16:creationId xmlns:a16="http://schemas.microsoft.com/office/drawing/2014/main" id="{BA33D433-A814-FDFF-56B0-0FF302DBB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
        <p:nvSpPr>
          <p:cNvPr id="7" name="TextBox 6">
            <a:extLst>
              <a:ext uri="{FF2B5EF4-FFF2-40B4-BE49-F238E27FC236}">
                <a16:creationId xmlns:a16="http://schemas.microsoft.com/office/drawing/2014/main" id="{F2AF8E5C-B49A-DE53-91FB-643E540F43D4}"/>
              </a:ext>
            </a:extLst>
          </p:cNvPr>
          <p:cNvSpPr txBox="1"/>
          <p:nvPr/>
        </p:nvSpPr>
        <p:spPr>
          <a:xfrm>
            <a:off x="1971675" y="1577446"/>
            <a:ext cx="1762125" cy="369332"/>
          </a:xfrm>
          <a:prstGeom prst="rect">
            <a:avLst/>
          </a:prstGeom>
          <a:noFill/>
        </p:spPr>
        <p:txBody>
          <a:bodyPr wrap="square" rtlCol="0">
            <a:spAutoFit/>
          </a:bodyPr>
          <a:lstStyle/>
          <a:p>
            <a:pPr algn="ctr"/>
            <a:r>
              <a:rPr lang="en-US" dirty="0"/>
              <a:t>Covid Test Rate</a:t>
            </a:r>
          </a:p>
        </p:txBody>
      </p:sp>
      <p:sp>
        <p:nvSpPr>
          <p:cNvPr id="8" name="TextBox 7">
            <a:extLst>
              <a:ext uri="{FF2B5EF4-FFF2-40B4-BE49-F238E27FC236}">
                <a16:creationId xmlns:a16="http://schemas.microsoft.com/office/drawing/2014/main" id="{EDB37108-EBFF-6A8C-FF09-3CFC641E45E9}"/>
              </a:ext>
            </a:extLst>
          </p:cNvPr>
          <p:cNvSpPr txBox="1"/>
          <p:nvPr/>
        </p:nvSpPr>
        <p:spPr>
          <a:xfrm>
            <a:off x="5410200" y="1577446"/>
            <a:ext cx="1762125" cy="369332"/>
          </a:xfrm>
          <a:prstGeom prst="rect">
            <a:avLst/>
          </a:prstGeom>
          <a:noFill/>
        </p:spPr>
        <p:txBody>
          <a:bodyPr wrap="square" rtlCol="0">
            <a:spAutoFit/>
          </a:bodyPr>
          <a:lstStyle/>
          <a:p>
            <a:pPr algn="ctr"/>
            <a:r>
              <a:rPr lang="en-US" dirty="0"/>
              <a:t>Covid Case Rate</a:t>
            </a:r>
          </a:p>
        </p:txBody>
      </p:sp>
      <p:sp>
        <p:nvSpPr>
          <p:cNvPr id="9" name="TextBox 8">
            <a:extLst>
              <a:ext uri="{FF2B5EF4-FFF2-40B4-BE49-F238E27FC236}">
                <a16:creationId xmlns:a16="http://schemas.microsoft.com/office/drawing/2014/main" id="{11C99892-33CA-EDEB-D7BA-87D070C233DA}"/>
              </a:ext>
            </a:extLst>
          </p:cNvPr>
          <p:cNvSpPr txBox="1"/>
          <p:nvPr/>
        </p:nvSpPr>
        <p:spPr>
          <a:xfrm>
            <a:off x="8848725" y="1577446"/>
            <a:ext cx="1895475" cy="369332"/>
          </a:xfrm>
          <a:prstGeom prst="rect">
            <a:avLst/>
          </a:prstGeom>
          <a:noFill/>
        </p:spPr>
        <p:txBody>
          <a:bodyPr wrap="square" rtlCol="0">
            <a:spAutoFit/>
          </a:bodyPr>
          <a:lstStyle/>
          <a:p>
            <a:pPr algn="ctr"/>
            <a:r>
              <a:rPr lang="en-US" dirty="0"/>
              <a:t>Covid Death Rate</a:t>
            </a:r>
          </a:p>
        </p:txBody>
      </p:sp>
      <p:sp>
        <p:nvSpPr>
          <p:cNvPr id="11" name="Rectangle 10">
            <a:extLst>
              <a:ext uri="{FF2B5EF4-FFF2-40B4-BE49-F238E27FC236}">
                <a16:creationId xmlns:a16="http://schemas.microsoft.com/office/drawing/2014/main" id="{98CE8336-7235-1867-D45A-37F59B074BF9}"/>
              </a:ext>
            </a:extLst>
          </p:cNvPr>
          <p:cNvSpPr/>
          <p:nvPr/>
        </p:nvSpPr>
        <p:spPr>
          <a:xfrm>
            <a:off x="7781925" y="1678515"/>
            <a:ext cx="3571875" cy="378248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36CFF1-52BF-DD79-4A33-5C2882E5976C}"/>
              </a:ext>
            </a:extLst>
          </p:cNvPr>
          <p:cNvSpPr/>
          <p:nvPr/>
        </p:nvSpPr>
        <p:spPr>
          <a:xfrm>
            <a:off x="4281488" y="1678516"/>
            <a:ext cx="3681412" cy="37824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51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4" name="Picture 3">
            <a:extLst>
              <a:ext uri="{FF2B5EF4-FFF2-40B4-BE49-F238E27FC236}">
                <a16:creationId xmlns:a16="http://schemas.microsoft.com/office/drawing/2014/main" id="{6A405106-411B-0C7F-7057-62F22ED3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7718"/>
            <a:ext cx="12192000" cy="4064000"/>
          </a:xfrm>
          <a:prstGeom prst="rect">
            <a:avLst/>
          </a:prstGeom>
        </p:spPr>
      </p:pic>
      <p:sp>
        <p:nvSpPr>
          <p:cNvPr id="5" name="TextBox 4">
            <a:extLst>
              <a:ext uri="{FF2B5EF4-FFF2-40B4-BE49-F238E27FC236}">
                <a16:creationId xmlns:a16="http://schemas.microsoft.com/office/drawing/2014/main" id="{580220DD-973D-F30D-3983-D19739C7FF12}"/>
              </a:ext>
            </a:extLst>
          </p:cNvPr>
          <p:cNvSpPr txBox="1"/>
          <p:nvPr/>
        </p:nvSpPr>
        <p:spPr>
          <a:xfrm>
            <a:off x="1776412" y="5491718"/>
            <a:ext cx="1762125" cy="369332"/>
          </a:xfrm>
          <a:prstGeom prst="rect">
            <a:avLst/>
          </a:prstGeom>
          <a:noFill/>
        </p:spPr>
        <p:txBody>
          <a:bodyPr wrap="square" rtlCol="0">
            <a:spAutoFit/>
          </a:bodyPr>
          <a:lstStyle/>
          <a:p>
            <a:pPr algn="ctr"/>
            <a:r>
              <a:rPr lang="en-US" dirty="0"/>
              <a:t>Covid Test Rate</a:t>
            </a:r>
          </a:p>
        </p:txBody>
      </p:sp>
      <p:sp>
        <p:nvSpPr>
          <p:cNvPr id="7" name="TextBox 6">
            <a:extLst>
              <a:ext uri="{FF2B5EF4-FFF2-40B4-BE49-F238E27FC236}">
                <a16:creationId xmlns:a16="http://schemas.microsoft.com/office/drawing/2014/main" id="{62817BCC-144D-C9EB-36E5-500242933A41}"/>
              </a:ext>
            </a:extLst>
          </p:cNvPr>
          <p:cNvSpPr txBox="1"/>
          <p:nvPr/>
        </p:nvSpPr>
        <p:spPr>
          <a:xfrm>
            <a:off x="5214937" y="5491718"/>
            <a:ext cx="1762125" cy="369332"/>
          </a:xfrm>
          <a:prstGeom prst="rect">
            <a:avLst/>
          </a:prstGeom>
          <a:noFill/>
        </p:spPr>
        <p:txBody>
          <a:bodyPr wrap="square" rtlCol="0">
            <a:spAutoFit/>
          </a:bodyPr>
          <a:lstStyle/>
          <a:p>
            <a:pPr algn="ctr"/>
            <a:r>
              <a:rPr lang="en-US" dirty="0"/>
              <a:t>Covid Case Rate</a:t>
            </a:r>
          </a:p>
        </p:txBody>
      </p:sp>
      <p:sp>
        <p:nvSpPr>
          <p:cNvPr id="8" name="TextBox 7">
            <a:extLst>
              <a:ext uri="{FF2B5EF4-FFF2-40B4-BE49-F238E27FC236}">
                <a16:creationId xmlns:a16="http://schemas.microsoft.com/office/drawing/2014/main" id="{E8F4C2D4-4079-042D-8B24-5F2FD361C315}"/>
              </a:ext>
            </a:extLst>
          </p:cNvPr>
          <p:cNvSpPr txBox="1"/>
          <p:nvPr/>
        </p:nvSpPr>
        <p:spPr>
          <a:xfrm>
            <a:off x="8653462" y="5491718"/>
            <a:ext cx="1895475" cy="369332"/>
          </a:xfrm>
          <a:prstGeom prst="rect">
            <a:avLst/>
          </a:prstGeom>
          <a:noFill/>
        </p:spPr>
        <p:txBody>
          <a:bodyPr wrap="square" rtlCol="0">
            <a:spAutoFit/>
          </a:bodyPr>
          <a:lstStyle/>
          <a:p>
            <a:pPr algn="ctr"/>
            <a:r>
              <a:rPr lang="en-US" dirty="0"/>
              <a:t>Covid Death Rate</a:t>
            </a:r>
          </a:p>
        </p:txBody>
      </p:sp>
      <p:sp>
        <p:nvSpPr>
          <p:cNvPr id="9" name="Rectangle 8">
            <a:extLst>
              <a:ext uri="{FF2B5EF4-FFF2-40B4-BE49-F238E27FC236}">
                <a16:creationId xmlns:a16="http://schemas.microsoft.com/office/drawing/2014/main" id="{C229C231-8B62-E82B-C94B-512F3C423373}"/>
              </a:ext>
            </a:extLst>
          </p:cNvPr>
          <p:cNvSpPr/>
          <p:nvPr/>
        </p:nvSpPr>
        <p:spPr>
          <a:xfrm>
            <a:off x="7848600" y="1735664"/>
            <a:ext cx="3457575" cy="41253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1021A8-D7A2-72E3-221F-65FAAC07030E}"/>
              </a:ext>
            </a:extLst>
          </p:cNvPr>
          <p:cNvSpPr/>
          <p:nvPr/>
        </p:nvSpPr>
        <p:spPr>
          <a:xfrm>
            <a:off x="4233863" y="1735666"/>
            <a:ext cx="3590924" cy="4186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6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0" y="0"/>
            <a:ext cx="5338293" cy="609600"/>
          </a:xfrm>
        </p:spPr>
        <p:txBody>
          <a:bodyPr/>
          <a:lstStyle/>
          <a:p>
            <a:r>
              <a:rPr lang="en-US" dirty="0"/>
              <a:t>Hypothesis 3 Data</a:t>
            </a:r>
          </a:p>
        </p:txBody>
      </p:sp>
      <p:pic>
        <p:nvPicPr>
          <p:cNvPr id="5" name="Picture 4">
            <a:extLst>
              <a:ext uri="{FF2B5EF4-FFF2-40B4-BE49-F238E27FC236}">
                <a16:creationId xmlns:a16="http://schemas.microsoft.com/office/drawing/2014/main" id="{52B05168-DDD2-0392-6A78-B5C2CC8E987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9" y="996950"/>
            <a:ext cx="6067435" cy="2757925"/>
          </a:xfrm>
          <a:prstGeom prst="rect">
            <a:avLst/>
          </a:prstGeom>
        </p:spPr>
      </p:pic>
      <p:pic>
        <p:nvPicPr>
          <p:cNvPr id="7" name="Picture 6">
            <a:extLst>
              <a:ext uri="{FF2B5EF4-FFF2-40B4-BE49-F238E27FC236}">
                <a16:creationId xmlns:a16="http://schemas.microsoft.com/office/drawing/2014/main" id="{25BA57F2-F0CC-A636-E4DC-84E8ECEC24D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33098" y="3631050"/>
            <a:ext cx="6071616" cy="2759825"/>
          </a:xfrm>
          <a:prstGeom prst="rect">
            <a:avLst/>
          </a:prstGeom>
        </p:spPr>
      </p:pic>
      <p:pic>
        <p:nvPicPr>
          <p:cNvPr id="9" name="Picture 8">
            <a:extLst>
              <a:ext uri="{FF2B5EF4-FFF2-40B4-BE49-F238E27FC236}">
                <a16:creationId xmlns:a16="http://schemas.microsoft.com/office/drawing/2014/main" id="{758424B9-2119-831F-6B9D-C162557F16B2}"/>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8906" y="996950"/>
            <a:ext cx="6071616" cy="2759825"/>
          </a:xfrm>
          <a:prstGeom prst="rect">
            <a:avLst/>
          </a:prstGeom>
        </p:spPr>
      </p:pic>
      <p:sp>
        <p:nvSpPr>
          <p:cNvPr id="10" name="TextBox 9">
            <a:extLst>
              <a:ext uri="{FF2B5EF4-FFF2-40B4-BE49-F238E27FC236}">
                <a16:creationId xmlns:a16="http://schemas.microsoft.com/office/drawing/2014/main" id="{EC3935B6-4917-75A0-93C8-EAD3BB244DC5}"/>
              </a:ext>
            </a:extLst>
          </p:cNvPr>
          <p:cNvSpPr txBox="1"/>
          <p:nvPr/>
        </p:nvSpPr>
        <p:spPr>
          <a:xfrm>
            <a:off x="695325" y="809625"/>
            <a:ext cx="2733675" cy="369332"/>
          </a:xfrm>
          <a:prstGeom prst="rect">
            <a:avLst/>
          </a:prstGeom>
          <a:noFill/>
        </p:spPr>
        <p:txBody>
          <a:bodyPr wrap="square" rtlCol="0">
            <a:spAutoFit/>
          </a:bodyPr>
          <a:lstStyle/>
          <a:p>
            <a:r>
              <a:rPr lang="en-US" dirty="0"/>
              <a:t>Covid Death Rate</a:t>
            </a:r>
          </a:p>
        </p:txBody>
      </p:sp>
      <p:sp>
        <p:nvSpPr>
          <p:cNvPr id="11" name="TextBox 10">
            <a:extLst>
              <a:ext uri="{FF2B5EF4-FFF2-40B4-BE49-F238E27FC236}">
                <a16:creationId xmlns:a16="http://schemas.microsoft.com/office/drawing/2014/main" id="{8ED9BAF0-CB07-0507-9A37-DC6680692223}"/>
              </a:ext>
            </a:extLst>
          </p:cNvPr>
          <p:cNvSpPr txBox="1"/>
          <p:nvPr/>
        </p:nvSpPr>
        <p:spPr>
          <a:xfrm>
            <a:off x="6666908" y="809625"/>
            <a:ext cx="2733675" cy="369332"/>
          </a:xfrm>
          <a:prstGeom prst="rect">
            <a:avLst/>
          </a:prstGeom>
          <a:noFill/>
        </p:spPr>
        <p:txBody>
          <a:bodyPr wrap="square" rtlCol="0">
            <a:spAutoFit/>
          </a:bodyPr>
          <a:lstStyle/>
          <a:p>
            <a:r>
              <a:rPr lang="en-US" dirty="0"/>
              <a:t>Stores Per Capita</a:t>
            </a:r>
          </a:p>
        </p:txBody>
      </p:sp>
      <p:sp>
        <p:nvSpPr>
          <p:cNvPr id="12" name="TextBox 11">
            <a:extLst>
              <a:ext uri="{FF2B5EF4-FFF2-40B4-BE49-F238E27FC236}">
                <a16:creationId xmlns:a16="http://schemas.microsoft.com/office/drawing/2014/main" id="{599454F2-0321-49D9-24CF-A6204FBB4E75}"/>
              </a:ext>
            </a:extLst>
          </p:cNvPr>
          <p:cNvSpPr txBox="1"/>
          <p:nvPr/>
        </p:nvSpPr>
        <p:spPr>
          <a:xfrm>
            <a:off x="1302309" y="4826296"/>
            <a:ext cx="1802842" cy="369332"/>
          </a:xfrm>
          <a:prstGeom prst="rect">
            <a:avLst/>
          </a:prstGeom>
          <a:noFill/>
        </p:spPr>
        <p:txBody>
          <a:bodyPr wrap="square" rtlCol="0">
            <a:spAutoFit/>
          </a:bodyPr>
          <a:lstStyle/>
          <a:p>
            <a:r>
              <a:rPr lang="en-US" dirty="0"/>
              <a:t>Household Income</a:t>
            </a:r>
          </a:p>
        </p:txBody>
      </p:sp>
      <p:sp>
        <p:nvSpPr>
          <p:cNvPr id="13" name="Rectangle 12">
            <a:extLst>
              <a:ext uri="{FF2B5EF4-FFF2-40B4-BE49-F238E27FC236}">
                <a16:creationId xmlns:a16="http://schemas.microsoft.com/office/drawing/2014/main" id="{CDCDF04B-D8E8-4F74-51C6-7A2A1E24F918}"/>
              </a:ext>
            </a:extLst>
          </p:cNvPr>
          <p:cNvSpPr/>
          <p:nvPr/>
        </p:nvSpPr>
        <p:spPr>
          <a:xfrm>
            <a:off x="3105151" y="1178957"/>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994425-5716-806D-F9A9-B4E7EC75133A}"/>
              </a:ext>
            </a:extLst>
          </p:cNvPr>
          <p:cNvSpPr/>
          <p:nvPr/>
        </p:nvSpPr>
        <p:spPr>
          <a:xfrm>
            <a:off x="9000533" y="1117045"/>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B7CA1E-74D5-2663-9124-67A67D77BB8F}"/>
              </a:ext>
            </a:extLst>
          </p:cNvPr>
          <p:cNvSpPr/>
          <p:nvPr/>
        </p:nvSpPr>
        <p:spPr>
          <a:xfrm>
            <a:off x="5971583" y="3813057"/>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14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0" y="0"/>
            <a:ext cx="5338293" cy="609600"/>
          </a:xfrm>
        </p:spPr>
        <p:txBody>
          <a:bodyPr/>
          <a:lstStyle/>
          <a:p>
            <a:r>
              <a:rPr lang="en-US" dirty="0"/>
              <a:t>Hypothesis 3 Data</a:t>
            </a:r>
          </a:p>
        </p:txBody>
      </p:sp>
      <p:sp>
        <p:nvSpPr>
          <p:cNvPr id="10" name="TextBox 9">
            <a:extLst>
              <a:ext uri="{FF2B5EF4-FFF2-40B4-BE49-F238E27FC236}">
                <a16:creationId xmlns:a16="http://schemas.microsoft.com/office/drawing/2014/main" id="{EC3935B6-4917-75A0-93C8-EAD3BB244DC5}"/>
              </a:ext>
            </a:extLst>
          </p:cNvPr>
          <p:cNvSpPr txBox="1"/>
          <p:nvPr/>
        </p:nvSpPr>
        <p:spPr>
          <a:xfrm>
            <a:off x="8429625" y="5578952"/>
            <a:ext cx="2733675" cy="369332"/>
          </a:xfrm>
          <a:prstGeom prst="rect">
            <a:avLst/>
          </a:prstGeom>
          <a:noFill/>
        </p:spPr>
        <p:txBody>
          <a:bodyPr wrap="square" rtlCol="0">
            <a:spAutoFit/>
          </a:bodyPr>
          <a:lstStyle/>
          <a:p>
            <a:pPr algn="ctr"/>
            <a:r>
              <a:rPr lang="en-US" dirty="0"/>
              <a:t>Covid Death Rate</a:t>
            </a:r>
          </a:p>
        </p:txBody>
      </p:sp>
      <p:sp>
        <p:nvSpPr>
          <p:cNvPr id="11" name="TextBox 10">
            <a:extLst>
              <a:ext uri="{FF2B5EF4-FFF2-40B4-BE49-F238E27FC236}">
                <a16:creationId xmlns:a16="http://schemas.microsoft.com/office/drawing/2014/main" id="{8ED9BAF0-CB07-0507-9A37-DC6680692223}"/>
              </a:ext>
            </a:extLst>
          </p:cNvPr>
          <p:cNvSpPr txBox="1"/>
          <p:nvPr/>
        </p:nvSpPr>
        <p:spPr>
          <a:xfrm>
            <a:off x="4995864" y="5578952"/>
            <a:ext cx="2733675" cy="369332"/>
          </a:xfrm>
          <a:prstGeom prst="rect">
            <a:avLst/>
          </a:prstGeom>
          <a:noFill/>
        </p:spPr>
        <p:txBody>
          <a:bodyPr wrap="square" rtlCol="0">
            <a:spAutoFit/>
          </a:bodyPr>
          <a:lstStyle/>
          <a:p>
            <a:pPr algn="ctr"/>
            <a:r>
              <a:rPr lang="en-US" dirty="0"/>
              <a:t>Stores Per Capita</a:t>
            </a:r>
          </a:p>
        </p:txBody>
      </p:sp>
      <p:sp>
        <p:nvSpPr>
          <p:cNvPr id="12" name="TextBox 11">
            <a:extLst>
              <a:ext uri="{FF2B5EF4-FFF2-40B4-BE49-F238E27FC236}">
                <a16:creationId xmlns:a16="http://schemas.microsoft.com/office/drawing/2014/main" id="{599454F2-0321-49D9-24CF-A6204FBB4E75}"/>
              </a:ext>
            </a:extLst>
          </p:cNvPr>
          <p:cNvSpPr txBox="1"/>
          <p:nvPr/>
        </p:nvSpPr>
        <p:spPr>
          <a:xfrm>
            <a:off x="1959535" y="5578952"/>
            <a:ext cx="1802842" cy="369332"/>
          </a:xfrm>
          <a:prstGeom prst="rect">
            <a:avLst/>
          </a:prstGeom>
          <a:noFill/>
        </p:spPr>
        <p:txBody>
          <a:bodyPr wrap="square" rtlCol="0">
            <a:spAutoFit/>
          </a:bodyPr>
          <a:lstStyle/>
          <a:p>
            <a:r>
              <a:rPr lang="en-US" dirty="0"/>
              <a:t>Household Income</a:t>
            </a:r>
          </a:p>
        </p:txBody>
      </p:sp>
      <p:pic>
        <p:nvPicPr>
          <p:cNvPr id="8" name="Picture 7">
            <a:extLst>
              <a:ext uri="{FF2B5EF4-FFF2-40B4-BE49-F238E27FC236}">
                <a16:creationId xmlns:a16="http://schemas.microsoft.com/office/drawing/2014/main" id="{5B1D7948-D28F-0143-72F5-8036524E9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1548289"/>
            <a:ext cx="12192000" cy="4064000"/>
          </a:xfrm>
          <a:prstGeom prst="rect">
            <a:avLst/>
          </a:prstGeom>
        </p:spPr>
      </p:pic>
    </p:spTree>
    <p:extLst>
      <p:ext uri="{BB962C8B-B14F-4D97-AF65-F5344CB8AC3E}">
        <p14:creationId xmlns:p14="http://schemas.microsoft.com/office/powerpoint/2010/main" val="314686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75A-A474-3090-56A0-2D783C63AB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338469-7569-AE83-0300-623C8DCAD2F6}"/>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dirty="0"/>
              <a:t>Hypothesis 1: zips w/ higher average household income will have more grocery stores  per capita than zip codes with lower average household income</a:t>
            </a:r>
          </a:p>
          <a:p>
            <a:pPr>
              <a:buFont typeface="Wingdings" panose="05000000000000000000" pitchFamily="2" charset="2"/>
              <a:buChar char="ü"/>
            </a:pPr>
            <a:r>
              <a:rPr lang="en-US" dirty="0"/>
              <a:t>Hypothesis 2: Within Chicago Zip Codes, lower income areas will have higher rates of COVID-19 than higher income areas </a:t>
            </a:r>
          </a:p>
          <a:p>
            <a:pPr>
              <a:buFont typeface="Wingdings" panose="05000000000000000000" pitchFamily="2" charset="2"/>
              <a:buChar char="ü"/>
            </a:pPr>
            <a:r>
              <a:rPr lang="en-US" dirty="0"/>
              <a:t>Hypothesis 3: Food insecurity adversely impacts covid outcomes by limiting access to healthy food options and in-pharmacy medical care (e.g., vaccinations)</a:t>
            </a:r>
          </a:p>
          <a:p>
            <a:pPr lvl="1">
              <a:buFont typeface="Tw Cen MT" panose="020B0602020104020603" pitchFamily="34" charset="0"/>
              <a:buChar char="x"/>
            </a:pPr>
            <a:r>
              <a:rPr lang="en-US" dirty="0"/>
              <a:t>Causality – more stores may have closed due to covid</a:t>
            </a:r>
          </a:p>
          <a:p>
            <a:pPr lvl="1">
              <a:buFont typeface="Tw Cen MT" panose="020B0602020104020603" pitchFamily="34" charset="0"/>
              <a:buChar char="x"/>
            </a:pPr>
            <a:r>
              <a:rPr lang="en-US" dirty="0"/>
              <a:t>Unemployment rate and education status may be influencing some of these relationships. A multivariate regression including all factors is warranted</a:t>
            </a:r>
          </a:p>
          <a:p>
            <a:pPr lvl="1">
              <a:buFont typeface="Tw Cen MT" panose="020B0602020104020603" pitchFamily="34" charset="0"/>
              <a:buChar char="x"/>
            </a:pPr>
            <a:endParaRPr lang="en-US" dirty="0"/>
          </a:p>
        </p:txBody>
      </p:sp>
    </p:spTree>
    <p:extLst>
      <p:ext uri="{BB962C8B-B14F-4D97-AF65-F5344CB8AC3E}">
        <p14:creationId xmlns:p14="http://schemas.microsoft.com/office/powerpoint/2010/main" val="78165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D84-BE81-1DD1-F6E0-5FD3F240543C}"/>
              </a:ext>
            </a:extLst>
          </p:cNvPr>
          <p:cNvSpPr>
            <a:spLocks noGrp="1"/>
          </p:cNvSpPr>
          <p:nvPr>
            <p:ph type="title"/>
          </p:nvPr>
        </p:nvSpPr>
        <p:spPr/>
        <p:txBody>
          <a:bodyPr/>
          <a:lstStyle/>
          <a:p>
            <a:r>
              <a:rPr lang="en-US" dirty="0"/>
              <a:t>Implications of the analysis</a:t>
            </a:r>
          </a:p>
        </p:txBody>
      </p:sp>
      <p:sp>
        <p:nvSpPr>
          <p:cNvPr id="3" name="Content Placeholder 2">
            <a:extLst>
              <a:ext uri="{FF2B5EF4-FFF2-40B4-BE49-F238E27FC236}">
                <a16:creationId xmlns:a16="http://schemas.microsoft.com/office/drawing/2014/main" id="{45687275-1722-FF14-4B98-92BBAC39FCB0}"/>
              </a:ext>
            </a:extLst>
          </p:cNvPr>
          <p:cNvSpPr>
            <a:spLocks noGrp="1"/>
          </p:cNvSpPr>
          <p:nvPr>
            <p:ph idx="1"/>
          </p:nvPr>
        </p:nvSpPr>
        <p:spPr/>
        <p:txBody>
          <a:bodyPr/>
          <a:lstStyle/>
          <a:p>
            <a:r>
              <a:rPr lang="en-US" dirty="0"/>
              <a:t>Food insecurity may be linked to covid transmission and death rates </a:t>
            </a:r>
          </a:p>
          <a:p>
            <a:pPr lvl="1"/>
            <a:r>
              <a:rPr lang="en-US" dirty="0"/>
              <a:t>Also see Choi &amp; Men; </a:t>
            </a:r>
            <a:r>
              <a:rPr lang="en-US" i="1" dirty="0"/>
              <a:t>Public Health</a:t>
            </a:r>
            <a:r>
              <a:rPr lang="en-US" dirty="0"/>
              <a:t>, 2021</a:t>
            </a:r>
          </a:p>
          <a:p>
            <a:r>
              <a:rPr lang="en-US" dirty="0"/>
              <a:t>Previous work has shown strong links between food insecurity and chronic health conditions (e.g., see Carter et al., </a:t>
            </a:r>
            <a:r>
              <a:rPr lang="en-US" i="1" dirty="0"/>
              <a:t>Ref Mod in Biomed Sci</a:t>
            </a:r>
            <a:r>
              <a:rPr lang="en-US" dirty="0"/>
              <a:t>, 2023)</a:t>
            </a:r>
          </a:p>
          <a:p>
            <a:pPr lvl="1"/>
            <a:r>
              <a:rPr lang="en-US" dirty="0"/>
              <a:t>Our findings suggest that access to quality food may adversely impact those who are food insecure on pandemic outcomes</a:t>
            </a:r>
          </a:p>
          <a:p>
            <a:r>
              <a:rPr lang="en-US" dirty="0"/>
              <a:t>Findings linking employment and education status to covid rates suggests that a multitude of socioeconomic factors can influence health during a pandemic</a:t>
            </a:r>
          </a:p>
        </p:txBody>
      </p:sp>
    </p:spTree>
    <p:extLst>
      <p:ext uri="{BB962C8B-B14F-4D97-AF65-F5344CB8AC3E}">
        <p14:creationId xmlns:p14="http://schemas.microsoft.com/office/powerpoint/2010/main" val="19927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7C5-B19B-1830-C504-2380B1ABA2E7}"/>
              </a:ext>
            </a:extLst>
          </p:cNvPr>
          <p:cNvSpPr>
            <a:spLocks noGrp="1"/>
          </p:cNvSpPr>
          <p:nvPr>
            <p:ph type="title"/>
          </p:nvPr>
        </p:nvSpPr>
        <p:spPr>
          <a:xfrm>
            <a:off x="975360" y="672698"/>
            <a:ext cx="10241280" cy="1513332"/>
          </a:xfrm>
        </p:spPr>
        <p:txBody>
          <a:bodyPr>
            <a:normAutofit fontScale="90000"/>
          </a:bodyPr>
          <a:lstStyle/>
          <a:p>
            <a:pPr algn="ctr"/>
            <a:r>
              <a:rPr lang="en-US" dirty="0"/>
              <a:t>Does grocery store availability impact covid-19 outcomes in Chicago? </a:t>
            </a:r>
          </a:p>
        </p:txBody>
      </p:sp>
      <p:sp>
        <p:nvSpPr>
          <p:cNvPr id="3" name="Content Placeholder 2">
            <a:extLst>
              <a:ext uri="{FF2B5EF4-FFF2-40B4-BE49-F238E27FC236}">
                <a16:creationId xmlns:a16="http://schemas.microsoft.com/office/drawing/2014/main" id="{5B90A2FD-897B-7926-1BDF-3170612E57D5}"/>
              </a:ext>
            </a:extLst>
          </p:cNvPr>
          <p:cNvSpPr>
            <a:spLocks noGrp="1"/>
          </p:cNvSpPr>
          <p:nvPr>
            <p:ph idx="1"/>
          </p:nvPr>
        </p:nvSpPr>
        <p:spPr>
          <a:xfrm>
            <a:off x="630754" y="2548276"/>
            <a:ext cx="10930492" cy="3637026"/>
          </a:xfrm>
        </p:spPr>
        <p:txBody>
          <a:bodyPr/>
          <a:lstStyle/>
          <a:p>
            <a:pPr marL="0" indent="0" algn="ctr">
              <a:buNone/>
            </a:pPr>
            <a:r>
              <a:rPr lang="en-US" dirty="0"/>
              <a:t>While there are many compounding factors as to why specific zip codes had higher Covid-19 infection rates, we wanted to analyze if the amount of grocery stores was correlated to these outcome. We hypothesized that grocery stores, in part, have a positive impact on a zip codes’ health, which has showed to impact a populations’ COVID-19 outcome. Additionally, grocery stores have the ability to administer COVID-19 vaccinations, boosters and tests, which could positively affect a zip codes’ COVID-19 infection rates. </a:t>
            </a:r>
          </a:p>
        </p:txBody>
      </p:sp>
    </p:spTree>
    <p:extLst>
      <p:ext uri="{BB962C8B-B14F-4D97-AF65-F5344CB8AC3E}">
        <p14:creationId xmlns:p14="http://schemas.microsoft.com/office/powerpoint/2010/main" val="298349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B7-842B-D36E-1B7D-15913A99CA9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AADA0C1-B050-1D02-CBB6-CFF5CA3BD4FB}"/>
              </a:ext>
            </a:extLst>
          </p:cNvPr>
          <p:cNvSpPr>
            <a:spLocks noGrp="1"/>
          </p:cNvSpPr>
          <p:nvPr>
            <p:ph idx="1"/>
          </p:nvPr>
        </p:nvSpPr>
        <p:spPr/>
        <p:txBody>
          <a:bodyPr/>
          <a:lstStyle/>
          <a:p>
            <a:r>
              <a:rPr lang="en-US" dirty="0"/>
              <a:t>US Census for Chicago (API)</a:t>
            </a:r>
          </a:p>
          <a:p>
            <a:r>
              <a:rPr lang="en-US" dirty="0"/>
              <a:t>City of Chicago Data Portal </a:t>
            </a:r>
          </a:p>
          <a:p>
            <a:pPr lvl="1"/>
            <a:r>
              <a:rPr lang="en-US" dirty="0"/>
              <a:t>Grocery Store Status (From June 2020)</a:t>
            </a:r>
          </a:p>
          <a:p>
            <a:pPr lvl="1"/>
            <a:r>
              <a:rPr lang="en-US" dirty="0"/>
              <a:t>COVID-19 Hospitalizations and Deaths (Cumulative From March 2020 to July 2023)</a:t>
            </a:r>
          </a:p>
          <a:p>
            <a:pPr lvl="1"/>
            <a:endParaRPr lang="en-US" dirty="0"/>
          </a:p>
        </p:txBody>
      </p:sp>
    </p:spTree>
    <p:extLst>
      <p:ext uri="{BB962C8B-B14F-4D97-AF65-F5344CB8AC3E}">
        <p14:creationId xmlns:p14="http://schemas.microsoft.com/office/powerpoint/2010/main" val="31380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4901-198B-93C9-7EF0-B516C67511BA}"/>
              </a:ext>
            </a:extLst>
          </p:cNvPr>
          <p:cNvSpPr>
            <a:spLocks noGrp="1"/>
          </p:cNvSpPr>
          <p:nvPr>
            <p:ph type="title"/>
          </p:nvPr>
        </p:nvSpPr>
        <p:spPr>
          <a:xfrm>
            <a:off x="354169" y="151584"/>
            <a:ext cx="10241280" cy="799971"/>
          </a:xfrm>
        </p:spPr>
        <p:txBody>
          <a:bodyPr/>
          <a:lstStyle/>
          <a:p>
            <a:r>
              <a:rPr lang="en-US" dirty="0"/>
              <a:t>Data Distribution</a:t>
            </a:r>
          </a:p>
        </p:txBody>
      </p:sp>
      <p:pic>
        <p:nvPicPr>
          <p:cNvPr id="9" name="Content Placeholder 8">
            <a:extLst>
              <a:ext uri="{FF2B5EF4-FFF2-40B4-BE49-F238E27FC236}">
                <a16:creationId xmlns:a16="http://schemas.microsoft.com/office/drawing/2014/main" id="{A817846D-D90C-EC18-DFC5-40CE096321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2" t="7366" r="8505" b="7472"/>
          <a:stretch/>
        </p:blipFill>
        <p:spPr>
          <a:xfrm>
            <a:off x="1777284" y="1144740"/>
            <a:ext cx="8448541" cy="4954889"/>
          </a:xfrm>
        </p:spPr>
      </p:pic>
      <p:sp>
        <p:nvSpPr>
          <p:cNvPr id="10" name="TextBox 9">
            <a:extLst>
              <a:ext uri="{FF2B5EF4-FFF2-40B4-BE49-F238E27FC236}">
                <a16:creationId xmlns:a16="http://schemas.microsoft.com/office/drawing/2014/main" id="{9EF4F65E-83FD-7104-C7DB-0986967F691C}"/>
              </a:ext>
            </a:extLst>
          </p:cNvPr>
          <p:cNvSpPr txBox="1"/>
          <p:nvPr/>
        </p:nvSpPr>
        <p:spPr>
          <a:xfrm>
            <a:off x="8358389" y="4301543"/>
            <a:ext cx="1700011" cy="923330"/>
          </a:xfrm>
          <a:prstGeom prst="rect">
            <a:avLst/>
          </a:prstGeom>
          <a:noFill/>
        </p:spPr>
        <p:txBody>
          <a:bodyPr wrap="square" rtlCol="0">
            <a:spAutoFit/>
          </a:bodyPr>
          <a:lstStyle/>
          <a:p>
            <a:r>
              <a:rPr lang="en-US" dirty="0"/>
              <a:t>Outliers were removed per analysis</a:t>
            </a:r>
          </a:p>
        </p:txBody>
      </p:sp>
    </p:spTree>
    <p:extLst>
      <p:ext uri="{BB962C8B-B14F-4D97-AF65-F5344CB8AC3E}">
        <p14:creationId xmlns:p14="http://schemas.microsoft.com/office/powerpoint/2010/main" val="368729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zip codes with higher than average household income will have more grocery stores than zip codes with lower than average household income</a:t>
            </a:r>
          </a:p>
          <a:p>
            <a:pPr lvl="1"/>
            <a:r>
              <a:rPr lang="en-US" dirty="0"/>
              <a:t>Rationale: Businesses are more likely to build in areas where individuals have more disposable income to spend on their products and services</a:t>
            </a:r>
          </a:p>
        </p:txBody>
      </p:sp>
    </p:spTree>
    <p:extLst>
      <p:ext uri="{BB962C8B-B14F-4D97-AF65-F5344CB8AC3E}">
        <p14:creationId xmlns:p14="http://schemas.microsoft.com/office/powerpoint/2010/main" val="75795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Box Plot</a:t>
            </a:r>
          </a:p>
          <a:p>
            <a:pPr marL="285750" indent="-285750">
              <a:buFont typeface="Arial" panose="020B0604020202020204" pitchFamily="34" charset="0"/>
              <a:buChar char="•"/>
            </a:pPr>
            <a:r>
              <a:rPr lang="en-US" dirty="0"/>
              <a:t>Used bins to put the zip codes in one of 4 bins based on that zip code’s average household income</a:t>
            </a:r>
          </a:p>
          <a:p>
            <a:endParaRPr lang="en-US" dirty="0"/>
          </a:p>
        </p:txBody>
      </p:sp>
      <p:pic>
        <p:nvPicPr>
          <p:cNvPr id="10" name="Content Placeholder 9" descr="A graph of a chart&#10;&#10;Description automatically generated with medium confidence">
            <a:extLst>
              <a:ext uri="{FF2B5EF4-FFF2-40B4-BE49-F238E27FC236}">
                <a16:creationId xmlns:a16="http://schemas.microsoft.com/office/drawing/2014/main" id="{50C9711A-79E3-5A54-75FC-8BECBAF328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81"/>
          <a:stretch/>
        </p:blipFill>
        <p:spPr>
          <a:xfrm>
            <a:off x="5654012" y="634508"/>
            <a:ext cx="6537988" cy="5226542"/>
          </a:xfrm>
        </p:spPr>
      </p:pic>
      <p:sp>
        <p:nvSpPr>
          <p:cNvPr id="3" name="TextBox 2">
            <a:extLst>
              <a:ext uri="{FF2B5EF4-FFF2-40B4-BE49-F238E27FC236}">
                <a16:creationId xmlns:a16="http://schemas.microsoft.com/office/drawing/2014/main" id="{FCB9882A-D424-3959-75B7-B1C9F16BB48B}"/>
              </a:ext>
            </a:extLst>
          </p:cNvPr>
          <p:cNvSpPr txBox="1"/>
          <p:nvPr/>
        </p:nvSpPr>
        <p:spPr>
          <a:xfrm>
            <a:off x="7162800" y="4748784"/>
            <a:ext cx="859536" cy="307777"/>
          </a:xfrm>
          <a:prstGeom prst="rect">
            <a:avLst/>
          </a:prstGeom>
          <a:noFill/>
        </p:spPr>
        <p:txBody>
          <a:bodyPr wrap="square" rtlCol="0">
            <a:spAutoFit/>
          </a:bodyPr>
          <a:lstStyle/>
          <a:p>
            <a:r>
              <a:rPr lang="en-US" sz="1400" dirty="0">
                <a:solidFill>
                  <a:srgbClr val="FF0000"/>
                </a:solidFill>
              </a:rPr>
              <a:t>$23,019</a:t>
            </a:r>
          </a:p>
        </p:txBody>
      </p:sp>
      <p:sp>
        <p:nvSpPr>
          <p:cNvPr id="4" name="TextBox 3">
            <a:extLst>
              <a:ext uri="{FF2B5EF4-FFF2-40B4-BE49-F238E27FC236}">
                <a16:creationId xmlns:a16="http://schemas.microsoft.com/office/drawing/2014/main" id="{2AF223F8-0FD4-4D19-4A64-6E640BD17A59}"/>
              </a:ext>
            </a:extLst>
          </p:cNvPr>
          <p:cNvSpPr txBox="1"/>
          <p:nvPr/>
        </p:nvSpPr>
        <p:spPr>
          <a:xfrm>
            <a:off x="7162800"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7" name="TextBox 6">
            <a:extLst>
              <a:ext uri="{FF2B5EF4-FFF2-40B4-BE49-F238E27FC236}">
                <a16:creationId xmlns:a16="http://schemas.microsoft.com/office/drawing/2014/main" id="{196D4E45-D575-94F3-3B48-5DB29F223C2F}"/>
              </a:ext>
            </a:extLst>
          </p:cNvPr>
          <p:cNvSpPr txBox="1"/>
          <p:nvPr/>
        </p:nvSpPr>
        <p:spPr>
          <a:xfrm>
            <a:off x="8573008" y="3562096"/>
            <a:ext cx="859536" cy="307777"/>
          </a:xfrm>
          <a:prstGeom prst="rect">
            <a:avLst/>
          </a:prstGeom>
          <a:noFill/>
        </p:spPr>
        <p:txBody>
          <a:bodyPr wrap="square" rtlCol="0">
            <a:spAutoFit/>
          </a:bodyPr>
          <a:lstStyle/>
          <a:p>
            <a:r>
              <a:rPr lang="en-US" sz="1400" dirty="0">
                <a:solidFill>
                  <a:srgbClr val="FF0000"/>
                </a:solidFill>
              </a:rPr>
              <a:t>$63,889</a:t>
            </a:r>
          </a:p>
        </p:txBody>
      </p:sp>
      <p:sp>
        <p:nvSpPr>
          <p:cNvPr id="8" name="TextBox 7">
            <a:extLst>
              <a:ext uri="{FF2B5EF4-FFF2-40B4-BE49-F238E27FC236}">
                <a16:creationId xmlns:a16="http://schemas.microsoft.com/office/drawing/2014/main" id="{CF2CA345-C956-BAB5-530B-1E25006D2FAE}"/>
              </a:ext>
            </a:extLst>
          </p:cNvPr>
          <p:cNvSpPr txBox="1"/>
          <p:nvPr/>
        </p:nvSpPr>
        <p:spPr>
          <a:xfrm>
            <a:off x="9952736" y="2574159"/>
            <a:ext cx="859536" cy="307777"/>
          </a:xfrm>
          <a:prstGeom prst="rect">
            <a:avLst/>
          </a:prstGeom>
          <a:noFill/>
        </p:spPr>
        <p:txBody>
          <a:bodyPr wrap="square" rtlCol="0">
            <a:spAutoFit/>
          </a:bodyPr>
          <a:lstStyle/>
          <a:p>
            <a:r>
              <a:rPr lang="en-US" sz="1400" dirty="0">
                <a:solidFill>
                  <a:srgbClr val="FF0000"/>
                </a:solidFill>
              </a:rPr>
              <a:t>$95,676</a:t>
            </a:r>
          </a:p>
        </p:txBody>
      </p:sp>
      <p:sp>
        <p:nvSpPr>
          <p:cNvPr id="9" name="TextBox 8">
            <a:extLst>
              <a:ext uri="{FF2B5EF4-FFF2-40B4-BE49-F238E27FC236}">
                <a16:creationId xmlns:a16="http://schemas.microsoft.com/office/drawing/2014/main" id="{0E121373-5A22-233F-9062-F5A8FC5F954C}"/>
              </a:ext>
            </a:extLst>
          </p:cNvPr>
          <p:cNvSpPr txBox="1"/>
          <p:nvPr/>
        </p:nvSpPr>
        <p:spPr>
          <a:xfrm>
            <a:off x="11322304" y="1183640"/>
            <a:ext cx="1052576" cy="307777"/>
          </a:xfrm>
          <a:prstGeom prst="rect">
            <a:avLst/>
          </a:prstGeom>
          <a:noFill/>
        </p:spPr>
        <p:txBody>
          <a:bodyPr wrap="square" rtlCol="0">
            <a:spAutoFit/>
          </a:bodyPr>
          <a:lstStyle/>
          <a:p>
            <a:r>
              <a:rPr lang="en-US" sz="1400" dirty="0">
                <a:solidFill>
                  <a:srgbClr val="FF0000"/>
                </a:solidFill>
              </a:rPr>
              <a:t>$140,125</a:t>
            </a:r>
          </a:p>
        </p:txBody>
      </p:sp>
      <p:sp>
        <p:nvSpPr>
          <p:cNvPr id="11" name="TextBox 10">
            <a:extLst>
              <a:ext uri="{FF2B5EF4-FFF2-40B4-BE49-F238E27FC236}">
                <a16:creationId xmlns:a16="http://schemas.microsoft.com/office/drawing/2014/main" id="{79FBD0AD-8B32-B345-A573-E725D58FCFBB}"/>
              </a:ext>
            </a:extLst>
          </p:cNvPr>
          <p:cNvSpPr txBox="1"/>
          <p:nvPr/>
        </p:nvSpPr>
        <p:spPr>
          <a:xfrm>
            <a:off x="8573008"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12" name="TextBox 11">
            <a:extLst>
              <a:ext uri="{FF2B5EF4-FFF2-40B4-BE49-F238E27FC236}">
                <a16:creationId xmlns:a16="http://schemas.microsoft.com/office/drawing/2014/main" id="{823F4794-2073-CF2A-B42D-EC21B65AB59D}"/>
              </a:ext>
            </a:extLst>
          </p:cNvPr>
          <p:cNvSpPr txBox="1"/>
          <p:nvPr/>
        </p:nvSpPr>
        <p:spPr>
          <a:xfrm>
            <a:off x="9952736" y="3446744"/>
            <a:ext cx="859536" cy="307777"/>
          </a:xfrm>
          <a:prstGeom prst="rect">
            <a:avLst/>
          </a:prstGeom>
          <a:noFill/>
        </p:spPr>
        <p:txBody>
          <a:bodyPr wrap="square" rtlCol="0">
            <a:spAutoFit/>
          </a:bodyPr>
          <a:lstStyle/>
          <a:p>
            <a:r>
              <a:rPr lang="en-US" sz="1400" dirty="0">
                <a:solidFill>
                  <a:srgbClr val="FF0000"/>
                </a:solidFill>
              </a:rPr>
              <a:t>$63,889</a:t>
            </a:r>
          </a:p>
        </p:txBody>
      </p:sp>
      <p:sp>
        <p:nvSpPr>
          <p:cNvPr id="13" name="TextBox 12">
            <a:extLst>
              <a:ext uri="{FF2B5EF4-FFF2-40B4-BE49-F238E27FC236}">
                <a16:creationId xmlns:a16="http://schemas.microsoft.com/office/drawing/2014/main" id="{37A6D47D-94F8-CD05-D8A0-D0A19A520496}"/>
              </a:ext>
            </a:extLst>
          </p:cNvPr>
          <p:cNvSpPr txBox="1"/>
          <p:nvPr/>
        </p:nvSpPr>
        <p:spPr>
          <a:xfrm>
            <a:off x="11322304" y="2557518"/>
            <a:ext cx="859536" cy="307777"/>
          </a:xfrm>
          <a:prstGeom prst="rect">
            <a:avLst/>
          </a:prstGeom>
          <a:noFill/>
        </p:spPr>
        <p:txBody>
          <a:bodyPr wrap="square" rtlCol="0">
            <a:spAutoFit/>
          </a:bodyPr>
          <a:lstStyle/>
          <a:p>
            <a:r>
              <a:rPr lang="en-US" sz="1400" dirty="0">
                <a:solidFill>
                  <a:srgbClr val="FF0000"/>
                </a:solidFill>
              </a:rPr>
              <a:t>$95,676</a:t>
            </a:r>
          </a:p>
        </p:txBody>
      </p:sp>
    </p:spTree>
    <p:extLst>
      <p:ext uri="{BB962C8B-B14F-4D97-AF65-F5344CB8AC3E}">
        <p14:creationId xmlns:p14="http://schemas.microsoft.com/office/powerpoint/2010/main" val="302381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E20ABFE2-F7A2-6C59-1778-7A9594BE01A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981"/>
          <a:stretch/>
        </p:blipFill>
        <p:spPr>
          <a:xfrm>
            <a:off x="5651500" y="698533"/>
            <a:ext cx="6540500" cy="5162517"/>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Scatter Plot with Regression</a:t>
            </a:r>
          </a:p>
          <a:p>
            <a:r>
              <a:rPr lang="en-US" dirty="0"/>
              <a:t>The Regression line is modeled by the equation y = 1.679e-07x + -0.0007651913</a:t>
            </a:r>
          </a:p>
          <a:p>
            <a:r>
              <a:rPr lang="en-US" dirty="0"/>
              <a:t>The </a:t>
            </a:r>
            <a:r>
              <a:rPr lang="en-US" dirty="0" err="1"/>
              <a:t>r-value</a:t>
            </a:r>
            <a:r>
              <a:rPr lang="en-US" dirty="0"/>
              <a:t> is: 0.44475023404704944</a:t>
            </a:r>
          </a:p>
          <a:p>
            <a:r>
              <a:rPr lang="en-US" dirty="0"/>
              <a:t>The p-value is: 0.0007531819043198361</a:t>
            </a:r>
          </a:p>
        </p:txBody>
      </p:sp>
    </p:spTree>
    <p:extLst>
      <p:ext uri="{BB962C8B-B14F-4D97-AF65-F5344CB8AC3E}">
        <p14:creationId xmlns:p14="http://schemas.microsoft.com/office/powerpoint/2010/main" val="42417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lower income areas will have higher rates of COVID-19 than higher income areas </a:t>
            </a:r>
          </a:p>
          <a:p>
            <a:pPr lvl="1"/>
            <a:r>
              <a:rPr lang="en-US" dirty="0"/>
              <a:t>Rationale: Lower Income areas have several contributing factors leading to these higher rates:</a:t>
            </a:r>
          </a:p>
          <a:p>
            <a:pPr lvl="2"/>
            <a:r>
              <a:rPr lang="en-US" dirty="0"/>
              <a:t>Less access to healthcare</a:t>
            </a:r>
          </a:p>
          <a:p>
            <a:pPr lvl="2"/>
            <a:r>
              <a:rPr lang="en-US" dirty="0"/>
              <a:t>Lowered ability to afford healthcare which may mitigate COVID-19 transmission</a:t>
            </a:r>
          </a:p>
        </p:txBody>
      </p:sp>
    </p:spTree>
    <p:extLst>
      <p:ext uri="{BB962C8B-B14F-4D97-AF65-F5344CB8AC3E}">
        <p14:creationId xmlns:p14="http://schemas.microsoft.com/office/powerpoint/2010/main" val="339116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a:t>
            </a:r>
          </a:p>
        </p:txBody>
      </p:sp>
      <p:pic>
        <p:nvPicPr>
          <p:cNvPr id="6" name="Content Placeholder 5" descr="A graph with blue dots and a red line&#10;&#10;Description automatically generated">
            <a:extLst>
              <a:ext uri="{FF2B5EF4-FFF2-40B4-BE49-F238E27FC236}">
                <a16:creationId xmlns:a16="http://schemas.microsoft.com/office/drawing/2014/main" id="{2570ABB4-05AB-E6C7-2CD3-E7C4E5EF7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 value: -0.4099</a:t>
            </a:r>
          </a:p>
          <a:p>
            <a:r>
              <a:rPr lang="en-US" dirty="0"/>
              <a:t>Regression line eq: y=-0.0012707x+653.44</a:t>
            </a:r>
          </a:p>
          <a:p>
            <a:endParaRPr lang="en-US" dirty="0"/>
          </a:p>
        </p:txBody>
      </p:sp>
    </p:spTree>
    <p:extLst>
      <p:ext uri="{BB962C8B-B14F-4D97-AF65-F5344CB8AC3E}">
        <p14:creationId xmlns:p14="http://schemas.microsoft.com/office/powerpoint/2010/main" val="1570692288"/>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412524"/>
      </a:dk2>
      <a:lt2>
        <a:srgbClr val="E2E8E5"/>
      </a:lt2>
      <a:accent1>
        <a:srgbClr val="B5377A"/>
      </a:accent1>
      <a:accent2>
        <a:srgbClr val="C749C0"/>
      </a:accent2>
      <a:accent3>
        <a:srgbClr val="C74957"/>
      </a:accent3>
      <a:accent4>
        <a:srgbClr val="B56F37"/>
      </a:accent4>
      <a:accent5>
        <a:srgbClr val="B4A441"/>
      </a:accent5>
      <a:accent6>
        <a:srgbClr val="8EB035"/>
      </a:accent6>
      <a:hlink>
        <a:srgbClr val="8A87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1732</TotalTime>
  <Words>1084</Words>
  <Application>Microsoft Office PowerPoint</Application>
  <PresentationFormat>Widescreen</PresentationFormat>
  <Paragraphs>98</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Tw Cen MT</vt:lpstr>
      <vt:lpstr>Wingdings</vt:lpstr>
      <vt:lpstr>GradientRiseVTI</vt:lpstr>
      <vt:lpstr>Food deserts’ impact on covid-19 metrics in Chicago</vt:lpstr>
      <vt:lpstr>Does grocery store availability impact covid-19 outcomes in Chicago? </vt:lpstr>
      <vt:lpstr>DATA Sources</vt:lpstr>
      <vt:lpstr>Data Distribution</vt:lpstr>
      <vt:lpstr>Hypothesis 1</vt:lpstr>
      <vt:lpstr>Hypothesis 1 Data</vt:lpstr>
      <vt:lpstr>Hypothesis 1 Data(cont.)</vt:lpstr>
      <vt:lpstr>Hypothesis 2</vt:lpstr>
      <vt:lpstr>Hypothesis 2 Data</vt:lpstr>
      <vt:lpstr>Hypothesis 2 Data(cont.)</vt:lpstr>
      <vt:lpstr>Hypothesis 2 Data(cont.)</vt:lpstr>
      <vt:lpstr>Hypothesis 3</vt:lpstr>
      <vt:lpstr>Hypothesis 3 Data</vt:lpstr>
      <vt:lpstr>Hypothesis 3 Data</vt:lpstr>
      <vt:lpstr>Hypothesis 3 Data</vt:lpstr>
      <vt:lpstr>Hypothesis 3 Data</vt:lpstr>
      <vt:lpstr>Hypothesis 3 Data</vt:lpstr>
      <vt:lpstr>Conclusions</vt:lpstr>
      <vt:lpstr>Implications of the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factors and Food Deserts</dc:title>
  <dc:creator>roxanne meyer</dc:creator>
  <cp:lastModifiedBy>Jennifer Lynn Krizman</cp:lastModifiedBy>
  <cp:revision>25</cp:revision>
  <dcterms:created xsi:type="dcterms:W3CDTF">2023-08-10T01:20:23Z</dcterms:created>
  <dcterms:modified xsi:type="dcterms:W3CDTF">2023-08-16T21:00:41Z</dcterms:modified>
</cp:coreProperties>
</file>