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70" r:id="rId3"/>
    <p:sldId id="271" r:id="rId4"/>
    <p:sldId id="273" r:id="rId5"/>
    <p:sldId id="262" r:id="rId6"/>
    <p:sldId id="258" r:id="rId7"/>
    <p:sldId id="263" r:id="rId8"/>
    <p:sldId id="264" r:id="rId9"/>
    <p:sldId id="265" r:id="rId10"/>
    <p:sldId id="272" r:id="rId11"/>
    <p:sldId id="267" r:id="rId12"/>
    <p:sldId id="268" r:id="rId13"/>
    <p:sldId id="266" r:id="rId14"/>
    <p:sldId id="274" r:id="rId15"/>
    <p:sldId id="275" r:id="rId16"/>
    <p:sldId id="276" r:id="rId17"/>
    <p:sldId id="277" r:id="rId18"/>
    <p:sldId id="260" r:id="rId19"/>
    <p:sldId id="26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704" autoAdjust="0"/>
    <p:restoredTop sz="89889" autoAdjust="0"/>
  </p:normalViewPr>
  <p:slideViewPr>
    <p:cSldViewPr snapToGrid="0">
      <p:cViewPr varScale="1">
        <p:scale>
          <a:sx n="37" d="100"/>
          <a:sy n="37" d="100"/>
        </p:scale>
        <p:origin x="216"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48834F75-36C9-4F5D-9405-4827B3182479}"/>
    <pc:docChg chg="modSld sldOrd">
      <pc:chgData name="roxanne meyer" userId="20c9b0d18ecba281" providerId="LiveId" clId="{48834F75-36C9-4F5D-9405-4827B3182479}" dt="2023-08-16T22:34:46.048" v="1"/>
      <pc:docMkLst>
        <pc:docMk/>
      </pc:docMkLst>
      <pc:sldChg chg="ord">
        <pc:chgData name="roxanne meyer" userId="20c9b0d18ecba281" providerId="LiveId" clId="{48834F75-36C9-4F5D-9405-4827B3182479}" dt="2023-08-16T22:34:46.048" v="1"/>
        <pc:sldMkLst>
          <pc:docMk/>
          <pc:sldMk cId="922531392"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3</a:t>
            </a:fld>
            <a:endParaRPr lang="en-US"/>
          </a:p>
        </p:txBody>
      </p:sp>
    </p:spTree>
    <p:extLst>
      <p:ext uri="{BB962C8B-B14F-4D97-AF65-F5344CB8AC3E}">
        <p14:creationId xmlns:p14="http://schemas.microsoft.com/office/powerpoint/2010/main" val="234729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note: there are 3 hidden figures on this slide, viewable when animations are present</a:t>
            </a:r>
          </a:p>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14</a:t>
            </a:fld>
            <a:endParaRPr lang="en-US"/>
          </a:p>
        </p:txBody>
      </p:sp>
    </p:spTree>
    <p:extLst>
      <p:ext uri="{BB962C8B-B14F-4D97-AF65-F5344CB8AC3E}">
        <p14:creationId xmlns:p14="http://schemas.microsoft.com/office/powerpoint/2010/main" val="3272741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note: there are 3 hidden figures on this slide, viewable when animations are present</a:t>
            </a:r>
          </a:p>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15</a:t>
            </a:fld>
            <a:endParaRPr lang="en-US"/>
          </a:p>
        </p:txBody>
      </p:sp>
    </p:spTree>
    <p:extLst>
      <p:ext uri="{BB962C8B-B14F-4D97-AF65-F5344CB8AC3E}">
        <p14:creationId xmlns:p14="http://schemas.microsoft.com/office/powerpoint/2010/main" val="366855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16</a:t>
            </a:fld>
            <a:endParaRPr lang="en-US"/>
          </a:p>
        </p:txBody>
      </p:sp>
    </p:spTree>
    <p:extLst>
      <p:ext uri="{BB962C8B-B14F-4D97-AF65-F5344CB8AC3E}">
        <p14:creationId xmlns:p14="http://schemas.microsoft.com/office/powerpoint/2010/main" val="227342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17</a:t>
            </a:fld>
            <a:endParaRPr lang="en-US"/>
          </a:p>
        </p:txBody>
      </p:sp>
    </p:spTree>
    <p:extLst>
      <p:ext uri="{BB962C8B-B14F-4D97-AF65-F5344CB8AC3E}">
        <p14:creationId xmlns:p14="http://schemas.microsoft.com/office/powerpoint/2010/main" val="192317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boxplots of the variables that we used in our analyses. we didn't exclude all outliers outright, but on a per-analysis basis</a:t>
            </a: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4</a:t>
            </a:fld>
            <a:endParaRPr lang="en-US"/>
          </a:p>
        </p:txBody>
      </p:sp>
    </p:spTree>
    <p:extLst>
      <p:ext uri="{BB962C8B-B14F-4D97-AF65-F5344CB8AC3E}">
        <p14:creationId xmlns:p14="http://schemas.microsoft.com/office/powerpoint/2010/main" val="173918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 Within Chicago zip codes, lower income areas will have higher rates of covid 19 than higher income areas. Our rationale is that lower income areas have several contributing factors leading to these higher rates which are lower access to healthcare and a lowered ability to afford healthcare which may mitigate COVID-19 transmissions.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help prove this we made some figures comparing the Covid test rates, covid case rates, and covid death rates with the average household income.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8</a:t>
            </a:fld>
            <a:endParaRPr lang="en-US"/>
          </a:p>
        </p:txBody>
      </p:sp>
    </p:spTree>
    <p:extLst>
      <p:ext uri="{BB962C8B-B14F-4D97-AF65-F5344CB8AC3E}">
        <p14:creationId xmlns:p14="http://schemas.microsoft.com/office/powerpoint/2010/main" val="364642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first graphed a scatterplot comparing covid test rates with household income and we noticed that the higher income areas had a lower test rate compared to the lower income areas. The </a:t>
            </a:r>
            <a:r>
              <a:rPr lang="en-US" sz="1800" b="0" i="0" u="none" strike="noStrike" dirty="0" err="1">
                <a:solidFill>
                  <a:srgbClr val="000000"/>
                </a:solidFill>
                <a:effectLst/>
                <a:latin typeface="Arial" panose="020B0604020202020204" pitchFamily="34" charset="0"/>
              </a:rPr>
              <a:t>r-value</a:t>
            </a:r>
            <a:r>
              <a:rPr lang="en-US" sz="1800" b="0" i="0" u="none" strike="noStrike" dirty="0">
                <a:solidFill>
                  <a:srgbClr val="000000"/>
                </a:solidFill>
                <a:effectLst/>
                <a:latin typeface="Arial" panose="020B0604020202020204" pitchFamily="34" charset="0"/>
              </a:rPr>
              <a:t> is -0.4099 which means there is a negative relationship and it is not exactly a linear relationship.</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9</a:t>
            </a:fld>
            <a:endParaRPr lang="en-US"/>
          </a:p>
        </p:txBody>
      </p:sp>
    </p:spTree>
    <p:extLst>
      <p:ext uri="{BB962C8B-B14F-4D97-AF65-F5344CB8AC3E}">
        <p14:creationId xmlns:p14="http://schemas.microsoft.com/office/powerpoint/2010/main" val="14898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also graphed a scatterplot comparing the covid case rate with household income. The </a:t>
            </a:r>
            <a:r>
              <a:rPr lang="en-US" sz="1800" b="0" i="0" u="none" strike="noStrike" dirty="0" err="1">
                <a:solidFill>
                  <a:srgbClr val="000000"/>
                </a:solidFill>
                <a:effectLst/>
                <a:latin typeface="Arial" panose="020B0604020202020204" pitchFamily="34" charset="0"/>
              </a:rPr>
              <a:t>r-value</a:t>
            </a:r>
            <a:r>
              <a:rPr lang="en-US" sz="1800" b="0" i="0" u="none" strike="noStrike" dirty="0">
                <a:solidFill>
                  <a:srgbClr val="000000"/>
                </a:solidFill>
                <a:effectLst/>
                <a:latin typeface="Arial" panose="020B0604020202020204" pitchFamily="34" charset="0"/>
              </a:rPr>
              <a:t> is 0.2235 which means a positive relationship but not a good linear relationship but there is still a small pattern. The higher income areas have more positive cases.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10</a:t>
            </a:fld>
            <a:endParaRPr lang="en-US"/>
          </a:p>
        </p:txBody>
      </p:sp>
    </p:spTree>
    <p:extLst>
      <p:ext uri="{BB962C8B-B14F-4D97-AF65-F5344CB8AC3E}">
        <p14:creationId xmlns:p14="http://schemas.microsoft.com/office/powerpoint/2010/main" val="2052304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graphed a scatterplot comparing the covid death rate with household income. The </a:t>
            </a:r>
            <a:r>
              <a:rPr lang="en-US" sz="1800" b="0" i="0" u="none" strike="noStrike" dirty="0" err="1">
                <a:solidFill>
                  <a:srgbClr val="000000"/>
                </a:solidFill>
                <a:effectLst/>
                <a:latin typeface="Arial" panose="020B0604020202020204" pitchFamily="34" charset="0"/>
              </a:rPr>
              <a:t>r-value</a:t>
            </a:r>
            <a:r>
              <a:rPr lang="en-US" sz="1800" b="0" i="0" u="none" strike="noStrike" dirty="0">
                <a:solidFill>
                  <a:srgbClr val="000000"/>
                </a:solidFill>
                <a:effectLst/>
                <a:latin typeface="Arial" panose="020B0604020202020204" pitchFamily="34" charset="0"/>
              </a:rPr>
              <a:t> is -0.6624 which means a negative relationship and it has a more linear relationship compared to the other 2 graphs. There is a significant difference between higher income and lower deaths. When comparing the data from all 3 scatter plots we can see that even though the lower income areas had a higher test rate and a lower case rate they still had a very high death rate showing that the limited access to healthcare could have been a case for this difference.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11</a:t>
            </a:fld>
            <a:endParaRPr lang="en-US"/>
          </a:p>
        </p:txBody>
      </p:sp>
    </p:spTree>
    <p:extLst>
      <p:ext uri="{BB962C8B-B14F-4D97-AF65-F5344CB8AC3E}">
        <p14:creationId xmlns:p14="http://schemas.microsoft.com/office/powerpoint/2010/main" val="404332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there are 3 hidden figures on this slide, viewable when animations are present</a:t>
            </a:r>
          </a:p>
        </p:txBody>
      </p:sp>
      <p:sp>
        <p:nvSpPr>
          <p:cNvPr id="4" name="Slide Number Placeholder 3"/>
          <p:cNvSpPr>
            <a:spLocks noGrp="1"/>
          </p:cNvSpPr>
          <p:nvPr>
            <p:ph type="sldNum" sz="quarter" idx="5"/>
          </p:nvPr>
        </p:nvSpPr>
        <p:spPr/>
        <p:txBody>
          <a:bodyPr/>
          <a:lstStyle/>
          <a:p>
            <a:fld id="{329DE463-A1C0-414E-B4AA-BAE163A06D01}" type="slidenum">
              <a:rPr lang="en-US" smtClean="0"/>
              <a:t>13</a:t>
            </a:fld>
            <a:endParaRPr lang="en-US"/>
          </a:p>
        </p:txBody>
      </p:sp>
    </p:spTree>
    <p:extLst>
      <p:ext uri="{BB962C8B-B14F-4D97-AF65-F5344CB8AC3E}">
        <p14:creationId xmlns:p14="http://schemas.microsoft.com/office/powerpoint/2010/main" val="1309549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August 16,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developers/data-se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cityofchicago.org/Health-Human-Services/COVID-19-Cases-Tests-and-Deaths-by-ZIP-Code/yhhz-zm2v/explore/query/SELECT%0A%20%20%60zip_code%60%2C%0A%20%20%60week_number%60%2C%0A%20%20%60week_start%60%2C%0A%20%20%60week_end%60%2C%0A%20%20%60cases_weekly%60%2C%0A%20%20%60cases_cumulative%60%2C%0A%20%20%60case_rate_weekly%60%2C%0A%20%20%60case_rate_cumulative%60%2C%0A%20%20%60tests_weekly%60%2C%0A%20%20%60tests_cumulative%60%2C%0A%20%20%60test_rate_weekly%60%2C%0A%20%20%60test_rate_cumulative%60%2C%0A%20%20%60percent_tested_positive_weekly%60%2C%0A%20%20%60percent_tested_positive_cumulative%60%2C%0A%20%20%60deaths_weekly%60%2C%0A%20%20%60deaths_cumulative%60%2C%0A%20%20%60death_rate_weekly%60%2C%0A%20%20%60death_rate_cumulative%60%2C%0A%20%20%60population%60%2C%0A%20%20%60row_id%60%2C%0A%20%20%60zip_code_location%60%2C%0A%20%20%60%3A%40computed_region_rpca_8um6%60%2C%0A%20%20%60%3A%40computed_region_vrxf_vc4k%60%2C%0A%20%20%60%3A%40computed_region_6mkv_f3dw%60%2C%0A%20%20%60%3A%40computed_region_bdys_3d7i%60%2C%0A%20%20%60%3A%40computed_region_43wa_7qmu%60/page/filter" TargetMode="External"/><Relationship Id="rId5" Type="http://schemas.openxmlformats.org/officeDocument/2006/relationships/hyperlink" Target="https://data.cityofchicago.org/Health-Human-Services/Grocery-Store-Status/3e26-zek2/data" TargetMode="External"/><Relationship Id="rId4" Type="http://schemas.openxmlformats.org/officeDocument/2006/relationships/hyperlink" Target="https://data.cityofchicago.org/Facilities-Geographic-Boundaries/Boundaries-ZIP-Codes/gdcf-axm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0.22351</a:t>
            </a:r>
          </a:p>
          <a:p>
            <a:r>
              <a:rPr lang="en-US" dirty="0"/>
              <a:t>Regression Line equation: y=2.19e^-5x+27.14</a:t>
            </a:r>
          </a:p>
        </p:txBody>
      </p:sp>
      <p:pic>
        <p:nvPicPr>
          <p:cNvPr id="8" name="Content Placeholder 7" descr="A graph with blue dots and a red line&#10;&#10;Description automatically generated">
            <a:extLst>
              <a:ext uri="{FF2B5EF4-FFF2-40B4-BE49-F238E27FC236}">
                <a16:creationId xmlns:a16="http://schemas.microsoft.com/office/drawing/2014/main" id="{0354DD31-5D26-7C21-3A2D-C7274A69D4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Tree>
    <p:extLst>
      <p:ext uri="{BB962C8B-B14F-4D97-AF65-F5344CB8AC3E}">
        <p14:creationId xmlns:p14="http://schemas.microsoft.com/office/powerpoint/2010/main" val="9225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B96A0E20-D7CD-B1C6-1CC4-23493CEEE1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-0.66243</a:t>
            </a:r>
          </a:p>
          <a:p>
            <a:r>
              <a:rPr lang="en-US" dirty="0"/>
              <a:t>Regression Line equation: y=-3.1e^-6x+0.49</a:t>
            </a:r>
          </a:p>
        </p:txBody>
      </p:sp>
    </p:spTree>
    <p:extLst>
      <p:ext uri="{BB962C8B-B14F-4D97-AF65-F5344CB8AC3E}">
        <p14:creationId xmlns:p14="http://schemas.microsoft.com/office/powerpoint/2010/main" val="135168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Food insecurity adversely impacts covid outcomes by limiting access to healthy food options and in-pharmacy medical care (e.g., vaccinations)</a:t>
            </a:r>
          </a:p>
          <a:p>
            <a:pPr lvl="1"/>
            <a:r>
              <a:rPr lang="en-US" dirty="0"/>
              <a:t>Predictions.</a:t>
            </a:r>
          </a:p>
          <a:p>
            <a:pPr lvl="2"/>
            <a:r>
              <a:rPr lang="en-US" dirty="0"/>
              <a:t>Across zip codes in the Chicago area, those with fewer grocery stores report higher covid cases, tests, and covid-related death</a:t>
            </a:r>
          </a:p>
          <a:p>
            <a:pPr lvl="2"/>
            <a:r>
              <a:rPr lang="en-US" dirty="0"/>
              <a:t>A median-split of zip codes further supports this grocery-store availability/covid link</a:t>
            </a:r>
          </a:p>
          <a:p>
            <a:pPr lvl="2"/>
            <a:r>
              <a:rPr lang="en-US" dirty="0"/>
              <a:t>The correlation between store availability and covid rates cannot be explained by other variables, namely employment status and education demographics</a:t>
            </a:r>
          </a:p>
        </p:txBody>
      </p:sp>
    </p:spTree>
    <p:extLst>
      <p:ext uri="{BB962C8B-B14F-4D97-AF65-F5344CB8AC3E}">
        <p14:creationId xmlns:p14="http://schemas.microsoft.com/office/powerpoint/2010/main" val="263307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14" name="Picture 13">
            <a:extLst>
              <a:ext uri="{FF2B5EF4-FFF2-40B4-BE49-F238E27FC236}">
                <a16:creationId xmlns:a16="http://schemas.microsoft.com/office/drawing/2014/main" id="{341D25C7-8531-7B8D-4F36-94BB95A49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17" name="TextBox 16">
            <a:extLst>
              <a:ext uri="{FF2B5EF4-FFF2-40B4-BE49-F238E27FC236}">
                <a16:creationId xmlns:a16="http://schemas.microsoft.com/office/drawing/2014/main" id="{354E035E-A59E-28D1-68A8-73B8B2D079C0}"/>
              </a:ext>
            </a:extLst>
          </p:cNvPr>
          <p:cNvSpPr txBox="1"/>
          <p:nvPr/>
        </p:nvSpPr>
        <p:spPr>
          <a:xfrm>
            <a:off x="1924050" y="1634596"/>
            <a:ext cx="1762125" cy="369332"/>
          </a:xfrm>
          <a:prstGeom prst="rect">
            <a:avLst/>
          </a:prstGeom>
          <a:noFill/>
        </p:spPr>
        <p:txBody>
          <a:bodyPr wrap="square" rtlCol="0">
            <a:spAutoFit/>
          </a:bodyPr>
          <a:lstStyle/>
          <a:p>
            <a:pPr algn="ctr"/>
            <a:r>
              <a:rPr lang="en-US" dirty="0"/>
              <a:t>Covid Test Rate</a:t>
            </a:r>
          </a:p>
        </p:txBody>
      </p:sp>
      <p:sp>
        <p:nvSpPr>
          <p:cNvPr id="18" name="TextBox 17">
            <a:extLst>
              <a:ext uri="{FF2B5EF4-FFF2-40B4-BE49-F238E27FC236}">
                <a16:creationId xmlns:a16="http://schemas.microsoft.com/office/drawing/2014/main" id="{66E5F730-1E13-184F-C66D-ED5F7EEBBB2B}"/>
              </a:ext>
            </a:extLst>
          </p:cNvPr>
          <p:cNvSpPr txBox="1"/>
          <p:nvPr/>
        </p:nvSpPr>
        <p:spPr>
          <a:xfrm>
            <a:off x="5362575" y="1634596"/>
            <a:ext cx="1762125" cy="369332"/>
          </a:xfrm>
          <a:prstGeom prst="rect">
            <a:avLst/>
          </a:prstGeom>
          <a:noFill/>
        </p:spPr>
        <p:txBody>
          <a:bodyPr wrap="square" rtlCol="0">
            <a:spAutoFit/>
          </a:bodyPr>
          <a:lstStyle/>
          <a:p>
            <a:pPr algn="ctr"/>
            <a:r>
              <a:rPr lang="en-US" dirty="0"/>
              <a:t>Covid Case Rate</a:t>
            </a:r>
          </a:p>
        </p:txBody>
      </p:sp>
      <p:sp>
        <p:nvSpPr>
          <p:cNvPr id="19" name="TextBox 18">
            <a:extLst>
              <a:ext uri="{FF2B5EF4-FFF2-40B4-BE49-F238E27FC236}">
                <a16:creationId xmlns:a16="http://schemas.microsoft.com/office/drawing/2014/main" id="{346BA15D-0715-D25E-7475-0A143F6B05F9}"/>
              </a:ext>
            </a:extLst>
          </p:cNvPr>
          <p:cNvSpPr txBox="1"/>
          <p:nvPr/>
        </p:nvSpPr>
        <p:spPr>
          <a:xfrm>
            <a:off x="8801100" y="1634596"/>
            <a:ext cx="1895475" cy="369332"/>
          </a:xfrm>
          <a:prstGeom prst="rect">
            <a:avLst/>
          </a:prstGeom>
          <a:noFill/>
        </p:spPr>
        <p:txBody>
          <a:bodyPr wrap="square" rtlCol="0">
            <a:spAutoFit/>
          </a:bodyPr>
          <a:lstStyle/>
          <a:p>
            <a:pPr algn="ctr"/>
            <a:r>
              <a:rPr lang="en-US" dirty="0"/>
              <a:t>Covid Death Rate</a:t>
            </a:r>
          </a:p>
        </p:txBody>
      </p:sp>
      <p:sp>
        <p:nvSpPr>
          <p:cNvPr id="16" name="Rectangle 15">
            <a:extLst>
              <a:ext uri="{FF2B5EF4-FFF2-40B4-BE49-F238E27FC236}">
                <a16:creationId xmlns:a16="http://schemas.microsoft.com/office/drawing/2014/main" id="{EC4BBC94-10B0-5EAC-C696-F14A8900D236}"/>
              </a:ext>
            </a:extLst>
          </p:cNvPr>
          <p:cNvSpPr/>
          <p:nvPr/>
        </p:nvSpPr>
        <p:spPr>
          <a:xfrm>
            <a:off x="7848600" y="1735665"/>
            <a:ext cx="3457575"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C4D816-36A1-92F8-2959-55D68A237B9C}"/>
              </a:ext>
            </a:extLst>
          </p:cNvPr>
          <p:cNvSpPr/>
          <p:nvPr/>
        </p:nvSpPr>
        <p:spPr>
          <a:xfrm>
            <a:off x="4233863" y="1735667"/>
            <a:ext cx="3590924" cy="338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0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6" name="Picture 5">
            <a:extLst>
              <a:ext uri="{FF2B5EF4-FFF2-40B4-BE49-F238E27FC236}">
                <a16:creationId xmlns:a16="http://schemas.microsoft.com/office/drawing/2014/main" id="{BA33D433-A814-FDFF-56B0-0FF302DBB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
        <p:nvSpPr>
          <p:cNvPr id="7" name="TextBox 6">
            <a:extLst>
              <a:ext uri="{FF2B5EF4-FFF2-40B4-BE49-F238E27FC236}">
                <a16:creationId xmlns:a16="http://schemas.microsoft.com/office/drawing/2014/main" id="{F2AF8E5C-B49A-DE53-91FB-643E540F43D4}"/>
              </a:ext>
            </a:extLst>
          </p:cNvPr>
          <p:cNvSpPr txBox="1"/>
          <p:nvPr/>
        </p:nvSpPr>
        <p:spPr>
          <a:xfrm>
            <a:off x="1971675" y="1577446"/>
            <a:ext cx="1762125" cy="369332"/>
          </a:xfrm>
          <a:prstGeom prst="rect">
            <a:avLst/>
          </a:prstGeom>
          <a:noFill/>
        </p:spPr>
        <p:txBody>
          <a:bodyPr wrap="square" rtlCol="0">
            <a:spAutoFit/>
          </a:bodyPr>
          <a:lstStyle/>
          <a:p>
            <a:pPr algn="ctr"/>
            <a:r>
              <a:rPr lang="en-US" dirty="0"/>
              <a:t>Covid Test Rate</a:t>
            </a:r>
          </a:p>
        </p:txBody>
      </p:sp>
      <p:sp>
        <p:nvSpPr>
          <p:cNvPr id="8" name="TextBox 7">
            <a:extLst>
              <a:ext uri="{FF2B5EF4-FFF2-40B4-BE49-F238E27FC236}">
                <a16:creationId xmlns:a16="http://schemas.microsoft.com/office/drawing/2014/main" id="{EDB37108-EBFF-6A8C-FF09-3CFC641E45E9}"/>
              </a:ext>
            </a:extLst>
          </p:cNvPr>
          <p:cNvSpPr txBox="1"/>
          <p:nvPr/>
        </p:nvSpPr>
        <p:spPr>
          <a:xfrm>
            <a:off x="5410200" y="1577446"/>
            <a:ext cx="1762125" cy="369332"/>
          </a:xfrm>
          <a:prstGeom prst="rect">
            <a:avLst/>
          </a:prstGeom>
          <a:noFill/>
        </p:spPr>
        <p:txBody>
          <a:bodyPr wrap="square" rtlCol="0">
            <a:spAutoFit/>
          </a:bodyPr>
          <a:lstStyle/>
          <a:p>
            <a:pPr algn="ctr"/>
            <a:r>
              <a:rPr lang="en-US" dirty="0"/>
              <a:t>Covid Case Rate</a:t>
            </a:r>
          </a:p>
        </p:txBody>
      </p:sp>
      <p:sp>
        <p:nvSpPr>
          <p:cNvPr id="9" name="TextBox 8">
            <a:extLst>
              <a:ext uri="{FF2B5EF4-FFF2-40B4-BE49-F238E27FC236}">
                <a16:creationId xmlns:a16="http://schemas.microsoft.com/office/drawing/2014/main" id="{11C99892-33CA-EDEB-D7BA-87D070C233DA}"/>
              </a:ext>
            </a:extLst>
          </p:cNvPr>
          <p:cNvSpPr txBox="1"/>
          <p:nvPr/>
        </p:nvSpPr>
        <p:spPr>
          <a:xfrm>
            <a:off x="8848725" y="1577446"/>
            <a:ext cx="1895475" cy="369332"/>
          </a:xfrm>
          <a:prstGeom prst="rect">
            <a:avLst/>
          </a:prstGeom>
          <a:noFill/>
        </p:spPr>
        <p:txBody>
          <a:bodyPr wrap="square" rtlCol="0">
            <a:spAutoFit/>
          </a:bodyPr>
          <a:lstStyle/>
          <a:p>
            <a:pPr algn="ctr"/>
            <a:r>
              <a:rPr lang="en-US" dirty="0"/>
              <a:t>Covid Death Rate</a:t>
            </a:r>
          </a:p>
        </p:txBody>
      </p:sp>
      <p:sp>
        <p:nvSpPr>
          <p:cNvPr id="11" name="Rectangle 10">
            <a:extLst>
              <a:ext uri="{FF2B5EF4-FFF2-40B4-BE49-F238E27FC236}">
                <a16:creationId xmlns:a16="http://schemas.microsoft.com/office/drawing/2014/main" id="{98CE8336-7235-1867-D45A-37F59B074BF9}"/>
              </a:ext>
            </a:extLst>
          </p:cNvPr>
          <p:cNvSpPr/>
          <p:nvPr/>
        </p:nvSpPr>
        <p:spPr>
          <a:xfrm>
            <a:off x="7781925" y="1678515"/>
            <a:ext cx="3571875" cy="37824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36CFF1-52BF-DD79-4A33-5C2882E5976C}"/>
              </a:ext>
            </a:extLst>
          </p:cNvPr>
          <p:cNvSpPr/>
          <p:nvPr/>
        </p:nvSpPr>
        <p:spPr>
          <a:xfrm>
            <a:off x="4281488" y="1678516"/>
            <a:ext cx="3681412" cy="37824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5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313207" y="258606"/>
            <a:ext cx="5338293" cy="738344"/>
          </a:xfrm>
        </p:spPr>
        <p:txBody>
          <a:bodyPr/>
          <a:lstStyle/>
          <a:p>
            <a:r>
              <a:rPr lang="en-US" dirty="0"/>
              <a:t>Hypothesis 3 Data</a:t>
            </a:r>
          </a:p>
        </p:txBody>
      </p:sp>
      <p:pic>
        <p:nvPicPr>
          <p:cNvPr id="4" name="Picture 3">
            <a:extLst>
              <a:ext uri="{FF2B5EF4-FFF2-40B4-BE49-F238E27FC236}">
                <a16:creationId xmlns:a16="http://schemas.microsoft.com/office/drawing/2014/main" id="{6A405106-411B-0C7F-7057-62F22ED3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7718"/>
            <a:ext cx="12192000" cy="4064000"/>
          </a:xfrm>
          <a:prstGeom prst="rect">
            <a:avLst/>
          </a:prstGeom>
        </p:spPr>
      </p:pic>
      <p:sp>
        <p:nvSpPr>
          <p:cNvPr id="5" name="TextBox 4">
            <a:extLst>
              <a:ext uri="{FF2B5EF4-FFF2-40B4-BE49-F238E27FC236}">
                <a16:creationId xmlns:a16="http://schemas.microsoft.com/office/drawing/2014/main" id="{580220DD-973D-F30D-3983-D19739C7FF12}"/>
              </a:ext>
            </a:extLst>
          </p:cNvPr>
          <p:cNvSpPr txBox="1"/>
          <p:nvPr/>
        </p:nvSpPr>
        <p:spPr>
          <a:xfrm>
            <a:off x="1776412" y="5491718"/>
            <a:ext cx="1762125" cy="369332"/>
          </a:xfrm>
          <a:prstGeom prst="rect">
            <a:avLst/>
          </a:prstGeom>
          <a:noFill/>
        </p:spPr>
        <p:txBody>
          <a:bodyPr wrap="square" rtlCol="0">
            <a:spAutoFit/>
          </a:bodyPr>
          <a:lstStyle/>
          <a:p>
            <a:pPr algn="ctr"/>
            <a:r>
              <a:rPr lang="en-US" dirty="0"/>
              <a:t>Covid Test Rate</a:t>
            </a:r>
          </a:p>
        </p:txBody>
      </p:sp>
      <p:sp>
        <p:nvSpPr>
          <p:cNvPr id="7" name="TextBox 6">
            <a:extLst>
              <a:ext uri="{FF2B5EF4-FFF2-40B4-BE49-F238E27FC236}">
                <a16:creationId xmlns:a16="http://schemas.microsoft.com/office/drawing/2014/main" id="{62817BCC-144D-C9EB-36E5-500242933A41}"/>
              </a:ext>
            </a:extLst>
          </p:cNvPr>
          <p:cNvSpPr txBox="1"/>
          <p:nvPr/>
        </p:nvSpPr>
        <p:spPr>
          <a:xfrm>
            <a:off x="5214937" y="5491718"/>
            <a:ext cx="1762125" cy="369332"/>
          </a:xfrm>
          <a:prstGeom prst="rect">
            <a:avLst/>
          </a:prstGeom>
          <a:noFill/>
        </p:spPr>
        <p:txBody>
          <a:bodyPr wrap="square" rtlCol="0">
            <a:spAutoFit/>
          </a:bodyPr>
          <a:lstStyle/>
          <a:p>
            <a:pPr algn="ctr"/>
            <a:r>
              <a:rPr lang="en-US" dirty="0"/>
              <a:t>Covid Case Rate</a:t>
            </a:r>
          </a:p>
        </p:txBody>
      </p:sp>
      <p:sp>
        <p:nvSpPr>
          <p:cNvPr id="8" name="TextBox 7">
            <a:extLst>
              <a:ext uri="{FF2B5EF4-FFF2-40B4-BE49-F238E27FC236}">
                <a16:creationId xmlns:a16="http://schemas.microsoft.com/office/drawing/2014/main" id="{E8F4C2D4-4079-042D-8B24-5F2FD361C315}"/>
              </a:ext>
            </a:extLst>
          </p:cNvPr>
          <p:cNvSpPr txBox="1"/>
          <p:nvPr/>
        </p:nvSpPr>
        <p:spPr>
          <a:xfrm>
            <a:off x="8653462" y="5491718"/>
            <a:ext cx="1895475" cy="369332"/>
          </a:xfrm>
          <a:prstGeom prst="rect">
            <a:avLst/>
          </a:prstGeom>
          <a:noFill/>
        </p:spPr>
        <p:txBody>
          <a:bodyPr wrap="square" rtlCol="0">
            <a:spAutoFit/>
          </a:bodyPr>
          <a:lstStyle/>
          <a:p>
            <a:pPr algn="ctr"/>
            <a:r>
              <a:rPr lang="en-US" dirty="0"/>
              <a:t>Covid Death Rate</a:t>
            </a:r>
          </a:p>
        </p:txBody>
      </p:sp>
      <p:sp>
        <p:nvSpPr>
          <p:cNvPr id="9" name="Rectangle 8">
            <a:extLst>
              <a:ext uri="{FF2B5EF4-FFF2-40B4-BE49-F238E27FC236}">
                <a16:creationId xmlns:a16="http://schemas.microsoft.com/office/drawing/2014/main" id="{C229C231-8B62-E82B-C94B-512F3C423373}"/>
              </a:ext>
            </a:extLst>
          </p:cNvPr>
          <p:cNvSpPr/>
          <p:nvPr/>
        </p:nvSpPr>
        <p:spPr>
          <a:xfrm>
            <a:off x="7848600" y="1735664"/>
            <a:ext cx="3457575" cy="41253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1021A8-D7A2-72E3-221F-65FAAC07030E}"/>
              </a:ext>
            </a:extLst>
          </p:cNvPr>
          <p:cNvSpPr/>
          <p:nvPr/>
        </p:nvSpPr>
        <p:spPr>
          <a:xfrm>
            <a:off x="4233863" y="1735666"/>
            <a:ext cx="3590924" cy="4186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6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pic>
        <p:nvPicPr>
          <p:cNvPr id="5" name="Picture 4">
            <a:extLst>
              <a:ext uri="{FF2B5EF4-FFF2-40B4-BE49-F238E27FC236}">
                <a16:creationId xmlns:a16="http://schemas.microsoft.com/office/drawing/2014/main" id="{52B05168-DDD2-0392-6A78-B5C2CC8E987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99" y="996950"/>
            <a:ext cx="6067435" cy="2757925"/>
          </a:xfrm>
          <a:prstGeom prst="rect">
            <a:avLst/>
          </a:prstGeom>
        </p:spPr>
      </p:pic>
      <p:pic>
        <p:nvPicPr>
          <p:cNvPr id="7" name="Picture 6">
            <a:extLst>
              <a:ext uri="{FF2B5EF4-FFF2-40B4-BE49-F238E27FC236}">
                <a16:creationId xmlns:a16="http://schemas.microsoft.com/office/drawing/2014/main" id="{25BA57F2-F0CC-A636-E4DC-84E8ECEC24D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3098" y="3631050"/>
            <a:ext cx="6071616" cy="2759825"/>
          </a:xfrm>
          <a:prstGeom prst="rect">
            <a:avLst/>
          </a:prstGeom>
        </p:spPr>
      </p:pic>
      <p:pic>
        <p:nvPicPr>
          <p:cNvPr id="9" name="Picture 8">
            <a:extLst>
              <a:ext uri="{FF2B5EF4-FFF2-40B4-BE49-F238E27FC236}">
                <a16:creationId xmlns:a16="http://schemas.microsoft.com/office/drawing/2014/main" id="{758424B9-2119-831F-6B9D-C162557F16B2}"/>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8906" y="996950"/>
            <a:ext cx="6071616" cy="2759825"/>
          </a:xfrm>
          <a:prstGeom prst="rect">
            <a:avLst/>
          </a:prstGeom>
        </p:spPr>
      </p:pic>
      <p:sp>
        <p:nvSpPr>
          <p:cNvPr id="10" name="TextBox 9">
            <a:extLst>
              <a:ext uri="{FF2B5EF4-FFF2-40B4-BE49-F238E27FC236}">
                <a16:creationId xmlns:a16="http://schemas.microsoft.com/office/drawing/2014/main" id="{EC3935B6-4917-75A0-93C8-EAD3BB244DC5}"/>
              </a:ext>
            </a:extLst>
          </p:cNvPr>
          <p:cNvSpPr txBox="1"/>
          <p:nvPr/>
        </p:nvSpPr>
        <p:spPr>
          <a:xfrm>
            <a:off x="695325" y="809625"/>
            <a:ext cx="2733675" cy="369332"/>
          </a:xfrm>
          <a:prstGeom prst="rect">
            <a:avLst/>
          </a:prstGeom>
          <a:noFill/>
        </p:spPr>
        <p:txBody>
          <a:bodyPr wrap="square" rtlCol="0">
            <a:spAutoFit/>
          </a:bodyPr>
          <a:lstStyle/>
          <a:p>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6666908" y="809625"/>
            <a:ext cx="2733675" cy="369332"/>
          </a:xfrm>
          <a:prstGeom prst="rect">
            <a:avLst/>
          </a:prstGeom>
          <a:noFill/>
        </p:spPr>
        <p:txBody>
          <a:bodyPr wrap="square" rtlCol="0">
            <a:spAutoFit/>
          </a:bodyPr>
          <a:lstStyle/>
          <a:p>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302309" y="4826296"/>
            <a:ext cx="1802842" cy="369332"/>
          </a:xfrm>
          <a:prstGeom prst="rect">
            <a:avLst/>
          </a:prstGeom>
          <a:noFill/>
        </p:spPr>
        <p:txBody>
          <a:bodyPr wrap="square" rtlCol="0">
            <a:spAutoFit/>
          </a:bodyPr>
          <a:lstStyle/>
          <a:p>
            <a:r>
              <a:rPr lang="en-US" dirty="0"/>
              <a:t>Household Income</a:t>
            </a:r>
          </a:p>
        </p:txBody>
      </p:sp>
      <p:sp>
        <p:nvSpPr>
          <p:cNvPr id="13" name="Rectangle 12">
            <a:extLst>
              <a:ext uri="{FF2B5EF4-FFF2-40B4-BE49-F238E27FC236}">
                <a16:creationId xmlns:a16="http://schemas.microsoft.com/office/drawing/2014/main" id="{CDCDF04B-D8E8-4F74-51C6-7A2A1E24F918}"/>
              </a:ext>
            </a:extLst>
          </p:cNvPr>
          <p:cNvSpPr/>
          <p:nvPr/>
        </p:nvSpPr>
        <p:spPr>
          <a:xfrm>
            <a:off x="3105151" y="11789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994425-5716-806D-F9A9-B4E7EC75133A}"/>
              </a:ext>
            </a:extLst>
          </p:cNvPr>
          <p:cNvSpPr/>
          <p:nvPr/>
        </p:nvSpPr>
        <p:spPr>
          <a:xfrm>
            <a:off x="9000533" y="1117045"/>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B7CA1E-74D5-2663-9124-67A67D77BB8F}"/>
              </a:ext>
            </a:extLst>
          </p:cNvPr>
          <p:cNvSpPr/>
          <p:nvPr/>
        </p:nvSpPr>
        <p:spPr>
          <a:xfrm>
            <a:off x="5971583" y="3813057"/>
            <a:ext cx="2466974" cy="25759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14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a:xfrm>
            <a:off x="0" y="0"/>
            <a:ext cx="5338293" cy="609600"/>
          </a:xfrm>
        </p:spPr>
        <p:txBody>
          <a:bodyPr/>
          <a:lstStyle/>
          <a:p>
            <a:r>
              <a:rPr lang="en-US" dirty="0"/>
              <a:t>Hypothesis 3 Data</a:t>
            </a:r>
          </a:p>
        </p:txBody>
      </p:sp>
      <p:sp>
        <p:nvSpPr>
          <p:cNvPr id="10" name="TextBox 9">
            <a:extLst>
              <a:ext uri="{FF2B5EF4-FFF2-40B4-BE49-F238E27FC236}">
                <a16:creationId xmlns:a16="http://schemas.microsoft.com/office/drawing/2014/main" id="{EC3935B6-4917-75A0-93C8-EAD3BB244DC5}"/>
              </a:ext>
            </a:extLst>
          </p:cNvPr>
          <p:cNvSpPr txBox="1"/>
          <p:nvPr/>
        </p:nvSpPr>
        <p:spPr>
          <a:xfrm>
            <a:off x="8429625" y="5578952"/>
            <a:ext cx="2733675" cy="369332"/>
          </a:xfrm>
          <a:prstGeom prst="rect">
            <a:avLst/>
          </a:prstGeom>
          <a:noFill/>
        </p:spPr>
        <p:txBody>
          <a:bodyPr wrap="square" rtlCol="0">
            <a:spAutoFit/>
          </a:bodyPr>
          <a:lstStyle/>
          <a:p>
            <a:pPr algn="ctr"/>
            <a:r>
              <a:rPr lang="en-US" dirty="0"/>
              <a:t>Covid Death Rate</a:t>
            </a:r>
          </a:p>
        </p:txBody>
      </p:sp>
      <p:sp>
        <p:nvSpPr>
          <p:cNvPr id="11" name="TextBox 10">
            <a:extLst>
              <a:ext uri="{FF2B5EF4-FFF2-40B4-BE49-F238E27FC236}">
                <a16:creationId xmlns:a16="http://schemas.microsoft.com/office/drawing/2014/main" id="{8ED9BAF0-CB07-0507-9A37-DC6680692223}"/>
              </a:ext>
            </a:extLst>
          </p:cNvPr>
          <p:cNvSpPr txBox="1"/>
          <p:nvPr/>
        </p:nvSpPr>
        <p:spPr>
          <a:xfrm>
            <a:off x="4995864" y="5578952"/>
            <a:ext cx="2733675" cy="369332"/>
          </a:xfrm>
          <a:prstGeom prst="rect">
            <a:avLst/>
          </a:prstGeom>
          <a:noFill/>
        </p:spPr>
        <p:txBody>
          <a:bodyPr wrap="square" rtlCol="0">
            <a:spAutoFit/>
          </a:bodyPr>
          <a:lstStyle/>
          <a:p>
            <a:pPr algn="ctr"/>
            <a:r>
              <a:rPr lang="en-US" dirty="0"/>
              <a:t>Stores Per Capita</a:t>
            </a:r>
          </a:p>
        </p:txBody>
      </p:sp>
      <p:sp>
        <p:nvSpPr>
          <p:cNvPr id="12" name="TextBox 11">
            <a:extLst>
              <a:ext uri="{FF2B5EF4-FFF2-40B4-BE49-F238E27FC236}">
                <a16:creationId xmlns:a16="http://schemas.microsoft.com/office/drawing/2014/main" id="{599454F2-0321-49D9-24CF-A6204FBB4E75}"/>
              </a:ext>
            </a:extLst>
          </p:cNvPr>
          <p:cNvSpPr txBox="1"/>
          <p:nvPr/>
        </p:nvSpPr>
        <p:spPr>
          <a:xfrm>
            <a:off x="1959535" y="5578952"/>
            <a:ext cx="1802842" cy="369332"/>
          </a:xfrm>
          <a:prstGeom prst="rect">
            <a:avLst/>
          </a:prstGeom>
          <a:noFill/>
        </p:spPr>
        <p:txBody>
          <a:bodyPr wrap="square" rtlCol="0">
            <a:spAutoFit/>
          </a:bodyPr>
          <a:lstStyle/>
          <a:p>
            <a:r>
              <a:rPr lang="en-US" dirty="0"/>
              <a:t>Household Income</a:t>
            </a:r>
          </a:p>
        </p:txBody>
      </p:sp>
      <p:pic>
        <p:nvPicPr>
          <p:cNvPr id="8" name="Picture 7">
            <a:extLst>
              <a:ext uri="{FF2B5EF4-FFF2-40B4-BE49-F238E27FC236}">
                <a16:creationId xmlns:a16="http://schemas.microsoft.com/office/drawing/2014/main" id="{5B1D7948-D28F-0143-72F5-8036524E9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1548289"/>
            <a:ext cx="12192000" cy="4064000"/>
          </a:xfrm>
          <a:prstGeom prst="rect">
            <a:avLst/>
          </a:prstGeom>
        </p:spPr>
      </p:pic>
    </p:spTree>
    <p:extLst>
      <p:ext uri="{BB962C8B-B14F-4D97-AF65-F5344CB8AC3E}">
        <p14:creationId xmlns:p14="http://schemas.microsoft.com/office/powerpoint/2010/main" val="314686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 Within Chicago Zip Codes, lower income areas will have higher rates of COVID-19 than higher income areas </a:t>
            </a:r>
          </a:p>
          <a:p>
            <a:pPr>
              <a:buFont typeface="Wingdings" panose="05000000000000000000" pitchFamily="2" charset="2"/>
              <a:buChar char="ü"/>
            </a:pPr>
            <a:r>
              <a:rPr lang="en-US" dirty="0"/>
              <a:t>Hypothesis 3: Food insecurity adversely impacts covid outcomes by limiting access to healthy food options and in-pharmacy medical care (e.g., vaccinations)</a:t>
            </a:r>
          </a:p>
          <a:p>
            <a:pPr lvl="1">
              <a:buFont typeface="Tw Cen MT" panose="020B0602020104020603" pitchFamily="34" charset="0"/>
              <a:buChar char="x"/>
            </a:pPr>
            <a:r>
              <a:rPr lang="en-US" dirty="0"/>
              <a:t>Causality – more stores may have closed due to covid</a:t>
            </a:r>
          </a:p>
          <a:p>
            <a:pPr lvl="1">
              <a:buFont typeface="Tw Cen MT" panose="020B0602020104020603" pitchFamily="34" charset="0"/>
              <a:buChar char="x"/>
            </a:pPr>
            <a:r>
              <a:rPr lang="en-US" dirty="0"/>
              <a:t>Unemployment rate and education status may be influencing some of these relationships. A multivariate regression including all factors is warranted</a:t>
            </a:r>
          </a:p>
          <a:p>
            <a:pPr lvl="1">
              <a:buFont typeface="Tw Cen MT" panose="020B0602020104020603" pitchFamily="34" charset="0"/>
              <a:buChar char="x"/>
            </a:pPr>
            <a:endParaRPr lang="en-US" dirty="0"/>
          </a:p>
        </p:txBody>
      </p:sp>
    </p:spTree>
    <p:extLst>
      <p:ext uri="{BB962C8B-B14F-4D97-AF65-F5344CB8AC3E}">
        <p14:creationId xmlns:p14="http://schemas.microsoft.com/office/powerpoint/2010/main" val="7816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r>
              <a:rPr lang="en-US" dirty="0"/>
              <a:t>Food insecurity may be linked to covid transmission and death rates </a:t>
            </a:r>
          </a:p>
          <a:p>
            <a:pPr lvl="1"/>
            <a:r>
              <a:rPr lang="en-US" dirty="0"/>
              <a:t>Also see Choi &amp; Men; </a:t>
            </a:r>
            <a:r>
              <a:rPr lang="en-US" i="1" dirty="0"/>
              <a:t>Public Health</a:t>
            </a:r>
            <a:r>
              <a:rPr lang="en-US" dirty="0"/>
              <a:t>, 2021</a:t>
            </a:r>
          </a:p>
          <a:p>
            <a:r>
              <a:rPr lang="en-US" dirty="0"/>
              <a:t>Previous work has shown strong links between food insecurity and chronic health conditions (e.g., see Carter et al., </a:t>
            </a:r>
            <a:r>
              <a:rPr lang="en-US" i="1" dirty="0"/>
              <a:t>Ref Mod in Biomed Sci</a:t>
            </a:r>
            <a:r>
              <a:rPr lang="en-US" dirty="0"/>
              <a:t>, 2023)</a:t>
            </a:r>
          </a:p>
          <a:p>
            <a:pPr lvl="1"/>
            <a:r>
              <a:rPr lang="en-US" dirty="0"/>
              <a:t>Our findings suggest that access to quality food may adversely impact those who are food insecure on pandemic outcomes</a:t>
            </a:r>
          </a:p>
          <a:p>
            <a:r>
              <a:rPr lang="en-US" dirty="0"/>
              <a:t>Findings linking employment and education status to covid rates suggests that a multitude of socioeconomic factors can influence health during a pandemic</a:t>
            </a:r>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5EA-31B4-1631-D821-D6C22CED50B5}"/>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AF0D3F82-96BD-AC9F-776B-A3CC75BE32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040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hlinkClick r:id="rId3"/>
              </a:rPr>
              <a:t>US Census for Chicago (API)</a:t>
            </a:r>
            <a:endParaRPr lang="en-US" dirty="0"/>
          </a:p>
          <a:p>
            <a:r>
              <a:rPr lang="en-US" dirty="0"/>
              <a:t>City of Chicago Data Portal </a:t>
            </a:r>
          </a:p>
          <a:p>
            <a:pPr lvl="1"/>
            <a:r>
              <a:rPr lang="en-US" dirty="0">
                <a:hlinkClick r:id="rId4"/>
              </a:rPr>
              <a:t>Zip Code Listing</a:t>
            </a:r>
            <a:endParaRPr lang="en-US" dirty="0"/>
          </a:p>
          <a:p>
            <a:pPr lvl="1"/>
            <a:r>
              <a:rPr lang="en-US" dirty="0">
                <a:hlinkClick r:id="rId5"/>
              </a:rPr>
              <a:t>Grocery Store Status (From June 2020)</a:t>
            </a:r>
            <a:endParaRPr lang="en-US" dirty="0"/>
          </a:p>
          <a:p>
            <a:pPr lvl="1"/>
            <a:r>
              <a:rPr lang="en-US" dirty="0">
                <a:hlinkClick r:id="rId6"/>
              </a:rPr>
              <a:t>COVID-19 Hospitalizations and Deaths (Cumulative From March 2020 to July 2023)</a:t>
            </a:r>
            <a:endParaRPr lang="en-US" dirty="0"/>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4901-198B-93C9-7EF0-B516C67511BA}"/>
              </a:ext>
            </a:extLst>
          </p:cNvPr>
          <p:cNvSpPr>
            <a:spLocks noGrp="1"/>
          </p:cNvSpPr>
          <p:nvPr>
            <p:ph type="title"/>
          </p:nvPr>
        </p:nvSpPr>
        <p:spPr>
          <a:xfrm>
            <a:off x="354169" y="151584"/>
            <a:ext cx="10241280" cy="799971"/>
          </a:xfrm>
        </p:spPr>
        <p:txBody>
          <a:bodyPr/>
          <a:lstStyle/>
          <a:p>
            <a:r>
              <a:rPr lang="en-US" dirty="0"/>
              <a:t>Data Distribution</a:t>
            </a:r>
          </a:p>
        </p:txBody>
      </p:sp>
      <p:pic>
        <p:nvPicPr>
          <p:cNvPr id="9" name="Content Placeholder 8">
            <a:extLst>
              <a:ext uri="{FF2B5EF4-FFF2-40B4-BE49-F238E27FC236}">
                <a16:creationId xmlns:a16="http://schemas.microsoft.com/office/drawing/2014/main" id="{A817846D-D90C-EC18-DFC5-40CE096321B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822" t="7366" r="8505" b="7472"/>
          <a:stretch/>
        </p:blipFill>
        <p:spPr>
          <a:xfrm>
            <a:off x="1777284" y="1144740"/>
            <a:ext cx="8448541" cy="4954889"/>
          </a:xfrm>
        </p:spPr>
      </p:pic>
      <p:sp>
        <p:nvSpPr>
          <p:cNvPr id="10" name="TextBox 9">
            <a:extLst>
              <a:ext uri="{FF2B5EF4-FFF2-40B4-BE49-F238E27FC236}">
                <a16:creationId xmlns:a16="http://schemas.microsoft.com/office/drawing/2014/main" id="{9EF4F65E-83FD-7104-C7DB-0986967F691C}"/>
              </a:ext>
            </a:extLst>
          </p:cNvPr>
          <p:cNvSpPr txBox="1"/>
          <p:nvPr/>
        </p:nvSpPr>
        <p:spPr>
          <a:xfrm>
            <a:off x="8358389" y="4301543"/>
            <a:ext cx="1700011" cy="923330"/>
          </a:xfrm>
          <a:prstGeom prst="rect">
            <a:avLst/>
          </a:prstGeom>
          <a:noFill/>
        </p:spPr>
        <p:txBody>
          <a:bodyPr wrap="square" rtlCol="0">
            <a:spAutoFit/>
          </a:bodyPr>
          <a:lstStyle/>
          <a:p>
            <a:r>
              <a:rPr lang="en-US" dirty="0"/>
              <a:t>Outliers were removed per analysis</a:t>
            </a:r>
          </a:p>
        </p:txBody>
      </p:sp>
    </p:spTree>
    <p:extLst>
      <p:ext uri="{BB962C8B-B14F-4D97-AF65-F5344CB8AC3E}">
        <p14:creationId xmlns:p14="http://schemas.microsoft.com/office/powerpoint/2010/main" val="36872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pic>
        <p:nvPicPr>
          <p:cNvPr id="6" name="Content Placeholder 5" descr="A graph with blue dots and a red line&#10;&#10;Description automatically generated">
            <a:extLst>
              <a:ext uri="{FF2B5EF4-FFF2-40B4-BE49-F238E27FC236}">
                <a16:creationId xmlns:a16="http://schemas.microsoft.com/office/drawing/2014/main" id="{2570ABB4-05AB-E6C7-2CD3-E7C4E5EF7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 value: -0.4099</a:t>
            </a:r>
          </a:p>
          <a:p>
            <a:r>
              <a:rPr lang="en-US" dirty="0"/>
              <a:t>Regression line eq: y=-0.0012707x+653.44</a:t>
            </a:r>
          </a:p>
          <a:p>
            <a:endParaRPr lang="en-US" dirty="0"/>
          </a:p>
        </p:txBody>
      </p:sp>
    </p:spTree>
    <p:extLst>
      <p:ext uri="{BB962C8B-B14F-4D97-AF65-F5344CB8AC3E}">
        <p14:creationId xmlns:p14="http://schemas.microsoft.com/office/powerpoint/2010/main" val="1570692288"/>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1758</TotalTime>
  <Words>1456</Words>
  <Application>Microsoft Macintosh PowerPoint</Application>
  <PresentationFormat>Widescreen</PresentationFormat>
  <Paragraphs>117</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Slack-Lato</vt:lpstr>
      <vt:lpstr>Tw Cen MT</vt:lpstr>
      <vt:lpstr>Wingdings</vt:lpstr>
      <vt:lpstr>GradientRiseVTI</vt:lpstr>
      <vt:lpstr>Food deserts’ impact on covid-19 metrics in Chicago</vt:lpstr>
      <vt:lpstr>Does grocery store availability impact covid-19 outcomes in Chicago? </vt:lpstr>
      <vt:lpstr>DATA Sources</vt:lpstr>
      <vt:lpstr>Data Distribution</vt:lpstr>
      <vt:lpstr>Hypothesis 1</vt:lpstr>
      <vt:lpstr>Hypothesis 1 Data</vt:lpstr>
      <vt:lpstr>Hypothesis 1 Data(cont.)</vt:lpstr>
      <vt:lpstr>Hypothesis 2</vt:lpstr>
      <vt:lpstr>Hypothesis 2 Data</vt:lpstr>
      <vt:lpstr>Hypothesis 2 Data(cont.)</vt:lpstr>
      <vt:lpstr>Hypothesis 2 Data(cont.)</vt:lpstr>
      <vt:lpstr>Hypothesis 3</vt:lpstr>
      <vt:lpstr>Hypothesis 3 Data</vt:lpstr>
      <vt:lpstr>Hypothesis 3 Data</vt:lpstr>
      <vt:lpstr>Hypothesis 3 Data</vt:lpstr>
      <vt:lpstr>Hypothesis 3 Data</vt:lpstr>
      <vt:lpstr>Hypothesis 3 Data</vt:lpstr>
      <vt:lpstr>Conclusions</vt:lpstr>
      <vt:lpstr>Implications of the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Patel, Manali</cp:lastModifiedBy>
  <cp:revision>29</cp:revision>
  <dcterms:created xsi:type="dcterms:W3CDTF">2023-08-10T01:20:23Z</dcterms:created>
  <dcterms:modified xsi:type="dcterms:W3CDTF">2023-08-16T22:47:47Z</dcterms:modified>
</cp:coreProperties>
</file>