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0" r:id="rId3"/>
    <p:sldId id="271" r:id="rId4"/>
    <p:sldId id="273" r:id="rId5"/>
    <p:sldId id="262" r:id="rId6"/>
    <p:sldId id="258" r:id="rId7"/>
    <p:sldId id="263" r:id="rId8"/>
    <p:sldId id="264" r:id="rId9"/>
    <p:sldId id="265" r:id="rId10"/>
    <p:sldId id="272" r:id="rId11"/>
    <p:sldId id="267" r:id="rId12"/>
    <p:sldId id="268" r:id="rId13"/>
    <p:sldId id="266" r:id="rId14"/>
    <p:sldId id="274" r:id="rId15"/>
    <p:sldId id="275" r:id="rId16"/>
    <p:sldId id="276" r:id="rId17"/>
    <p:sldId id="277" r:id="rId18"/>
    <p:sldId id="260" r:id="rId19"/>
    <p:sldId id="26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34F75-36C9-4F5D-9405-4827B3182479}" v="1" dt="2023-08-16T23:24:00.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47" autoAdjust="0"/>
    <p:restoredTop sz="89885" autoAdjust="0"/>
  </p:normalViewPr>
  <p:slideViewPr>
    <p:cSldViewPr snapToGrid="0">
      <p:cViewPr>
        <p:scale>
          <a:sx n="75" d="100"/>
          <a:sy n="75" d="100"/>
        </p:scale>
        <p:origin x="43"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48834F75-36C9-4F5D-9405-4827B3182479}"/>
    <pc:docChg chg="modSld sldOrd">
      <pc:chgData name="roxanne meyer" userId="20c9b0d18ecba281" providerId="LiveId" clId="{48834F75-36C9-4F5D-9405-4827B3182479}" dt="2023-08-16T23:24:00.845" v="2" actId="20577"/>
      <pc:docMkLst>
        <pc:docMk/>
      </pc:docMkLst>
      <pc:sldChg chg="modSp">
        <pc:chgData name="roxanne meyer" userId="20c9b0d18ecba281" providerId="LiveId" clId="{48834F75-36C9-4F5D-9405-4827B3182479}" dt="2023-08-16T23:24:00.845" v="2" actId="20577"/>
        <pc:sldMkLst>
          <pc:docMk/>
          <pc:sldMk cId="2986574141" sldId="256"/>
        </pc:sldMkLst>
        <pc:spChg chg="mod">
          <ac:chgData name="roxanne meyer" userId="20c9b0d18ecba281" providerId="LiveId" clId="{48834F75-36C9-4F5D-9405-4827B3182479}" dt="2023-08-16T23:24:00.845" v="2" actId="20577"/>
          <ac:spMkLst>
            <pc:docMk/>
            <pc:sldMk cId="2986574141" sldId="256"/>
            <ac:spMk id="3" creationId="{FEFF9A7D-1408-1F08-FDAB-5D0CC5511702}"/>
          </ac:spMkLst>
        </pc:spChg>
      </pc:sldChg>
      <pc:sldChg chg="ord">
        <pc:chgData name="roxanne meyer" userId="20c9b0d18ecba281" providerId="LiveId" clId="{48834F75-36C9-4F5D-9405-4827B3182479}" dt="2023-08-16T22:34:46.048" v="1"/>
        <pc:sldMkLst>
          <pc:docMk/>
          <pc:sldMk cId="922531392"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3</a:t>
            </a:fld>
            <a:endParaRPr lang="en-US"/>
          </a:p>
        </p:txBody>
      </p:sp>
    </p:spTree>
    <p:extLst>
      <p:ext uri="{BB962C8B-B14F-4D97-AF65-F5344CB8AC3E}">
        <p14:creationId xmlns:p14="http://schemas.microsoft.com/office/powerpoint/2010/main" val="234729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16</a:t>
            </a:fld>
            <a:endParaRPr lang="en-US"/>
          </a:p>
        </p:txBody>
      </p:sp>
    </p:spTree>
    <p:extLst>
      <p:ext uri="{BB962C8B-B14F-4D97-AF65-F5344CB8AC3E}">
        <p14:creationId xmlns:p14="http://schemas.microsoft.com/office/powerpoint/2010/main" val="227342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17</a:t>
            </a:fld>
            <a:endParaRPr lang="en-US"/>
          </a:p>
        </p:txBody>
      </p:sp>
    </p:spTree>
    <p:extLst>
      <p:ext uri="{BB962C8B-B14F-4D97-AF65-F5344CB8AC3E}">
        <p14:creationId xmlns:p14="http://schemas.microsoft.com/office/powerpoint/2010/main" val="192317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boxplots of the variables that we used in our analyses. we didn't exclude all outliers outright, but on a per-analysis basis</a:t>
            </a: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4</a:t>
            </a:fld>
            <a:endParaRPr lang="en-US"/>
          </a:p>
        </p:txBody>
      </p:sp>
    </p:spTree>
    <p:extLst>
      <p:ext uri="{BB962C8B-B14F-4D97-AF65-F5344CB8AC3E}">
        <p14:creationId xmlns:p14="http://schemas.microsoft.com/office/powerpoint/2010/main" val="173918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8</a:t>
            </a:fld>
            <a:endParaRPr lang="en-US"/>
          </a:p>
        </p:txBody>
      </p:sp>
    </p:spTree>
    <p:extLst>
      <p:ext uri="{BB962C8B-B14F-4D97-AF65-F5344CB8AC3E}">
        <p14:creationId xmlns:p14="http://schemas.microsoft.com/office/powerpoint/2010/main" val="364642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9</a:t>
            </a:fld>
            <a:endParaRPr lang="en-US"/>
          </a:p>
        </p:txBody>
      </p:sp>
    </p:spTree>
    <p:extLst>
      <p:ext uri="{BB962C8B-B14F-4D97-AF65-F5344CB8AC3E}">
        <p14:creationId xmlns:p14="http://schemas.microsoft.com/office/powerpoint/2010/main" val="14898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there are 3 hidden figures on this slide, viewable when animations are present</a:t>
            </a:r>
          </a:p>
        </p:txBody>
      </p:sp>
      <p:sp>
        <p:nvSpPr>
          <p:cNvPr id="4" name="Slide Number Placeholder 3"/>
          <p:cNvSpPr>
            <a:spLocks noGrp="1"/>
          </p:cNvSpPr>
          <p:nvPr>
            <p:ph type="sldNum" sz="quarter" idx="5"/>
          </p:nvPr>
        </p:nvSpPr>
        <p:spPr/>
        <p:txBody>
          <a:bodyPr/>
          <a:lstStyle/>
          <a:p>
            <a:fld id="{329DE463-A1C0-414E-B4AA-BAE163A06D01}" type="slidenum">
              <a:rPr lang="en-US" smtClean="0"/>
              <a:t>13</a:t>
            </a:fld>
            <a:endParaRPr lang="en-US"/>
          </a:p>
        </p:txBody>
      </p:sp>
    </p:spTree>
    <p:extLst>
      <p:ext uri="{BB962C8B-B14F-4D97-AF65-F5344CB8AC3E}">
        <p14:creationId xmlns:p14="http://schemas.microsoft.com/office/powerpoint/2010/main" val="1309549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14</a:t>
            </a:fld>
            <a:endParaRPr lang="en-US"/>
          </a:p>
        </p:txBody>
      </p:sp>
    </p:spTree>
    <p:extLst>
      <p:ext uri="{BB962C8B-B14F-4D97-AF65-F5344CB8AC3E}">
        <p14:creationId xmlns:p14="http://schemas.microsoft.com/office/powerpoint/2010/main" val="327274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15</a:t>
            </a:fld>
            <a:endParaRPr lang="en-US"/>
          </a:p>
        </p:txBody>
      </p:sp>
    </p:spTree>
    <p:extLst>
      <p:ext uri="{BB962C8B-B14F-4D97-AF65-F5344CB8AC3E}">
        <p14:creationId xmlns:p14="http://schemas.microsoft.com/office/powerpoint/2010/main" val="36685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August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developers/data-se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cityofchicago.org/Health-Human-Services/COVID-19-Cases-Tests-and-Deaths-by-ZIP-Code/yhhz-zm2v/explore/query/SELECT%0A%20%20%60zip_code%60%2C%0A%20%20%60week_number%60%2C%0A%20%20%60week_start%60%2C%0A%20%20%60week_end%60%2C%0A%20%20%60cases_weekly%60%2C%0A%20%20%60cases_cumulative%60%2C%0A%20%20%60case_rate_weekly%60%2C%0A%20%20%60case_rate_cumulative%60%2C%0A%20%20%60tests_weekly%60%2C%0A%20%20%60tests_cumulative%60%2C%0A%20%20%60test_rate_weekly%60%2C%0A%20%20%60test_rate_cumulative%60%2C%0A%20%20%60percent_tested_positive_weekly%60%2C%0A%20%20%60percent_tested_positive_cumulative%60%2C%0A%20%20%60deaths_weekly%60%2C%0A%20%20%60deaths_cumulative%60%2C%0A%20%20%60death_rate_weekly%60%2C%0A%20%20%60death_rate_cumulative%60%2C%0A%20%20%60population%60%2C%0A%20%20%60row_id%60%2C%0A%20%20%60zip_code_location%60%2C%0A%20%20%60%3A%40computed_region_rpca_8um6%60%2C%0A%20%20%60%3A%40computed_region_vrxf_vc4k%60%2C%0A%20%20%60%3A%40computed_region_6mkv_f3dw%60%2C%0A%20%20%60%3A%40computed_region_bdys_3d7i%60%2C%0A%20%20%60%3A%40computed_region_43wa_7qmu%60/page/filter" TargetMode="External"/><Relationship Id="rId5" Type="http://schemas.openxmlformats.org/officeDocument/2006/relationships/hyperlink" Target="https://data.cityofchicago.org/Health-Human-Services/Grocery-Store-Status/3e26-zek2/data" TargetMode="External"/><Relationship Id="rId4" Type="http://schemas.openxmlformats.org/officeDocument/2006/relationships/hyperlink" Target="https://data.cityofchicago.org/Facilities-Geographic-Boundaries/Boundaries-ZIP-Codes/gdcf-axm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dirty="0">
                <a:solidFill>
                  <a:schemeClr val="bg1"/>
                </a:solidFill>
              </a:rPr>
              <a:t>By </a:t>
            </a:r>
            <a:r>
              <a:rPr lang="en-US" sz="1200">
                <a:solidFill>
                  <a:schemeClr val="bg1"/>
                </a:solidFill>
              </a:rPr>
              <a:t>ManAli</a:t>
            </a:r>
            <a:r>
              <a:rPr lang="en-US" sz="1200" dirty="0">
                <a:solidFill>
                  <a:schemeClr val="bg1"/>
                </a:solidFill>
              </a:rPr>
              <a:t> Patel, Jen </a:t>
            </a:r>
            <a:r>
              <a:rPr lang="en-US" sz="1200" dirty="0" err="1">
                <a:solidFill>
                  <a:schemeClr val="bg1"/>
                </a:solidFill>
              </a:rPr>
              <a:t>Krizman</a:t>
            </a:r>
            <a:r>
              <a:rPr lang="en-US" sz="1200" dirty="0">
                <a:solidFill>
                  <a:schemeClr val="bg1"/>
                </a:solidFill>
              </a:rPr>
              <a:t>,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0.22351</a:t>
            </a:r>
          </a:p>
          <a:p>
            <a:r>
              <a:rPr lang="en-US" dirty="0"/>
              <a:t>Regression Line equation: y=2.19e^-5x+27.14</a:t>
            </a:r>
          </a:p>
        </p:txBody>
      </p:sp>
      <p:pic>
        <p:nvPicPr>
          <p:cNvPr id="8" name="Content Placeholder 7" descr="A graph with blue dots and a red line&#10;&#10;Description automatically generated">
            <a:extLst>
              <a:ext uri="{FF2B5EF4-FFF2-40B4-BE49-F238E27FC236}">
                <a16:creationId xmlns:a16="http://schemas.microsoft.com/office/drawing/2014/main" id="{0354DD31-5D26-7C21-3A2D-C7274A69D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Tree>
    <p:extLst>
      <p:ext uri="{BB962C8B-B14F-4D97-AF65-F5344CB8AC3E}">
        <p14:creationId xmlns:p14="http://schemas.microsoft.com/office/powerpoint/2010/main" val="9225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Food insecurity adversely impacts covid outcomes by limiting access to healthy food options and in-pharmacy medical care (e.g., vaccinations)</a:t>
            </a:r>
          </a:p>
          <a:p>
            <a:pPr lvl="1"/>
            <a:r>
              <a:rPr lang="en-US" dirty="0"/>
              <a:t>Predictions.</a:t>
            </a:r>
          </a:p>
          <a:p>
            <a:pPr lvl="2"/>
            <a:r>
              <a:rPr lang="en-US" dirty="0"/>
              <a:t>Across zip codes in the Chicago area, those with fewer grocery stores report higher covid cases, tests, and covid-related death</a:t>
            </a:r>
          </a:p>
          <a:p>
            <a:pPr lvl="2"/>
            <a:r>
              <a:rPr lang="en-US" dirty="0"/>
              <a:t>A median-split of zip codes further supports this grocery-store availability/covid link</a:t>
            </a:r>
          </a:p>
          <a:p>
            <a:pPr lvl="2"/>
            <a:r>
              <a:rPr lang="en-US" dirty="0"/>
              <a:t>The correlation between store availability and covid rates cannot be explained by other variables, namely employment status and education demographics</a:t>
            </a:r>
          </a:p>
        </p:txBody>
      </p:sp>
    </p:spTree>
    <p:extLst>
      <p:ext uri="{BB962C8B-B14F-4D97-AF65-F5344CB8AC3E}">
        <p14:creationId xmlns:p14="http://schemas.microsoft.com/office/powerpoint/2010/main" val="263307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14" name="Picture 13">
            <a:extLst>
              <a:ext uri="{FF2B5EF4-FFF2-40B4-BE49-F238E27FC236}">
                <a16:creationId xmlns:a16="http://schemas.microsoft.com/office/drawing/2014/main" id="{341D25C7-8531-7B8D-4F36-94BB95A49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17" name="TextBox 16">
            <a:extLst>
              <a:ext uri="{FF2B5EF4-FFF2-40B4-BE49-F238E27FC236}">
                <a16:creationId xmlns:a16="http://schemas.microsoft.com/office/drawing/2014/main" id="{354E035E-A59E-28D1-68A8-73B8B2D079C0}"/>
              </a:ext>
            </a:extLst>
          </p:cNvPr>
          <p:cNvSpPr txBox="1"/>
          <p:nvPr/>
        </p:nvSpPr>
        <p:spPr>
          <a:xfrm>
            <a:off x="1924050" y="1634596"/>
            <a:ext cx="1762125" cy="369332"/>
          </a:xfrm>
          <a:prstGeom prst="rect">
            <a:avLst/>
          </a:prstGeom>
          <a:noFill/>
        </p:spPr>
        <p:txBody>
          <a:bodyPr wrap="square" rtlCol="0">
            <a:spAutoFit/>
          </a:bodyPr>
          <a:lstStyle/>
          <a:p>
            <a:pPr algn="ctr"/>
            <a:r>
              <a:rPr lang="en-US" dirty="0"/>
              <a:t>Covid Test Rate</a:t>
            </a:r>
          </a:p>
        </p:txBody>
      </p:sp>
      <p:sp>
        <p:nvSpPr>
          <p:cNvPr id="18" name="TextBox 17">
            <a:extLst>
              <a:ext uri="{FF2B5EF4-FFF2-40B4-BE49-F238E27FC236}">
                <a16:creationId xmlns:a16="http://schemas.microsoft.com/office/drawing/2014/main" id="{66E5F730-1E13-184F-C66D-ED5F7EEBBB2B}"/>
              </a:ext>
            </a:extLst>
          </p:cNvPr>
          <p:cNvSpPr txBox="1"/>
          <p:nvPr/>
        </p:nvSpPr>
        <p:spPr>
          <a:xfrm>
            <a:off x="5362575" y="1634596"/>
            <a:ext cx="1762125" cy="369332"/>
          </a:xfrm>
          <a:prstGeom prst="rect">
            <a:avLst/>
          </a:prstGeom>
          <a:noFill/>
        </p:spPr>
        <p:txBody>
          <a:bodyPr wrap="square" rtlCol="0">
            <a:spAutoFit/>
          </a:bodyPr>
          <a:lstStyle/>
          <a:p>
            <a:pPr algn="ctr"/>
            <a:r>
              <a:rPr lang="en-US" dirty="0"/>
              <a:t>Covid Case Rate</a:t>
            </a:r>
          </a:p>
        </p:txBody>
      </p:sp>
      <p:sp>
        <p:nvSpPr>
          <p:cNvPr id="19" name="TextBox 18">
            <a:extLst>
              <a:ext uri="{FF2B5EF4-FFF2-40B4-BE49-F238E27FC236}">
                <a16:creationId xmlns:a16="http://schemas.microsoft.com/office/drawing/2014/main" id="{346BA15D-0715-D25E-7475-0A143F6B05F9}"/>
              </a:ext>
            </a:extLst>
          </p:cNvPr>
          <p:cNvSpPr txBox="1"/>
          <p:nvPr/>
        </p:nvSpPr>
        <p:spPr>
          <a:xfrm>
            <a:off x="8801100" y="1634596"/>
            <a:ext cx="1895475" cy="369332"/>
          </a:xfrm>
          <a:prstGeom prst="rect">
            <a:avLst/>
          </a:prstGeom>
          <a:noFill/>
        </p:spPr>
        <p:txBody>
          <a:bodyPr wrap="square" rtlCol="0">
            <a:spAutoFit/>
          </a:bodyPr>
          <a:lstStyle/>
          <a:p>
            <a:pPr algn="ctr"/>
            <a:r>
              <a:rPr lang="en-US" dirty="0"/>
              <a:t>Covid Death Rate</a:t>
            </a:r>
          </a:p>
        </p:txBody>
      </p:sp>
      <p:sp>
        <p:nvSpPr>
          <p:cNvPr id="16" name="Rectangle 15">
            <a:extLst>
              <a:ext uri="{FF2B5EF4-FFF2-40B4-BE49-F238E27FC236}">
                <a16:creationId xmlns:a16="http://schemas.microsoft.com/office/drawing/2014/main" id="{EC4BBC94-10B0-5EAC-C696-F14A8900D236}"/>
              </a:ext>
            </a:extLst>
          </p:cNvPr>
          <p:cNvSpPr/>
          <p:nvPr/>
        </p:nvSpPr>
        <p:spPr>
          <a:xfrm>
            <a:off x="7848600" y="1735665"/>
            <a:ext cx="3457575"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C4D816-36A1-92F8-2959-55D68A237B9C}"/>
              </a:ext>
            </a:extLst>
          </p:cNvPr>
          <p:cNvSpPr/>
          <p:nvPr/>
        </p:nvSpPr>
        <p:spPr>
          <a:xfrm>
            <a:off x="4233863" y="1735667"/>
            <a:ext cx="3590924"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6" name="Picture 5">
            <a:extLst>
              <a:ext uri="{FF2B5EF4-FFF2-40B4-BE49-F238E27FC236}">
                <a16:creationId xmlns:a16="http://schemas.microsoft.com/office/drawing/2014/main" id="{BA33D433-A814-FDFF-56B0-0FF302DB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F2AF8E5C-B49A-DE53-91FB-643E540F43D4}"/>
              </a:ext>
            </a:extLst>
          </p:cNvPr>
          <p:cNvSpPr txBox="1"/>
          <p:nvPr/>
        </p:nvSpPr>
        <p:spPr>
          <a:xfrm>
            <a:off x="1971675" y="1577446"/>
            <a:ext cx="1762125" cy="369332"/>
          </a:xfrm>
          <a:prstGeom prst="rect">
            <a:avLst/>
          </a:prstGeom>
          <a:noFill/>
        </p:spPr>
        <p:txBody>
          <a:bodyPr wrap="square" rtlCol="0">
            <a:spAutoFit/>
          </a:bodyPr>
          <a:lstStyle/>
          <a:p>
            <a:pPr algn="ctr"/>
            <a:r>
              <a:rPr lang="en-US" dirty="0"/>
              <a:t>Covid Test Rate</a:t>
            </a:r>
          </a:p>
        </p:txBody>
      </p:sp>
      <p:sp>
        <p:nvSpPr>
          <p:cNvPr id="8" name="TextBox 7">
            <a:extLst>
              <a:ext uri="{FF2B5EF4-FFF2-40B4-BE49-F238E27FC236}">
                <a16:creationId xmlns:a16="http://schemas.microsoft.com/office/drawing/2014/main" id="{EDB37108-EBFF-6A8C-FF09-3CFC641E45E9}"/>
              </a:ext>
            </a:extLst>
          </p:cNvPr>
          <p:cNvSpPr txBox="1"/>
          <p:nvPr/>
        </p:nvSpPr>
        <p:spPr>
          <a:xfrm>
            <a:off x="5410200" y="1577446"/>
            <a:ext cx="1762125" cy="369332"/>
          </a:xfrm>
          <a:prstGeom prst="rect">
            <a:avLst/>
          </a:prstGeom>
          <a:noFill/>
        </p:spPr>
        <p:txBody>
          <a:bodyPr wrap="square" rtlCol="0">
            <a:spAutoFit/>
          </a:bodyPr>
          <a:lstStyle/>
          <a:p>
            <a:pPr algn="ctr"/>
            <a:r>
              <a:rPr lang="en-US" dirty="0"/>
              <a:t>Covid Case Rate</a:t>
            </a:r>
          </a:p>
        </p:txBody>
      </p:sp>
      <p:sp>
        <p:nvSpPr>
          <p:cNvPr id="9" name="TextBox 8">
            <a:extLst>
              <a:ext uri="{FF2B5EF4-FFF2-40B4-BE49-F238E27FC236}">
                <a16:creationId xmlns:a16="http://schemas.microsoft.com/office/drawing/2014/main" id="{11C99892-33CA-EDEB-D7BA-87D070C233DA}"/>
              </a:ext>
            </a:extLst>
          </p:cNvPr>
          <p:cNvSpPr txBox="1"/>
          <p:nvPr/>
        </p:nvSpPr>
        <p:spPr>
          <a:xfrm>
            <a:off x="8848725" y="1577446"/>
            <a:ext cx="1895475" cy="369332"/>
          </a:xfrm>
          <a:prstGeom prst="rect">
            <a:avLst/>
          </a:prstGeom>
          <a:noFill/>
        </p:spPr>
        <p:txBody>
          <a:bodyPr wrap="square" rtlCol="0">
            <a:spAutoFit/>
          </a:bodyPr>
          <a:lstStyle/>
          <a:p>
            <a:pPr algn="ctr"/>
            <a:r>
              <a:rPr lang="en-US" dirty="0"/>
              <a:t>Covid Death Rate</a:t>
            </a:r>
          </a:p>
        </p:txBody>
      </p:sp>
      <p:sp>
        <p:nvSpPr>
          <p:cNvPr id="11" name="Rectangle 10">
            <a:extLst>
              <a:ext uri="{FF2B5EF4-FFF2-40B4-BE49-F238E27FC236}">
                <a16:creationId xmlns:a16="http://schemas.microsoft.com/office/drawing/2014/main" id="{98CE8336-7235-1867-D45A-37F59B074BF9}"/>
              </a:ext>
            </a:extLst>
          </p:cNvPr>
          <p:cNvSpPr/>
          <p:nvPr/>
        </p:nvSpPr>
        <p:spPr>
          <a:xfrm>
            <a:off x="7781925" y="1678515"/>
            <a:ext cx="3571875" cy="37824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36CFF1-52BF-DD79-4A33-5C2882E5976C}"/>
              </a:ext>
            </a:extLst>
          </p:cNvPr>
          <p:cNvSpPr/>
          <p:nvPr/>
        </p:nvSpPr>
        <p:spPr>
          <a:xfrm>
            <a:off x="4281488" y="1678516"/>
            <a:ext cx="3681412" cy="37824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5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4" name="Picture 3">
            <a:extLst>
              <a:ext uri="{FF2B5EF4-FFF2-40B4-BE49-F238E27FC236}">
                <a16:creationId xmlns:a16="http://schemas.microsoft.com/office/drawing/2014/main" id="{6A405106-411B-0C7F-7057-62F22ED3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7718"/>
            <a:ext cx="12192000" cy="4064000"/>
          </a:xfrm>
          <a:prstGeom prst="rect">
            <a:avLst/>
          </a:prstGeom>
        </p:spPr>
      </p:pic>
      <p:sp>
        <p:nvSpPr>
          <p:cNvPr id="5" name="TextBox 4">
            <a:extLst>
              <a:ext uri="{FF2B5EF4-FFF2-40B4-BE49-F238E27FC236}">
                <a16:creationId xmlns:a16="http://schemas.microsoft.com/office/drawing/2014/main" id="{580220DD-973D-F30D-3983-D19739C7FF12}"/>
              </a:ext>
            </a:extLst>
          </p:cNvPr>
          <p:cNvSpPr txBox="1"/>
          <p:nvPr/>
        </p:nvSpPr>
        <p:spPr>
          <a:xfrm>
            <a:off x="1776412" y="5491718"/>
            <a:ext cx="1762125" cy="369332"/>
          </a:xfrm>
          <a:prstGeom prst="rect">
            <a:avLst/>
          </a:prstGeom>
          <a:noFill/>
        </p:spPr>
        <p:txBody>
          <a:bodyPr wrap="square" rtlCol="0">
            <a:spAutoFit/>
          </a:bodyPr>
          <a:lstStyle/>
          <a:p>
            <a:pPr algn="ctr"/>
            <a:r>
              <a:rPr lang="en-US" dirty="0"/>
              <a:t>Covid Test Rate</a:t>
            </a:r>
          </a:p>
        </p:txBody>
      </p:sp>
      <p:sp>
        <p:nvSpPr>
          <p:cNvPr id="7" name="TextBox 6">
            <a:extLst>
              <a:ext uri="{FF2B5EF4-FFF2-40B4-BE49-F238E27FC236}">
                <a16:creationId xmlns:a16="http://schemas.microsoft.com/office/drawing/2014/main" id="{62817BCC-144D-C9EB-36E5-500242933A41}"/>
              </a:ext>
            </a:extLst>
          </p:cNvPr>
          <p:cNvSpPr txBox="1"/>
          <p:nvPr/>
        </p:nvSpPr>
        <p:spPr>
          <a:xfrm>
            <a:off x="5214937" y="5491718"/>
            <a:ext cx="1762125" cy="369332"/>
          </a:xfrm>
          <a:prstGeom prst="rect">
            <a:avLst/>
          </a:prstGeom>
          <a:noFill/>
        </p:spPr>
        <p:txBody>
          <a:bodyPr wrap="square" rtlCol="0">
            <a:spAutoFit/>
          </a:bodyPr>
          <a:lstStyle/>
          <a:p>
            <a:pPr algn="ctr"/>
            <a:r>
              <a:rPr lang="en-US" dirty="0"/>
              <a:t>Covid Case Rate</a:t>
            </a:r>
          </a:p>
        </p:txBody>
      </p:sp>
      <p:sp>
        <p:nvSpPr>
          <p:cNvPr id="8" name="TextBox 7">
            <a:extLst>
              <a:ext uri="{FF2B5EF4-FFF2-40B4-BE49-F238E27FC236}">
                <a16:creationId xmlns:a16="http://schemas.microsoft.com/office/drawing/2014/main" id="{E8F4C2D4-4079-042D-8B24-5F2FD361C315}"/>
              </a:ext>
            </a:extLst>
          </p:cNvPr>
          <p:cNvSpPr txBox="1"/>
          <p:nvPr/>
        </p:nvSpPr>
        <p:spPr>
          <a:xfrm>
            <a:off x="8653462" y="5491718"/>
            <a:ext cx="1895475" cy="369332"/>
          </a:xfrm>
          <a:prstGeom prst="rect">
            <a:avLst/>
          </a:prstGeom>
          <a:noFill/>
        </p:spPr>
        <p:txBody>
          <a:bodyPr wrap="square" rtlCol="0">
            <a:spAutoFit/>
          </a:bodyPr>
          <a:lstStyle/>
          <a:p>
            <a:pPr algn="ctr"/>
            <a:r>
              <a:rPr lang="en-US" dirty="0"/>
              <a:t>Covid Death Rate</a:t>
            </a:r>
          </a:p>
        </p:txBody>
      </p:sp>
      <p:sp>
        <p:nvSpPr>
          <p:cNvPr id="9" name="Rectangle 8">
            <a:extLst>
              <a:ext uri="{FF2B5EF4-FFF2-40B4-BE49-F238E27FC236}">
                <a16:creationId xmlns:a16="http://schemas.microsoft.com/office/drawing/2014/main" id="{C229C231-8B62-E82B-C94B-512F3C423373}"/>
              </a:ext>
            </a:extLst>
          </p:cNvPr>
          <p:cNvSpPr/>
          <p:nvPr/>
        </p:nvSpPr>
        <p:spPr>
          <a:xfrm>
            <a:off x="7848600" y="1735664"/>
            <a:ext cx="3457575" cy="41253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1021A8-D7A2-72E3-221F-65FAAC07030E}"/>
              </a:ext>
            </a:extLst>
          </p:cNvPr>
          <p:cNvSpPr/>
          <p:nvPr/>
        </p:nvSpPr>
        <p:spPr>
          <a:xfrm>
            <a:off x="4233863" y="1735666"/>
            <a:ext cx="3590924" cy="4186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pic>
        <p:nvPicPr>
          <p:cNvPr id="5" name="Picture 4">
            <a:extLst>
              <a:ext uri="{FF2B5EF4-FFF2-40B4-BE49-F238E27FC236}">
                <a16:creationId xmlns:a16="http://schemas.microsoft.com/office/drawing/2014/main" id="{52B05168-DDD2-0392-6A78-B5C2CC8E987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9" y="996950"/>
            <a:ext cx="6067435" cy="2757925"/>
          </a:xfrm>
          <a:prstGeom prst="rect">
            <a:avLst/>
          </a:prstGeom>
        </p:spPr>
      </p:pic>
      <p:pic>
        <p:nvPicPr>
          <p:cNvPr id="7" name="Picture 6">
            <a:extLst>
              <a:ext uri="{FF2B5EF4-FFF2-40B4-BE49-F238E27FC236}">
                <a16:creationId xmlns:a16="http://schemas.microsoft.com/office/drawing/2014/main" id="{25BA57F2-F0CC-A636-E4DC-84E8ECEC24D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3098" y="3631050"/>
            <a:ext cx="6071616" cy="2759825"/>
          </a:xfrm>
          <a:prstGeom prst="rect">
            <a:avLst/>
          </a:prstGeom>
        </p:spPr>
      </p:pic>
      <p:pic>
        <p:nvPicPr>
          <p:cNvPr id="9" name="Picture 8">
            <a:extLst>
              <a:ext uri="{FF2B5EF4-FFF2-40B4-BE49-F238E27FC236}">
                <a16:creationId xmlns:a16="http://schemas.microsoft.com/office/drawing/2014/main" id="{758424B9-2119-831F-6B9D-C162557F16B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8906" y="996950"/>
            <a:ext cx="6071616" cy="2759825"/>
          </a:xfrm>
          <a:prstGeom prst="rect">
            <a:avLst/>
          </a:prstGeom>
        </p:spPr>
      </p:pic>
      <p:sp>
        <p:nvSpPr>
          <p:cNvPr id="10" name="TextBox 9">
            <a:extLst>
              <a:ext uri="{FF2B5EF4-FFF2-40B4-BE49-F238E27FC236}">
                <a16:creationId xmlns:a16="http://schemas.microsoft.com/office/drawing/2014/main" id="{EC3935B6-4917-75A0-93C8-EAD3BB244DC5}"/>
              </a:ext>
            </a:extLst>
          </p:cNvPr>
          <p:cNvSpPr txBox="1"/>
          <p:nvPr/>
        </p:nvSpPr>
        <p:spPr>
          <a:xfrm>
            <a:off x="695325" y="809625"/>
            <a:ext cx="2733675" cy="369332"/>
          </a:xfrm>
          <a:prstGeom prst="rect">
            <a:avLst/>
          </a:prstGeom>
          <a:noFill/>
        </p:spPr>
        <p:txBody>
          <a:bodyPr wrap="square" rtlCol="0">
            <a:spAutoFit/>
          </a:bodyPr>
          <a:lstStyle/>
          <a:p>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6666908" y="809625"/>
            <a:ext cx="2733675" cy="369332"/>
          </a:xfrm>
          <a:prstGeom prst="rect">
            <a:avLst/>
          </a:prstGeom>
          <a:noFill/>
        </p:spPr>
        <p:txBody>
          <a:bodyPr wrap="square" rtlCol="0">
            <a:spAutoFit/>
          </a:bodyPr>
          <a:lstStyle/>
          <a:p>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302309" y="4826296"/>
            <a:ext cx="1802842" cy="369332"/>
          </a:xfrm>
          <a:prstGeom prst="rect">
            <a:avLst/>
          </a:prstGeom>
          <a:noFill/>
        </p:spPr>
        <p:txBody>
          <a:bodyPr wrap="square" rtlCol="0">
            <a:spAutoFit/>
          </a:bodyPr>
          <a:lstStyle/>
          <a:p>
            <a:r>
              <a:rPr lang="en-US" dirty="0"/>
              <a:t>Household Income</a:t>
            </a:r>
          </a:p>
        </p:txBody>
      </p:sp>
      <p:sp>
        <p:nvSpPr>
          <p:cNvPr id="13" name="Rectangle 12">
            <a:extLst>
              <a:ext uri="{FF2B5EF4-FFF2-40B4-BE49-F238E27FC236}">
                <a16:creationId xmlns:a16="http://schemas.microsoft.com/office/drawing/2014/main" id="{CDCDF04B-D8E8-4F74-51C6-7A2A1E24F918}"/>
              </a:ext>
            </a:extLst>
          </p:cNvPr>
          <p:cNvSpPr/>
          <p:nvPr/>
        </p:nvSpPr>
        <p:spPr>
          <a:xfrm>
            <a:off x="3105151" y="11789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994425-5716-806D-F9A9-B4E7EC75133A}"/>
              </a:ext>
            </a:extLst>
          </p:cNvPr>
          <p:cNvSpPr/>
          <p:nvPr/>
        </p:nvSpPr>
        <p:spPr>
          <a:xfrm>
            <a:off x="9000533" y="1117045"/>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B7CA1E-74D5-2663-9124-67A67D77BB8F}"/>
              </a:ext>
            </a:extLst>
          </p:cNvPr>
          <p:cNvSpPr/>
          <p:nvPr/>
        </p:nvSpPr>
        <p:spPr>
          <a:xfrm>
            <a:off x="5971583" y="38130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sp>
        <p:nvSpPr>
          <p:cNvPr id="10" name="TextBox 9">
            <a:extLst>
              <a:ext uri="{FF2B5EF4-FFF2-40B4-BE49-F238E27FC236}">
                <a16:creationId xmlns:a16="http://schemas.microsoft.com/office/drawing/2014/main" id="{EC3935B6-4917-75A0-93C8-EAD3BB244DC5}"/>
              </a:ext>
            </a:extLst>
          </p:cNvPr>
          <p:cNvSpPr txBox="1"/>
          <p:nvPr/>
        </p:nvSpPr>
        <p:spPr>
          <a:xfrm>
            <a:off x="8429625" y="5578952"/>
            <a:ext cx="2733675" cy="369332"/>
          </a:xfrm>
          <a:prstGeom prst="rect">
            <a:avLst/>
          </a:prstGeom>
          <a:noFill/>
        </p:spPr>
        <p:txBody>
          <a:bodyPr wrap="square" rtlCol="0">
            <a:spAutoFit/>
          </a:bodyPr>
          <a:lstStyle/>
          <a:p>
            <a:pPr algn="ctr"/>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4995864" y="5578952"/>
            <a:ext cx="2733675" cy="369332"/>
          </a:xfrm>
          <a:prstGeom prst="rect">
            <a:avLst/>
          </a:prstGeom>
          <a:noFill/>
        </p:spPr>
        <p:txBody>
          <a:bodyPr wrap="square" rtlCol="0">
            <a:spAutoFit/>
          </a:bodyPr>
          <a:lstStyle/>
          <a:p>
            <a:pPr algn="ctr"/>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959535" y="5578952"/>
            <a:ext cx="1802842" cy="369332"/>
          </a:xfrm>
          <a:prstGeom prst="rect">
            <a:avLst/>
          </a:prstGeom>
          <a:noFill/>
        </p:spPr>
        <p:txBody>
          <a:bodyPr wrap="square" rtlCol="0">
            <a:spAutoFit/>
          </a:bodyPr>
          <a:lstStyle/>
          <a:p>
            <a:r>
              <a:rPr lang="en-US" dirty="0"/>
              <a:t>Household Income</a:t>
            </a:r>
          </a:p>
        </p:txBody>
      </p:sp>
      <p:pic>
        <p:nvPicPr>
          <p:cNvPr id="8" name="Picture 7">
            <a:extLst>
              <a:ext uri="{FF2B5EF4-FFF2-40B4-BE49-F238E27FC236}">
                <a16:creationId xmlns:a16="http://schemas.microsoft.com/office/drawing/2014/main" id="{5B1D7948-D28F-0143-72F5-8036524E9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1548289"/>
            <a:ext cx="12192000" cy="4064000"/>
          </a:xfrm>
          <a:prstGeom prst="rect">
            <a:avLst/>
          </a:prstGeom>
        </p:spPr>
      </p:pic>
    </p:spTree>
    <p:extLst>
      <p:ext uri="{BB962C8B-B14F-4D97-AF65-F5344CB8AC3E}">
        <p14:creationId xmlns:p14="http://schemas.microsoft.com/office/powerpoint/2010/main" val="314686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 Within Chicago Zip Codes, lower income areas will have higher rates of COVID-19 than higher income areas </a:t>
            </a:r>
          </a:p>
          <a:p>
            <a:pPr>
              <a:buFont typeface="Wingdings" panose="05000000000000000000" pitchFamily="2" charset="2"/>
              <a:buChar char="ü"/>
            </a:pPr>
            <a:r>
              <a:rPr lang="en-US" dirty="0"/>
              <a:t>Hypothesis 3: Food insecurity adversely impacts covid outcomes by limiting access to healthy food options and in-pharmacy medical care (e.g., vaccinations)</a:t>
            </a:r>
          </a:p>
          <a:p>
            <a:pPr lvl="1">
              <a:buFont typeface="Tw Cen MT" panose="020B0602020104020603" pitchFamily="34" charset="0"/>
              <a:buChar char="x"/>
            </a:pPr>
            <a:r>
              <a:rPr lang="en-US" dirty="0"/>
              <a:t>Causality – more stores may have closed due to covid</a:t>
            </a:r>
          </a:p>
          <a:p>
            <a:pPr lvl="1">
              <a:buFont typeface="Tw Cen MT" panose="020B0602020104020603" pitchFamily="34" charset="0"/>
              <a:buChar char="x"/>
            </a:pPr>
            <a:r>
              <a:rPr lang="en-US" dirty="0"/>
              <a:t>Unemployment rate and education status may be influencing some of these relationships. A multivariate regression including all factors is warranted</a:t>
            </a:r>
          </a:p>
          <a:p>
            <a:pPr lvl="1">
              <a:buFont typeface="Tw Cen MT" panose="020B0602020104020603" pitchFamily="34" charset="0"/>
              <a:buChar char="x"/>
            </a:pPr>
            <a:endParaRPr lang="en-US" dirty="0"/>
          </a:p>
        </p:txBody>
      </p:sp>
    </p:spTree>
    <p:extLst>
      <p:ext uri="{BB962C8B-B14F-4D97-AF65-F5344CB8AC3E}">
        <p14:creationId xmlns:p14="http://schemas.microsoft.com/office/powerpoint/2010/main" val="7816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r>
              <a:rPr lang="en-US" dirty="0"/>
              <a:t>Food insecurity may be linked to covid transmission and death rates </a:t>
            </a:r>
          </a:p>
          <a:p>
            <a:pPr lvl="1"/>
            <a:r>
              <a:rPr lang="en-US" dirty="0"/>
              <a:t>Also see Choi &amp; Men; </a:t>
            </a:r>
            <a:r>
              <a:rPr lang="en-US" i="1" dirty="0"/>
              <a:t>Public Health</a:t>
            </a:r>
            <a:r>
              <a:rPr lang="en-US" dirty="0"/>
              <a:t>, 2021</a:t>
            </a:r>
          </a:p>
          <a:p>
            <a:r>
              <a:rPr lang="en-US" dirty="0"/>
              <a:t>Previous work has shown strong links between food insecurity and chronic health conditions (e.g., see Carter et al., </a:t>
            </a:r>
            <a:r>
              <a:rPr lang="en-US" i="1" dirty="0"/>
              <a:t>Ref Mod in Biomed Sci</a:t>
            </a:r>
            <a:r>
              <a:rPr lang="en-US" dirty="0"/>
              <a:t>, 2023)</a:t>
            </a:r>
          </a:p>
          <a:p>
            <a:pPr lvl="1"/>
            <a:r>
              <a:rPr lang="en-US" dirty="0"/>
              <a:t>Our findings suggest that access to quality food may adversely impact those who are food insecure on pandemic outcomes</a:t>
            </a:r>
          </a:p>
          <a:p>
            <a:r>
              <a:rPr lang="en-US" dirty="0"/>
              <a:t>Findings linking employment and education status to covid rates suggests that a multitude of socioeconomic factors can influence health during a pandemic</a:t>
            </a:r>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5EA-31B4-1631-D821-D6C22CED50B5}"/>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0D3F82-96BD-AC9F-776B-A3CC75BE3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040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hlinkClick r:id="rId3"/>
              </a:rPr>
              <a:t>US Census for Chicago (API)</a:t>
            </a:r>
            <a:endParaRPr lang="en-US" dirty="0"/>
          </a:p>
          <a:p>
            <a:r>
              <a:rPr lang="en-US" dirty="0"/>
              <a:t>City of Chicago Data Portal </a:t>
            </a:r>
          </a:p>
          <a:p>
            <a:pPr lvl="1"/>
            <a:r>
              <a:rPr lang="en-US" dirty="0">
                <a:hlinkClick r:id="rId4"/>
              </a:rPr>
              <a:t>Zip Code Listing</a:t>
            </a:r>
            <a:endParaRPr lang="en-US" dirty="0"/>
          </a:p>
          <a:p>
            <a:pPr lvl="1"/>
            <a:r>
              <a:rPr lang="en-US" dirty="0">
                <a:hlinkClick r:id="rId5"/>
              </a:rPr>
              <a:t>Grocery Store Status (From June 2020)</a:t>
            </a:r>
            <a:endParaRPr lang="en-US" dirty="0"/>
          </a:p>
          <a:p>
            <a:pPr lvl="1"/>
            <a:r>
              <a:rPr lang="en-US" dirty="0">
                <a:hlinkClick r:id="rId6"/>
              </a:rPr>
              <a:t>COVID-19 Hospitalizations and Deaths (Cumulative From March 2020 to July 2023)</a:t>
            </a:r>
            <a:endParaRPr lang="en-US" dirty="0"/>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4901-198B-93C9-7EF0-B516C67511BA}"/>
              </a:ext>
            </a:extLst>
          </p:cNvPr>
          <p:cNvSpPr>
            <a:spLocks noGrp="1"/>
          </p:cNvSpPr>
          <p:nvPr>
            <p:ph type="title"/>
          </p:nvPr>
        </p:nvSpPr>
        <p:spPr>
          <a:xfrm>
            <a:off x="354169" y="151584"/>
            <a:ext cx="10241280" cy="799971"/>
          </a:xfrm>
        </p:spPr>
        <p:txBody>
          <a:bodyPr/>
          <a:lstStyle/>
          <a:p>
            <a:r>
              <a:rPr lang="en-US" dirty="0"/>
              <a:t>Data Distribution</a:t>
            </a:r>
          </a:p>
        </p:txBody>
      </p:sp>
      <p:pic>
        <p:nvPicPr>
          <p:cNvPr id="9" name="Content Placeholder 8">
            <a:extLst>
              <a:ext uri="{FF2B5EF4-FFF2-40B4-BE49-F238E27FC236}">
                <a16:creationId xmlns:a16="http://schemas.microsoft.com/office/drawing/2014/main" id="{A817846D-D90C-EC18-DFC5-40CE096321B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822" t="7366" r="8505" b="7472"/>
          <a:stretch/>
        </p:blipFill>
        <p:spPr>
          <a:xfrm>
            <a:off x="1777284" y="1144740"/>
            <a:ext cx="8448541" cy="4954889"/>
          </a:xfrm>
        </p:spPr>
      </p:pic>
      <p:sp>
        <p:nvSpPr>
          <p:cNvPr id="10" name="TextBox 9">
            <a:extLst>
              <a:ext uri="{FF2B5EF4-FFF2-40B4-BE49-F238E27FC236}">
                <a16:creationId xmlns:a16="http://schemas.microsoft.com/office/drawing/2014/main" id="{9EF4F65E-83FD-7104-C7DB-0986967F691C}"/>
              </a:ext>
            </a:extLst>
          </p:cNvPr>
          <p:cNvSpPr txBox="1"/>
          <p:nvPr/>
        </p:nvSpPr>
        <p:spPr>
          <a:xfrm>
            <a:off x="8358389" y="4301543"/>
            <a:ext cx="1700011" cy="923330"/>
          </a:xfrm>
          <a:prstGeom prst="rect">
            <a:avLst/>
          </a:prstGeom>
          <a:noFill/>
        </p:spPr>
        <p:txBody>
          <a:bodyPr wrap="square" rtlCol="0">
            <a:spAutoFit/>
          </a:bodyPr>
          <a:lstStyle/>
          <a:p>
            <a:r>
              <a:rPr lang="en-US" dirty="0"/>
              <a:t>Outliers were removed per analysis</a:t>
            </a:r>
          </a:p>
        </p:txBody>
      </p:sp>
    </p:spTree>
    <p:extLst>
      <p:ext uri="{BB962C8B-B14F-4D97-AF65-F5344CB8AC3E}">
        <p14:creationId xmlns:p14="http://schemas.microsoft.com/office/powerpoint/2010/main" val="36872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1758</TotalTime>
  <Words>1165</Words>
  <Application>Microsoft Office PowerPoint</Application>
  <PresentationFormat>Widescreen</PresentationFormat>
  <Paragraphs>106</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Slack-Lato</vt:lpstr>
      <vt:lpstr>Tw Cen MT</vt:lpstr>
      <vt:lpstr>Wingdings</vt:lpstr>
      <vt:lpstr>GradientRiseVTI</vt:lpstr>
      <vt:lpstr>Food deserts’ impact on covid-19 metrics in Chicago</vt:lpstr>
      <vt:lpstr>Does grocery store availability impact covid-19 outcomes in Chicago? </vt:lpstr>
      <vt:lpstr>DATA Sources</vt:lpstr>
      <vt:lpstr>Data Distribution</vt:lpstr>
      <vt:lpstr>Hypothesis 1</vt:lpstr>
      <vt:lpstr>Hypothesis 1 Data</vt:lpstr>
      <vt:lpstr>Hypothesis 1 Data(cont.)</vt:lpstr>
      <vt:lpstr>Hypothesis 2</vt:lpstr>
      <vt:lpstr>Hypothesis 2 Data</vt:lpstr>
      <vt:lpstr>Hypothesis 2 Data(cont.)</vt:lpstr>
      <vt:lpstr>Hypothesis 2 Data(cont.)</vt:lpstr>
      <vt:lpstr>Hypothesis 3</vt:lpstr>
      <vt:lpstr>Hypothesis 3 Data</vt:lpstr>
      <vt:lpstr>Hypothesis 3 Data</vt:lpstr>
      <vt:lpstr>Hypothesis 3 Data</vt:lpstr>
      <vt:lpstr>Hypothesis 3 Data</vt:lpstr>
      <vt:lpstr>Hypothesis 3 Data</vt:lpstr>
      <vt:lpstr>Conclusions</vt:lpstr>
      <vt:lpstr>Implications of the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roxanne meyer</cp:lastModifiedBy>
  <cp:revision>27</cp:revision>
  <dcterms:created xsi:type="dcterms:W3CDTF">2023-08-10T01:20:23Z</dcterms:created>
  <dcterms:modified xsi:type="dcterms:W3CDTF">2023-08-16T23:24:11Z</dcterms:modified>
</cp:coreProperties>
</file>