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64" r:id="rId4"/>
    <p:sldId id="265" r:id="rId5"/>
    <p:sldId id="277" r:id="rId6"/>
    <p:sldId id="278" r:id="rId7"/>
    <p:sldId id="279" r:id="rId8"/>
    <p:sldId id="281" r:id="rId9"/>
    <p:sldId id="258" r:id="rId10"/>
    <p:sldId id="261" r:id="rId11"/>
    <p:sldId id="283" r:id="rId12"/>
    <p:sldId id="260" r:id="rId13"/>
    <p:sldId id="262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F3782-6702-40E8-A33B-A4223E69E4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2BDFEA-1A92-407B-A2F7-8454D5772BF2}">
      <dgm:prSet/>
      <dgm:spPr/>
      <dgm:t>
        <a:bodyPr/>
        <a:lstStyle/>
        <a:p>
          <a:r>
            <a:rPr lang="en-US"/>
            <a:t>I check the data first  and uploaded the data in  jupyter notebook and than I visualize the features ,Perform the preprocessing  in the data and understand the relationship between different features.</a:t>
          </a:r>
        </a:p>
      </dgm:t>
    </dgm:pt>
    <dgm:pt modelId="{BD0025BE-3D08-41C2-BC9F-C457D815A017}" type="parTrans" cxnId="{BE660D4B-64B3-437D-8DF1-EB20A9805692}">
      <dgm:prSet/>
      <dgm:spPr/>
      <dgm:t>
        <a:bodyPr/>
        <a:lstStyle/>
        <a:p>
          <a:endParaRPr lang="en-US"/>
        </a:p>
      </dgm:t>
    </dgm:pt>
    <dgm:pt modelId="{3A08C99B-CB34-48BE-9D99-91AF910CDF4C}" type="sibTrans" cxnId="{BE660D4B-64B3-437D-8DF1-EB20A9805692}">
      <dgm:prSet/>
      <dgm:spPr/>
      <dgm:t>
        <a:bodyPr/>
        <a:lstStyle/>
        <a:p>
          <a:endParaRPr lang="en-US"/>
        </a:p>
      </dgm:t>
    </dgm:pt>
    <dgm:pt modelId="{5BD73822-2294-4AA5-A281-A6369B307DB8}">
      <dgm:prSet/>
      <dgm:spPr/>
      <dgm:t>
        <a:bodyPr/>
        <a:lstStyle/>
        <a:p>
          <a:r>
            <a:rPr lang="en-US"/>
            <a:t>I used both train-validation split and the cross validation to evaluate the model effectiveness to predict the target values.</a:t>
          </a:r>
        </a:p>
      </dgm:t>
    </dgm:pt>
    <dgm:pt modelId="{413D34F2-2FD6-45A8-B7FA-C000FD4A0591}" type="parTrans" cxnId="{E26154B5-6F88-4A0B-9824-3A032BE7C20D}">
      <dgm:prSet/>
      <dgm:spPr/>
      <dgm:t>
        <a:bodyPr/>
        <a:lstStyle/>
        <a:p>
          <a:endParaRPr lang="en-US"/>
        </a:p>
      </dgm:t>
    </dgm:pt>
    <dgm:pt modelId="{67829261-B374-417D-801C-A6BC93B79BA0}" type="sibTrans" cxnId="{E26154B5-6F88-4A0B-9824-3A032BE7C20D}">
      <dgm:prSet/>
      <dgm:spPr/>
      <dgm:t>
        <a:bodyPr/>
        <a:lstStyle/>
        <a:p>
          <a:endParaRPr lang="en-US"/>
        </a:p>
      </dgm:t>
    </dgm:pt>
    <dgm:pt modelId="{FD4FF7E3-F9D3-4984-8F0A-EE50393D35B8}">
      <dgm:prSet/>
      <dgm:spPr/>
      <dgm:t>
        <a:bodyPr/>
        <a:lstStyle/>
        <a:p>
          <a:r>
            <a:rPr lang="en-US"/>
            <a:t>At the end I applied the four predictive models in the data.</a:t>
          </a:r>
        </a:p>
      </dgm:t>
    </dgm:pt>
    <dgm:pt modelId="{68899D25-78D3-43E6-A249-EA2B9CAF640F}" type="parTrans" cxnId="{E1A1C29F-748D-4170-9B61-1E3AB2B58AC8}">
      <dgm:prSet/>
      <dgm:spPr/>
      <dgm:t>
        <a:bodyPr/>
        <a:lstStyle/>
        <a:p>
          <a:endParaRPr lang="en-US"/>
        </a:p>
      </dgm:t>
    </dgm:pt>
    <dgm:pt modelId="{03D30FD9-7B59-4A14-9823-C257D69BEAE4}" type="sibTrans" cxnId="{E1A1C29F-748D-4170-9B61-1E3AB2B58AC8}">
      <dgm:prSet/>
      <dgm:spPr/>
      <dgm:t>
        <a:bodyPr/>
        <a:lstStyle/>
        <a:p>
          <a:endParaRPr lang="en-US"/>
        </a:p>
      </dgm:t>
    </dgm:pt>
    <dgm:pt modelId="{6BAD7F1E-3EC9-414D-BDF9-D08CA3117A35}">
      <dgm:prSet/>
      <dgm:spPr/>
      <dgm:t>
        <a:bodyPr/>
        <a:lstStyle/>
        <a:p>
          <a:r>
            <a:rPr lang="en-US"/>
            <a:t>I started with </a:t>
          </a:r>
          <a:r>
            <a:rPr lang="en-IN"/>
            <a:t>KNeighboursClassifier</a:t>
          </a:r>
          <a:r>
            <a:rPr lang="en-US"/>
            <a:t>,</a:t>
          </a:r>
          <a:r>
            <a:rPr lang="en-IN"/>
            <a:t>Logistic Regression,</a:t>
          </a:r>
          <a:endParaRPr lang="en-US"/>
        </a:p>
      </dgm:t>
    </dgm:pt>
    <dgm:pt modelId="{1DD65247-B807-4242-9DB6-8EC649E47688}" type="parTrans" cxnId="{BB795703-E47B-4A6C-8626-707F9622C6F6}">
      <dgm:prSet/>
      <dgm:spPr/>
      <dgm:t>
        <a:bodyPr/>
        <a:lstStyle/>
        <a:p>
          <a:endParaRPr lang="en-US"/>
        </a:p>
      </dgm:t>
    </dgm:pt>
    <dgm:pt modelId="{22CFA11E-6DB4-4E07-973B-FBD4F64C1808}" type="sibTrans" cxnId="{BB795703-E47B-4A6C-8626-707F9622C6F6}">
      <dgm:prSet/>
      <dgm:spPr/>
      <dgm:t>
        <a:bodyPr/>
        <a:lstStyle/>
        <a:p>
          <a:endParaRPr lang="en-US"/>
        </a:p>
      </dgm:t>
    </dgm:pt>
    <dgm:pt modelId="{365ED4A6-80C2-41E1-B63E-C1552B1F22C2}">
      <dgm:prSet/>
      <dgm:spPr/>
      <dgm:t>
        <a:bodyPr/>
        <a:lstStyle/>
        <a:p>
          <a:r>
            <a:rPr lang="en-IN"/>
            <a:t>Decision Tree Classifier</a:t>
          </a:r>
          <a:r>
            <a:rPr lang="en-US"/>
            <a:t>,</a:t>
          </a:r>
          <a:r>
            <a:rPr lang="en-IN"/>
            <a:t>GaussianNB and based on the best result I saved to model KNeighboursClassifier.</a:t>
          </a:r>
          <a:endParaRPr lang="en-US"/>
        </a:p>
      </dgm:t>
    </dgm:pt>
    <dgm:pt modelId="{8400B915-D7E2-44A2-B8E3-6285E04AC936}" type="parTrans" cxnId="{E9B9F5A0-15D8-4C1C-879D-BD2EF37356F0}">
      <dgm:prSet/>
      <dgm:spPr/>
      <dgm:t>
        <a:bodyPr/>
        <a:lstStyle/>
        <a:p>
          <a:endParaRPr lang="en-US"/>
        </a:p>
      </dgm:t>
    </dgm:pt>
    <dgm:pt modelId="{2E4B9AF4-0E90-4087-ABEE-816B39144091}" type="sibTrans" cxnId="{E9B9F5A0-15D8-4C1C-879D-BD2EF37356F0}">
      <dgm:prSet/>
      <dgm:spPr/>
      <dgm:t>
        <a:bodyPr/>
        <a:lstStyle/>
        <a:p>
          <a:endParaRPr lang="en-US"/>
        </a:p>
      </dgm:t>
    </dgm:pt>
    <dgm:pt modelId="{604A9E9B-DB52-4382-9ED6-0EF4F5984953}" type="pres">
      <dgm:prSet presAssocID="{909F3782-6702-40E8-A33B-A4223E69E48B}" presName="root" presStyleCnt="0">
        <dgm:presLayoutVars>
          <dgm:dir/>
          <dgm:resizeHandles val="exact"/>
        </dgm:presLayoutVars>
      </dgm:prSet>
      <dgm:spPr/>
    </dgm:pt>
    <dgm:pt modelId="{52BFB1C7-EF5D-4ED3-B0DE-42BD46E2C260}" type="pres">
      <dgm:prSet presAssocID="{3C2BDFEA-1A92-407B-A2F7-8454D5772BF2}" presName="compNode" presStyleCnt="0"/>
      <dgm:spPr/>
    </dgm:pt>
    <dgm:pt modelId="{0C8D1130-B89B-471D-B3CD-56A9E2FB2164}" type="pres">
      <dgm:prSet presAssocID="{3C2BDFEA-1A92-407B-A2F7-8454D5772B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2893AE-D35F-4E32-AAB0-7303677568D2}" type="pres">
      <dgm:prSet presAssocID="{3C2BDFEA-1A92-407B-A2F7-8454D5772BF2}" presName="spaceRect" presStyleCnt="0"/>
      <dgm:spPr/>
    </dgm:pt>
    <dgm:pt modelId="{A13990FE-2659-4432-A6E3-9DC9C4569901}" type="pres">
      <dgm:prSet presAssocID="{3C2BDFEA-1A92-407B-A2F7-8454D5772BF2}" presName="textRect" presStyleLbl="revTx" presStyleIdx="0" presStyleCnt="5">
        <dgm:presLayoutVars>
          <dgm:chMax val="1"/>
          <dgm:chPref val="1"/>
        </dgm:presLayoutVars>
      </dgm:prSet>
      <dgm:spPr/>
    </dgm:pt>
    <dgm:pt modelId="{4948A0A2-24DF-4FDF-BFE2-9315C03716F2}" type="pres">
      <dgm:prSet presAssocID="{3A08C99B-CB34-48BE-9D99-91AF910CDF4C}" presName="sibTrans" presStyleCnt="0"/>
      <dgm:spPr/>
    </dgm:pt>
    <dgm:pt modelId="{256E4BC5-D4D3-4E45-A67E-3A0EF61AB453}" type="pres">
      <dgm:prSet presAssocID="{5BD73822-2294-4AA5-A281-A6369B307DB8}" presName="compNode" presStyleCnt="0"/>
      <dgm:spPr/>
    </dgm:pt>
    <dgm:pt modelId="{F0E93A1E-2571-46DA-8EA1-20ACA19DE0BC}" type="pres">
      <dgm:prSet presAssocID="{5BD73822-2294-4AA5-A281-A6369B307D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4847511-8112-4813-BBBA-2CF5EF01B340}" type="pres">
      <dgm:prSet presAssocID="{5BD73822-2294-4AA5-A281-A6369B307DB8}" presName="spaceRect" presStyleCnt="0"/>
      <dgm:spPr/>
    </dgm:pt>
    <dgm:pt modelId="{49191F4F-5B29-44C3-A272-035C90E3E600}" type="pres">
      <dgm:prSet presAssocID="{5BD73822-2294-4AA5-A281-A6369B307DB8}" presName="textRect" presStyleLbl="revTx" presStyleIdx="1" presStyleCnt="5">
        <dgm:presLayoutVars>
          <dgm:chMax val="1"/>
          <dgm:chPref val="1"/>
        </dgm:presLayoutVars>
      </dgm:prSet>
      <dgm:spPr/>
    </dgm:pt>
    <dgm:pt modelId="{E341A6CA-4507-4309-B96B-1F46BFD55C98}" type="pres">
      <dgm:prSet presAssocID="{67829261-B374-417D-801C-A6BC93B79BA0}" presName="sibTrans" presStyleCnt="0"/>
      <dgm:spPr/>
    </dgm:pt>
    <dgm:pt modelId="{448EDE52-CD7C-4B73-B5DA-AF09B973A991}" type="pres">
      <dgm:prSet presAssocID="{FD4FF7E3-F9D3-4984-8F0A-EE50393D35B8}" presName="compNode" presStyleCnt="0"/>
      <dgm:spPr/>
    </dgm:pt>
    <dgm:pt modelId="{54A12B8D-6D69-43AE-B261-874A05C92383}" type="pres">
      <dgm:prSet presAssocID="{FD4FF7E3-F9D3-4984-8F0A-EE50393D35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A0C87E7-D715-41A6-BD1B-6EAD403719AD}" type="pres">
      <dgm:prSet presAssocID="{FD4FF7E3-F9D3-4984-8F0A-EE50393D35B8}" presName="spaceRect" presStyleCnt="0"/>
      <dgm:spPr/>
    </dgm:pt>
    <dgm:pt modelId="{C3746363-637C-4188-BCFB-C53471260A5D}" type="pres">
      <dgm:prSet presAssocID="{FD4FF7E3-F9D3-4984-8F0A-EE50393D35B8}" presName="textRect" presStyleLbl="revTx" presStyleIdx="2" presStyleCnt="5">
        <dgm:presLayoutVars>
          <dgm:chMax val="1"/>
          <dgm:chPref val="1"/>
        </dgm:presLayoutVars>
      </dgm:prSet>
      <dgm:spPr/>
    </dgm:pt>
    <dgm:pt modelId="{FE2506EB-7E68-452C-BF16-6E525CDE180F}" type="pres">
      <dgm:prSet presAssocID="{03D30FD9-7B59-4A14-9823-C257D69BEAE4}" presName="sibTrans" presStyleCnt="0"/>
      <dgm:spPr/>
    </dgm:pt>
    <dgm:pt modelId="{A8333F4B-BD4E-47FA-AE26-958BDF331FCC}" type="pres">
      <dgm:prSet presAssocID="{6BAD7F1E-3EC9-414D-BDF9-D08CA3117A35}" presName="compNode" presStyleCnt="0"/>
      <dgm:spPr/>
    </dgm:pt>
    <dgm:pt modelId="{B8C25436-49D5-42D6-BE8E-E610B3C423C4}" type="pres">
      <dgm:prSet presAssocID="{6BAD7F1E-3EC9-414D-BDF9-D08CA3117A3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72C98C3-2A02-4082-9979-E0FE7C586EDA}" type="pres">
      <dgm:prSet presAssocID="{6BAD7F1E-3EC9-414D-BDF9-D08CA3117A35}" presName="spaceRect" presStyleCnt="0"/>
      <dgm:spPr/>
    </dgm:pt>
    <dgm:pt modelId="{2F344A7C-94F1-4424-9A17-81E09B6853B7}" type="pres">
      <dgm:prSet presAssocID="{6BAD7F1E-3EC9-414D-BDF9-D08CA3117A35}" presName="textRect" presStyleLbl="revTx" presStyleIdx="3" presStyleCnt="5">
        <dgm:presLayoutVars>
          <dgm:chMax val="1"/>
          <dgm:chPref val="1"/>
        </dgm:presLayoutVars>
      </dgm:prSet>
      <dgm:spPr/>
    </dgm:pt>
    <dgm:pt modelId="{DA012A8E-EC7F-4E7C-AA74-ACBC9B0A21FB}" type="pres">
      <dgm:prSet presAssocID="{22CFA11E-6DB4-4E07-973B-FBD4F64C1808}" presName="sibTrans" presStyleCnt="0"/>
      <dgm:spPr/>
    </dgm:pt>
    <dgm:pt modelId="{D6FC2FB0-E28F-4E39-A5BF-71569C370F71}" type="pres">
      <dgm:prSet presAssocID="{365ED4A6-80C2-41E1-B63E-C1552B1F22C2}" presName="compNode" presStyleCnt="0"/>
      <dgm:spPr/>
    </dgm:pt>
    <dgm:pt modelId="{43D126FC-2FB9-4FF8-9DDB-A4220735E5BA}" type="pres">
      <dgm:prSet presAssocID="{365ED4A6-80C2-41E1-B63E-C1552B1F22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78E33D7-B210-4F52-95BC-8D6D2750ABF0}" type="pres">
      <dgm:prSet presAssocID="{365ED4A6-80C2-41E1-B63E-C1552B1F22C2}" presName="spaceRect" presStyleCnt="0"/>
      <dgm:spPr/>
    </dgm:pt>
    <dgm:pt modelId="{2EF39824-4F60-4EE5-84AF-B889300FDA24}" type="pres">
      <dgm:prSet presAssocID="{365ED4A6-80C2-41E1-B63E-C1552B1F22C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B795703-E47B-4A6C-8626-707F9622C6F6}" srcId="{909F3782-6702-40E8-A33B-A4223E69E48B}" destId="{6BAD7F1E-3EC9-414D-BDF9-D08CA3117A35}" srcOrd="3" destOrd="0" parTransId="{1DD65247-B807-4242-9DB6-8EC649E47688}" sibTransId="{22CFA11E-6DB4-4E07-973B-FBD4F64C1808}"/>
    <dgm:cxn modelId="{05F71B14-6E75-4696-B533-A78F54F19642}" type="presOf" srcId="{3C2BDFEA-1A92-407B-A2F7-8454D5772BF2}" destId="{A13990FE-2659-4432-A6E3-9DC9C4569901}" srcOrd="0" destOrd="0" presId="urn:microsoft.com/office/officeart/2018/2/layout/IconLabelList"/>
    <dgm:cxn modelId="{BE660D4B-64B3-437D-8DF1-EB20A9805692}" srcId="{909F3782-6702-40E8-A33B-A4223E69E48B}" destId="{3C2BDFEA-1A92-407B-A2F7-8454D5772BF2}" srcOrd="0" destOrd="0" parTransId="{BD0025BE-3D08-41C2-BC9F-C457D815A017}" sibTransId="{3A08C99B-CB34-48BE-9D99-91AF910CDF4C}"/>
    <dgm:cxn modelId="{642C428A-63C0-4929-91CE-956D0621A6BD}" type="presOf" srcId="{909F3782-6702-40E8-A33B-A4223E69E48B}" destId="{604A9E9B-DB52-4382-9ED6-0EF4F5984953}" srcOrd="0" destOrd="0" presId="urn:microsoft.com/office/officeart/2018/2/layout/IconLabelList"/>
    <dgm:cxn modelId="{E1A1C29F-748D-4170-9B61-1E3AB2B58AC8}" srcId="{909F3782-6702-40E8-A33B-A4223E69E48B}" destId="{FD4FF7E3-F9D3-4984-8F0A-EE50393D35B8}" srcOrd="2" destOrd="0" parTransId="{68899D25-78D3-43E6-A249-EA2B9CAF640F}" sibTransId="{03D30FD9-7B59-4A14-9823-C257D69BEAE4}"/>
    <dgm:cxn modelId="{E9B9F5A0-15D8-4C1C-879D-BD2EF37356F0}" srcId="{909F3782-6702-40E8-A33B-A4223E69E48B}" destId="{365ED4A6-80C2-41E1-B63E-C1552B1F22C2}" srcOrd="4" destOrd="0" parTransId="{8400B915-D7E2-44A2-B8E3-6285E04AC936}" sibTransId="{2E4B9AF4-0E90-4087-ABEE-816B39144091}"/>
    <dgm:cxn modelId="{89E87AAE-391B-4FBF-92D7-62C18A33DD32}" type="presOf" srcId="{6BAD7F1E-3EC9-414D-BDF9-D08CA3117A35}" destId="{2F344A7C-94F1-4424-9A17-81E09B6853B7}" srcOrd="0" destOrd="0" presId="urn:microsoft.com/office/officeart/2018/2/layout/IconLabelList"/>
    <dgm:cxn modelId="{E26154B5-6F88-4A0B-9824-3A032BE7C20D}" srcId="{909F3782-6702-40E8-A33B-A4223E69E48B}" destId="{5BD73822-2294-4AA5-A281-A6369B307DB8}" srcOrd="1" destOrd="0" parTransId="{413D34F2-2FD6-45A8-B7FA-C000FD4A0591}" sibTransId="{67829261-B374-417D-801C-A6BC93B79BA0}"/>
    <dgm:cxn modelId="{33AF21BC-A56B-4FC6-9947-C5550984FF76}" type="presOf" srcId="{365ED4A6-80C2-41E1-B63E-C1552B1F22C2}" destId="{2EF39824-4F60-4EE5-84AF-B889300FDA24}" srcOrd="0" destOrd="0" presId="urn:microsoft.com/office/officeart/2018/2/layout/IconLabelList"/>
    <dgm:cxn modelId="{96E86ABD-3FDC-435C-A5D8-3A65C197F62B}" type="presOf" srcId="{5BD73822-2294-4AA5-A281-A6369B307DB8}" destId="{49191F4F-5B29-44C3-A272-035C90E3E600}" srcOrd="0" destOrd="0" presId="urn:microsoft.com/office/officeart/2018/2/layout/IconLabelList"/>
    <dgm:cxn modelId="{E15DD6E3-DFD3-447F-AF12-8422BB8B1A85}" type="presOf" srcId="{FD4FF7E3-F9D3-4984-8F0A-EE50393D35B8}" destId="{C3746363-637C-4188-BCFB-C53471260A5D}" srcOrd="0" destOrd="0" presId="urn:microsoft.com/office/officeart/2018/2/layout/IconLabelList"/>
    <dgm:cxn modelId="{32A76AE0-F3E9-4F15-9803-CC0A5BB9DCC2}" type="presParOf" srcId="{604A9E9B-DB52-4382-9ED6-0EF4F5984953}" destId="{52BFB1C7-EF5D-4ED3-B0DE-42BD46E2C260}" srcOrd="0" destOrd="0" presId="urn:microsoft.com/office/officeart/2018/2/layout/IconLabelList"/>
    <dgm:cxn modelId="{05244363-6152-432F-A544-97AEC81A4127}" type="presParOf" srcId="{52BFB1C7-EF5D-4ED3-B0DE-42BD46E2C260}" destId="{0C8D1130-B89B-471D-B3CD-56A9E2FB2164}" srcOrd="0" destOrd="0" presId="urn:microsoft.com/office/officeart/2018/2/layout/IconLabelList"/>
    <dgm:cxn modelId="{F0FFD794-7885-447B-8A3D-EAB4F8813AA9}" type="presParOf" srcId="{52BFB1C7-EF5D-4ED3-B0DE-42BD46E2C260}" destId="{6E2893AE-D35F-4E32-AAB0-7303677568D2}" srcOrd="1" destOrd="0" presId="urn:microsoft.com/office/officeart/2018/2/layout/IconLabelList"/>
    <dgm:cxn modelId="{D2525903-190D-41B8-9E9D-5455EE70614C}" type="presParOf" srcId="{52BFB1C7-EF5D-4ED3-B0DE-42BD46E2C260}" destId="{A13990FE-2659-4432-A6E3-9DC9C4569901}" srcOrd="2" destOrd="0" presId="urn:microsoft.com/office/officeart/2018/2/layout/IconLabelList"/>
    <dgm:cxn modelId="{A5686117-2472-4E35-B7B5-34943879055F}" type="presParOf" srcId="{604A9E9B-DB52-4382-9ED6-0EF4F5984953}" destId="{4948A0A2-24DF-4FDF-BFE2-9315C03716F2}" srcOrd="1" destOrd="0" presId="urn:microsoft.com/office/officeart/2018/2/layout/IconLabelList"/>
    <dgm:cxn modelId="{99294CBF-6323-4F5B-8934-ABDC468D4245}" type="presParOf" srcId="{604A9E9B-DB52-4382-9ED6-0EF4F5984953}" destId="{256E4BC5-D4D3-4E45-A67E-3A0EF61AB453}" srcOrd="2" destOrd="0" presId="urn:microsoft.com/office/officeart/2018/2/layout/IconLabelList"/>
    <dgm:cxn modelId="{828E3566-674A-4663-8165-777F2E030E7A}" type="presParOf" srcId="{256E4BC5-D4D3-4E45-A67E-3A0EF61AB453}" destId="{F0E93A1E-2571-46DA-8EA1-20ACA19DE0BC}" srcOrd="0" destOrd="0" presId="urn:microsoft.com/office/officeart/2018/2/layout/IconLabelList"/>
    <dgm:cxn modelId="{6D8FC2C3-25EF-4A99-A000-B29FC91C6D42}" type="presParOf" srcId="{256E4BC5-D4D3-4E45-A67E-3A0EF61AB453}" destId="{34847511-8112-4813-BBBA-2CF5EF01B340}" srcOrd="1" destOrd="0" presId="urn:microsoft.com/office/officeart/2018/2/layout/IconLabelList"/>
    <dgm:cxn modelId="{5E4AB024-6E67-4CE8-9CD4-98502A642BB3}" type="presParOf" srcId="{256E4BC5-D4D3-4E45-A67E-3A0EF61AB453}" destId="{49191F4F-5B29-44C3-A272-035C90E3E600}" srcOrd="2" destOrd="0" presId="urn:microsoft.com/office/officeart/2018/2/layout/IconLabelList"/>
    <dgm:cxn modelId="{77BB4B46-5F9D-414A-B24F-B02A0F3EF661}" type="presParOf" srcId="{604A9E9B-DB52-4382-9ED6-0EF4F5984953}" destId="{E341A6CA-4507-4309-B96B-1F46BFD55C98}" srcOrd="3" destOrd="0" presId="urn:microsoft.com/office/officeart/2018/2/layout/IconLabelList"/>
    <dgm:cxn modelId="{659FECE6-8F1E-4920-93F9-951FA32A3860}" type="presParOf" srcId="{604A9E9B-DB52-4382-9ED6-0EF4F5984953}" destId="{448EDE52-CD7C-4B73-B5DA-AF09B973A991}" srcOrd="4" destOrd="0" presId="urn:microsoft.com/office/officeart/2018/2/layout/IconLabelList"/>
    <dgm:cxn modelId="{1F56A554-9871-4580-A2C8-DB2A4B9BCCC9}" type="presParOf" srcId="{448EDE52-CD7C-4B73-B5DA-AF09B973A991}" destId="{54A12B8D-6D69-43AE-B261-874A05C92383}" srcOrd="0" destOrd="0" presId="urn:microsoft.com/office/officeart/2018/2/layout/IconLabelList"/>
    <dgm:cxn modelId="{DFA8B8FC-A31D-4DBA-BE82-4DDE6FC447B4}" type="presParOf" srcId="{448EDE52-CD7C-4B73-B5DA-AF09B973A991}" destId="{2A0C87E7-D715-41A6-BD1B-6EAD403719AD}" srcOrd="1" destOrd="0" presId="urn:microsoft.com/office/officeart/2018/2/layout/IconLabelList"/>
    <dgm:cxn modelId="{360192FB-BA3E-4E3D-98C4-5C3C5E79B51F}" type="presParOf" srcId="{448EDE52-CD7C-4B73-B5DA-AF09B973A991}" destId="{C3746363-637C-4188-BCFB-C53471260A5D}" srcOrd="2" destOrd="0" presId="urn:microsoft.com/office/officeart/2018/2/layout/IconLabelList"/>
    <dgm:cxn modelId="{97DA29D2-04ED-48CB-9BED-FABF294445B8}" type="presParOf" srcId="{604A9E9B-DB52-4382-9ED6-0EF4F5984953}" destId="{FE2506EB-7E68-452C-BF16-6E525CDE180F}" srcOrd="5" destOrd="0" presId="urn:microsoft.com/office/officeart/2018/2/layout/IconLabelList"/>
    <dgm:cxn modelId="{F8B84C07-4261-4CD1-8F6E-5224ED469C03}" type="presParOf" srcId="{604A9E9B-DB52-4382-9ED6-0EF4F5984953}" destId="{A8333F4B-BD4E-47FA-AE26-958BDF331FCC}" srcOrd="6" destOrd="0" presId="urn:microsoft.com/office/officeart/2018/2/layout/IconLabelList"/>
    <dgm:cxn modelId="{848E86BB-264B-4938-98F9-A71CA8ABE0BA}" type="presParOf" srcId="{A8333F4B-BD4E-47FA-AE26-958BDF331FCC}" destId="{B8C25436-49D5-42D6-BE8E-E610B3C423C4}" srcOrd="0" destOrd="0" presId="urn:microsoft.com/office/officeart/2018/2/layout/IconLabelList"/>
    <dgm:cxn modelId="{34150B71-11C3-443C-8D72-203C6F341949}" type="presParOf" srcId="{A8333F4B-BD4E-47FA-AE26-958BDF331FCC}" destId="{172C98C3-2A02-4082-9979-E0FE7C586EDA}" srcOrd="1" destOrd="0" presId="urn:microsoft.com/office/officeart/2018/2/layout/IconLabelList"/>
    <dgm:cxn modelId="{FCF4DBB8-07F6-4E60-9F9D-44D01E1FD5AC}" type="presParOf" srcId="{A8333F4B-BD4E-47FA-AE26-958BDF331FCC}" destId="{2F344A7C-94F1-4424-9A17-81E09B6853B7}" srcOrd="2" destOrd="0" presId="urn:microsoft.com/office/officeart/2018/2/layout/IconLabelList"/>
    <dgm:cxn modelId="{1AEA5489-F3E9-4AEC-BD75-CA46A0C1DDCE}" type="presParOf" srcId="{604A9E9B-DB52-4382-9ED6-0EF4F5984953}" destId="{DA012A8E-EC7F-4E7C-AA74-ACBC9B0A21FB}" srcOrd="7" destOrd="0" presId="urn:microsoft.com/office/officeart/2018/2/layout/IconLabelList"/>
    <dgm:cxn modelId="{CA842BD7-D384-40C9-B7DB-436F4A203AD2}" type="presParOf" srcId="{604A9E9B-DB52-4382-9ED6-0EF4F5984953}" destId="{D6FC2FB0-E28F-4E39-A5BF-71569C370F71}" srcOrd="8" destOrd="0" presId="urn:microsoft.com/office/officeart/2018/2/layout/IconLabelList"/>
    <dgm:cxn modelId="{1A76AE51-FD71-4E54-B5DC-0F959D3350FC}" type="presParOf" srcId="{D6FC2FB0-E28F-4E39-A5BF-71569C370F71}" destId="{43D126FC-2FB9-4FF8-9DDB-A4220735E5BA}" srcOrd="0" destOrd="0" presId="urn:microsoft.com/office/officeart/2018/2/layout/IconLabelList"/>
    <dgm:cxn modelId="{C91D05EC-0A8D-45DA-8FA4-894558DE6A1D}" type="presParOf" srcId="{D6FC2FB0-E28F-4E39-A5BF-71569C370F71}" destId="{278E33D7-B210-4F52-95BC-8D6D2750ABF0}" srcOrd="1" destOrd="0" presId="urn:microsoft.com/office/officeart/2018/2/layout/IconLabelList"/>
    <dgm:cxn modelId="{2C7DBB62-71F0-40D2-975D-AC431328D788}" type="presParOf" srcId="{D6FC2FB0-E28F-4E39-A5BF-71569C370F71}" destId="{2EF39824-4F60-4EE5-84AF-B889300FDA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D1130-B89B-471D-B3CD-56A9E2FB2164}">
      <dsp:nvSpPr>
        <dsp:cNvPr id="0" name=""/>
        <dsp:cNvSpPr/>
      </dsp:nvSpPr>
      <dsp:spPr>
        <a:xfrm>
          <a:off x="355311" y="600664"/>
          <a:ext cx="578232" cy="578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990FE-2659-4432-A6E3-9DC9C4569901}">
      <dsp:nvSpPr>
        <dsp:cNvPr id="0" name=""/>
        <dsp:cNvSpPr/>
      </dsp:nvSpPr>
      <dsp:spPr>
        <a:xfrm>
          <a:off x="1947" y="1431541"/>
          <a:ext cx="1284960" cy="77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check the data first  and uploaded the data in  jupyter notebook and than I visualize the features ,Perform the preprocessing  in the data and understand the relationship between different features.</a:t>
          </a:r>
        </a:p>
      </dsp:txBody>
      <dsp:txXfrm>
        <a:off x="1947" y="1431541"/>
        <a:ext cx="1284960" cy="770976"/>
      </dsp:txXfrm>
    </dsp:sp>
    <dsp:sp modelId="{F0E93A1E-2571-46DA-8EA1-20ACA19DE0BC}">
      <dsp:nvSpPr>
        <dsp:cNvPr id="0" name=""/>
        <dsp:cNvSpPr/>
      </dsp:nvSpPr>
      <dsp:spPr>
        <a:xfrm>
          <a:off x="1865140" y="600664"/>
          <a:ext cx="578232" cy="578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91F4F-5B29-44C3-A272-035C90E3E600}">
      <dsp:nvSpPr>
        <dsp:cNvPr id="0" name=""/>
        <dsp:cNvSpPr/>
      </dsp:nvSpPr>
      <dsp:spPr>
        <a:xfrm>
          <a:off x="1511776" y="1431541"/>
          <a:ext cx="1284960" cy="77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used both train-validation split and the cross validation to evaluate the model effectiveness to predict the target values.</a:t>
          </a:r>
        </a:p>
      </dsp:txBody>
      <dsp:txXfrm>
        <a:off x="1511776" y="1431541"/>
        <a:ext cx="1284960" cy="770976"/>
      </dsp:txXfrm>
    </dsp:sp>
    <dsp:sp modelId="{54A12B8D-6D69-43AE-B261-874A05C92383}">
      <dsp:nvSpPr>
        <dsp:cNvPr id="0" name=""/>
        <dsp:cNvSpPr/>
      </dsp:nvSpPr>
      <dsp:spPr>
        <a:xfrm>
          <a:off x="3374969" y="600664"/>
          <a:ext cx="578232" cy="578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46363-637C-4188-BCFB-C53471260A5D}">
      <dsp:nvSpPr>
        <dsp:cNvPr id="0" name=""/>
        <dsp:cNvSpPr/>
      </dsp:nvSpPr>
      <dsp:spPr>
        <a:xfrm>
          <a:off x="3021605" y="1431541"/>
          <a:ext cx="1284960" cy="77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At the end I applied the four predictive models in the data.</a:t>
          </a:r>
        </a:p>
      </dsp:txBody>
      <dsp:txXfrm>
        <a:off x="3021605" y="1431541"/>
        <a:ext cx="1284960" cy="770976"/>
      </dsp:txXfrm>
    </dsp:sp>
    <dsp:sp modelId="{B8C25436-49D5-42D6-BE8E-E610B3C423C4}">
      <dsp:nvSpPr>
        <dsp:cNvPr id="0" name=""/>
        <dsp:cNvSpPr/>
      </dsp:nvSpPr>
      <dsp:spPr>
        <a:xfrm>
          <a:off x="1110226" y="2523758"/>
          <a:ext cx="578232" cy="5782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44A7C-94F1-4424-9A17-81E09B6853B7}">
      <dsp:nvSpPr>
        <dsp:cNvPr id="0" name=""/>
        <dsp:cNvSpPr/>
      </dsp:nvSpPr>
      <dsp:spPr>
        <a:xfrm>
          <a:off x="756861" y="3354634"/>
          <a:ext cx="1284960" cy="77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started with </a:t>
          </a:r>
          <a:r>
            <a:rPr lang="en-IN" sz="1100" kern="1200"/>
            <a:t>KNeighboursClassifier</a:t>
          </a:r>
          <a:r>
            <a:rPr lang="en-US" sz="1100" kern="1200"/>
            <a:t>,</a:t>
          </a:r>
          <a:r>
            <a:rPr lang="en-IN" sz="1100" kern="1200"/>
            <a:t>Logistic Regression,</a:t>
          </a:r>
          <a:endParaRPr lang="en-US" sz="1100" kern="1200"/>
        </a:p>
      </dsp:txBody>
      <dsp:txXfrm>
        <a:off x="756861" y="3354634"/>
        <a:ext cx="1284960" cy="770976"/>
      </dsp:txXfrm>
    </dsp:sp>
    <dsp:sp modelId="{43D126FC-2FB9-4FF8-9DDB-A4220735E5BA}">
      <dsp:nvSpPr>
        <dsp:cNvPr id="0" name=""/>
        <dsp:cNvSpPr/>
      </dsp:nvSpPr>
      <dsp:spPr>
        <a:xfrm>
          <a:off x="2620055" y="2523758"/>
          <a:ext cx="578232" cy="5782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39824-4F60-4EE5-84AF-B889300FDA24}">
      <dsp:nvSpPr>
        <dsp:cNvPr id="0" name=""/>
        <dsp:cNvSpPr/>
      </dsp:nvSpPr>
      <dsp:spPr>
        <a:xfrm>
          <a:off x="2266691" y="3354634"/>
          <a:ext cx="1284960" cy="77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Decision Tree Classifier</a:t>
          </a:r>
          <a:r>
            <a:rPr lang="en-US" sz="1100" kern="1200"/>
            <a:t>,</a:t>
          </a:r>
          <a:r>
            <a:rPr lang="en-IN" sz="1100" kern="1200"/>
            <a:t>GaussianNB and based on the best result I saved to model KNeighboursClassifier.</a:t>
          </a:r>
          <a:endParaRPr lang="en-US" sz="1100" kern="1200"/>
        </a:p>
      </dsp:txBody>
      <dsp:txXfrm>
        <a:off x="2266691" y="3354634"/>
        <a:ext cx="1284960" cy="770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62370-DE2E-482B-9D02-FBAAD97FC69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2FF3F-5ACF-4379-83C0-FEF692CD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5B11-EF25-4FB3-BD2D-2E65BDB48D10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B39AD4A1-6E85-452B-80DA-EADE572F3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500">
                <a:solidFill>
                  <a:srgbClr val="FFFFFF"/>
                </a:solidFill>
              </a:rPr>
              <a:t>Micro-Credit Defaulter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6071825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Submitted by :- Manali Raj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GaussianNB AUC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5366" y="1368605"/>
            <a:ext cx="4915159" cy="41287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AUC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5366" y="1368603"/>
            <a:ext cx="4915159" cy="41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AUC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5366" y="1368605"/>
            <a:ext cx="4915159" cy="41287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KNeighboursClassifier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5366" y="1368605"/>
            <a:ext cx="4915159" cy="41287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288" y="303591"/>
            <a:ext cx="3250692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640263"/>
            <a:ext cx="2866644" cy="13449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Result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066" y="2050687"/>
            <a:ext cx="2763774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5207" y="2121763"/>
            <a:ext cx="2866644" cy="377301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From the details in the below table it is clearly understandable that  we are getting best result with the help of KN</a:t>
            </a:r>
            <a:r>
              <a:rPr lang="en-US" sz="1700" b="1">
                <a:solidFill>
                  <a:schemeClr val="bg1"/>
                </a:solidFill>
              </a:rPr>
              <a:t>eighborsClassifier </a:t>
            </a:r>
            <a:r>
              <a:rPr lang="en-US" sz="1700">
                <a:solidFill>
                  <a:schemeClr val="bg1"/>
                </a:solidFill>
              </a:rPr>
              <a:t>so we save this model with the help of </a:t>
            </a:r>
            <a:r>
              <a:rPr lang="en-US" sz="1700" b="1">
                <a:solidFill>
                  <a:schemeClr val="bg1"/>
                </a:solidFill>
              </a:rPr>
              <a:t>joblib</a:t>
            </a:r>
            <a:r>
              <a:rPr lang="en-US" sz="1700">
                <a:solidFill>
                  <a:schemeClr val="bg1"/>
                </a:solidFill>
              </a:rPr>
              <a:t> Library.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 cstate="print"/>
          <a:srcRect l="10897" t="46154" r="35577" b="25356"/>
          <a:stretch>
            <a:fillRect/>
          </a:stretch>
        </p:blipFill>
        <p:spPr bwMode="auto">
          <a:xfrm>
            <a:off x="3833037" y="2610639"/>
            <a:ext cx="4947489" cy="1481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7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FAAB0-6683-4B88-BD4B-4999C959C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20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C4DEAD-D85C-48AF-B9C0-DDF68FDE5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74323"/>
              </p:ext>
            </p:extLst>
          </p:nvPr>
        </p:nvGraphicFramePr>
        <p:xfrm>
          <a:off x="3866534" y="1065862"/>
          <a:ext cx="4308514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3112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With the help of Pandas Library We will upload our data to </a:t>
            </a:r>
            <a:r>
              <a:rPr lang="en-US" sz="1700" dirty="0" err="1"/>
              <a:t>Jupyter</a:t>
            </a:r>
            <a:r>
              <a:rPr lang="en-US" sz="1700" dirty="0"/>
              <a:t> Notebook.</a:t>
            </a:r>
          </a:p>
          <a:p>
            <a:r>
              <a:rPr lang="en-US" sz="1700" dirty="0"/>
              <a:t>Once our data is uploaded with the help of predefined method (i.e. </a:t>
            </a:r>
            <a:r>
              <a:rPr lang="en-US" sz="1700" dirty="0" err="1"/>
              <a:t>read_csv</a:t>
            </a:r>
            <a:r>
              <a:rPr lang="en-US" sz="1700" dirty="0"/>
              <a:t>) we can read data for further processing.   </a:t>
            </a:r>
          </a:p>
          <a:p>
            <a:r>
              <a:rPr lang="en-US" sz="1700" dirty="0"/>
              <a:t>We have two type of variables in the data:-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Independent Variable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2537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758" y="448056"/>
            <a:ext cx="5404104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4CF0C2-D23E-449F-A4D6-61389E112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0448" y="450222"/>
            <a:ext cx="1405890" cy="1506594"/>
          </a:xfrm>
          <a:prstGeom prst="rect">
            <a:avLst/>
          </a:prstGeom>
          <a:solidFill>
            <a:srgbClr val="E0802C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DA556-9BAB-455E-A184-EC9F79FC0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2735" y="453269"/>
            <a:ext cx="1397074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90" y="2130552"/>
            <a:ext cx="5404104" cy="4270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2930" y="2415828"/>
            <a:ext cx="4958334" cy="3710653"/>
          </a:xfrm>
        </p:spPr>
        <p:txBody>
          <a:bodyPr anchor="ctr">
            <a:normAutofit/>
          </a:bodyPr>
          <a:lstStyle/>
          <a:p>
            <a:r>
              <a:rPr lang="en-US" sz="2100"/>
              <a:t>In the label value 0 represent the failure of the payment and 1 Represents the  successor who had paid credit successfully.</a:t>
            </a:r>
          </a:p>
          <a:p>
            <a:r>
              <a:rPr lang="en-US" sz="2100"/>
              <a:t>Based on the given data following are the our initial findings:-</a:t>
            </a:r>
          </a:p>
          <a:p>
            <a:endParaRPr lang="en-US" sz="2100"/>
          </a:p>
        </p:txBody>
      </p:sp>
      <p:pic>
        <p:nvPicPr>
          <p:cNvPr id="8" name="Picture 2" descr="C:\Users\Ruchi\Desktop\PPT\download (9).png"/>
          <p:cNvPicPr>
            <a:picLocks noChangeAspect="1" noChangeArrowheads="1"/>
          </p:cNvPicPr>
          <p:nvPr/>
        </p:nvPicPr>
        <p:blipFill rotWithShape="1">
          <a:blip r:embed="rId2" cstate="print"/>
          <a:srcRect l="3385" r="4" b="4"/>
          <a:stretch/>
        </p:blipFill>
        <p:spPr bwMode="auto">
          <a:xfrm>
            <a:off x="5871288" y="2130552"/>
            <a:ext cx="2928521" cy="2057400"/>
          </a:xfrm>
          <a:prstGeom prst="rect">
            <a:avLst/>
          </a:prstGeom>
          <a:noFill/>
        </p:spPr>
      </p:pic>
      <p:pic>
        <p:nvPicPr>
          <p:cNvPr id="7" name="Content Placeholder 5" descr="download (10).png"/>
          <p:cNvPicPr>
            <a:picLocks noChangeAspect="1"/>
          </p:cNvPicPr>
          <p:nvPr/>
        </p:nvPicPr>
        <p:blipFill rotWithShape="1">
          <a:blip r:embed="rId3" cstate="print"/>
          <a:srcRect l="816" r="4" b="4"/>
          <a:stretch/>
        </p:blipFill>
        <p:spPr>
          <a:xfrm>
            <a:off x="5871288" y="4341675"/>
            <a:ext cx="292852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288" y="303591"/>
            <a:ext cx="3250692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066" y="2050687"/>
            <a:ext cx="2763774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5207" y="2121763"/>
            <a:ext cx="2866644" cy="37730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The average payback time is less for the defaulter cases as compare to other category in both of the scenarios.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From the above graphical chart we can easily understand that out of 200K subscribers on 25K did not paid the credit back.</a:t>
            </a:r>
          </a:p>
        </p:txBody>
      </p:sp>
      <p:pic>
        <p:nvPicPr>
          <p:cNvPr id="9" name="Content Placeholder 3" descr="download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037" y="1794198"/>
            <a:ext cx="4947489" cy="3114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From the graphical chart following is our finding:-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subscriber who have not paid the credit is less the 10%  of the total who have taken credit.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6" name="Content Placeholder 3" descr="download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3322" y="2352350"/>
            <a:ext cx="4688077" cy="19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3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288" y="303591"/>
            <a:ext cx="3250692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066" y="2050687"/>
            <a:ext cx="2763774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07" y="2121763"/>
            <a:ext cx="2866644" cy="377301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Median of amounts of loan taken by the user in last 90 days.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4" name="Content Placeholder 3" descr="download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037" y="1665797"/>
            <a:ext cx="4947489" cy="33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522" y="1671569"/>
            <a:ext cx="4351438" cy="2228760"/>
          </a:xfrm>
        </p:spPr>
        <p:txBody>
          <a:bodyPr anchor="b">
            <a:normAutofit/>
          </a:bodyPr>
          <a:lstStyle/>
          <a:p>
            <a:pPr algn="l"/>
            <a:r>
              <a:rPr lang="en-US" sz="3500"/>
              <a:t>DATA PREPROCESSING</a:t>
            </a:r>
          </a:p>
        </p:txBody>
      </p:sp>
      <p:pic>
        <p:nvPicPr>
          <p:cNvPr id="7" name="Graphic 6" descr="Train">
            <a:extLst>
              <a:ext uri="{FF2B5EF4-FFF2-40B4-BE49-F238E27FC236}">
                <a16:creationId xmlns:a16="http://schemas.microsoft.com/office/drawing/2014/main" id="{0C884635-1217-47E0-B540-FB02B1EC3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11" y="2843834"/>
            <a:ext cx="898899" cy="8988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523" y="4072044"/>
            <a:ext cx="4351437" cy="20570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The Complete data is divided in the ration of 70:30 for train and test respectively.</a:t>
            </a:r>
          </a:p>
          <a:p>
            <a:pPr>
              <a:lnSpc>
                <a:spcPct val="90000"/>
              </a:lnSpc>
            </a:pPr>
            <a:r>
              <a:rPr lang="en-US" sz="1300"/>
              <a:t>I have dropped the Pcircle column since for the current processing it was not used.</a:t>
            </a:r>
          </a:p>
          <a:p>
            <a:pPr>
              <a:lnSpc>
                <a:spcPct val="90000"/>
              </a:lnSpc>
            </a:pPr>
            <a:r>
              <a:rPr lang="en-US" sz="1300"/>
              <a:t>There is no null value in the dataset but there are some outliers present in the dataset which has been removed with the help of predefine methods.</a:t>
            </a:r>
          </a:p>
          <a:p>
            <a:pPr>
              <a:lnSpc>
                <a:spcPct val="90000"/>
              </a:lnSpc>
            </a:pPr>
            <a:r>
              <a:rPr lang="en-US" sz="1300"/>
              <a:t>Once our data is ready  categorical variables are converted into the other form, which we can apply further on algorithms.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endParaRPr lang="en-US" sz="1300"/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9" name="Graphic 8" descr="Train">
            <a:extLst>
              <a:ext uri="{FF2B5EF4-FFF2-40B4-BE49-F238E27FC236}">
                <a16:creationId xmlns:a16="http://schemas.microsoft.com/office/drawing/2014/main" id="{734732A9-836D-454C-879F-310749AE7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073" y="1469503"/>
            <a:ext cx="3918995" cy="39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8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Matrices:</a:t>
            </a:r>
          </a:p>
          <a:p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Accuracy 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it determines how often a model predicts default and non default correctly.</a:t>
            </a:r>
          </a:p>
          <a:p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Precision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-it calculates whenever our models predicts it is default how often it is correct.</a:t>
            </a:r>
          </a:p>
          <a:p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Recall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Recall regulate the actual default that the model is actually predict.</a:t>
            </a:r>
          </a:p>
          <a:p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Precision Recall Curve 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PRC will display the tradeoff between Precision and Recall threshold.</a:t>
            </a:r>
          </a:p>
          <a:p>
            <a:pPr marL="0" indent="0">
              <a:buNone/>
            </a:pPr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Cross Validations: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K Fold cross validations , K = 5</a:t>
            </a: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5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7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machine-learning-splitting-datasets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955" y="643467"/>
            <a:ext cx="7428088" cy="55710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483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Micro-Credit Defaulter Project</vt:lpstr>
      <vt:lpstr>Data Preparation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Evaluation Process</vt:lpstr>
      <vt:lpstr>PowerPoint Presentation</vt:lpstr>
      <vt:lpstr>GaussianNB AUC</vt:lpstr>
      <vt:lpstr>Decision Tree AUC </vt:lpstr>
      <vt:lpstr>Logistic Regression AUC</vt:lpstr>
      <vt:lpstr>KNeighboursClassifier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Defaulter Project</dc:title>
  <cp:lastModifiedBy>Naveen Saxena</cp:lastModifiedBy>
  <cp:revision>1</cp:revision>
  <dcterms:created xsi:type="dcterms:W3CDTF">2020-09-21T09:30:51Z</dcterms:created>
  <dcterms:modified xsi:type="dcterms:W3CDTF">2021-09-03T17:39:39Z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naveen.saxena@ad.infosys.com</vt:lpwstr>
  </property>
  <property fmtid="{D5CDD505-2E9C-101B-9397-08002B2CF9AE}" pid="5" name="MSIP_Label_be4b3411-284d-4d31-bd4f-bc13ef7f1fd6_SetDate">
    <vt:lpwstr>2021-09-03T17:39:39.2248417Z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6a6aeea9-9334-4ee4-838f-1ad93c49f936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naveen.saxena@ad.infosys.com</vt:lpwstr>
  </property>
  <property fmtid="{D5CDD505-2E9C-101B-9397-08002B2CF9AE}" pid="13" name="MSIP_Label_a0819fa7-4367-4500-ba88-dd630d977609_SetDate">
    <vt:lpwstr>2021-09-03T17:39:39.2248417Z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6a6aeea9-9334-4ee4-838f-1ad93c49f936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