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70" r:id="rId5"/>
    <p:sldId id="258" r:id="rId6"/>
    <p:sldId id="259" r:id="rId7"/>
    <p:sldId id="266" r:id="rId8"/>
    <p:sldId id="261" r:id="rId9"/>
    <p:sldId id="263" r:id="rId10"/>
    <p:sldId id="264" r:id="rId11"/>
    <p:sldId id="265" r:id="rId12"/>
    <p:sldId id="262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6E9E5-81A1-4642-A9DD-4E1D3573B15E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0D83C-C8AC-48F6-99D6-C761017BE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3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D83C-C8AC-48F6-99D6-C761017BEE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77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2008 is an </a:t>
            </a:r>
            <a:r>
              <a:rPr lang="da-DK" dirty="0" err="1"/>
              <a:t>important</a:t>
            </a:r>
            <a:r>
              <a:rPr lang="da-DK" dirty="0"/>
              <a:t> landmark </a:t>
            </a:r>
            <a:r>
              <a:rPr lang="da-DK" dirty="0" err="1"/>
              <a:t>year</a:t>
            </a:r>
            <a:r>
              <a:rPr lang="da-DK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D83C-C8AC-48F6-99D6-C761017BEE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27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Skriv hvad registrene hedder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D83C-C8AC-48F6-99D6-C761017BEE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5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739B-9BB1-49A4-8E8E-BDCFF3A70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FABF4-B101-4573-A695-575FDFADE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4504C-93CC-44EF-B88D-9C67C51F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0ED-A70A-4F7E-AAE1-16E7213BB0B8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C4D08-2137-41A3-9247-31965D57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42218-A5ED-41E7-93A8-E0E823C8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1090-4CA6-4280-9E5F-B7C33560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7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D02E-23E2-4EB7-907A-D1DE2F42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1F079-7905-40DE-952E-22D941FB2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7A5E1-2D53-4BF0-8457-E81954F4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0ED-A70A-4F7E-AAE1-16E7213BB0B8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76773-5344-467E-988E-F095F206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E5785-B6CA-431B-A47C-2CC60F56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1090-4CA6-4280-9E5F-B7C33560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5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D9DE2-D149-4815-BFAE-651FB60CF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AA21B-15A5-4B34-94A5-C02A690DD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92F90-2F6F-4304-B6E8-3E1CF0E4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0ED-A70A-4F7E-AAE1-16E7213BB0B8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83576-5949-45DA-8582-27411537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3D841-D01A-426F-A819-459AEF91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1090-4CA6-4280-9E5F-B7C33560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6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BDA3-4523-4BA1-BAB6-A88EFA01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70174-DFD0-43D7-ACAC-7C3DD0571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066FD-9F22-445B-B394-E882B55C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0ED-A70A-4F7E-AAE1-16E7213BB0B8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99CFD-FC12-4538-BD5B-5E1F43D5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CD881-EBA7-4EF9-9911-DBB432F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1090-4CA6-4280-9E5F-B7C33560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1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5782D-9723-4915-B9E1-178B2D33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E75F5-5A57-44AB-B3C6-540F62A25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A62AF-8C2D-40E3-BF80-05039446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0ED-A70A-4F7E-AAE1-16E7213BB0B8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4FC5D-B919-4792-A77A-A7215AE9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1098E-D92D-4798-8992-EC8768E4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1090-4CA6-4280-9E5F-B7C33560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2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5108-4272-49B9-B62B-924C83B9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ABFC-118D-4BAB-95E6-940D9C232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CF99E-C154-4272-903E-A3D5EB867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A0CC5-D212-4E24-A7F5-03E6CD83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0ED-A70A-4F7E-AAE1-16E7213BB0B8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3B915-F889-4C63-956C-7BFE4D03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58DD8-C485-4A8E-93C4-2B9C1177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1090-4CA6-4280-9E5F-B7C33560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4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933E-DD46-47EE-BC41-B6879969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89881-803D-4D27-9F69-BFF0D0D3A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A9F31-28CD-42B4-AAD2-BE679D79A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9AC8D-2F62-4721-8B2E-4B8221B4A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520E4-22AC-48CA-BD18-00C7842EC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886CE-57DB-4C4E-804E-87203B2B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0ED-A70A-4F7E-AAE1-16E7213BB0B8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E2292-54B7-4291-9440-0AEDD860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27ECF-4758-431B-BF57-15B83F05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1090-4CA6-4280-9E5F-B7C33560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0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9172-0C2F-46D0-AF18-5C195B8E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79D88-0AA5-4B7D-B536-12E74EB1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0ED-A70A-4F7E-AAE1-16E7213BB0B8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F184A-4F40-497F-B733-782DDFE8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B3AFE-F683-4926-8C68-81B14A65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1090-4CA6-4280-9E5F-B7C33560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8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79DD3-039F-406F-9C9F-12B6E24B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0ED-A70A-4F7E-AAE1-16E7213BB0B8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CDED2-4970-4FE1-88A6-21E87732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0F8E2-C3EB-4B8B-BDB7-CD516838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1090-4CA6-4280-9E5F-B7C33560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3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081C-CB9E-43D8-B6CB-05337B35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CAAF8-B018-4786-9041-F2077EB32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F9B78-43B3-471F-9161-1388B5F56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1456C-926F-496F-A11F-DCE59EE1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0ED-A70A-4F7E-AAE1-16E7213BB0B8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7C154-B932-4586-9722-979748A7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86860-A6DA-4DB4-A494-5A51FC82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1090-4CA6-4280-9E5F-B7C33560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2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CAB2-E235-40A8-8E15-60F4B805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771B4-FF88-4EEC-920E-120D5E5F1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D13B8-B0DD-4AC9-B10C-00A232ED1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00003-9AF0-470C-B20A-A18025C1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30ED-A70A-4F7E-AAE1-16E7213BB0B8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E7A64-4E88-423C-884F-9E2CF7BD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1D790-26CB-4A77-9227-9E76BE1A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31090-4CA6-4280-9E5F-B7C33560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6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8EAB7-85E4-48EC-A7AA-194DB47D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C4C8-2112-48B5-902B-332EAC179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75829-31CC-4924-9A9B-DBF6319F2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30ED-A70A-4F7E-AAE1-16E7213BB0B8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32D1B-91C0-4804-839D-B11D5820A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91C34-1870-4100-82A8-80CF25D60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31090-4CA6-4280-9E5F-B7C33560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A940-C5D3-498F-A310-4055F3987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Real </a:t>
            </a:r>
            <a:r>
              <a:rPr lang="da-DK" dirty="0" err="1"/>
              <a:t>randomized</a:t>
            </a:r>
            <a:r>
              <a:rPr lang="da-DK" dirty="0"/>
              <a:t> </a:t>
            </a:r>
            <a:r>
              <a:rPr lang="da-DK" dirty="0" err="1"/>
              <a:t>trials</a:t>
            </a:r>
            <a:r>
              <a:rPr lang="da-DK" dirty="0"/>
              <a:t> in diabetes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991A4-F8C3-4E57-84D1-7F609F536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Bochra Jamal Zareini, MD, </a:t>
            </a:r>
            <a:r>
              <a:rPr lang="da-DK" dirty="0" err="1"/>
              <a:t>PhD</a:t>
            </a:r>
            <a:r>
              <a:rPr lang="da-DK" dirty="0"/>
              <a:t>, Post. doc </a:t>
            </a:r>
            <a:r>
              <a:rPr lang="da-DK" dirty="0" err="1"/>
              <a:t>fellow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7ADCE9-B2E0-45C4-9767-78AD95E77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63" y="796572"/>
            <a:ext cx="11307512" cy="526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7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71583A-D6BF-4766-AE8E-781459E7B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65" y="790662"/>
            <a:ext cx="9710192" cy="509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3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C4796B-25C5-47D6-AF9F-0E9093A3F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901" y="689482"/>
            <a:ext cx="8721969" cy="57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5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BB45-6111-40D5-8705-39A760EC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Bridging</a:t>
            </a:r>
            <a:r>
              <a:rPr lang="da-DK" dirty="0"/>
              <a:t> the </a:t>
            </a:r>
            <a:r>
              <a:rPr lang="da-DK" dirty="0" err="1"/>
              <a:t>gap</a:t>
            </a:r>
            <a:r>
              <a:rPr lang="da-DK" dirty="0"/>
              <a:t> from RCT to </a:t>
            </a:r>
            <a:r>
              <a:rPr lang="da-DK" dirty="0" err="1"/>
              <a:t>trial</a:t>
            </a:r>
            <a:r>
              <a:rPr lang="da-DK" dirty="0"/>
              <a:t> </a:t>
            </a:r>
            <a:r>
              <a:rPr lang="da-DK" dirty="0" err="1"/>
              <a:t>emulation</a:t>
            </a:r>
            <a:r>
              <a:rPr lang="da-DK" dirty="0"/>
              <a:t> – </a:t>
            </a:r>
            <a:r>
              <a:rPr lang="da-DK" dirty="0" err="1"/>
              <a:t>methodological</a:t>
            </a:r>
            <a:r>
              <a:rPr lang="da-DK" dirty="0"/>
              <a:t> </a:t>
            </a:r>
            <a:r>
              <a:rPr lang="da-DK" dirty="0" err="1"/>
              <a:t>considerations</a:t>
            </a:r>
            <a:endParaRPr lang="en-US" dirty="0"/>
          </a:p>
        </p:txBody>
      </p:sp>
      <p:pic>
        <p:nvPicPr>
          <p:cNvPr id="14" name="Picture 13" descr="A red and white target with a arrow&#10;&#10;Description automatically generated with medium confidence">
            <a:extLst>
              <a:ext uri="{FF2B5EF4-FFF2-40B4-BE49-F238E27FC236}">
                <a16:creationId xmlns:a16="http://schemas.microsoft.com/office/drawing/2014/main" id="{F90CDAD8-F809-4BC9-A883-3306BAFC8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07" y="1895572"/>
            <a:ext cx="3647387" cy="364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48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6592-7AD4-4ADC-B41D-7EF090C2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Bridging</a:t>
            </a:r>
            <a:r>
              <a:rPr lang="da-DK" dirty="0"/>
              <a:t> the </a:t>
            </a:r>
            <a:r>
              <a:rPr lang="da-DK" dirty="0" err="1"/>
              <a:t>gap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EDD33-9807-4185-A6D1-11B8A3B89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Inclusion</a:t>
            </a:r>
            <a:r>
              <a:rPr lang="da-DK" dirty="0"/>
              <a:t> </a:t>
            </a:r>
            <a:r>
              <a:rPr lang="da-DK" dirty="0" err="1"/>
              <a:t>criteria</a:t>
            </a:r>
            <a:r>
              <a:rPr lang="da-DK" dirty="0"/>
              <a:t> – </a:t>
            </a:r>
            <a:r>
              <a:rPr lang="da-DK" dirty="0" err="1"/>
              <a:t>who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include</a:t>
            </a:r>
            <a:r>
              <a:rPr lang="da-DK" dirty="0"/>
              <a:t>?</a:t>
            </a:r>
          </a:p>
          <a:p>
            <a:r>
              <a:rPr lang="da-DK" dirty="0"/>
              <a:t>How do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define</a:t>
            </a:r>
            <a:r>
              <a:rPr lang="da-DK" dirty="0"/>
              <a:t> </a:t>
            </a:r>
            <a:r>
              <a:rPr lang="da-DK" dirty="0" err="1"/>
              <a:t>treatment</a:t>
            </a:r>
            <a:r>
              <a:rPr lang="da-DK" dirty="0"/>
              <a:t>? </a:t>
            </a:r>
          </a:p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control</a:t>
            </a:r>
            <a:r>
              <a:rPr lang="da-DK" dirty="0"/>
              <a:t> </a:t>
            </a:r>
            <a:r>
              <a:rPr lang="da-DK" dirty="0" err="1"/>
              <a:t>group</a:t>
            </a:r>
            <a:r>
              <a:rPr lang="da-DK" dirty="0"/>
              <a:t>? </a:t>
            </a:r>
          </a:p>
          <a:p>
            <a:r>
              <a:rPr lang="da-DK" dirty="0"/>
              <a:t>The </a:t>
            </a:r>
            <a:r>
              <a:rPr lang="da-DK" dirty="0" err="1"/>
              <a:t>year</a:t>
            </a:r>
            <a:r>
              <a:rPr lang="da-DK" dirty="0"/>
              <a:t> of </a:t>
            </a:r>
            <a:r>
              <a:rPr lang="da-DK" dirty="0" err="1"/>
              <a:t>introduction</a:t>
            </a:r>
            <a:r>
              <a:rPr lang="da-DK" dirty="0"/>
              <a:t> to the </a:t>
            </a:r>
            <a:r>
              <a:rPr lang="da-DK" dirty="0" err="1"/>
              <a:t>market</a:t>
            </a:r>
            <a:r>
              <a:rPr lang="da-DK" dirty="0"/>
              <a:t> (DDP4 in 2007, GLP1 in 2011, SGLT2 2012)</a:t>
            </a:r>
          </a:p>
          <a:p>
            <a:r>
              <a:rPr lang="da-DK" dirty="0"/>
              <a:t>Intention to </a:t>
            </a:r>
            <a:r>
              <a:rPr lang="da-DK" dirty="0" err="1"/>
              <a:t>treat</a:t>
            </a:r>
            <a:r>
              <a:rPr lang="da-DK" dirty="0"/>
              <a:t> or on-</a:t>
            </a:r>
            <a:r>
              <a:rPr lang="da-DK" dirty="0" err="1"/>
              <a:t>treatment</a:t>
            </a:r>
            <a:r>
              <a:rPr lang="da-DK" dirty="0"/>
              <a:t> analyses?</a:t>
            </a:r>
          </a:p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outcomes</a:t>
            </a:r>
            <a:r>
              <a:rPr lang="da-DK" dirty="0"/>
              <a:t> to </a:t>
            </a:r>
            <a:r>
              <a:rPr lang="da-DK" dirty="0" err="1"/>
              <a:t>include</a:t>
            </a:r>
            <a:r>
              <a:rPr lang="da-D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410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C0DD-EF62-4EDD-9C5B-B44C88FD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8C05D-911D-478D-82AD-BF6505FB5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Diabetes</a:t>
            </a:r>
          </a:p>
          <a:p>
            <a:r>
              <a:rPr lang="da-DK" dirty="0" err="1"/>
              <a:t>Historic</a:t>
            </a:r>
            <a:r>
              <a:rPr lang="da-DK" dirty="0"/>
              <a:t> </a:t>
            </a:r>
            <a:r>
              <a:rPr lang="da-DK" dirty="0" err="1"/>
              <a:t>perspective</a:t>
            </a:r>
            <a:endParaRPr lang="da-DK" dirty="0"/>
          </a:p>
          <a:p>
            <a:r>
              <a:rPr lang="da-DK" dirty="0" err="1"/>
              <a:t>Important</a:t>
            </a:r>
            <a:r>
              <a:rPr lang="da-DK" dirty="0"/>
              <a:t> features of the GLP1-RA, SGLT2i and DPP4i </a:t>
            </a:r>
            <a:r>
              <a:rPr lang="da-DK" dirty="0" err="1"/>
              <a:t>trials</a:t>
            </a:r>
            <a:endParaRPr lang="da-DK" dirty="0"/>
          </a:p>
          <a:p>
            <a:r>
              <a:rPr lang="da-DK" dirty="0" err="1"/>
              <a:t>Bridging</a:t>
            </a:r>
            <a:r>
              <a:rPr lang="da-DK" dirty="0"/>
              <a:t> the </a:t>
            </a:r>
            <a:r>
              <a:rPr lang="da-DK" dirty="0" err="1"/>
              <a:t>gap</a:t>
            </a:r>
            <a:r>
              <a:rPr lang="da-DK" dirty="0"/>
              <a:t> from RCT to </a:t>
            </a:r>
            <a:r>
              <a:rPr lang="da-DK" dirty="0" err="1"/>
              <a:t>trial</a:t>
            </a:r>
            <a:r>
              <a:rPr lang="da-DK" dirty="0"/>
              <a:t> </a:t>
            </a:r>
            <a:r>
              <a:rPr lang="da-DK" dirty="0" err="1"/>
              <a:t>emulation</a:t>
            </a:r>
            <a:r>
              <a:rPr lang="da-DK" dirty="0"/>
              <a:t> – </a:t>
            </a:r>
            <a:r>
              <a:rPr lang="da-DK" dirty="0" err="1"/>
              <a:t>methodological</a:t>
            </a:r>
            <a:r>
              <a:rPr lang="da-DK" dirty="0"/>
              <a:t> </a:t>
            </a:r>
            <a:r>
              <a:rPr lang="da-DK" dirty="0" err="1"/>
              <a:t>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0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5" descr="Muskuløs arm">
            <a:extLst>
              <a:ext uri="{FF2B5EF4-FFF2-40B4-BE49-F238E27FC236}">
                <a16:creationId xmlns:a16="http://schemas.microsoft.com/office/drawing/2014/main" id="{7044064D-58A1-4B07-B627-7774EEE1A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1947" y="2579613"/>
            <a:ext cx="961296" cy="961296"/>
          </a:xfrm>
          <a:prstGeom prst="rect">
            <a:avLst/>
          </a:prstGeom>
        </p:spPr>
      </p:pic>
      <p:pic>
        <p:nvPicPr>
          <p:cNvPr id="6" name="Billede 6" descr="Et billede, der indeholder lys, nattehimmel&#10;&#10;Automatisk genereret beskrivelse">
            <a:extLst>
              <a:ext uri="{FF2B5EF4-FFF2-40B4-BE49-F238E27FC236}">
                <a16:creationId xmlns:a16="http://schemas.microsoft.com/office/drawing/2014/main" id="{A648720E-CF19-47FB-A55F-E6477348BCE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180" y="2692248"/>
            <a:ext cx="1156659" cy="1156659"/>
          </a:xfrm>
          <a:prstGeom prst="rect">
            <a:avLst/>
          </a:prstGeom>
        </p:spPr>
      </p:pic>
      <p:cxnSp>
        <p:nvCxnSpPr>
          <p:cNvPr id="8" name="Lige pilforbindelse 14">
            <a:extLst>
              <a:ext uri="{FF2B5EF4-FFF2-40B4-BE49-F238E27FC236}">
                <a16:creationId xmlns:a16="http://schemas.microsoft.com/office/drawing/2014/main" id="{A736C8A7-A7E3-4FD1-9F28-4DB9B7280A7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519340" y="2476120"/>
            <a:ext cx="2443172" cy="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15">
            <a:extLst>
              <a:ext uri="{FF2B5EF4-FFF2-40B4-BE49-F238E27FC236}">
                <a16:creationId xmlns:a16="http://schemas.microsoft.com/office/drawing/2014/main" id="{D8A8B9CA-0AC7-4724-AD96-5706BF3BAA3F}"/>
              </a:ext>
            </a:extLst>
          </p:cNvPr>
          <p:cNvSpPr txBox="1"/>
          <p:nvPr/>
        </p:nvSpPr>
        <p:spPr>
          <a:xfrm>
            <a:off x="6962513" y="2322232"/>
            <a:ext cx="229931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a-DK" sz="1400" dirty="0">
                <a:latin typeface="Arial" panose="020B0604020202020204" pitchFamily="34" charset="0"/>
                <a:cs typeface="Arial" panose="020B0604020202020204" pitchFamily="34" charset="0"/>
              </a:rPr>
              <a:t>INSULIN SENSITIVITY</a:t>
            </a:r>
          </a:p>
        </p:txBody>
      </p:sp>
      <p:sp>
        <p:nvSpPr>
          <p:cNvPr id="10" name="Tekstfelt 16">
            <a:extLst>
              <a:ext uri="{FF2B5EF4-FFF2-40B4-BE49-F238E27FC236}">
                <a16:creationId xmlns:a16="http://schemas.microsoft.com/office/drawing/2014/main" id="{12B8B829-7A7D-446E-8E74-F2B0DA5CC925}"/>
              </a:ext>
            </a:extLst>
          </p:cNvPr>
          <p:cNvSpPr txBox="1"/>
          <p:nvPr/>
        </p:nvSpPr>
        <p:spPr>
          <a:xfrm>
            <a:off x="2326556" y="2322232"/>
            <a:ext cx="229931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a-DK" sz="1400" dirty="0">
                <a:latin typeface="Arial" panose="020B0604020202020204" pitchFamily="34" charset="0"/>
                <a:cs typeface="Arial" panose="020B0604020202020204" pitchFamily="34" charset="0"/>
              </a:rPr>
              <a:t>INSULIN SECRETION</a:t>
            </a:r>
          </a:p>
        </p:txBody>
      </p:sp>
      <p:cxnSp>
        <p:nvCxnSpPr>
          <p:cNvPr id="11" name="Lige pilforbindelse 21">
            <a:extLst>
              <a:ext uri="{FF2B5EF4-FFF2-40B4-BE49-F238E27FC236}">
                <a16:creationId xmlns:a16="http://schemas.microsoft.com/office/drawing/2014/main" id="{5695E9F3-24B7-4B55-B4DA-0E106AA95464}"/>
              </a:ext>
            </a:extLst>
          </p:cNvPr>
          <p:cNvCxnSpPr>
            <a:cxnSpLocks/>
          </p:cNvCxnSpPr>
          <p:nvPr/>
        </p:nvCxnSpPr>
        <p:spPr>
          <a:xfrm>
            <a:off x="5740926" y="2476120"/>
            <a:ext cx="0" cy="112678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22">
            <a:extLst>
              <a:ext uri="{FF2B5EF4-FFF2-40B4-BE49-F238E27FC236}">
                <a16:creationId xmlns:a16="http://schemas.microsoft.com/office/drawing/2014/main" id="{51384F9B-CACB-4A87-8A13-55290E594B9C}"/>
              </a:ext>
            </a:extLst>
          </p:cNvPr>
          <p:cNvSpPr txBox="1"/>
          <p:nvPr/>
        </p:nvSpPr>
        <p:spPr>
          <a:xfrm>
            <a:off x="4591268" y="3685460"/>
            <a:ext cx="229931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a-DK" sz="1400" dirty="0">
                <a:latin typeface="Arial" panose="020B0604020202020204" pitchFamily="34" charset="0"/>
                <a:cs typeface="Arial" panose="020B0604020202020204" pitchFamily="34" charset="0"/>
              </a:rPr>
              <a:t>HYPERGLYCEMIA</a:t>
            </a:r>
          </a:p>
        </p:txBody>
      </p:sp>
      <p:cxnSp>
        <p:nvCxnSpPr>
          <p:cNvPr id="13" name="Lige pilforbindelse 23">
            <a:extLst>
              <a:ext uri="{FF2B5EF4-FFF2-40B4-BE49-F238E27FC236}">
                <a16:creationId xmlns:a16="http://schemas.microsoft.com/office/drawing/2014/main" id="{60B4FBF6-6403-467D-96A7-E1A6B2AE129B}"/>
              </a:ext>
            </a:extLst>
          </p:cNvPr>
          <p:cNvCxnSpPr>
            <a:cxnSpLocks/>
          </p:cNvCxnSpPr>
          <p:nvPr/>
        </p:nvCxnSpPr>
        <p:spPr>
          <a:xfrm>
            <a:off x="5740926" y="4078471"/>
            <a:ext cx="0" cy="112678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24">
            <a:extLst>
              <a:ext uri="{FF2B5EF4-FFF2-40B4-BE49-F238E27FC236}">
                <a16:creationId xmlns:a16="http://schemas.microsoft.com/office/drawing/2014/main" id="{C9DCDB19-BFDC-4BE4-8459-E013D47919CF}"/>
              </a:ext>
            </a:extLst>
          </p:cNvPr>
          <p:cNvSpPr txBox="1"/>
          <p:nvPr/>
        </p:nvSpPr>
        <p:spPr>
          <a:xfrm>
            <a:off x="3896137" y="5290489"/>
            <a:ext cx="368957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a-DK" sz="1400" dirty="0">
                <a:latin typeface="Arial" panose="020B0604020202020204" pitchFamily="34" charset="0"/>
                <a:cs typeface="Arial" panose="020B0604020202020204" pitchFamily="34" charset="0"/>
              </a:rPr>
              <a:t>KIDNEY GLUCOSE REABSORPTION</a:t>
            </a:r>
          </a:p>
        </p:txBody>
      </p:sp>
      <p:sp>
        <p:nvSpPr>
          <p:cNvPr id="15" name="Tekstfelt 25">
            <a:extLst>
              <a:ext uri="{FF2B5EF4-FFF2-40B4-BE49-F238E27FC236}">
                <a16:creationId xmlns:a16="http://schemas.microsoft.com/office/drawing/2014/main" id="{5932A6AE-7222-456C-B9CA-04153F3C37F9}"/>
              </a:ext>
            </a:extLst>
          </p:cNvPr>
          <p:cNvSpPr txBox="1"/>
          <p:nvPr/>
        </p:nvSpPr>
        <p:spPr>
          <a:xfrm>
            <a:off x="4591267" y="1332841"/>
            <a:ext cx="229931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a-DK" sz="1400" dirty="0">
                <a:latin typeface="Arial" panose="020B0604020202020204" pitchFamily="34" charset="0"/>
                <a:cs typeface="Arial" panose="020B0604020202020204" pitchFamily="34" charset="0"/>
              </a:rPr>
              <a:t>GENETICS</a:t>
            </a:r>
          </a:p>
        </p:txBody>
      </p:sp>
      <p:cxnSp>
        <p:nvCxnSpPr>
          <p:cNvPr id="16" name="Lige pilforbindelse 33">
            <a:extLst>
              <a:ext uri="{FF2B5EF4-FFF2-40B4-BE49-F238E27FC236}">
                <a16:creationId xmlns:a16="http://schemas.microsoft.com/office/drawing/2014/main" id="{3DB27E8C-3932-437D-B788-7C4CA3178667}"/>
              </a:ext>
            </a:extLst>
          </p:cNvPr>
          <p:cNvCxnSpPr>
            <a:cxnSpLocks/>
          </p:cNvCxnSpPr>
          <p:nvPr/>
        </p:nvCxnSpPr>
        <p:spPr>
          <a:xfrm flipV="1">
            <a:off x="6223919" y="2605647"/>
            <a:ext cx="841738" cy="10382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35">
            <a:extLst>
              <a:ext uri="{FF2B5EF4-FFF2-40B4-BE49-F238E27FC236}">
                <a16:creationId xmlns:a16="http://schemas.microsoft.com/office/drawing/2014/main" id="{82DD3EA7-7EDD-4DFE-B186-283695C319C6}"/>
              </a:ext>
            </a:extLst>
          </p:cNvPr>
          <p:cNvCxnSpPr>
            <a:cxnSpLocks/>
          </p:cNvCxnSpPr>
          <p:nvPr/>
        </p:nvCxnSpPr>
        <p:spPr>
          <a:xfrm flipH="1" flipV="1">
            <a:off x="4345472" y="2605647"/>
            <a:ext cx="848593" cy="105567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45">
            <a:extLst>
              <a:ext uri="{FF2B5EF4-FFF2-40B4-BE49-F238E27FC236}">
                <a16:creationId xmlns:a16="http://schemas.microsoft.com/office/drawing/2014/main" id="{D3791502-866C-4B40-B2EB-63B14F885265}"/>
              </a:ext>
            </a:extLst>
          </p:cNvPr>
          <p:cNvCxnSpPr>
            <a:cxnSpLocks/>
          </p:cNvCxnSpPr>
          <p:nvPr/>
        </p:nvCxnSpPr>
        <p:spPr>
          <a:xfrm flipH="1">
            <a:off x="5735432" y="1639927"/>
            <a:ext cx="5493" cy="76732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Billede 2">
            <a:extLst>
              <a:ext uri="{FF2B5EF4-FFF2-40B4-BE49-F238E27FC236}">
                <a16:creationId xmlns:a16="http://schemas.microsoft.com/office/drawing/2014/main" id="{7F1678EA-37BA-4818-B706-16E7AD95D29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79" y="2511680"/>
            <a:ext cx="1055664" cy="1055664"/>
          </a:xfrm>
          <a:prstGeom prst="rect">
            <a:avLst/>
          </a:prstGeom>
        </p:spPr>
      </p:pic>
      <p:pic>
        <p:nvPicPr>
          <p:cNvPr id="20" name="Billede 17">
            <a:extLst>
              <a:ext uri="{FF2B5EF4-FFF2-40B4-BE49-F238E27FC236}">
                <a16:creationId xmlns:a16="http://schemas.microsoft.com/office/drawing/2014/main" id="{09EA7C91-373E-4A72-B031-81BDA6C533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146" y="1163873"/>
            <a:ext cx="783034" cy="783034"/>
          </a:xfrm>
          <a:prstGeom prst="rect">
            <a:avLst/>
          </a:prstGeom>
        </p:spPr>
      </p:pic>
      <p:cxnSp>
        <p:nvCxnSpPr>
          <p:cNvPr id="21" name="Lige pilforbindelse 18">
            <a:extLst>
              <a:ext uri="{FF2B5EF4-FFF2-40B4-BE49-F238E27FC236}">
                <a16:creationId xmlns:a16="http://schemas.microsoft.com/office/drawing/2014/main" id="{CA79836F-481D-4A0C-BE23-B2B773713507}"/>
              </a:ext>
            </a:extLst>
          </p:cNvPr>
          <p:cNvCxnSpPr>
            <a:cxnSpLocks/>
          </p:cNvCxnSpPr>
          <p:nvPr/>
        </p:nvCxnSpPr>
        <p:spPr>
          <a:xfrm flipH="1">
            <a:off x="8106677" y="2067259"/>
            <a:ext cx="5492" cy="3200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28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A3FFF2-DAF2-483E-8FDA-E843501AB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852" y="348791"/>
            <a:ext cx="9012571" cy="583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6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kstfelt 16">
            <a:extLst>
              <a:ext uri="{FF2B5EF4-FFF2-40B4-BE49-F238E27FC236}">
                <a16:creationId xmlns:a16="http://schemas.microsoft.com/office/drawing/2014/main" id="{DD5F111D-D355-41F9-A82E-23AAAF967DA1}"/>
              </a:ext>
            </a:extLst>
          </p:cNvPr>
          <p:cNvSpPr txBox="1"/>
          <p:nvPr/>
        </p:nvSpPr>
        <p:spPr>
          <a:xfrm>
            <a:off x="4760257" y="3546106"/>
            <a:ext cx="1621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>
                <a:latin typeface="Arial" panose="020B0604020202020204" pitchFamily="34" charset="0"/>
                <a:cs typeface="Arial" panose="020B0604020202020204" pitchFamily="34" charset="0"/>
              </a:rPr>
              <a:t>2008 </a:t>
            </a:r>
          </a:p>
        </p:txBody>
      </p:sp>
      <p:pic>
        <p:nvPicPr>
          <p:cNvPr id="34" name="Billede 7" descr="Et billede, der indeholder tekst, udendørs, skilt&#10;&#10;Automatisk genereret beskrivelse">
            <a:extLst>
              <a:ext uri="{FF2B5EF4-FFF2-40B4-BE49-F238E27FC236}">
                <a16:creationId xmlns:a16="http://schemas.microsoft.com/office/drawing/2014/main" id="{0FD535AA-07A2-466A-9C6D-08DDE9AAD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49" y="2313495"/>
            <a:ext cx="1796541" cy="429066"/>
          </a:xfrm>
          <a:prstGeom prst="rect">
            <a:avLst/>
          </a:prstGeom>
        </p:spPr>
      </p:pic>
      <p:cxnSp>
        <p:nvCxnSpPr>
          <p:cNvPr id="35" name="Lige pilforbindelse 9">
            <a:extLst>
              <a:ext uri="{FF2B5EF4-FFF2-40B4-BE49-F238E27FC236}">
                <a16:creationId xmlns:a16="http://schemas.microsoft.com/office/drawing/2014/main" id="{DC8E2379-EA68-476C-999D-00AEE9589E0B}"/>
              </a:ext>
            </a:extLst>
          </p:cNvPr>
          <p:cNvCxnSpPr>
            <a:cxnSpLocks/>
          </p:cNvCxnSpPr>
          <p:nvPr/>
        </p:nvCxnSpPr>
        <p:spPr>
          <a:xfrm flipH="1">
            <a:off x="5571160" y="2703334"/>
            <a:ext cx="1" cy="4470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forbindelse 22">
            <a:extLst>
              <a:ext uri="{FF2B5EF4-FFF2-40B4-BE49-F238E27FC236}">
                <a16:creationId xmlns:a16="http://schemas.microsoft.com/office/drawing/2014/main" id="{A5D0BA82-8625-4358-A764-0631F3C201A1}"/>
              </a:ext>
            </a:extLst>
          </p:cNvPr>
          <p:cNvCxnSpPr>
            <a:cxnSpLocks/>
          </p:cNvCxnSpPr>
          <p:nvPr/>
        </p:nvCxnSpPr>
        <p:spPr>
          <a:xfrm>
            <a:off x="1728334" y="3336238"/>
            <a:ext cx="8069802" cy="16301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Ellipse 12">
            <a:extLst>
              <a:ext uri="{FF2B5EF4-FFF2-40B4-BE49-F238E27FC236}">
                <a16:creationId xmlns:a16="http://schemas.microsoft.com/office/drawing/2014/main" id="{68822CF5-D0DF-4C46-BFE4-03E151595839}"/>
              </a:ext>
            </a:extLst>
          </p:cNvPr>
          <p:cNvSpPr/>
          <p:nvPr/>
        </p:nvSpPr>
        <p:spPr>
          <a:xfrm>
            <a:off x="5461348" y="3232489"/>
            <a:ext cx="219626" cy="207498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Billede 11">
            <a:extLst>
              <a:ext uri="{FF2B5EF4-FFF2-40B4-BE49-F238E27FC236}">
                <a16:creationId xmlns:a16="http://schemas.microsoft.com/office/drawing/2014/main" id="{883335BA-992F-4DEE-83CF-23E6CDDDE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051" y="1084139"/>
            <a:ext cx="1402217" cy="1155674"/>
          </a:xfrm>
          <a:prstGeom prst="rect">
            <a:avLst/>
          </a:prstGeom>
        </p:spPr>
      </p:pic>
      <p:sp>
        <p:nvSpPr>
          <p:cNvPr id="40" name="Tekstfelt 25">
            <a:extLst>
              <a:ext uri="{FF2B5EF4-FFF2-40B4-BE49-F238E27FC236}">
                <a16:creationId xmlns:a16="http://schemas.microsoft.com/office/drawing/2014/main" id="{80A294C0-CA70-4503-A716-3A2C30536399}"/>
              </a:ext>
            </a:extLst>
          </p:cNvPr>
          <p:cNvSpPr txBox="1"/>
          <p:nvPr/>
        </p:nvSpPr>
        <p:spPr>
          <a:xfrm>
            <a:off x="1162135" y="3422333"/>
            <a:ext cx="1621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>
                <a:latin typeface="Arial" panose="020B0604020202020204" pitchFamily="34" charset="0"/>
                <a:cs typeface="Arial" panose="020B0604020202020204" pitchFamily="34" charset="0"/>
              </a:rPr>
              <a:t>2007 </a:t>
            </a:r>
          </a:p>
        </p:txBody>
      </p:sp>
      <p:sp>
        <p:nvSpPr>
          <p:cNvPr id="44" name="Tekstfelt 34">
            <a:extLst>
              <a:ext uri="{FF2B5EF4-FFF2-40B4-BE49-F238E27FC236}">
                <a16:creationId xmlns:a16="http://schemas.microsoft.com/office/drawing/2014/main" id="{93A42CAF-B676-4B70-BBB3-C0703BB2B638}"/>
              </a:ext>
            </a:extLst>
          </p:cNvPr>
          <p:cNvSpPr txBox="1"/>
          <p:nvPr/>
        </p:nvSpPr>
        <p:spPr>
          <a:xfrm>
            <a:off x="8813483" y="3546106"/>
            <a:ext cx="1621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>
                <a:latin typeface="Arial" panose="020B0604020202020204" pitchFamily="34" charset="0"/>
                <a:cs typeface="Arial" panose="020B0604020202020204" pitchFamily="34" charset="0"/>
              </a:rPr>
              <a:t>2023 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0C0B1AB-2FCE-47F0-ACE4-5E481589E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62" y="1720915"/>
            <a:ext cx="2945678" cy="145101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E734BB1-857C-4F4A-AB87-B27B0B7CD6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6669" y="3966183"/>
            <a:ext cx="3053300" cy="122572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CED2938-6EB8-46F0-8802-F848FD30C5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725" y="3739211"/>
            <a:ext cx="3275548" cy="1661835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3303FA37-344D-48AF-927C-0770B2906C01}"/>
              </a:ext>
            </a:extLst>
          </p:cNvPr>
          <p:cNvSpPr/>
          <p:nvPr/>
        </p:nvSpPr>
        <p:spPr>
          <a:xfrm>
            <a:off x="753725" y="4139321"/>
            <a:ext cx="1474495" cy="72969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AF1E71-1F83-4C7B-9ECD-A70F564249A3}"/>
              </a:ext>
            </a:extLst>
          </p:cNvPr>
          <p:cNvSpPr txBox="1"/>
          <p:nvPr/>
        </p:nvSpPr>
        <p:spPr>
          <a:xfrm>
            <a:off x="7014497" y="2703334"/>
            <a:ext cx="144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CVOT ERA 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61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33C7D068-49E0-40CF-8A82-21E1E937D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93" y="1342417"/>
            <a:ext cx="10978014" cy="36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6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B650DD-3DA4-41FD-AD1D-128F59431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52" y="964734"/>
            <a:ext cx="7242703" cy="453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D12BE65F-FC5B-4D33-BA20-7086EB82E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76" y="194553"/>
            <a:ext cx="8704691" cy="627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56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4E4FA8-F6F1-4BC2-AD9C-9314B5298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97" y="720816"/>
            <a:ext cx="11045391" cy="541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19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133</Words>
  <Application>Microsoft Office PowerPoint</Application>
  <PresentationFormat>Widescreen</PresentationFormat>
  <Paragraphs>29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Real randomized trials in diabetes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Bridging the gap from RCT to trial emulation – methodological considerations</vt:lpstr>
      <vt:lpstr>Bridging the gap</vt:lpstr>
    </vt:vector>
  </TitlesOfParts>
  <Company>Region Hovedstaden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randomized trials in diabetes</dc:title>
  <dc:creator>Bochra Zareini</dc:creator>
  <cp:lastModifiedBy>Bochra Zareini</cp:lastModifiedBy>
  <cp:revision>7</cp:revision>
  <dcterms:created xsi:type="dcterms:W3CDTF">2023-05-19T11:47:02Z</dcterms:created>
  <dcterms:modified xsi:type="dcterms:W3CDTF">2023-05-22T08:16:00Z</dcterms:modified>
</cp:coreProperties>
</file>