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256" r:id="rId2"/>
    <p:sldId id="337" r:id="rId3"/>
    <p:sldId id="343" r:id="rId4"/>
    <p:sldId id="344" r:id="rId5"/>
    <p:sldId id="263" r:id="rId6"/>
    <p:sldId id="349" r:id="rId7"/>
    <p:sldId id="264" r:id="rId8"/>
    <p:sldId id="269" r:id="rId9"/>
    <p:sldId id="338" r:id="rId10"/>
    <p:sldId id="339" r:id="rId11"/>
    <p:sldId id="265" r:id="rId12"/>
    <p:sldId id="266" r:id="rId13"/>
    <p:sldId id="267" r:id="rId14"/>
    <p:sldId id="268" r:id="rId15"/>
    <p:sldId id="270" r:id="rId16"/>
    <p:sldId id="395" r:id="rId17"/>
    <p:sldId id="271" r:id="rId18"/>
    <p:sldId id="356" r:id="rId19"/>
    <p:sldId id="396" r:id="rId20"/>
    <p:sldId id="363" r:id="rId21"/>
    <p:sldId id="369" r:id="rId22"/>
    <p:sldId id="365" r:id="rId23"/>
    <p:sldId id="367" r:id="rId24"/>
    <p:sldId id="368" r:id="rId25"/>
    <p:sldId id="370" r:id="rId26"/>
    <p:sldId id="371" r:id="rId27"/>
    <p:sldId id="373" r:id="rId28"/>
    <p:sldId id="375" r:id="rId29"/>
    <p:sldId id="376" r:id="rId30"/>
    <p:sldId id="377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86" r:id="rId39"/>
    <p:sldId id="387" r:id="rId40"/>
    <p:sldId id="388" r:id="rId41"/>
    <p:sldId id="389" r:id="rId42"/>
    <p:sldId id="393" r:id="rId43"/>
    <p:sldId id="394" r:id="rId44"/>
    <p:sldId id="390" r:id="rId45"/>
    <p:sldId id="391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4" autoAdjust="0"/>
    <p:restoredTop sz="93632" autoAdjust="0"/>
  </p:normalViewPr>
  <p:slideViewPr>
    <p:cSldViewPr snapToGrid="0" snapToObjects="1">
      <p:cViewPr>
        <p:scale>
          <a:sx n="70" d="100"/>
          <a:sy n="70" d="100"/>
        </p:scale>
        <p:origin x="1744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Generally, this is where secret</a:t>
            </a:r>
            <a:r>
              <a:rPr lang="en-US" baseline="0" dirty="0" smtClean="0"/>
              <a:t> important things happen. If you don</a:t>
            </a:r>
            <a:r>
              <a:rPr lang="fr-FR" baseline="0" dirty="0" smtClean="0"/>
              <a:t>’</a:t>
            </a:r>
            <a:r>
              <a:rPr lang="en-US" baseline="0" dirty="0" smtClean="0"/>
              <a:t>t understand computers well, don’t mess around in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9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24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01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46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38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0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21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9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15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45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7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DEMONSTRATE</a:t>
            </a:r>
            <a:r>
              <a:rPr lang="en-US" baseline="0"/>
              <a:t> CD HERE!!!</a:t>
            </a:r>
          </a:p>
          <a:p>
            <a:r>
              <a:rPr lang="en-US" baseline="0"/>
              <a:t>INCLUDE ~, .., . cd on its own. relative path vs absolute path demo.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066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56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68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59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SHOW THESE COMMANDS IN ACTION, AND THEN BREAK FOR THEM TO DO THE WORKSHEET.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73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9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74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56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86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26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30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Editor_wa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computing</a:t>
            </a:r>
            <a:endParaRPr lang="en-US" sz="66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2888" y="4914899"/>
            <a:ext cx="8691439" cy="157870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Ecological Functional Genomics Workshop</a:t>
            </a:r>
          </a:p>
          <a:p>
            <a:r>
              <a:rPr lang="en-US" dirty="0" err="1" smtClean="0"/>
              <a:t>Lacawac</a:t>
            </a:r>
            <a:r>
              <a:rPr lang="en-US" dirty="0" smtClean="0"/>
              <a:t> Sanctuary, May 24-26</a:t>
            </a:r>
            <a:r>
              <a:rPr lang="en-US" baseline="30000" dirty="0" smtClean="0"/>
              <a:t>th</a:t>
            </a:r>
            <a:r>
              <a:rPr lang="en-US" dirty="0" smtClean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1" y="3434923"/>
            <a:ext cx="134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up the hierarchy with </a:t>
            </a:r>
            <a:r>
              <a:rPr lang="en-US" sz="1200" dirty="0" smtClean="0">
                <a:latin typeface="Monaco"/>
                <a:cs typeface="Monaco"/>
              </a:rPr>
              <a:t>..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4933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</a:rPr>
              <a:t>The path from C to A is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../..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23586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top-level</a:t>
            </a:r>
            <a:r>
              <a:rPr lang="en-US" dirty="0" smtClean="0"/>
              <a:t> directory is called </a:t>
            </a:r>
            <a:r>
              <a:rPr lang="en-US" i="1" dirty="0" smtClean="0"/>
              <a:t>root</a:t>
            </a:r>
            <a:r>
              <a:rPr lang="en-US" dirty="0" smtClean="0"/>
              <a:t>, and is denoted with single slash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9013" y="2966048"/>
            <a:ext cx="29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6503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82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844098" y="6344989"/>
            <a:ext cx="749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The </a:t>
            </a:r>
            <a:r>
              <a:rPr lang="en-US" sz="2000" i="1" dirty="0" smtClean="0">
                <a:solidFill>
                  <a:srgbClr val="DC5924"/>
                </a:solidFill>
              </a:rPr>
              <a:t>full path </a:t>
            </a:r>
            <a:r>
              <a:rPr lang="en-US" sz="2000" dirty="0" smtClean="0">
                <a:solidFill>
                  <a:srgbClr val="DC5924"/>
                </a:solidFill>
              </a:rPr>
              <a:t>to my home directory is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/Users/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sjspielman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/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95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move around in our file system with the command </a:t>
            </a:r>
            <a:r>
              <a:rPr lang="en-US" dirty="0" smtClean="0">
                <a:latin typeface="Monaco"/>
                <a:cs typeface="Monaco"/>
              </a:rPr>
              <a:t>cd</a:t>
            </a:r>
            <a:r>
              <a:rPr lang="en-US" dirty="0" smtClean="0">
                <a:cs typeface="Monaco"/>
              </a:rPr>
              <a:t> </a:t>
            </a:r>
            <a:r>
              <a:rPr lang="en-US" sz="1800" dirty="0" smtClean="0">
                <a:cs typeface="Monaco"/>
              </a:rPr>
              <a:t>(</a:t>
            </a:r>
            <a:r>
              <a:rPr lang="en-US" sz="1800" i="1" dirty="0" smtClean="0">
                <a:cs typeface="Monaco"/>
              </a:rPr>
              <a:t>c</a:t>
            </a:r>
            <a:r>
              <a:rPr lang="en-US" sz="1800" dirty="0" smtClean="0">
                <a:cs typeface="Monaco"/>
              </a:rPr>
              <a:t>hange </a:t>
            </a:r>
            <a:r>
              <a:rPr lang="en-US" sz="1800" i="1" dirty="0" smtClean="0">
                <a:cs typeface="Monaco"/>
              </a:rPr>
              <a:t>d</a:t>
            </a:r>
            <a:r>
              <a:rPr lang="en-US" sz="1800" dirty="0" smtClean="0">
                <a:cs typeface="Monaco"/>
              </a:rPr>
              <a:t>irectory)</a:t>
            </a:r>
            <a:endParaRPr lang="en-US" sz="1800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Absolute, or full, path is the path </a:t>
            </a:r>
            <a:r>
              <a:rPr lang="en-US" i="1" dirty="0" smtClean="0">
                <a:cs typeface="Monaco"/>
              </a:rPr>
              <a:t>from the root</a:t>
            </a:r>
          </a:p>
          <a:p>
            <a:pPr lvl="1" indent="0">
              <a:buNone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Relative path is the path </a:t>
            </a:r>
            <a:r>
              <a:rPr lang="en-US" i="1" dirty="0" smtClean="0">
                <a:cs typeface="Monaco"/>
              </a:rPr>
              <a:t>from the working directory </a:t>
            </a:r>
            <a:r>
              <a:rPr lang="en-US" dirty="0" smtClean="0">
                <a:cs typeface="Monaco"/>
              </a:rPr>
              <a:t>(i.e., where you are)</a:t>
            </a:r>
            <a:endParaRPr lang="en-US" dirty="0">
              <a:cs typeface="Monaco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86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All UNIX commands are actually </a:t>
            </a:r>
            <a:r>
              <a:rPr lang="en-US" i="1" dirty="0" smtClean="0"/>
              <a:t>little computer </a:t>
            </a:r>
            <a:r>
              <a:rPr lang="en-US" i="1" dirty="0" smtClean="0"/>
              <a:t>programs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Their behavior can be modified or specified with </a:t>
            </a:r>
            <a:r>
              <a:rPr lang="en-US" u="sng" dirty="0" smtClean="0"/>
              <a:t>flags</a:t>
            </a:r>
            <a:r>
              <a:rPr lang="en-US" dirty="0" smtClean="0"/>
              <a:t> and </a:t>
            </a:r>
            <a:r>
              <a:rPr lang="en-US" u="sng" dirty="0" smtClean="0"/>
              <a:t>arguments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basic unix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43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502321"/>
            <a:ext cx="8083296" cy="1100415"/>
          </a:xfrm>
        </p:spPr>
        <p:txBody>
          <a:bodyPr>
            <a:normAutofit/>
          </a:bodyPr>
          <a:lstStyle/>
          <a:p>
            <a:r>
              <a:rPr lang="en-US" dirty="0" smtClean="0"/>
              <a:t>DEMO </a:t>
            </a:r>
            <a:r>
              <a:rPr lang="en-US" smtClean="0"/>
              <a:t>and 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1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39098"/>
              </p:ext>
            </p:extLst>
          </p:nvPr>
        </p:nvGraphicFramePr>
        <p:xfrm>
          <a:off x="239784" y="1068649"/>
          <a:ext cx="8596715" cy="430240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31777"/>
                <a:gridCol w="6864938"/>
              </a:tblGrid>
              <a:tr h="29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UNIX</a:t>
                      </a:r>
                      <a:r>
                        <a:rPr lang="en-US" baseline="0" dirty="0" smtClean="0"/>
                        <a:t> 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 it</a:t>
                      </a:r>
                      <a:r>
                        <a:rPr lang="en-US" baseline="0" dirty="0" smtClean="0"/>
                        <a:t> does</a:t>
                      </a:r>
                      <a:endParaRPr lang="en-US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cd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hange </a:t>
                      </a:r>
                      <a:r>
                        <a:rPr lang="en-US" b="1" dirty="0" smtClean="0"/>
                        <a:t>D</a:t>
                      </a:r>
                      <a:r>
                        <a:rPr lang="en-US" b="0" dirty="0" smtClean="0"/>
                        <a:t>irectory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pwd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rint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1" baseline="0" dirty="0" smtClean="0"/>
                        <a:t>W</a:t>
                      </a:r>
                      <a:r>
                        <a:rPr lang="en-US" b="0" baseline="0" dirty="0" smtClean="0"/>
                        <a:t>orking </a:t>
                      </a:r>
                      <a:r>
                        <a:rPr lang="en-US" b="1" baseline="0" dirty="0" smtClean="0"/>
                        <a:t>D</a:t>
                      </a:r>
                      <a:r>
                        <a:rPr lang="en-US" b="0" baseline="0" dirty="0" smtClean="0"/>
                        <a:t>irectory  (gives the full path)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ls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</a:t>
                      </a:r>
                      <a:r>
                        <a:rPr lang="en-US" b="0" i="0" dirty="0" smtClean="0"/>
                        <a:t>i</a:t>
                      </a:r>
                      <a:r>
                        <a:rPr lang="en-US" b="1" i="0" dirty="0" smtClean="0"/>
                        <a:t>s</a:t>
                      </a:r>
                      <a:r>
                        <a:rPr lang="en-US" b="0" i="0" dirty="0" smtClean="0"/>
                        <a:t>t</a:t>
                      </a:r>
                      <a:r>
                        <a:rPr lang="en-US" b="0" i="0" baseline="0" dirty="0" smtClean="0"/>
                        <a:t> (contents of a directory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mv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v</a:t>
                      </a:r>
                      <a:r>
                        <a:rPr lang="en-US" b="0" dirty="0" smtClean="0"/>
                        <a:t>e a file or directory (original not retained!)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cp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y a file or directory (original </a:t>
                      </a:r>
                      <a:r>
                        <a:rPr lang="en-US" b="0" i="1" dirty="0" smtClean="0"/>
                        <a:t>is</a:t>
                      </a:r>
                      <a:r>
                        <a:rPr lang="en-US" b="0" i="0" dirty="0" smtClean="0"/>
                        <a:t> retained)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rm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ove a</a:t>
                      </a:r>
                      <a:r>
                        <a:rPr lang="en-US" b="0" baseline="0" dirty="0" smtClean="0"/>
                        <a:t> file or directory *forever*  (NOT A TRASHCAN)</a:t>
                      </a:r>
                      <a:endParaRPr lang="en-US" b="1" dirty="0"/>
                    </a:p>
                  </a:txBody>
                  <a:tcPr/>
                </a:tc>
              </a:tr>
              <a:tr h="37048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mkdir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k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0" baseline="0" dirty="0" smtClean="0"/>
                        <a:t> a new </a:t>
                      </a:r>
                      <a:r>
                        <a:rPr lang="en-US" b="1" baseline="0" dirty="0" smtClean="0"/>
                        <a:t>dir</a:t>
                      </a:r>
                      <a:r>
                        <a:rPr lang="en-US" b="0" baseline="0" dirty="0" smtClean="0"/>
                        <a:t>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echo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Prints</a:t>
                      </a:r>
                      <a:r>
                        <a:rPr lang="en-US" b="0" baseline="0" dirty="0" smtClean="0"/>
                        <a:t> to screen</a:t>
                      </a:r>
                      <a:endParaRPr lang="en-US" b="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touch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Create a new (empty) file</a:t>
                      </a:r>
                      <a:endParaRPr lang="en-US" b="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man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n</a:t>
                      </a:r>
                      <a:r>
                        <a:rPr lang="en-US" b="0" dirty="0" smtClean="0"/>
                        <a:t>ual</a:t>
                      </a:r>
                      <a:r>
                        <a:rPr lang="en-US" b="0" baseline="0" dirty="0" smtClean="0"/>
                        <a:t> (shows documentation for a given command)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8593" y="5550340"/>
            <a:ext cx="8223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…And UNIX symbols/shortcuts!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Typing tab “auto-completes”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greater-than sign, &gt;, will re-direct printing to a file (overwrites the file!)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Two greater-than signs, &gt;&gt;, will also re-direct, but will </a:t>
            </a:r>
            <a:r>
              <a:rPr lang="en-US" i="1" dirty="0" smtClean="0"/>
              <a:t>append</a:t>
            </a:r>
            <a:r>
              <a:rPr lang="en-US" dirty="0" smtClean="0"/>
              <a:t> to the file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basic </a:t>
            </a:r>
            <a:r>
              <a:rPr lang="en-US" dirty="0" err="1" smtClean="0"/>
              <a:t>unix</a:t>
            </a:r>
            <a:r>
              <a:rPr lang="en-US" dirty="0" smtClean="0"/>
              <a:t>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02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00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Regular expressions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/>
              <a:buChar char="•"/>
            </a:pPr>
            <a:r>
              <a:rPr lang="en-US" sz="3600" i="1" dirty="0" smtClean="0"/>
              <a:t>Pattern-based </a:t>
            </a:r>
            <a:r>
              <a:rPr lang="en-US" sz="3600" dirty="0" smtClean="0"/>
              <a:t>search and replace</a:t>
            </a:r>
            <a:endParaRPr lang="en-US" sz="3600" i="1" dirty="0" smtClean="0"/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Extremely powerful beyond all reason</a:t>
            </a:r>
          </a:p>
          <a:p>
            <a:pPr marL="571500" indent="-571500">
              <a:buFont typeface="Arial"/>
              <a:buChar char="•"/>
            </a:pPr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Excellent for </a:t>
            </a:r>
            <a:r>
              <a:rPr lang="en-US" sz="3600" smtClean="0"/>
              <a:t>text </a:t>
            </a:r>
            <a:r>
              <a:rPr lang="en-US" sz="3600" smtClean="0"/>
              <a:t>(file) </a:t>
            </a:r>
            <a:r>
              <a:rPr lang="en-US" sz="3600" dirty="0" smtClean="0"/>
              <a:t>manipulation!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98549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</a:t>
            </a:r>
            <a:r>
              <a:rPr lang="en-US" dirty="0" err="1" smtClean="0"/>
              <a:t>psa</a:t>
            </a:r>
            <a:r>
              <a:rPr lang="en-US" dirty="0" smtClean="0"/>
              <a:t>: text 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Microsoft Word is not a text editor!!!!!!! I’m so serious!!!</a:t>
            </a: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GUI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trike="sngStrike" dirty="0" err="1" smtClean="0"/>
              <a:t>TextEdit</a:t>
            </a:r>
            <a:r>
              <a:rPr lang="en-US" strike="sngStrike" dirty="0" smtClean="0"/>
              <a:t> and Notepad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err="1" smtClean="0"/>
              <a:t>Textwrangler</a:t>
            </a:r>
            <a:r>
              <a:rPr lang="en-US" dirty="0" smtClean="0"/>
              <a:t>/BBEdit for Macs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/>
              <a:t>Sublime 3 for everyone else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/>
              <a:t>Newer, awesome one called Atom (but still buggy)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CLI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/>
              <a:t>Vim/vi, </a:t>
            </a:r>
            <a:r>
              <a:rPr lang="en-US" dirty="0" err="1" smtClean="0"/>
              <a:t>emacs</a:t>
            </a:r>
            <a:r>
              <a:rPr lang="en-US" dirty="0" smtClean="0"/>
              <a:t>, </a:t>
            </a:r>
            <a:r>
              <a:rPr lang="en-US" dirty="0" err="1" smtClean="0"/>
              <a:t>nano</a:t>
            </a:r>
            <a:r>
              <a:rPr lang="en-US" dirty="0" smtClean="0"/>
              <a:t>, </a:t>
            </a:r>
            <a:r>
              <a:rPr lang="en-US" dirty="0" err="1" smtClean="0"/>
              <a:t>pico</a:t>
            </a:r>
            <a:r>
              <a:rPr lang="en-US" dirty="0" smtClean="0"/>
              <a:t> (b/c puns)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en.wikipedia.org</a:t>
            </a:r>
            <a:r>
              <a:rPr lang="en-US" dirty="0">
                <a:hlinkClick r:id="rId2"/>
              </a:rPr>
              <a:t>/wiki/</a:t>
            </a:r>
            <a:r>
              <a:rPr lang="en-US" dirty="0" err="1">
                <a:hlinkClick r:id="rId2"/>
              </a:rPr>
              <a:t>Editor_war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5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 are stupid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No, really.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07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Mus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44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266302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39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dirty="0" err="1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mM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]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71188" y="4124370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20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[A-</a:t>
            </a:r>
            <a:r>
              <a:rPr lang="en-US" dirty="0" err="1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Za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-z]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71188" y="4124370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61842" y="4103375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29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en-US" dirty="0" err="1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w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71188" y="4124370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61842" y="4103375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81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\w+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71188" y="4124370"/>
            <a:ext cx="1755254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91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[A-Z]\w+ \w+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86609" y="4124370"/>
            <a:ext cx="2639833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01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 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[A-Z]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\w+ 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\w+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dirty="0">
              <a:solidFill>
                <a:srgbClr val="FFC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Replace: \1. \2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New string:  M.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623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85.34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85.34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70706" y="4124371"/>
            <a:ext cx="572494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63795" y="4124371"/>
            <a:ext cx="572494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86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85.34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85.34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70705" y="4124371"/>
            <a:ext cx="1200647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2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and the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is a computer operating system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Mac and Linux are built on UNIX, but PCs are not </a:t>
            </a:r>
            <a:r>
              <a:rPr lang="en-US" dirty="0">
                <a:sym typeface="Wingdings"/>
              </a:rPr>
              <a:t> (but Windows 10 now has Linux inside!)</a:t>
            </a:r>
          </a:p>
        </p:txBody>
      </p:sp>
    </p:spTree>
    <p:extLst>
      <p:ext uri="{BB962C8B-B14F-4D97-AF65-F5344CB8AC3E}">
        <p14:creationId xmlns:p14="http://schemas.microsoft.com/office/powerpoint/2010/main" val="2869913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85.34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\d+\.\d+ \w+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85.34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94560" y="4108468"/>
            <a:ext cx="185398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46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\d+\.\d+ \w+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85 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371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\d+\.*\d* \w+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85 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94560" y="4108468"/>
            <a:ext cx="1248355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9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^\d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85 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94560" y="4108468"/>
            <a:ext cx="286247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94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\w$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85 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93057" y="4116419"/>
            <a:ext cx="286247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63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85.341234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\d+\.\d{3}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 cm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Replace: \1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New string: 85.341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341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85.34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\d+\.\d{3}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 cm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Replace: \1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New string: ?????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438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ea typeface="Monaco" charset="0"/>
                <a:cs typeface="Monaco" charset="0"/>
              </a:rPr>
              <a:t>Come up with a regular expression to convert the following text: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85.34 cm			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85.3 cm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85.678 cm             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85.6 cm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923.1115 cm           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923.1 cm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1.95 cm               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1.9 cm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6 cm                  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6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990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37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You may (will) one day have to install new software via the command line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Remember your PATH? It’s an </a:t>
            </a:r>
            <a:r>
              <a:rPr lang="en-US" i="1" dirty="0" smtClean="0"/>
              <a:t>environment variable</a:t>
            </a:r>
            <a:r>
              <a:rPr lang="en-US" dirty="0" smtClean="0"/>
              <a:t> in UNIX systems. 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3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is a computer operating system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Mac and Linux are built on UNIX, but PCs are not </a:t>
            </a:r>
            <a:r>
              <a:rPr lang="en-US" dirty="0" smtClean="0">
                <a:sym typeface="Wingdings"/>
              </a:rPr>
              <a:t> (but Windows 10 now has Linux inside!)</a:t>
            </a:r>
          </a:p>
          <a:p>
            <a:pPr marL="914400" lvl="1" indent="-457200">
              <a:buFont typeface="Arial"/>
              <a:buChar char="•"/>
            </a:pPr>
            <a:endParaRPr lang="en-US" dirty="0">
              <a:sym typeface="Wingdings"/>
            </a:endParaRPr>
          </a:p>
          <a:p>
            <a:pPr marL="914400" lvl="1" indent="-457200">
              <a:buFont typeface="Arial"/>
              <a:buChar char="•"/>
            </a:pPr>
            <a:endParaRPr lang="en-US" dirty="0" smtClean="0">
              <a:sym typeface="Wingdings"/>
            </a:endParaRP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 interact with this system using a </a:t>
            </a:r>
            <a:r>
              <a:rPr lang="en-US" i="1" dirty="0" smtClean="0">
                <a:sym typeface="Wingdings"/>
              </a:rPr>
              <a:t>shell</a:t>
            </a:r>
            <a:r>
              <a:rPr lang="en-US" dirty="0" smtClean="0">
                <a:sym typeface="Wingdings"/>
              </a:rPr>
              <a:t>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We’ll use Bash (</a:t>
            </a:r>
            <a:r>
              <a:rPr lang="en-US" dirty="0" err="1" smtClean="0">
                <a:sym typeface="Wingdings"/>
              </a:rPr>
              <a:t>bourne</a:t>
            </a:r>
            <a:r>
              <a:rPr lang="en-US" dirty="0" smtClean="0">
                <a:sym typeface="Wingdings"/>
              </a:rPr>
              <a:t>-again shell)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/>
          <a:lstStyle/>
          <a:p>
            <a:r>
              <a:rPr lang="en-US" dirty="0" smtClean="0"/>
              <a:t>Unix and the 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698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Installing </a:t>
            </a:r>
            <a:r>
              <a:rPr lang="en-US" dirty="0" err="1" smtClean="0"/>
              <a:t>mafft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MAFFT is a multiple-sequence alignment software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/>
              <a:t>It uses the standard </a:t>
            </a:r>
            <a:r>
              <a:rPr lang="en-US" b="1" i="1" u="sng" dirty="0" smtClean="0"/>
              <a:t>make</a:t>
            </a:r>
            <a:r>
              <a:rPr lang="en-US" dirty="0"/>
              <a:t> </a:t>
            </a:r>
            <a:r>
              <a:rPr lang="en-US" dirty="0" smtClean="0"/>
              <a:t>utility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3417017"/>
            <a:ext cx="7315199" cy="32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214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Make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01584" cy="4373563"/>
          </a:xfrm>
        </p:spPr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Download and unzip/</a:t>
            </a:r>
            <a:r>
              <a:rPr lang="en-US" dirty="0" err="1" smtClean="0"/>
              <a:t>untar</a:t>
            </a:r>
            <a:r>
              <a:rPr lang="en-US" dirty="0" smtClean="0"/>
              <a:t> the source code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Navigate into the source code directory with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cd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514350" lvl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i="1" dirty="0" smtClean="0">
                <a:ea typeface="Monaco" charset="0"/>
                <a:cs typeface="Monaco" charset="0"/>
              </a:rPr>
              <a:t>Read the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README </a:t>
            </a:r>
            <a:r>
              <a:rPr lang="en-US" i="1" dirty="0" smtClean="0">
                <a:ea typeface="Monaco" charset="0"/>
                <a:cs typeface="Monaco" charset="0"/>
              </a:rPr>
              <a:t>(check also for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INSTALL</a:t>
            </a:r>
            <a:r>
              <a:rPr lang="en-US" i="1" dirty="0" smtClean="0">
                <a:ea typeface="Monaco" charset="0"/>
                <a:cs typeface="Monaco" charset="0"/>
              </a:rPr>
              <a:t>)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i="1" dirty="0">
              <a:ea typeface="Monaco" charset="0"/>
              <a:cs typeface="Monaco" charset="0"/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>
                <a:ea typeface="Monaco" charset="0"/>
                <a:cs typeface="Monaco" charset="0"/>
              </a:rPr>
              <a:t>Run: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i="1" dirty="0" smtClean="0">
              <a:ea typeface="Monaco" charset="0"/>
              <a:cs typeface="Monac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8176" y="5585004"/>
            <a:ext cx="7406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make         # compiles the </a:t>
            </a:r>
            <a:r>
              <a:rPr lang="en-US" sz="2200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executable</a:t>
            </a:r>
          </a:p>
          <a:p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make install # moves exec to path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795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Make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01584" cy="4373563"/>
          </a:xfrm>
        </p:spPr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Download and unzip/</a:t>
            </a:r>
            <a:r>
              <a:rPr lang="en-US" dirty="0" err="1" smtClean="0"/>
              <a:t>untar</a:t>
            </a:r>
            <a:r>
              <a:rPr lang="en-US" dirty="0" smtClean="0"/>
              <a:t> the source code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Navigate into the source code directory with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cd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514350" lvl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i="1" dirty="0" smtClean="0">
                <a:ea typeface="Monaco" charset="0"/>
                <a:cs typeface="Monaco" charset="0"/>
              </a:rPr>
              <a:t>Read the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README </a:t>
            </a:r>
            <a:r>
              <a:rPr lang="en-US" i="1" dirty="0" smtClean="0">
                <a:ea typeface="Monaco" charset="0"/>
                <a:cs typeface="Monaco" charset="0"/>
              </a:rPr>
              <a:t>(check also for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INSTALL</a:t>
            </a:r>
            <a:r>
              <a:rPr lang="en-US" i="1" dirty="0" smtClean="0">
                <a:ea typeface="Monaco" charset="0"/>
                <a:cs typeface="Monaco" charset="0"/>
              </a:rPr>
              <a:t>)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i="1" dirty="0">
              <a:ea typeface="Monaco" charset="0"/>
              <a:cs typeface="Monaco" charset="0"/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>
                <a:ea typeface="Monaco" charset="0"/>
                <a:cs typeface="Monaco" charset="0"/>
              </a:rPr>
              <a:t>Run: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i="1" dirty="0" smtClean="0">
              <a:ea typeface="Monaco" charset="0"/>
              <a:cs typeface="Monac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8176" y="5429329"/>
            <a:ext cx="7406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make         # compiles the </a:t>
            </a:r>
            <a:r>
              <a:rPr lang="en-US" sz="2200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executable</a:t>
            </a:r>
          </a:p>
          <a:p>
            <a:r>
              <a:rPr lang="en-US" sz="2200" strike="sngStrike" dirty="0">
                <a:latin typeface="Monaco" charset="0"/>
                <a:ea typeface="Monaco" charset="0"/>
                <a:cs typeface="Monaco" charset="0"/>
              </a:rPr>
              <a:t>m</a:t>
            </a:r>
            <a:r>
              <a:rPr lang="en-US" sz="2200" strike="sngStrike" dirty="0" smtClean="0">
                <a:latin typeface="Monaco" charset="0"/>
                <a:ea typeface="Monaco" charset="0"/>
                <a:cs typeface="Monaco" charset="0"/>
              </a:rPr>
              <a:t>ake install </a:t>
            </a:r>
          </a:p>
          <a:p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sudo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 make install # moves exec to path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67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Make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01584" cy="4373563"/>
          </a:xfrm>
        </p:spPr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Download and unzip/</a:t>
            </a:r>
            <a:r>
              <a:rPr lang="en-US" dirty="0" err="1" smtClean="0"/>
              <a:t>untar</a:t>
            </a:r>
            <a:r>
              <a:rPr lang="en-US" dirty="0" smtClean="0"/>
              <a:t> the source code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Navigate into the source code directory with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cd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514350" lvl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i="1" dirty="0" smtClean="0">
                <a:ea typeface="Monaco" charset="0"/>
                <a:cs typeface="Monaco" charset="0"/>
              </a:rPr>
              <a:t>Read the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README </a:t>
            </a:r>
            <a:r>
              <a:rPr lang="en-US" i="1" dirty="0" smtClean="0">
                <a:ea typeface="Monaco" charset="0"/>
                <a:cs typeface="Monaco" charset="0"/>
              </a:rPr>
              <a:t>(check also for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INSTALL</a:t>
            </a:r>
            <a:r>
              <a:rPr lang="en-US" i="1" dirty="0" smtClean="0">
                <a:ea typeface="Monaco" charset="0"/>
                <a:cs typeface="Monaco" charset="0"/>
              </a:rPr>
              <a:t>)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i="1" dirty="0">
              <a:ea typeface="Monaco" charset="0"/>
              <a:cs typeface="Monaco" charset="0"/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>
                <a:ea typeface="Monaco" charset="0"/>
                <a:cs typeface="Monaco" charset="0"/>
              </a:rPr>
              <a:t>Run: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i="1" dirty="0" smtClean="0">
              <a:ea typeface="Monaco" charset="0"/>
              <a:cs typeface="Monac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8176" y="5209873"/>
            <a:ext cx="74066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./configure  # only sometimes, see README! </a:t>
            </a:r>
          </a:p>
          <a:p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make         # compiles the </a:t>
            </a:r>
            <a:r>
              <a:rPr lang="en-US" sz="2200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executable</a:t>
            </a:r>
          </a:p>
          <a:p>
            <a:r>
              <a:rPr lang="en-US" sz="2200" strike="sngStrike" dirty="0">
                <a:latin typeface="Monaco" charset="0"/>
                <a:ea typeface="Monaco" charset="0"/>
                <a:cs typeface="Monaco" charset="0"/>
              </a:rPr>
              <a:t>m</a:t>
            </a:r>
            <a:r>
              <a:rPr lang="en-US" sz="2200" strike="sngStrike" dirty="0" smtClean="0">
                <a:latin typeface="Monaco" charset="0"/>
                <a:ea typeface="Monaco" charset="0"/>
                <a:cs typeface="Monaco" charset="0"/>
              </a:rPr>
              <a:t>ake install </a:t>
            </a:r>
          </a:p>
          <a:p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sudo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 make install. # moves exec to path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684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path environment variable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0" y="2249424"/>
            <a:ext cx="8581163" cy="26700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26864" y="2578608"/>
            <a:ext cx="694944" cy="36576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6870" y="5063569"/>
            <a:ext cx="37101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# Define a variable</a:t>
            </a:r>
          </a:p>
          <a:p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VAR=6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# Print variable </a:t>
            </a:r>
          </a:p>
          <a:p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echo $VAR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3535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the path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0888"/>
            <a:ext cx="8723376" cy="4373563"/>
          </a:xfrm>
        </p:spPr>
        <p:txBody>
          <a:bodyPr/>
          <a:lstStyle/>
          <a:p>
            <a:r>
              <a:rPr lang="en-US" dirty="0" smtClean="0"/>
              <a:t>Generally, this variable lives in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~/.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bash_profile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smtClean="0"/>
              <a:t>or 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~/.profile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Hidden file in home directory</a:t>
            </a:r>
          </a:p>
          <a:p>
            <a:pPr marL="914400" lvl="1" indent="-457200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Modify:    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export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PATH=</a:t>
            </a:r>
            <a:r>
              <a:rPr lang="en-US" sz="24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/new/path/to/add</a:t>
            </a:r>
            <a:r>
              <a:rPr lang="en-US" sz="2400" dirty="0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2400" dirty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$PATH</a:t>
            </a: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Save with command: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source ~/.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bash_profile</a:t>
            </a:r>
            <a:endParaRPr lang="en-US" sz="2400" dirty="0" smtClean="0">
              <a:latin typeface="Monaco" charset="0"/>
              <a:ea typeface="Monaco" charset="0"/>
              <a:cs typeface="Monaco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78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and directories in UNIX systems are organized </a:t>
            </a:r>
            <a:r>
              <a:rPr lang="en-US" i="1" dirty="0" smtClean="0"/>
              <a:t>hierarchically 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4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3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861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The path from A to C is </a:t>
            </a:r>
            <a:r>
              <a:rPr lang="en-US" sz="2400" dirty="0" smtClean="0">
                <a:solidFill>
                  <a:schemeClr val="accent5"/>
                </a:solidFill>
                <a:latin typeface="Monaco"/>
                <a:cs typeface="Monaco"/>
              </a:rPr>
              <a:t>B/C</a:t>
            </a:r>
            <a:endParaRPr lang="en-US" sz="2400" dirty="0">
              <a:solidFill>
                <a:schemeClr val="accent5"/>
              </a:solidFill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59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1" y="3434923"/>
            <a:ext cx="134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up the hierarchy with </a:t>
            </a:r>
            <a:r>
              <a:rPr lang="en-US" sz="1200" dirty="0" smtClean="0">
                <a:latin typeface="Monaco"/>
                <a:cs typeface="Monaco"/>
              </a:rPr>
              <a:t>..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4933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08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610</TotalTime>
  <Words>1229</Words>
  <Application>Microsoft Macintosh PowerPoint</Application>
  <PresentationFormat>On-screen Show (4:3)</PresentationFormat>
  <Paragraphs>337</Paragraphs>
  <Slides>45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 Black</vt:lpstr>
      <vt:lpstr>Calibri</vt:lpstr>
      <vt:lpstr>Monaco</vt:lpstr>
      <vt:lpstr>Wingdings</vt:lpstr>
      <vt:lpstr>Arial</vt:lpstr>
      <vt:lpstr>Essential</vt:lpstr>
      <vt:lpstr>Introduction to computing</vt:lpstr>
      <vt:lpstr>computers are stupid</vt:lpstr>
      <vt:lpstr>Unix and the shell</vt:lpstr>
      <vt:lpstr>Unix and the shell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PowerPoint Presentation</vt:lpstr>
      <vt:lpstr>DEMO and exercise BREAK</vt:lpstr>
      <vt:lpstr>PowerPoint Presentation</vt:lpstr>
      <vt:lpstr>Regular expressions </vt:lpstr>
      <vt:lpstr>critical psa: text editors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Exercise</vt:lpstr>
      <vt:lpstr>exercise break</vt:lpstr>
      <vt:lpstr>Installing software</vt:lpstr>
      <vt:lpstr>Example: Installing mafft</vt:lpstr>
      <vt:lpstr>The Make approach</vt:lpstr>
      <vt:lpstr>The Make approach</vt:lpstr>
      <vt:lpstr>The Make approach</vt:lpstr>
      <vt:lpstr>The path environment variable</vt:lpstr>
      <vt:lpstr>Adding to the path variable</vt:lpstr>
    </vt:vector>
  </TitlesOfParts>
  <Company>University of Texas at Austin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1073</cp:revision>
  <dcterms:created xsi:type="dcterms:W3CDTF">2015-05-13T18:41:17Z</dcterms:created>
  <dcterms:modified xsi:type="dcterms:W3CDTF">2017-05-25T15:05:05Z</dcterms:modified>
</cp:coreProperties>
</file>