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4" r:id="rId5"/>
    <p:sldId id="345" r:id="rId6"/>
    <p:sldId id="346" r:id="rId7"/>
    <p:sldId id="347" r:id="rId8"/>
    <p:sldId id="358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5" autoAdjust="0"/>
    <p:restoredTop sz="95928" autoAdjust="0"/>
  </p:normalViewPr>
  <p:slideViewPr>
    <p:cSldViewPr snapToGrid="0">
      <p:cViewPr varScale="1">
        <p:scale>
          <a:sx n="96" d="100"/>
          <a:sy n="96" d="100"/>
        </p:scale>
        <p:origin x="446" y="6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4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56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75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14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37B45-4BF8-2BD0-0099-7B7F62BE5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A839D4-C508-C5AF-60AD-F1B9D448F7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CC7EBA-ADD6-D4B5-D3D5-5B5D70D03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A0D4F-D166-AABC-FCF3-4F05E3806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30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5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6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461" y="1033895"/>
            <a:ext cx="7085570" cy="2456728"/>
          </a:xfrm>
        </p:spPr>
        <p:txBody>
          <a:bodyPr/>
          <a:lstStyle/>
          <a:p>
            <a:r>
              <a:rPr lang="en-US" dirty="0"/>
              <a:t>E-Library with User-Based Recommendation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Digital library, e library, electronic library, online bookstore, online library icon - Download on Iconfinder">
            <a:extLst>
              <a:ext uri="{FF2B5EF4-FFF2-40B4-BE49-F238E27FC236}">
                <a16:creationId xmlns:a16="http://schemas.microsoft.com/office/drawing/2014/main" id="{0E3970B3-FCE9-D870-00C9-5E1C713C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49" y="94730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7EE95C-4191-4E92-7DB1-7300BB03C6D8}"/>
              </a:ext>
            </a:extLst>
          </p:cNvPr>
          <p:cNvSpPr/>
          <p:nvPr/>
        </p:nvSpPr>
        <p:spPr>
          <a:xfrm>
            <a:off x="7132320" y="5661330"/>
            <a:ext cx="5375082" cy="1470990"/>
          </a:xfrm>
          <a:prstGeom prst="roundRect">
            <a:avLst/>
          </a:prstGeom>
          <a:solidFill>
            <a:srgbClr val="E7EE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C6930AC9-C6DE-FC78-5FE3-57A0855F6DEF}"/>
              </a:ext>
            </a:extLst>
          </p:cNvPr>
          <p:cNvSpPr txBox="1">
            <a:spLocks/>
          </p:cNvSpPr>
          <p:nvPr/>
        </p:nvSpPr>
        <p:spPr>
          <a:xfrm>
            <a:off x="9097818" y="5824105"/>
            <a:ext cx="3409584" cy="918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 By-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PeerCoders</a:t>
            </a:r>
          </a:p>
          <a:p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Hackathon- </a:t>
            </a:r>
            <a:r>
              <a:rPr lang="en-US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i.Fest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RepoReboot</a:t>
            </a:r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Date-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 Nov “24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F55D77-0C12-8CD4-C0DC-8ABC59AB4886}"/>
              </a:ext>
            </a:extLst>
          </p:cNvPr>
          <p:cNvSpPr txBox="1"/>
          <p:nvPr/>
        </p:nvSpPr>
        <p:spPr>
          <a:xfrm>
            <a:off x="7943353" y="3490623"/>
            <a:ext cx="3768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E7EEE8"/>
                </a:highlight>
              </a:rPr>
              <a:t>The Importance of Personalized Learning Resources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B5244AC-D906-A60B-5023-D0289CF4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69" y="614812"/>
            <a:ext cx="10359659" cy="1325563"/>
          </a:xfrm>
        </p:spPr>
        <p:txBody>
          <a:bodyPr/>
          <a:lstStyle/>
          <a:p>
            <a:r>
              <a:rPr lang="en-IN" dirty="0"/>
              <a:t>UI/UX Design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F9FB22-CA85-FC72-AA81-4708F62AB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8589" y="1661063"/>
            <a:ext cx="4799012" cy="3790315"/>
          </a:xfrm>
        </p:spPr>
        <p:txBody>
          <a:bodyPr/>
          <a:lstStyle/>
          <a:p>
            <a:r>
              <a:rPr lang="en-US" b="1" dirty="0"/>
              <a:t>Homepage:</a:t>
            </a:r>
            <a:r>
              <a:rPr lang="en-US" dirty="0"/>
              <a:t> Displays featured, popular, and recommended materials.</a:t>
            </a:r>
          </a:p>
          <a:p>
            <a:r>
              <a:rPr lang="en-US" b="1" dirty="0"/>
              <a:t>Search Page:</a:t>
            </a:r>
            <a:r>
              <a:rPr lang="en-US" dirty="0"/>
              <a:t> Simple, intuitive search bar with filtering options.</a:t>
            </a:r>
          </a:p>
          <a:p>
            <a:r>
              <a:rPr lang="en-US" b="1" dirty="0"/>
              <a:t>Material Page:</a:t>
            </a:r>
            <a:r>
              <a:rPr lang="en-US" dirty="0"/>
              <a:t> Displays detailed information about each resource with ratings, comments, and download links.</a:t>
            </a:r>
          </a:p>
          <a:p>
            <a:r>
              <a:rPr lang="en-US" b="1" dirty="0"/>
              <a:t>Profile Page:</a:t>
            </a:r>
            <a:r>
              <a:rPr lang="en-US" dirty="0"/>
              <a:t> Shows user’s uploaded materials, ratings, and activity history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8CC2E-BB8C-CF5A-C460-C662927C0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197" name="Picture 5" descr="Education, learn, study, books, book, research, college illustration - Download on Iconfinder">
            <a:extLst>
              <a:ext uri="{FF2B5EF4-FFF2-40B4-BE49-F238E27FC236}">
                <a16:creationId xmlns:a16="http://schemas.microsoft.com/office/drawing/2014/main" id="{246D58E2-FBE0-F71B-E3C5-909CAAA57050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1" b="914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75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E21A35-90B9-F235-7F48-11B56D97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598947"/>
            <a:ext cx="10515600" cy="1325563"/>
          </a:xfrm>
        </p:spPr>
        <p:txBody>
          <a:bodyPr/>
          <a:lstStyle/>
          <a:p>
            <a:r>
              <a:rPr lang="en-IN" dirty="0"/>
              <a:t>Challenges &amp; Solutions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342BB7-ACF3-5240-804A-0BA9C5D19F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29641" y="1987826"/>
            <a:ext cx="10515600" cy="395576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Data Sparsity</a:t>
            </a:r>
            <a:r>
              <a:rPr lang="en-US" dirty="0"/>
              <a:t>: New users with little interaction history might not receive good recommendations.</a:t>
            </a:r>
          </a:p>
          <a:p>
            <a:pPr marL="457200" lvl="1" indent="0">
              <a:buNone/>
            </a:pPr>
            <a:r>
              <a:rPr lang="en-US" b="1" dirty="0"/>
              <a:t>Solution:</a:t>
            </a:r>
            <a:r>
              <a:rPr lang="en-US" dirty="0"/>
              <a:t> Use hybrid recommendation models to mix user behavior data with resource content features.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Scalability</a:t>
            </a:r>
            <a:r>
              <a:rPr lang="en-US" dirty="0"/>
              <a:t>: As the library grows, the recommendation engine might slow down.</a:t>
            </a:r>
          </a:p>
          <a:p>
            <a:pPr marL="457200" lvl="1" indent="0">
              <a:buNone/>
            </a:pPr>
            <a:r>
              <a:rPr lang="en-US" b="1" dirty="0"/>
              <a:t>Solution:</a:t>
            </a:r>
            <a:r>
              <a:rPr lang="en-US" dirty="0"/>
              <a:t> Implement caching and scalable cloud infrastructure to handle growing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 Engagement</a:t>
            </a:r>
            <a:r>
              <a:rPr lang="en-US" dirty="0"/>
              <a:t>: Getting users to rate and interact with materials regularly.</a:t>
            </a:r>
          </a:p>
          <a:p>
            <a:pPr marL="457200" lvl="1" indent="0">
              <a:buNone/>
            </a:pPr>
            <a:r>
              <a:rPr lang="en-US" b="1" dirty="0"/>
              <a:t>Solution:</a:t>
            </a:r>
            <a:r>
              <a:rPr lang="en-US" dirty="0"/>
              <a:t> Offer incentives like badges, rankings, or additional features for active users.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44084A-0289-782C-C2AC-07E397FB0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4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6187B-AC94-F6E4-6B8F-FAB5DD4D4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2" y="2153285"/>
            <a:ext cx="6925660" cy="35004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Advanced AI Algorithms</a:t>
            </a:r>
            <a:r>
              <a:rPr lang="en-US" dirty="0"/>
              <a:t>: Integrating natural language processing (NLP) to better understand content and improve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Mobile App</a:t>
            </a:r>
            <a:r>
              <a:rPr lang="en-US" dirty="0"/>
              <a:t>: A dedicated mobile app for on-the-go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Social Features</a:t>
            </a:r>
            <a:r>
              <a:rPr lang="en-US" dirty="0"/>
              <a:t>: Add group discussions, collaborative study groups, and resource sharing.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60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58D41-330C-C53F-DA7F-276C18D26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536AA5A-EA52-D528-D0F8-77D0C6C7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637E8D6-E145-4E1B-A3CA-27BF770EF5FB}"/>
              </a:ext>
            </a:extLst>
          </p:cNvPr>
          <p:cNvSpPr txBox="1">
            <a:spLocks/>
          </p:cNvSpPr>
          <p:nvPr/>
        </p:nvSpPr>
        <p:spPr>
          <a:xfrm>
            <a:off x="929642" y="2153285"/>
            <a:ext cx="10347958" cy="35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Recap</a:t>
            </a:r>
            <a:r>
              <a:rPr lang="en-US" dirty="0"/>
              <a:t>: </a:t>
            </a:r>
            <a:r>
              <a:rPr lang="en-US" sz="2000" dirty="0"/>
              <a:t>The E-Library with User-Based Recommendation System will help students access relevant study materials faster and more effectively while offering personalized suggestions based on their activity and preferences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Next Steps</a:t>
            </a:r>
            <a:r>
              <a:rPr lang="en-US" dirty="0"/>
              <a:t>: </a:t>
            </a:r>
            <a:r>
              <a:rPr lang="en-US" sz="2000" dirty="0"/>
              <a:t>Discuss the next steps, including implementation, testing, and potential collaboration with educational institutions.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8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655320"/>
            <a:ext cx="4572000" cy="54864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569DC-1A68-51FF-4CCE-F334F8B3D5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2773680"/>
            <a:ext cx="4572000" cy="3368040"/>
          </a:xfrm>
        </p:spPr>
        <p:txBody>
          <a:bodyPr/>
          <a:lstStyle/>
          <a:p>
            <a:r>
              <a:rPr lang="en-US" dirty="0"/>
              <a:t>PeerCoders</a:t>
            </a:r>
          </a:p>
          <a:p>
            <a:pPr lvl="1"/>
            <a:r>
              <a:rPr lang="en-US" sz="1400" dirty="0"/>
              <a:t>Manali Akbari &amp; Siddhi Gaudani</a:t>
            </a:r>
          </a:p>
          <a:p>
            <a:r>
              <a:rPr lang="en-US" dirty="0"/>
              <a:t>manaliakbari17@gmail.com</a:t>
            </a:r>
          </a:p>
          <a:p>
            <a:r>
              <a:rPr lang="en-US" dirty="0"/>
              <a:t>siddhigaudani7@gmail.com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4114800" cy="505968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81215" y="1993127"/>
            <a:ext cx="4799012" cy="3505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Challenge:</a:t>
            </a:r>
            <a:r>
              <a:rPr lang="en-US" dirty="0"/>
              <a:t> Students often struggle to find relevant, high-quality study materials online, leading to wasted time searching or settling for suboptimal resources.</a:t>
            </a:r>
          </a:p>
          <a:p>
            <a:r>
              <a:rPr lang="en-US" b="1" dirty="0"/>
              <a:t>Solution:</a:t>
            </a:r>
            <a:r>
              <a:rPr lang="en-US" dirty="0"/>
              <a:t> Develop an E-Library platform where students can easily access, upload, and share study materials. Incorporate a recommendation system that personalizes the resource suggestions based on user activity and preferences.</a:t>
            </a:r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04888D-B78B-26F5-9075-CDA3C673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742" y="914399"/>
            <a:ext cx="4798858" cy="5029199"/>
          </a:xfrm>
        </p:spPr>
        <p:txBody>
          <a:bodyPr/>
          <a:lstStyle/>
          <a:p>
            <a:r>
              <a:rPr lang="en-US" dirty="0"/>
              <a:t>Key Features of the E-Library Platform</a:t>
            </a:r>
          </a:p>
        </p:txBody>
      </p:sp>
      <p:pic>
        <p:nvPicPr>
          <p:cNvPr id="3076" name="Picture 4" descr="Online library, e book, book, library, read, education, learning illustration - Download on Iconfinder">
            <a:extLst>
              <a:ext uri="{FF2B5EF4-FFF2-40B4-BE49-F238E27FC236}">
                <a16:creationId xmlns:a16="http://schemas.microsoft.com/office/drawing/2014/main" id="{8189E1EC-AE03-E9DE-CDFA-710EE1C8C8FA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8" b="5988"/>
          <a:stretch>
            <a:fillRect/>
          </a:stretch>
        </p:blipFill>
        <p:spPr bwMode="auto">
          <a:xfrm>
            <a:off x="548640" y="1065475"/>
            <a:ext cx="571341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57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21905908-61C5-E80D-F570-D84DB752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758" y="747581"/>
            <a:ext cx="4253949" cy="5006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Resource Access :</a:t>
            </a:r>
            <a:endParaRPr lang="en-US" sz="2400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7CC1959B-E6A9-5770-EC41-43538A9E36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60503" y="1248187"/>
            <a:ext cx="3848432" cy="15664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can browse, search, and access study materials.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access to quality material</a:t>
            </a:r>
          </a:p>
        </p:txBody>
      </p:sp>
      <p:pic>
        <p:nvPicPr>
          <p:cNvPr id="4099" name="Picture 3" descr="Count, interface, number, one, 1 icon - Download on Iconfinder">
            <a:extLst>
              <a:ext uri="{FF2B5EF4-FFF2-40B4-BE49-F238E27FC236}">
                <a16:creationId xmlns:a16="http://schemas.microsoft.com/office/drawing/2014/main" id="{DD57AB44-EF8F-1CEC-E67B-84DD5F21C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66" y="816664"/>
            <a:ext cx="437322" cy="43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7">
            <a:extLst>
              <a:ext uri="{FF2B5EF4-FFF2-40B4-BE49-F238E27FC236}">
                <a16:creationId xmlns:a16="http://schemas.microsoft.com/office/drawing/2014/main" id="{9FF87CD8-250B-D25A-F75C-E002507933FB}"/>
              </a:ext>
            </a:extLst>
          </p:cNvPr>
          <p:cNvSpPr txBox="1">
            <a:spLocks/>
          </p:cNvSpPr>
          <p:nvPr/>
        </p:nvSpPr>
        <p:spPr>
          <a:xfrm>
            <a:off x="1060503" y="2937173"/>
            <a:ext cx="3848432" cy="1242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Personalized accounts where users can manage their activity, preferences, and favorite resources.</a:t>
            </a:r>
          </a:p>
        </p:txBody>
      </p:sp>
      <p:sp>
        <p:nvSpPr>
          <p:cNvPr id="5" name="Title 22">
            <a:extLst>
              <a:ext uri="{FF2B5EF4-FFF2-40B4-BE49-F238E27FC236}">
                <a16:creationId xmlns:a16="http://schemas.microsoft.com/office/drawing/2014/main" id="{AD2CA3BC-8D9C-C580-CEFB-F933A725C486}"/>
              </a:ext>
            </a:extLst>
          </p:cNvPr>
          <p:cNvSpPr txBox="1">
            <a:spLocks/>
          </p:cNvSpPr>
          <p:nvPr/>
        </p:nvSpPr>
        <p:spPr>
          <a:xfrm>
            <a:off x="1060503" y="2463736"/>
            <a:ext cx="4273332" cy="500605"/>
          </a:xfrm>
          <a:prstGeom prst="rect">
            <a:avLst/>
          </a:prstGeom>
        </p:spPr>
        <p:txBody>
          <a:bodyPr vert="horz" lIns="91440" tIns="45720" rIns="91440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/>
              <a:t>User Profiles:</a:t>
            </a:r>
            <a:endParaRPr lang="en-US" sz="2400" dirty="0"/>
          </a:p>
        </p:txBody>
      </p:sp>
      <p:pic>
        <p:nvPicPr>
          <p:cNvPr id="4101" name="Picture 5" descr="Number, circle, two, thin icon - Free download on Iconfinder">
            <a:extLst>
              <a:ext uri="{FF2B5EF4-FFF2-40B4-BE49-F238E27FC236}">
                <a16:creationId xmlns:a16="http://schemas.microsoft.com/office/drawing/2014/main" id="{620EC9DB-9E84-50CE-5A5D-A2B7E4CA9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81" y="2422161"/>
            <a:ext cx="579451" cy="57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6B20C931-C559-9C49-5B77-A61503F00023}"/>
              </a:ext>
            </a:extLst>
          </p:cNvPr>
          <p:cNvSpPr txBox="1">
            <a:spLocks/>
          </p:cNvSpPr>
          <p:nvPr/>
        </p:nvSpPr>
        <p:spPr>
          <a:xfrm>
            <a:off x="1060503" y="4707663"/>
            <a:ext cx="3848432" cy="1242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Personalized recommendations based on user activity such as search history, ratings, and interactions with materials.</a:t>
            </a:r>
          </a:p>
        </p:txBody>
      </p:sp>
      <p:sp>
        <p:nvSpPr>
          <p:cNvPr id="7" name="Title 22">
            <a:extLst>
              <a:ext uri="{FF2B5EF4-FFF2-40B4-BE49-F238E27FC236}">
                <a16:creationId xmlns:a16="http://schemas.microsoft.com/office/drawing/2014/main" id="{E2459706-B08E-6EAA-09E5-4D3BF3E8E2E5}"/>
              </a:ext>
            </a:extLst>
          </p:cNvPr>
          <p:cNvSpPr txBox="1">
            <a:spLocks/>
          </p:cNvSpPr>
          <p:nvPr/>
        </p:nvSpPr>
        <p:spPr>
          <a:xfrm>
            <a:off x="997888" y="4207058"/>
            <a:ext cx="4356819" cy="500605"/>
          </a:xfrm>
          <a:prstGeom prst="rect">
            <a:avLst/>
          </a:prstGeom>
        </p:spPr>
        <p:txBody>
          <a:bodyPr vert="horz" lIns="91440" tIns="45720" rIns="91440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/>
              <a:t>Recommendation System:</a:t>
            </a:r>
            <a:endParaRPr lang="en-US" sz="6000" b="1" dirty="0"/>
          </a:p>
        </p:txBody>
      </p:sp>
      <p:pic>
        <p:nvPicPr>
          <p:cNvPr id="4103" name="Picture 7" descr="Count, interface, number, three icon - Download on Iconfinder">
            <a:extLst>
              <a:ext uri="{FF2B5EF4-FFF2-40B4-BE49-F238E27FC236}">
                <a16:creationId xmlns:a16="http://schemas.microsoft.com/office/drawing/2014/main" id="{F7E068C8-7511-8846-22D0-47F47EF9D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66" y="4238699"/>
            <a:ext cx="437322" cy="43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Office, work, man, books, documents, files, archive illustration - Download on Iconfinder">
            <a:extLst>
              <a:ext uri="{FF2B5EF4-FFF2-40B4-BE49-F238E27FC236}">
                <a16:creationId xmlns:a16="http://schemas.microsoft.com/office/drawing/2014/main" id="{B2CD6C64-B24C-1DD8-F3C3-222D9F88A84E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8" b="598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A8676-55E8-A2C6-0D3A-F7E6CD7F7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4C41D793-5BD2-DF3A-489B-44DCFE29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437" y="683934"/>
            <a:ext cx="4253949" cy="500606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Search &amp; Filter Options</a:t>
            </a:r>
            <a:r>
              <a:rPr lang="en-US" sz="2400" b="1" dirty="0"/>
              <a:t>: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43B3DE4-2737-8006-377B-694FF8A9117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83387" y="1167241"/>
            <a:ext cx="3848432" cy="132151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Advanced search capabilities (by title, author, subject,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Filters for recent uploads, ratings, categories, etc.</a:t>
            </a:r>
          </a:p>
        </p:txBody>
      </p:sp>
      <p:sp>
        <p:nvSpPr>
          <p:cNvPr id="3" name="Content Placeholder 27">
            <a:extLst>
              <a:ext uri="{FF2B5EF4-FFF2-40B4-BE49-F238E27FC236}">
                <a16:creationId xmlns:a16="http://schemas.microsoft.com/office/drawing/2014/main" id="{793D07AD-7501-6D8E-DCFD-96CECB253B0D}"/>
              </a:ext>
            </a:extLst>
          </p:cNvPr>
          <p:cNvSpPr txBox="1">
            <a:spLocks/>
          </p:cNvSpPr>
          <p:nvPr/>
        </p:nvSpPr>
        <p:spPr>
          <a:xfrm>
            <a:off x="7220773" y="3039469"/>
            <a:ext cx="3848432" cy="1242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can rate materials and leave feedback to help others find quality resources.</a:t>
            </a:r>
          </a:p>
        </p:txBody>
      </p:sp>
      <p:sp>
        <p:nvSpPr>
          <p:cNvPr id="5" name="Title 22">
            <a:extLst>
              <a:ext uri="{FF2B5EF4-FFF2-40B4-BE49-F238E27FC236}">
                <a16:creationId xmlns:a16="http://schemas.microsoft.com/office/drawing/2014/main" id="{8164513A-72BC-8652-E95D-9DE7DE873342}"/>
              </a:ext>
            </a:extLst>
          </p:cNvPr>
          <p:cNvSpPr txBox="1">
            <a:spLocks/>
          </p:cNvSpPr>
          <p:nvPr/>
        </p:nvSpPr>
        <p:spPr>
          <a:xfrm>
            <a:off x="7064404" y="2346568"/>
            <a:ext cx="4667415" cy="647747"/>
          </a:xfrm>
          <a:prstGeom prst="rect">
            <a:avLst/>
          </a:prstGeom>
        </p:spPr>
        <p:txBody>
          <a:bodyPr vert="horz" lIns="91440" tIns="45720" rIns="91440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/>
              <a:t>Rating &amp; Feedback System:</a:t>
            </a:r>
            <a:endParaRPr lang="en-US" sz="2400" b="1" dirty="0"/>
          </a:p>
        </p:txBody>
      </p:sp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A4EF5283-F77B-5057-DC73-1388DBC0547B}"/>
              </a:ext>
            </a:extLst>
          </p:cNvPr>
          <p:cNvSpPr txBox="1">
            <a:spLocks/>
          </p:cNvSpPr>
          <p:nvPr/>
        </p:nvSpPr>
        <p:spPr>
          <a:xfrm>
            <a:off x="7746437" y="4867947"/>
            <a:ext cx="3848432" cy="1242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can bookmark or save their favorite materials for easy access.</a:t>
            </a:r>
          </a:p>
        </p:txBody>
      </p:sp>
      <p:sp>
        <p:nvSpPr>
          <p:cNvPr id="7" name="Title 22">
            <a:extLst>
              <a:ext uri="{FF2B5EF4-FFF2-40B4-BE49-F238E27FC236}">
                <a16:creationId xmlns:a16="http://schemas.microsoft.com/office/drawing/2014/main" id="{A8DE6778-851E-C1F0-6137-FDA24EB22BF5}"/>
              </a:ext>
            </a:extLst>
          </p:cNvPr>
          <p:cNvSpPr txBox="1">
            <a:spLocks/>
          </p:cNvSpPr>
          <p:nvPr/>
        </p:nvSpPr>
        <p:spPr>
          <a:xfrm>
            <a:off x="7506369" y="4367342"/>
            <a:ext cx="4602468" cy="500605"/>
          </a:xfrm>
          <a:prstGeom prst="rect">
            <a:avLst/>
          </a:prstGeom>
        </p:spPr>
        <p:txBody>
          <a:bodyPr vert="horz" lIns="91440" tIns="45720" rIns="91440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/>
              <a:t>Bookmarking &amp; Favourites:</a:t>
            </a:r>
            <a:endParaRPr lang="en-US" sz="2400" b="1" dirty="0"/>
          </a:p>
        </p:txBody>
      </p:sp>
      <p:pic>
        <p:nvPicPr>
          <p:cNvPr id="5124" name="Picture 4" descr="Count, four, keyboard, number, quantity icon - Download on Iconfinder">
            <a:extLst>
              <a:ext uri="{FF2B5EF4-FFF2-40B4-BE49-F238E27FC236}">
                <a16:creationId xmlns:a16="http://schemas.microsoft.com/office/drawing/2014/main" id="{6B44501C-6154-5010-DF10-E2925B0E7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69" y="875310"/>
            <a:ext cx="469127" cy="46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ount, five, interface, number icon - Download on Iconfinder">
            <a:extLst>
              <a:ext uri="{FF2B5EF4-FFF2-40B4-BE49-F238E27FC236}">
                <a16:creationId xmlns:a16="http://schemas.microsoft.com/office/drawing/2014/main" id="{EDE42C2E-006B-9691-E791-CFDE57718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432" y="2488758"/>
            <a:ext cx="500605" cy="50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ount, interface, number, six icon - Download on Iconfinder">
            <a:extLst>
              <a:ext uri="{FF2B5EF4-FFF2-40B4-BE49-F238E27FC236}">
                <a16:creationId xmlns:a16="http://schemas.microsoft.com/office/drawing/2014/main" id="{0B5EEFCA-2452-7D1B-073B-4AAA5173E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210" y="4398821"/>
            <a:ext cx="469126" cy="46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Books, reading, education, e, learning illustration - Download on Iconfinder">
            <a:extLst>
              <a:ext uri="{FF2B5EF4-FFF2-40B4-BE49-F238E27FC236}">
                <a16:creationId xmlns:a16="http://schemas.microsoft.com/office/drawing/2014/main" id="{317D850F-80A0-4576-D3FD-073CCE23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67" y="87531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3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A951FD-B055-4EE8-B6D9-62EC0F39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20445"/>
            <a:ext cx="4373217" cy="5029200"/>
          </a:xfrm>
        </p:spPr>
        <p:txBody>
          <a:bodyPr/>
          <a:lstStyle/>
          <a:p>
            <a:r>
              <a:rPr lang="en-US" dirty="0"/>
              <a:t>How the Recommendation System Works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5F8EB2-8936-F0AC-DA2A-4A5609BEA7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75227" y="1020445"/>
            <a:ext cx="4802735" cy="50292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Collaborative Filtering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: Suggests materials based on the behavior of similar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Content-Based Filtering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: Recommends resources similar to the ones the user has interacted with.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Hybrid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: Combines both collaborative and content-based methods to provide more accurate and diverse suggestions.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Factors Considered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: User’s past ratings and downloads. Popular materials among similar users. Recent uploads and trending resources. User preferences (e.g., preferred subjects or types of resources).</a:t>
            </a:r>
          </a:p>
        </p:txBody>
      </p:sp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9" y="960120"/>
            <a:ext cx="7052807" cy="779228"/>
          </a:xfrm>
        </p:spPr>
        <p:txBody>
          <a:bodyPr/>
          <a:lstStyle/>
          <a:p>
            <a:r>
              <a:rPr lang="en-US" dirty="0"/>
              <a:t>User Flow (How It Works)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098455-F3AD-4CE1-6F83-28C95857EE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5130" y="1916265"/>
            <a:ext cx="4922006" cy="3981616"/>
          </a:xfrm>
        </p:spPr>
        <p:txBody>
          <a:bodyPr>
            <a:normAutofit fontScale="925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Sign Up/Log In</a:t>
            </a:r>
            <a:r>
              <a:rPr lang="en-US" dirty="0"/>
              <a:t>: User creates a profile or logs in.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Browse/Search</a:t>
            </a:r>
            <a:r>
              <a:rPr lang="en-US" dirty="0"/>
              <a:t>: User browses available resources or uses search and filter options to find relevant materials.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Upload/Share</a:t>
            </a:r>
            <a:r>
              <a:rPr lang="en-US" dirty="0"/>
              <a:t>: Users can upload new study materials to the library.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Interact</a:t>
            </a:r>
            <a:r>
              <a:rPr lang="en-US" dirty="0"/>
              <a:t>: User rates, downloads, or adds materials to favorites.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Recommendations</a:t>
            </a:r>
            <a:r>
              <a:rPr lang="en-US" dirty="0"/>
              <a:t>: The system suggests materials based on their activity and preferences.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Engage with Community</a:t>
            </a:r>
            <a:r>
              <a:rPr lang="en-US" dirty="0"/>
              <a:t>: Users can leave feedback on materials and view ratings from other users.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44" name="Picture 4" descr="Book reader, books, learning, bot, humanoid, technology, robot illustration - Download on Iconfinder">
            <a:extLst>
              <a:ext uri="{FF2B5EF4-FFF2-40B4-BE49-F238E27FC236}">
                <a16:creationId xmlns:a16="http://schemas.microsoft.com/office/drawing/2014/main" id="{C698A78E-C7FD-ED3E-A620-348E411440C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8" b="598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26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/>
          <a:p>
            <a:r>
              <a:rPr lang="en-IN" sz="5400" b="1" dirty="0"/>
              <a:t>Tech Stack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2250219"/>
            <a:ext cx="10289650" cy="3403504"/>
          </a:xfrm>
        </p:spPr>
        <p:txBody>
          <a:bodyPr>
            <a:normAutofit/>
          </a:bodyPr>
          <a:lstStyle/>
          <a:p>
            <a:r>
              <a:rPr lang="en-US" sz="3200" b="1" dirty="0"/>
              <a:t>Frontend:</a:t>
            </a:r>
            <a:r>
              <a:rPr lang="en-US" sz="3200" dirty="0"/>
              <a:t> React.js</a:t>
            </a:r>
          </a:p>
          <a:p>
            <a:r>
              <a:rPr lang="en-US" sz="3200" b="1" dirty="0"/>
              <a:t>Backend:</a:t>
            </a:r>
            <a:r>
              <a:rPr lang="en-US" sz="3200" dirty="0"/>
              <a:t> Node.js with Express (or Django/Flask).</a:t>
            </a:r>
          </a:p>
          <a:p>
            <a:r>
              <a:rPr lang="en-IN" sz="3200" b="1" dirty="0"/>
              <a:t>Database:</a:t>
            </a:r>
            <a:r>
              <a:rPr lang="en-IN" sz="3200" dirty="0"/>
              <a:t> MongoDB.</a:t>
            </a:r>
            <a:endParaRPr lang="en-US" sz="3200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364034-5F15-4B68-638D-779A619A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IN" sz="3600" b="1" dirty="0"/>
              <a:t>Tech Stack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159D-E72A-4C5B-E9D2-18BA09A87C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1" y="2153285"/>
            <a:ext cx="3261359" cy="3500438"/>
          </a:xfrm>
        </p:spPr>
        <p:txBody>
          <a:bodyPr>
            <a:normAutofit/>
          </a:bodyPr>
          <a:lstStyle/>
          <a:p>
            <a:r>
              <a:rPr lang="en-US" sz="2400" dirty="0"/>
              <a:t>Frontend</a:t>
            </a:r>
          </a:p>
          <a:p>
            <a:r>
              <a:rPr lang="en-US" sz="2400" dirty="0"/>
              <a:t>Backend</a:t>
            </a:r>
          </a:p>
          <a:p>
            <a:r>
              <a:rPr lang="en-US" sz="2400" dirty="0"/>
              <a:t>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51A4F1-ABAF-2D28-B31B-A6DC9942FA1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80560" y="2153285"/>
            <a:ext cx="6964680" cy="3500438"/>
          </a:xfrm>
        </p:spPr>
        <p:txBody>
          <a:bodyPr>
            <a:normAutofit/>
          </a:bodyPr>
          <a:lstStyle/>
          <a:p>
            <a:r>
              <a:rPr lang="en-US" sz="2400" dirty="0"/>
              <a:t>React.js</a:t>
            </a:r>
          </a:p>
          <a:p>
            <a:r>
              <a:rPr lang="en-US" sz="2400" dirty="0"/>
              <a:t>Node.js with express.js</a:t>
            </a:r>
          </a:p>
          <a:p>
            <a:r>
              <a:rPr lang="en-US" sz="2400" dirty="0"/>
              <a:t>MongoDB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D58C6-6F47-0261-9611-E968042F5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762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721</Words>
  <Application>Microsoft Office PowerPoint</Application>
  <PresentationFormat>Widescreen</PresentationFormat>
  <Paragraphs>97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Bodoni MT</vt:lpstr>
      <vt:lpstr>Calibri</vt:lpstr>
      <vt:lpstr>Source Sans Pro Light</vt:lpstr>
      <vt:lpstr>Custom</vt:lpstr>
      <vt:lpstr>E-Library with User-Based Recommendation System</vt:lpstr>
      <vt:lpstr>Problem Statement</vt:lpstr>
      <vt:lpstr>Key Features of the E-Library Platform</vt:lpstr>
      <vt:lpstr>Resource Access :</vt:lpstr>
      <vt:lpstr>Search &amp; Filter Options:</vt:lpstr>
      <vt:lpstr>How the Recommendation System Works</vt:lpstr>
      <vt:lpstr>User Flow (How It Works)</vt:lpstr>
      <vt:lpstr>Tech Stack</vt:lpstr>
      <vt:lpstr>Tech Stack</vt:lpstr>
      <vt:lpstr>UI/UX Design</vt:lpstr>
      <vt:lpstr>Challenges &amp; Solutions</vt:lpstr>
      <vt:lpstr>Future Enhancements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Manali</dc:creator>
  <cp:lastModifiedBy>Manali Patel</cp:lastModifiedBy>
  <cp:revision>2</cp:revision>
  <dcterms:created xsi:type="dcterms:W3CDTF">2024-02-15T19:21:17Z</dcterms:created>
  <dcterms:modified xsi:type="dcterms:W3CDTF">2024-11-15T21:36:02Z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