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27-Jan-25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14151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27-Jan-25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26923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27-Jan-25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84126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B9A1AB-34CC-473E-95C9-F3CA9F6DD109}" type="datetimeFigureOut">
              <a:rPr lang="en-US" smtClean="0"/>
              <a:t>27-Jan-25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67612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9A1AB-34CC-473E-95C9-F3CA9F6DD109}" type="datetimeFigureOut">
              <a:rPr lang="en-US" smtClean="0"/>
              <a:t>27-Jan-25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67498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B9A1AB-34CC-473E-95C9-F3CA9F6DD109}" type="datetimeFigureOut">
              <a:rPr lang="en-US" smtClean="0"/>
              <a:t>27-Jan-25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33970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B9A1AB-34CC-473E-95C9-F3CA9F6DD109}" type="datetimeFigureOut">
              <a:rPr lang="en-US" smtClean="0"/>
              <a:t>27-Jan-25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3815888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B9A1AB-34CC-473E-95C9-F3CA9F6DD109}" type="datetimeFigureOut">
              <a:rPr lang="en-US" smtClean="0"/>
              <a:t>27-Jan-25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2470542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9A1AB-34CC-473E-95C9-F3CA9F6DD109}" type="datetimeFigureOut">
              <a:rPr lang="en-US" smtClean="0"/>
              <a:t>27-Jan-25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120425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9A1AB-34CC-473E-95C9-F3CA9F6DD109}" type="datetimeFigureOut">
              <a:rPr lang="en-US" smtClean="0"/>
              <a:t>27-Jan-25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1465381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9A1AB-34CC-473E-95C9-F3CA9F6DD109}" type="datetimeFigureOut">
              <a:rPr lang="en-US" smtClean="0"/>
              <a:t>27-Jan-25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7E59-BBDC-43C6-B2D8-D831E52F56E6}" type="slidenum">
              <a:rPr lang="en-US" smtClean="0"/>
              <a:t>‹#›</a:t>
            </a:fld>
            <a:endParaRPr lang="en-US"/>
          </a:p>
        </p:txBody>
      </p:sp>
    </p:spTree>
    <p:extLst>
      <p:ext uri="{BB962C8B-B14F-4D97-AF65-F5344CB8AC3E}">
        <p14:creationId xmlns:p14="http://schemas.microsoft.com/office/powerpoint/2010/main" val="63060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9A1AB-34CC-473E-95C9-F3CA9F6DD109}" type="datetimeFigureOut">
              <a:rPr lang="en-US" smtClean="0"/>
              <a:t>27-Jan-25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97E59-BBDC-43C6-B2D8-D831E52F56E6}" type="slidenum">
              <a:rPr lang="en-US" smtClean="0"/>
              <a:t>‹#›</a:t>
            </a:fld>
            <a:endParaRPr lang="en-US"/>
          </a:p>
        </p:txBody>
      </p:sp>
    </p:spTree>
    <p:extLst>
      <p:ext uri="{BB962C8B-B14F-4D97-AF65-F5344CB8AC3E}">
        <p14:creationId xmlns:p14="http://schemas.microsoft.com/office/powerpoint/2010/main" val="15757825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2048255"/>
          </a:xfrm>
          <a:solidFill>
            <a:schemeClr val="accent4">
              <a:lumMod val="40000"/>
              <a:lumOff val="60000"/>
            </a:schemeClr>
          </a:solidFill>
        </p:spPr>
        <p:txBody>
          <a:bodyPr/>
          <a:lstStyle/>
          <a:p>
            <a:pPr algn="ctr"/>
            <a:r>
              <a:rPr lang="en-US" dirty="0" smtClean="0">
                <a:latin typeface="Baskerville Old Face" panose="02020602080505020303" pitchFamily="18" charset="0"/>
              </a:rPr>
              <a:t>WELCOME TO BAM CAFE’S GUIDE</a:t>
            </a:r>
            <a:endParaRPr lang="en-US" dirty="0">
              <a:latin typeface="Baskerville Old Face" panose="02020602080505020303" pitchFamily="18" charset="0"/>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1296" y="2048255"/>
            <a:ext cx="4754880" cy="4809743"/>
          </a:xfr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6176" y="2048257"/>
            <a:ext cx="3925824" cy="4809743"/>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2048255"/>
            <a:ext cx="3511296" cy="4809744"/>
          </a:xfrm>
          <a:prstGeom prst="rect">
            <a:avLst/>
          </a:prstGeom>
        </p:spPr>
      </p:pic>
    </p:spTree>
    <p:extLst>
      <p:ext uri="{BB962C8B-B14F-4D97-AF65-F5344CB8AC3E}">
        <p14:creationId xmlns:p14="http://schemas.microsoft.com/office/powerpoint/2010/main" val="35467948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sz="32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5: Implementing Game </a:t>
            </a:r>
            <a:r>
              <a:rPr lang="en-US" sz="3600" b="1" dirty="0" smtClean="0">
                <a:latin typeface="Baskerville Old Face" panose="02020602080505020303" pitchFamily="18" charset="0"/>
              </a:rPr>
              <a:t>Features</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implement the game features, including the Riddles Game and Guess the </a:t>
            </a:r>
            <a:r>
              <a:rPr lang="en-US" sz="3000" dirty="0" smtClean="0">
                <a:latin typeface="Baskerville Old Face" panose="02020602080505020303" pitchFamily="18" charset="0"/>
              </a:rPr>
              <a:t>Teacher?</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Design and implement the game logic using algorithms . Use random number generation to add randomness to the games</a:t>
            </a:r>
            <a:r>
              <a:rPr lang="en-US" sz="3000"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6: Handling Exceptions and </a:t>
            </a:r>
            <a:r>
              <a:rPr lang="en-US" sz="3600" b="1" dirty="0" smtClean="0">
                <a:latin typeface="Baskerville Old Face" panose="02020602080505020303" pitchFamily="18" charset="0"/>
              </a:rPr>
              <a:t>Errors</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handle exceptions and errors that may occur during the program's </a:t>
            </a:r>
            <a:r>
              <a:rPr lang="en-US" sz="3000" dirty="0" smtClean="0">
                <a:latin typeface="Baskerville Old Face" panose="02020602080505020303" pitchFamily="18" charset="0"/>
              </a:rPr>
              <a:t>execution?</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a:t>
            </a:r>
            <a:r>
              <a:rPr lang="en-US" sz="3000" dirty="0" smtClean="0">
                <a:latin typeface="Baskerville Old Face" panose="02020602080505020303" pitchFamily="18" charset="0"/>
              </a:rPr>
              <a:t>if else statements and </a:t>
            </a:r>
            <a:r>
              <a:rPr lang="en-US" sz="3000" dirty="0">
                <a:latin typeface="Baskerville Old Face" panose="02020602080505020303" pitchFamily="18" charset="0"/>
              </a:rPr>
              <a:t>handle exceptions. Provide clear error messages to the user and implement recovery mechanisms when possible. </a:t>
            </a:r>
          </a:p>
        </p:txBody>
      </p:sp>
    </p:spTree>
    <p:extLst>
      <p:ext uri="{BB962C8B-B14F-4D97-AF65-F5344CB8AC3E}">
        <p14:creationId xmlns:p14="http://schemas.microsoft.com/office/powerpoint/2010/main" val="3473024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89888"/>
            <a:ext cx="12192000" cy="5468112"/>
          </a:xfrm>
          <a:solidFill>
            <a:schemeClr val="accent4">
              <a:lumMod val="20000"/>
              <a:lumOff val="80000"/>
            </a:schemeClr>
          </a:solidFill>
        </p:spPr>
        <p:txBody>
          <a:bodyPr>
            <a:normAutofit lnSpcReduction="10000"/>
          </a:bodyPr>
          <a:lstStyle/>
          <a:p>
            <a:pPr marL="0" indent="0">
              <a:buNone/>
            </a:pPr>
            <a:r>
              <a:rPr lang="en-US" sz="3200" b="1" dirty="0" smtClean="0">
                <a:latin typeface="Baskerville Old Face" panose="02020602080505020303" pitchFamily="18" charset="0"/>
              </a:rPr>
              <a:t>1. Interactive </a:t>
            </a:r>
            <a:r>
              <a:rPr lang="en-US" sz="3200" b="1" dirty="0">
                <a:latin typeface="Baskerville Old Face" panose="02020602080505020303" pitchFamily="18" charset="0"/>
              </a:rPr>
              <a:t>Menu </a:t>
            </a:r>
            <a:r>
              <a:rPr lang="en-US" sz="3200" b="1" dirty="0" smtClean="0">
                <a:latin typeface="Baskerville Old Face" panose="02020602080505020303" pitchFamily="18" charset="0"/>
              </a:rPr>
              <a:t>Display</a:t>
            </a:r>
          </a:p>
          <a:p>
            <a:r>
              <a:rPr lang="en-US" dirty="0" smtClean="0">
                <a:latin typeface="Baskerville Old Face" panose="02020602080505020303" pitchFamily="18" charset="0"/>
              </a:rPr>
              <a:t>Users </a:t>
            </a:r>
            <a:r>
              <a:rPr lang="en-US" dirty="0">
                <a:latin typeface="Baskerville Old Face" panose="02020602080505020303" pitchFamily="18" charset="0"/>
              </a:rPr>
              <a:t>can view the full menu with items and prices, and place an order by selecting items from the list</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Provides a user-friendly interface for customers to browse the menu and select items easily</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2. Order Management</a:t>
            </a:r>
          </a:p>
          <a:p>
            <a:r>
              <a:rPr lang="en-US" dirty="0" smtClean="0">
                <a:latin typeface="Baskerville Old Face" panose="02020602080505020303" pitchFamily="18" charset="0"/>
              </a:rPr>
              <a:t>Customers </a:t>
            </a:r>
            <a:r>
              <a:rPr lang="en-US" dirty="0">
                <a:latin typeface="Baskerville Old Face" panose="02020602080505020303" pitchFamily="18" charset="0"/>
              </a:rPr>
              <a:t>can select multiple items, with each item being added to their order list</a:t>
            </a:r>
            <a:r>
              <a:rPr lang="en-US" dirty="0" smtClean="0">
                <a:latin typeface="Baskerville Old Face" panose="02020602080505020303" pitchFamily="18" charset="0"/>
              </a:rPr>
              <a:t>. The </a:t>
            </a:r>
            <a:r>
              <a:rPr lang="en-US" dirty="0">
                <a:latin typeface="Baskerville Old Face" panose="02020602080505020303" pitchFamily="18" charset="0"/>
              </a:rPr>
              <a:t>system calculates the total order price and stores the order information in a file (orders.txt</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Efficient handling of orders, ensuring that the cafe maintains a record of all customer orders</a:t>
            </a:r>
            <a:r>
              <a:rPr lang="en-US" dirty="0" smtClean="0">
                <a:latin typeface="Baskerville Old Face" panose="02020602080505020303" pitchFamily="18" charset="0"/>
              </a:rPr>
              <a:t>.</a:t>
            </a:r>
          </a:p>
        </p:txBody>
      </p:sp>
      <p:sp>
        <p:nvSpPr>
          <p:cNvPr id="4" name="Title 1"/>
          <p:cNvSpPr>
            <a:spLocks noGrp="1"/>
          </p:cNvSpPr>
          <p:nvPr>
            <p:ph type="title"/>
          </p:nvPr>
        </p:nvSpPr>
        <p:spPr>
          <a:xfrm>
            <a:off x="0" y="1"/>
            <a:ext cx="12192000" cy="1389887"/>
          </a:xfrm>
          <a:solidFill>
            <a:schemeClr val="bg1"/>
          </a:solidFill>
          <a:ln w="76200">
            <a:solidFill>
              <a:schemeClr val="tx1"/>
            </a:solidFill>
          </a:ln>
        </p:spPr>
        <p:txBody>
          <a:bodyPr/>
          <a:lstStyle/>
          <a:p>
            <a:pPr algn="ctr"/>
            <a:r>
              <a:rPr lang="en-US" dirty="0" smtClean="0">
                <a:latin typeface="Baskerville Old Face" panose="02020602080505020303" pitchFamily="18" charset="0"/>
              </a:rPr>
              <a:t>KEY FEATURES</a:t>
            </a:r>
            <a:endParaRPr lang="en-US" dirty="0"/>
          </a:p>
        </p:txBody>
      </p:sp>
    </p:spTree>
    <p:extLst>
      <p:ext uri="{BB962C8B-B14F-4D97-AF65-F5344CB8AC3E}">
        <p14:creationId xmlns:p14="http://schemas.microsoft.com/office/powerpoint/2010/main" val="35745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r>
              <a:rPr lang="en-US" sz="3500" b="1" dirty="0">
                <a:latin typeface="Baskerville Old Face" panose="02020602080505020303" pitchFamily="18" charset="0"/>
              </a:rPr>
              <a:t>3</a:t>
            </a:r>
            <a:r>
              <a:rPr lang="en-US" sz="3500" b="1" dirty="0" smtClean="0">
                <a:latin typeface="Baskerville Old Face" panose="02020602080505020303" pitchFamily="18" charset="0"/>
              </a:rPr>
              <a:t>. Customer </a:t>
            </a:r>
            <a:r>
              <a:rPr lang="en-US" sz="3500" b="1" dirty="0">
                <a:latin typeface="Baskerville Old Face" panose="02020602080505020303" pitchFamily="18" charset="0"/>
              </a:rPr>
              <a:t>Information </a:t>
            </a:r>
            <a:r>
              <a:rPr lang="en-US" sz="3500" b="1" dirty="0" smtClean="0">
                <a:latin typeface="Baskerville Old Face" panose="02020602080505020303" pitchFamily="18" charset="0"/>
              </a:rPr>
              <a:t>Collection</a:t>
            </a:r>
          </a:p>
          <a:p>
            <a:r>
              <a:rPr lang="en-US" dirty="0" smtClean="0">
                <a:latin typeface="Baskerville Old Face" panose="02020602080505020303" pitchFamily="18" charset="0"/>
              </a:rPr>
              <a:t>Validates </a:t>
            </a:r>
            <a:r>
              <a:rPr lang="en-US" dirty="0">
                <a:latin typeface="Baskerville Old Face" panose="02020602080505020303" pitchFamily="18" charset="0"/>
              </a:rPr>
              <a:t>and stores essential customer details such as name, email, phone number, and address</a:t>
            </a:r>
            <a:r>
              <a:rPr lang="en-US" dirty="0" smtClean="0">
                <a:latin typeface="Baskerville Old Face" panose="02020602080505020303" pitchFamily="18" charset="0"/>
              </a:rPr>
              <a:t>. Ensures </a:t>
            </a:r>
            <a:r>
              <a:rPr lang="en-US" dirty="0">
                <a:latin typeface="Baskerville Old Face" panose="02020602080505020303" pitchFamily="18" charset="0"/>
              </a:rPr>
              <a:t>customer data integrity and provides a smooth ordering experience.</a:t>
            </a:r>
          </a:p>
          <a:p>
            <a:r>
              <a:rPr lang="en-US" b="1" dirty="0">
                <a:latin typeface="Baskerville Old Face" panose="02020602080505020303" pitchFamily="18" charset="0"/>
              </a:rPr>
              <a:t>Benefit:</a:t>
            </a:r>
            <a:r>
              <a:rPr lang="en-US" dirty="0">
                <a:latin typeface="Baskerville Old Face" panose="02020602080505020303" pitchFamily="18" charset="0"/>
              </a:rPr>
              <a:t> Captures crucial information for order delivery or future marketing</a:t>
            </a:r>
            <a:r>
              <a:rPr lang="en-US" dirty="0" smtClean="0">
                <a:latin typeface="Baskerville Old Face" panose="02020602080505020303" pitchFamily="18" charset="0"/>
              </a:rPr>
              <a:t>.</a:t>
            </a:r>
          </a:p>
          <a:p>
            <a:pPr marL="0" indent="0">
              <a:buNone/>
            </a:pPr>
            <a:endParaRPr lang="en-US" dirty="0">
              <a:latin typeface="Baskerville Old Face" panose="02020602080505020303" pitchFamily="18" charset="0"/>
            </a:endParaRPr>
          </a:p>
          <a:p>
            <a:pPr marL="0" indent="0">
              <a:buNone/>
            </a:pPr>
            <a:r>
              <a:rPr lang="en-US" sz="3500" b="1" dirty="0">
                <a:latin typeface="Baskerville Old Face" panose="02020602080505020303" pitchFamily="18" charset="0"/>
              </a:rPr>
              <a:t>4</a:t>
            </a:r>
            <a:r>
              <a:rPr lang="en-US" sz="3500" b="1" dirty="0" smtClean="0">
                <a:latin typeface="Baskerville Old Face" panose="02020602080505020303" pitchFamily="18" charset="0"/>
              </a:rPr>
              <a:t>. Input Validation</a:t>
            </a:r>
          </a:p>
          <a:p>
            <a:r>
              <a:rPr lang="en-US" dirty="0" smtClean="0">
                <a:latin typeface="Baskerville Old Face" panose="02020602080505020303" pitchFamily="18" charset="0"/>
              </a:rPr>
              <a:t>Validates </a:t>
            </a:r>
            <a:r>
              <a:rPr lang="en-US" dirty="0">
                <a:latin typeface="Baskerville Old Face" panose="02020602080505020303" pitchFamily="18" charset="0"/>
              </a:rPr>
              <a:t>customer inputs (name, email, phone number, address) to ensure that only correct and meaningful data is saved</a:t>
            </a:r>
            <a:r>
              <a:rPr lang="en-US" dirty="0" smtClean="0">
                <a:latin typeface="Baskerville Old Face" panose="02020602080505020303" pitchFamily="18" charset="0"/>
              </a:rPr>
              <a:t>. Invalid </a:t>
            </a:r>
            <a:r>
              <a:rPr lang="en-US" dirty="0">
                <a:latin typeface="Baskerville Old Face" panose="02020602080505020303" pitchFamily="18" charset="0"/>
              </a:rPr>
              <a:t>inputs are rejected, and the customer is prompted to re-enter the data</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 </a:t>
            </a:r>
            <a:r>
              <a:rPr lang="en-US" dirty="0">
                <a:latin typeface="Baskerville Old Face" panose="02020602080505020303" pitchFamily="18" charset="0"/>
              </a:rPr>
              <a:t>Reduces errors by ensuring proper data entry</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500" b="1" dirty="0" smtClean="0">
                <a:latin typeface="Baskerville Old Face" panose="02020602080505020303" pitchFamily="18" charset="0"/>
              </a:rPr>
              <a:t>5. Entertainment </a:t>
            </a:r>
            <a:r>
              <a:rPr lang="en-US" sz="3500" b="1" dirty="0">
                <a:latin typeface="Baskerville Old Face" panose="02020602080505020303" pitchFamily="18" charset="0"/>
              </a:rPr>
              <a:t>Features (Games</a:t>
            </a:r>
            <a:r>
              <a:rPr lang="en-US" sz="3500" b="1" dirty="0" smtClean="0">
                <a:latin typeface="Baskerville Old Face" panose="02020602080505020303" pitchFamily="18" charset="0"/>
              </a:rPr>
              <a:t>)</a:t>
            </a:r>
          </a:p>
          <a:p>
            <a:r>
              <a:rPr lang="en-US" dirty="0" smtClean="0">
                <a:latin typeface="Baskerville Old Face" panose="02020602080505020303" pitchFamily="18" charset="0"/>
              </a:rPr>
              <a:t>Includes </a:t>
            </a:r>
            <a:r>
              <a:rPr lang="en-US" dirty="0">
                <a:latin typeface="Baskerville Old Face" panose="02020602080505020303" pitchFamily="18" charset="0"/>
              </a:rPr>
              <a:t>a Riddles Game and a Guess the Teacher Game to engage customers while they wait for their orders</a:t>
            </a:r>
            <a:r>
              <a:rPr lang="en-US" dirty="0" smtClean="0">
                <a:latin typeface="Baskerville Old Face" panose="02020602080505020303" pitchFamily="18" charset="0"/>
              </a:rPr>
              <a:t>. Both </a:t>
            </a:r>
            <a:r>
              <a:rPr lang="en-US" dirty="0">
                <a:latin typeface="Baskerville Old Face" panose="02020602080505020303" pitchFamily="18" charset="0"/>
              </a:rPr>
              <a:t>games provide random questions and answers, adding variety to the experience</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Enhances customer experience and keeps them entertained during their visit.</a:t>
            </a:r>
          </a:p>
          <a:p>
            <a:endParaRPr lang="en-US" dirty="0"/>
          </a:p>
        </p:txBody>
      </p:sp>
    </p:spTree>
    <p:extLst>
      <p:ext uri="{BB962C8B-B14F-4D97-AF65-F5344CB8AC3E}">
        <p14:creationId xmlns:p14="http://schemas.microsoft.com/office/powerpoint/2010/main" val="259631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 Order </a:t>
            </a:r>
            <a:r>
              <a:rPr lang="en-US" sz="3600" b="1" dirty="0">
                <a:latin typeface="Baskerville Old Face" panose="02020602080505020303" pitchFamily="18" charset="0"/>
              </a:rPr>
              <a:t>and Customer Data </a:t>
            </a:r>
            <a:r>
              <a:rPr lang="en-US" sz="3600" b="1" dirty="0" smtClean="0">
                <a:latin typeface="Baskerville Old Face" panose="02020602080505020303" pitchFamily="18" charset="0"/>
              </a:rPr>
              <a:t>Storage</a:t>
            </a:r>
          </a:p>
          <a:p>
            <a:r>
              <a:rPr lang="en-US" dirty="0" smtClean="0">
                <a:latin typeface="Baskerville Old Face" panose="02020602080505020303" pitchFamily="18" charset="0"/>
              </a:rPr>
              <a:t>Orders </a:t>
            </a:r>
            <a:r>
              <a:rPr lang="en-US" dirty="0">
                <a:latin typeface="Baskerville Old Face" panose="02020602080505020303" pitchFamily="18" charset="0"/>
              </a:rPr>
              <a:t>and customer information are stored in a text file (orders.txt), allowing the cafe to keep track of customer interactions and order history</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Provides a record for business analysis, inventory management, or order delivery</a:t>
            </a:r>
            <a:r>
              <a:rPr lang="en-US" dirty="0" smtClean="0">
                <a:latin typeface="Baskerville Old Face" panose="02020602080505020303" pitchFamily="18" charset="0"/>
              </a:rPr>
              <a:t>.</a:t>
            </a:r>
          </a:p>
          <a:p>
            <a:pPr marL="0" indent="0">
              <a:buNone/>
            </a:pPr>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7. Randomized </a:t>
            </a:r>
            <a:r>
              <a:rPr lang="en-US" sz="3600" b="1" dirty="0">
                <a:latin typeface="Baskerville Old Face" panose="02020602080505020303" pitchFamily="18" charset="0"/>
              </a:rPr>
              <a:t>Game </a:t>
            </a:r>
            <a:r>
              <a:rPr lang="en-US" sz="3600" b="1" dirty="0" smtClean="0">
                <a:latin typeface="Baskerville Old Face" panose="02020602080505020303" pitchFamily="18" charset="0"/>
              </a:rPr>
              <a:t>Questions</a:t>
            </a:r>
          </a:p>
          <a:p>
            <a:r>
              <a:rPr lang="en-US" dirty="0" smtClean="0">
                <a:latin typeface="Baskerville Old Face" panose="02020602080505020303" pitchFamily="18" charset="0"/>
              </a:rPr>
              <a:t>Randomly </a:t>
            </a:r>
            <a:r>
              <a:rPr lang="en-US" dirty="0">
                <a:latin typeface="Baskerville Old Face" panose="02020602080505020303" pitchFamily="18" charset="0"/>
              </a:rPr>
              <a:t>selects riddles and teacher hints from an external file to offer variety and unpredictability in the games</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Keeps the games fresh and engaging for customers, encouraging them to play multiple rounds.</a:t>
            </a:r>
          </a:p>
        </p:txBody>
      </p:sp>
    </p:spTree>
    <p:extLst>
      <p:ext uri="{BB962C8B-B14F-4D97-AF65-F5344CB8AC3E}">
        <p14:creationId xmlns:p14="http://schemas.microsoft.com/office/powerpoint/2010/main" val="3854191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8. File Management</a:t>
            </a:r>
          </a:p>
          <a:p>
            <a:r>
              <a:rPr lang="en-US" dirty="0" smtClean="0">
                <a:latin typeface="Baskerville Old Face" panose="02020602080505020303" pitchFamily="18" charset="0"/>
              </a:rPr>
              <a:t>The </a:t>
            </a:r>
            <a:r>
              <a:rPr lang="en-US" dirty="0">
                <a:latin typeface="Baskerville Old Face" panose="02020602080505020303" pitchFamily="18" charset="0"/>
              </a:rPr>
              <a:t>system reads from and writes to text files to load data (riddles, teacher hints) and store orders</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Ensures persistent storage without requiring complex database systems, making the solution lightweight</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9. Clear </a:t>
            </a:r>
            <a:r>
              <a:rPr lang="en-US" sz="3600" b="1" dirty="0">
                <a:latin typeface="Baskerville Old Face" panose="02020602080505020303" pitchFamily="18" charset="0"/>
              </a:rPr>
              <a:t>User </a:t>
            </a:r>
            <a:r>
              <a:rPr lang="en-US" sz="3600" b="1" dirty="0" smtClean="0">
                <a:latin typeface="Baskerville Old Face" panose="02020602080505020303" pitchFamily="18" charset="0"/>
              </a:rPr>
              <a:t>Interface</a:t>
            </a:r>
          </a:p>
          <a:p>
            <a:r>
              <a:rPr lang="en-US" dirty="0" smtClean="0">
                <a:latin typeface="Baskerville Old Face" panose="02020602080505020303" pitchFamily="18" charset="0"/>
              </a:rPr>
              <a:t>The </a:t>
            </a:r>
            <a:r>
              <a:rPr lang="en-US" dirty="0">
                <a:latin typeface="Baskerville Old Face" panose="02020602080505020303" pitchFamily="18" charset="0"/>
              </a:rPr>
              <a:t>system uses simple console output to interact with users, displaying options, prompts, and feedback in a straightforward manner</a:t>
            </a:r>
            <a:r>
              <a:rPr lang="en-US" dirty="0" smtClean="0">
                <a:latin typeface="Baskerville Old Face" panose="02020602080505020303" pitchFamily="18" charset="0"/>
              </a:rPr>
              <a:t>.</a:t>
            </a:r>
          </a:p>
          <a:p>
            <a:r>
              <a:rPr lang="en-US" b="1" dirty="0" smtClean="0">
                <a:latin typeface="Baskerville Old Face" panose="02020602080505020303" pitchFamily="18" charset="0"/>
              </a:rPr>
              <a:t>Benefit</a:t>
            </a:r>
            <a:r>
              <a:rPr lang="en-US" b="1" dirty="0">
                <a:latin typeface="Baskerville Old Face" panose="02020602080505020303" pitchFamily="18" charset="0"/>
              </a:rPr>
              <a:t>:</a:t>
            </a:r>
            <a:r>
              <a:rPr lang="en-US" dirty="0">
                <a:latin typeface="Baskerville Old Face" panose="02020602080505020303" pitchFamily="18" charset="0"/>
              </a:rPr>
              <a:t> Easy to use for customers without complex interactions.</a:t>
            </a:r>
          </a:p>
        </p:txBody>
      </p:sp>
    </p:spTree>
    <p:extLst>
      <p:ext uri="{BB962C8B-B14F-4D97-AF65-F5344CB8AC3E}">
        <p14:creationId xmlns:p14="http://schemas.microsoft.com/office/powerpoint/2010/main" val="2672475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72184"/>
            <a:ext cx="12192000" cy="5385816"/>
          </a:xfrm>
          <a:solidFill>
            <a:schemeClr val="accent4">
              <a:lumMod val="20000"/>
              <a:lumOff val="80000"/>
            </a:schemeClr>
          </a:solidFill>
        </p:spPr>
        <p:txBody>
          <a:bodyPr>
            <a:normAutofit lnSpcReduction="10000"/>
          </a:bodyPr>
          <a:lstStyle/>
          <a:p>
            <a:pPr marL="0" indent="0">
              <a:buNone/>
            </a:pPr>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1. Enhanced </a:t>
            </a:r>
            <a:r>
              <a:rPr lang="en-US" sz="3200" b="1" dirty="0">
                <a:latin typeface="Baskerville Old Face" panose="02020602080505020303" pitchFamily="18" charset="0"/>
              </a:rPr>
              <a:t>Customer </a:t>
            </a:r>
            <a:r>
              <a:rPr lang="en-US" sz="3200" b="1" dirty="0" smtClean="0">
                <a:latin typeface="Baskerville Old Face" panose="02020602080505020303" pitchFamily="18" charset="0"/>
              </a:rPr>
              <a:t>Experience</a:t>
            </a:r>
          </a:p>
          <a:p>
            <a:r>
              <a:rPr lang="en-US" dirty="0" smtClean="0">
                <a:latin typeface="Baskerville Old Face" panose="02020602080505020303" pitchFamily="18" charset="0"/>
              </a:rPr>
              <a:t>Customers </a:t>
            </a:r>
            <a:r>
              <a:rPr lang="en-US" dirty="0">
                <a:latin typeface="Baskerville Old Face" panose="02020602080505020303" pitchFamily="18" charset="0"/>
              </a:rPr>
              <a:t>not only place their orders efficiently but also enjoy interactive games while </a:t>
            </a:r>
            <a:r>
              <a:rPr lang="en-US" dirty="0" smtClean="0">
                <a:latin typeface="Baskerville Old Face" panose="02020602080505020303" pitchFamily="18" charset="0"/>
              </a:rPr>
              <a:t>waiting.</a:t>
            </a:r>
          </a:p>
          <a:p>
            <a:r>
              <a:rPr lang="en-US" dirty="0" smtClean="0">
                <a:latin typeface="Baskerville Old Face" panose="02020602080505020303" pitchFamily="18" charset="0"/>
              </a:rPr>
              <a:t>The </a:t>
            </a:r>
            <a:r>
              <a:rPr lang="en-US" dirty="0">
                <a:latin typeface="Baskerville Old Face" panose="02020602080505020303" pitchFamily="18" charset="0"/>
              </a:rPr>
              <a:t>system’s smooth operation and entertainment features increase customer satisfaction</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2. Operational Efficiency</a:t>
            </a:r>
          </a:p>
          <a:p>
            <a:r>
              <a:rPr lang="en-US" dirty="0" smtClean="0">
                <a:latin typeface="Baskerville Old Face" panose="02020602080505020303" pitchFamily="18" charset="0"/>
              </a:rPr>
              <a:t>The </a:t>
            </a:r>
            <a:r>
              <a:rPr lang="en-US" dirty="0">
                <a:latin typeface="Baskerville Old Face" panose="02020602080505020303" pitchFamily="18" charset="0"/>
              </a:rPr>
              <a:t>system simplifies the process of taking orders and validating customer </a:t>
            </a:r>
            <a:r>
              <a:rPr lang="en-US" dirty="0" smtClean="0">
                <a:latin typeface="Baskerville Old Face" panose="02020602080505020303" pitchFamily="18" charset="0"/>
              </a:rPr>
              <a:t>information.</a:t>
            </a:r>
          </a:p>
          <a:p>
            <a:r>
              <a:rPr lang="en-US" dirty="0" smtClean="0">
                <a:latin typeface="Baskerville Old Face" panose="02020602080505020303" pitchFamily="18" charset="0"/>
              </a:rPr>
              <a:t>Reduces </a:t>
            </a:r>
            <a:r>
              <a:rPr lang="en-US" dirty="0">
                <a:latin typeface="Baskerville Old Face" panose="02020602080505020303" pitchFamily="18" charset="0"/>
              </a:rPr>
              <a:t>the possibility of manual errors in order-taking and customer data collection.</a:t>
            </a:r>
          </a:p>
        </p:txBody>
      </p:sp>
      <p:sp>
        <p:nvSpPr>
          <p:cNvPr id="4" name="Title 1"/>
          <p:cNvSpPr>
            <a:spLocks noGrp="1"/>
          </p:cNvSpPr>
          <p:nvPr>
            <p:ph type="title"/>
          </p:nvPr>
        </p:nvSpPr>
        <p:spPr>
          <a:xfrm>
            <a:off x="0" y="1"/>
            <a:ext cx="12192000" cy="1472183"/>
          </a:xfrm>
          <a:solidFill>
            <a:schemeClr val="bg1"/>
          </a:solidFill>
          <a:ln w="76200">
            <a:solidFill>
              <a:schemeClr val="tx1"/>
            </a:solidFill>
          </a:ln>
        </p:spPr>
        <p:txBody>
          <a:bodyPr/>
          <a:lstStyle/>
          <a:p>
            <a:pPr algn="ctr"/>
            <a:r>
              <a:rPr lang="en-US" dirty="0" smtClean="0">
                <a:latin typeface="Baskerville Old Face" panose="02020602080505020303" pitchFamily="18" charset="0"/>
              </a:rPr>
              <a:t>OUTCOMES</a:t>
            </a:r>
            <a:endParaRPr lang="en-US" dirty="0"/>
          </a:p>
        </p:txBody>
      </p:sp>
    </p:spTree>
    <p:extLst>
      <p:ext uri="{BB962C8B-B14F-4D97-AF65-F5344CB8AC3E}">
        <p14:creationId xmlns:p14="http://schemas.microsoft.com/office/powerpoint/2010/main" val="1492821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a:bodyPr>
          <a:lstStyle/>
          <a:p>
            <a:pPr marL="0" indent="0">
              <a:buNone/>
            </a:pPr>
            <a:r>
              <a:rPr lang="en-US" b="1" dirty="0">
                <a:latin typeface="Baskerville Old Face" panose="02020602080505020303" pitchFamily="18" charset="0"/>
              </a:rPr>
              <a:t>3</a:t>
            </a:r>
            <a:r>
              <a:rPr lang="en-US" b="1" dirty="0" smtClean="0">
                <a:latin typeface="Baskerville Old Face" panose="02020602080505020303" pitchFamily="18" charset="0"/>
              </a:rPr>
              <a:t>. Data Management</a:t>
            </a:r>
          </a:p>
          <a:p>
            <a:r>
              <a:rPr lang="en-US" dirty="0" smtClean="0">
                <a:latin typeface="Baskerville Old Face" panose="02020602080505020303" pitchFamily="18" charset="0"/>
              </a:rPr>
              <a:t>The </a:t>
            </a:r>
            <a:r>
              <a:rPr lang="en-US" dirty="0">
                <a:latin typeface="Baskerville Old Face" panose="02020602080505020303" pitchFamily="18" charset="0"/>
              </a:rPr>
              <a:t>storage of orders and customer information in text files allows for easy record-keeping and </a:t>
            </a:r>
            <a:r>
              <a:rPr lang="en-US" dirty="0" smtClean="0">
                <a:latin typeface="Baskerville Old Face" panose="02020602080505020303" pitchFamily="18" charset="0"/>
              </a:rPr>
              <a:t>traceability.</a:t>
            </a:r>
          </a:p>
          <a:p>
            <a:r>
              <a:rPr lang="en-US" dirty="0" smtClean="0">
                <a:latin typeface="Baskerville Old Face" panose="02020602080505020303" pitchFamily="18" charset="0"/>
              </a:rPr>
              <a:t>This </a:t>
            </a:r>
            <a:r>
              <a:rPr lang="en-US" dirty="0">
                <a:latin typeface="Baskerville Old Face" panose="02020602080505020303" pitchFamily="18" charset="0"/>
              </a:rPr>
              <a:t>data can be used to improve future orders or for marketing purposes (such as sending promotions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200" b="1" dirty="0" smtClean="0">
                <a:latin typeface="Baskerville Old Face" panose="02020602080505020303" pitchFamily="18" charset="0"/>
              </a:rPr>
              <a:t>4. Engagement </a:t>
            </a:r>
            <a:r>
              <a:rPr lang="en-US" sz="3200" b="1" dirty="0">
                <a:latin typeface="Baskerville Old Face" panose="02020602080505020303" pitchFamily="18" charset="0"/>
              </a:rPr>
              <a:t>and </a:t>
            </a:r>
            <a:r>
              <a:rPr lang="en-US" sz="3200" b="1" dirty="0" smtClean="0">
                <a:latin typeface="Baskerville Old Face" panose="02020602080505020303" pitchFamily="18" charset="0"/>
              </a:rPr>
              <a:t>Retention</a:t>
            </a:r>
          </a:p>
          <a:p>
            <a:r>
              <a:rPr lang="en-US" dirty="0" smtClean="0">
                <a:latin typeface="Baskerville Old Face" panose="02020602080505020303" pitchFamily="18" charset="0"/>
              </a:rPr>
              <a:t>By </a:t>
            </a:r>
            <a:r>
              <a:rPr lang="en-US" dirty="0">
                <a:latin typeface="Baskerville Old Face" panose="02020602080505020303" pitchFamily="18" charset="0"/>
              </a:rPr>
              <a:t>offering games during the waiting period, the system encourages customer engagement and may increase the time customers spend at the </a:t>
            </a:r>
            <a:r>
              <a:rPr lang="en-US" dirty="0" smtClean="0">
                <a:latin typeface="Baskerville Old Face" panose="02020602080505020303" pitchFamily="18" charset="0"/>
              </a:rPr>
              <a:t>cafe.</a:t>
            </a:r>
          </a:p>
          <a:p>
            <a:r>
              <a:rPr lang="en-US" dirty="0" smtClean="0">
                <a:latin typeface="Baskerville Old Face" panose="02020602080505020303" pitchFamily="18" charset="0"/>
              </a:rPr>
              <a:t>Increases </a:t>
            </a:r>
            <a:r>
              <a:rPr lang="en-US" dirty="0">
                <a:latin typeface="Baskerville Old Face" panose="02020602080505020303" pitchFamily="18" charset="0"/>
              </a:rPr>
              <a:t>retention by providing a fun experience that encourages customers to return</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200" b="1" dirty="0" smtClean="0">
                <a:latin typeface="Baskerville Old Face" panose="02020602080505020303" pitchFamily="18" charset="0"/>
              </a:rPr>
              <a:t>5. Scalability</a:t>
            </a:r>
          </a:p>
          <a:p>
            <a:r>
              <a:rPr lang="en-US" dirty="0" smtClean="0">
                <a:latin typeface="Baskerville Old Face" panose="02020602080505020303" pitchFamily="18" charset="0"/>
              </a:rPr>
              <a:t>The </a:t>
            </a:r>
            <a:r>
              <a:rPr lang="en-US" dirty="0">
                <a:latin typeface="Baskerville Old Face" panose="02020602080505020303" pitchFamily="18" charset="0"/>
              </a:rPr>
              <a:t>system can easily be scaled to add more menu items, games, or customer features</a:t>
            </a:r>
            <a:r>
              <a:rPr lang="en-US" dirty="0" smtClean="0">
                <a:latin typeface="Baskerville Old Face" panose="02020602080505020303" pitchFamily="18" charset="0"/>
              </a:rPr>
              <a:t>. </a:t>
            </a:r>
          </a:p>
          <a:p>
            <a:r>
              <a:rPr lang="en-US" dirty="0" smtClean="0">
                <a:latin typeface="Baskerville Old Face" panose="02020602080505020303" pitchFamily="18" charset="0"/>
              </a:rPr>
              <a:t>The </a:t>
            </a:r>
            <a:r>
              <a:rPr lang="en-US" dirty="0">
                <a:latin typeface="Baskerville Old Face" panose="02020602080505020303" pitchFamily="18" charset="0"/>
              </a:rPr>
              <a:t>use of simple file storage and basic C++ features makes it easy to extend and upgrade.</a:t>
            </a:r>
          </a:p>
        </p:txBody>
      </p:sp>
    </p:spTree>
    <p:extLst>
      <p:ext uri="{BB962C8B-B14F-4D97-AF65-F5344CB8AC3E}">
        <p14:creationId xmlns:p14="http://schemas.microsoft.com/office/powerpoint/2010/main" val="1814954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r>
              <a:rPr lang="en-US" sz="3200" b="1" dirty="0">
                <a:latin typeface="Baskerville Old Face" panose="02020602080505020303" pitchFamily="18" charset="0"/>
              </a:rPr>
              <a:t>6</a:t>
            </a:r>
            <a:r>
              <a:rPr lang="en-US" sz="3200" b="1" dirty="0" smtClean="0">
                <a:latin typeface="Baskerville Old Face" panose="02020602080505020303" pitchFamily="18" charset="0"/>
              </a:rPr>
              <a:t>. Error Reduction</a:t>
            </a:r>
          </a:p>
          <a:p>
            <a:r>
              <a:rPr lang="en-US" dirty="0" smtClean="0">
                <a:latin typeface="Baskerville Old Face" panose="02020602080505020303" pitchFamily="18" charset="0"/>
              </a:rPr>
              <a:t>Input </a:t>
            </a:r>
            <a:r>
              <a:rPr lang="en-US" dirty="0">
                <a:latin typeface="Baskerville Old Face" panose="02020602080505020303" pitchFamily="18" charset="0"/>
              </a:rPr>
              <a:t>validation ensures that only valid data is collected, reducing the risk of errors during order processing and customer data entry</a:t>
            </a:r>
            <a:r>
              <a:rPr lang="en-US" dirty="0" smtClean="0">
                <a:latin typeface="Baskerville Old Face" panose="02020602080505020303" pitchFamily="18" charset="0"/>
              </a:rPr>
              <a:t>.</a:t>
            </a:r>
          </a:p>
          <a:p>
            <a:r>
              <a:rPr lang="en-US" dirty="0" smtClean="0">
                <a:latin typeface="Baskerville Old Face" panose="02020602080505020303" pitchFamily="18" charset="0"/>
              </a:rPr>
              <a:t>This </a:t>
            </a:r>
            <a:r>
              <a:rPr lang="en-US" dirty="0">
                <a:latin typeface="Baskerville Old Face" panose="02020602080505020303" pitchFamily="18" charset="0"/>
              </a:rPr>
              <a:t>leads to fewer mistakes and a more reliable service</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500" b="1" dirty="0" smtClean="0">
                <a:latin typeface="Baskerville Old Face" panose="02020602080505020303" pitchFamily="18" charset="0"/>
              </a:rPr>
              <a:t>7. Data-driven Insights</a:t>
            </a:r>
          </a:p>
          <a:p>
            <a:r>
              <a:rPr lang="en-US" dirty="0" smtClean="0">
                <a:latin typeface="Baskerville Old Face" panose="02020602080505020303" pitchFamily="18" charset="0"/>
              </a:rPr>
              <a:t>Storing </a:t>
            </a:r>
            <a:r>
              <a:rPr lang="en-US" dirty="0">
                <a:latin typeface="Baskerville Old Face" panose="02020602080505020303" pitchFamily="18" charset="0"/>
              </a:rPr>
              <a:t>order and customer data can provide valuable insights into popular menu items, customer preferences, or peak order </a:t>
            </a:r>
            <a:r>
              <a:rPr lang="en-US" dirty="0" smtClean="0">
                <a:latin typeface="Baskerville Old Face" panose="02020602080505020303" pitchFamily="18" charset="0"/>
              </a:rPr>
              <a:t>times.</a:t>
            </a:r>
          </a:p>
          <a:p>
            <a:r>
              <a:rPr lang="en-US" dirty="0" smtClean="0">
                <a:latin typeface="Baskerville Old Face" panose="02020602080505020303" pitchFamily="18" charset="0"/>
              </a:rPr>
              <a:t>This </a:t>
            </a:r>
            <a:r>
              <a:rPr lang="en-US" dirty="0">
                <a:latin typeface="Baskerville Old Face" panose="02020602080505020303" pitchFamily="18" charset="0"/>
              </a:rPr>
              <a:t>can inform business decisions related to menu updates, promotions, or staffing needs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500" b="1" dirty="0" smtClean="0">
                <a:latin typeface="Baskerville Old Face" panose="02020602080505020303" pitchFamily="18" charset="0"/>
              </a:rPr>
              <a:t>8. Cost-effective Solution</a:t>
            </a:r>
          </a:p>
          <a:p>
            <a:r>
              <a:rPr lang="en-US" dirty="0" smtClean="0">
                <a:latin typeface="Baskerville Old Face" panose="02020602080505020303" pitchFamily="18" charset="0"/>
              </a:rPr>
              <a:t>The </a:t>
            </a:r>
            <a:r>
              <a:rPr lang="en-US" dirty="0">
                <a:latin typeface="Baskerville Old Face" panose="02020602080505020303" pitchFamily="18" charset="0"/>
              </a:rPr>
              <a:t>use of basic text files for data storage and C++ for implementation makes the system cost-effective</a:t>
            </a:r>
            <a:r>
              <a:rPr lang="en-US" dirty="0" smtClean="0">
                <a:latin typeface="Baskerville Old Face" panose="02020602080505020303" pitchFamily="18" charset="0"/>
              </a:rPr>
              <a:t>.</a:t>
            </a:r>
          </a:p>
          <a:p>
            <a:r>
              <a:rPr lang="en-US" dirty="0" smtClean="0">
                <a:latin typeface="Baskerville Old Face" panose="02020602080505020303" pitchFamily="18" charset="0"/>
              </a:rPr>
              <a:t>It </a:t>
            </a:r>
            <a:r>
              <a:rPr lang="en-US" dirty="0">
                <a:latin typeface="Baskerville Old Face" panose="02020602080505020303" pitchFamily="18" charset="0"/>
              </a:rPr>
              <a:t>doesn’t require complex hardware or software, making it a viable solution for small to medium-sized cafes.</a:t>
            </a:r>
          </a:p>
        </p:txBody>
      </p:sp>
    </p:spTree>
    <p:extLst>
      <p:ext uri="{BB962C8B-B14F-4D97-AF65-F5344CB8AC3E}">
        <p14:creationId xmlns:p14="http://schemas.microsoft.com/office/powerpoint/2010/main" val="4037768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728" y="0"/>
            <a:ext cx="4581144" cy="6853500"/>
          </a:xfrm>
        </p:spPr>
      </p:pic>
    </p:spTree>
    <p:extLst>
      <p:ext uri="{BB962C8B-B14F-4D97-AF65-F5344CB8AC3E}">
        <p14:creationId xmlns:p14="http://schemas.microsoft.com/office/powerpoint/2010/main" val="313446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9617"/>
            <a:ext cx="12192000" cy="5358383"/>
          </a:xfrm>
          <a:solidFill>
            <a:schemeClr val="accent4">
              <a:lumMod val="20000"/>
              <a:lumOff val="80000"/>
            </a:schemeClr>
          </a:solidFill>
        </p:spPr>
        <p:txBody>
          <a:bodyPr>
            <a:normAutofit lnSpcReduction="1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1. Order Management System</a:t>
            </a:r>
          </a:p>
          <a:p>
            <a:r>
              <a:rPr lang="en-US" sz="2700" b="1" dirty="0" smtClean="0">
                <a:latin typeface="Baskerville Old Face" panose="02020602080505020303" pitchFamily="18" charset="0"/>
              </a:rPr>
              <a:t>Objective</a:t>
            </a:r>
            <a:r>
              <a:rPr lang="en-US" sz="2700" dirty="0" smtClean="0">
                <a:latin typeface="Baskerville Old Face" panose="02020602080505020303" pitchFamily="18" charset="0"/>
              </a:rPr>
              <a:t>: Allow customers to view the menu and place their orders.</a:t>
            </a:r>
          </a:p>
          <a:p>
            <a:r>
              <a:rPr lang="en-US" sz="2700" b="1" dirty="0" smtClean="0">
                <a:latin typeface="Baskerville Old Face" panose="02020602080505020303" pitchFamily="18" charset="0"/>
              </a:rPr>
              <a:t>Details</a:t>
            </a:r>
            <a:r>
              <a:rPr lang="en-US" sz="2700" dirty="0" smtClean="0">
                <a:latin typeface="Baskerville Old Face" panose="02020602080505020303" pitchFamily="18" charset="0"/>
              </a:rPr>
              <a:t>: The customer can browse the menu, select multiple items, and place an order. The total cost of the order will be calculated and saved to a file, ensuring an efficient record-keeping system.</a:t>
            </a:r>
          </a:p>
          <a:p>
            <a:endParaRPr lang="en-US" sz="27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2. Customer Information Collection</a:t>
            </a:r>
          </a:p>
          <a:p>
            <a:r>
              <a:rPr lang="en-US" sz="2700" b="1" dirty="0" smtClean="0">
                <a:latin typeface="Baskerville Old Face" panose="02020602080505020303" pitchFamily="18" charset="0"/>
              </a:rPr>
              <a:t>Objective</a:t>
            </a:r>
            <a:r>
              <a:rPr lang="en-US" sz="2700" dirty="0" smtClean="0">
                <a:latin typeface="Baskerville Old Face" panose="02020602080505020303" pitchFamily="18" charset="0"/>
              </a:rPr>
              <a:t>: Collect and validate customer information to ensure accurate order details.</a:t>
            </a:r>
          </a:p>
          <a:p>
            <a:r>
              <a:rPr lang="en-US" sz="2700" b="1" dirty="0" smtClean="0">
                <a:latin typeface="Baskerville Old Face" panose="02020602080505020303" pitchFamily="18" charset="0"/>
              </a:rPr>
              <a:t>Details</a:t>
            </a:r>
            <a:r>
              <a:rPr lang="en-US" sz="2700" dirty="0" smtClean="0">
                <a:latin typeface="Baskerville Old Face" panose="02020602080505020303" pitchFamily="18" charset="0"/>
              </a:rPr>
              <a:t>: The system will request customer information such as name, email, phone number, and address, ensuring that the data entered is valid before accepting it.</a:t>
            </a:r>
          </a:p>
          <a:p>
            <a:endParaRPr lang="en-US" sz="2700" dirty="0">
              <a:latin typeface="Baskerville Old Face" panose="02020602080505020303" pitchFamily="18" charset="0"/>
            </a:endParaRPr>
          </a:p>
        </p:txBody>
      </p:sp>
      <p:sp>
        <p:nvSpPr>
          <p:cNvPr id="2" name="Title 1"/>
          <p:cNvSpPr>
            <a:spLocks noGrp="1"/>
          </p:cNvSpPr>
          <p:nvPr>
            <p:ph type="title"/>
          </p:nvPr>
        </p:nvSpPr>
        <p:spPr>
          <a:xfrm>
            <a:off x="0" y="0"/>
            <a:ext cx="12192000" cy="1499617"/>
          </a:xfrm>
          <a:solidFill>
            <a:schemeClr val="bg1"/>
          </a:solidFill>
          <a:ln w="76200">
            <a:solidFill>
              <a:schemeClr val="tx1"/>
            </a:solidFill>
          </a:ln>
        </p:spPr>
        <p:txBody>
          <a:bodyPr/>
          <a:lstStyle/>
          <a:p>
            <a:pPr algn="ctr"/>
            <a:r>
              <a:rPr lang="en-US" dirty="0" smtClean="0">
                <a:latin typeface="Baskerville Old Face" panose="02020602080505020303" pitchFamily="18" charset="0"/>
              </a:rPr>
              <a:t>PROJECT OBJECTIVES</a:t>
            </a:r>
            <a:endParaRPr lang="en-US" dirty="0"/>
          </a:p>
        </p:txBody>
      </p:sp>
    </p:spTree>
    <p:extLst>
      <p:ext uri="{BB962C8B-B14F-4D97-AF65-F5344CB8AC3E}">
        <p14:creationId xmlns:p14="http://schemas.microsoft.com/office/powerpoint/2010/main" val="1580153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2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3. Order Saving</a:t>
            </a:r>
          </a:p>
          <a:p>
            <a:r>
              <a:rPr lang="en-US" b="1" dirty="0" smtClean="0">
                <a:latin typeface="Baskerville Old Face" panose="02020602080505020303" pitchFamily="18" charset="0"/>
              </a:rPr>
              <a:t>Objective</a:t>
            </a:r>
            <a:r>
              <a:rPr lang="en-US" dirty="0" smtClean="0">
                <a:latin typeface="Baskerville Old Face" panose="02020602080505020303" pitchFamily="18" charset="0"/>
              </a:rPr>
              <a:t>: Save customer orders to a text file for future reference.</a:t>
            </a:r>
          </a:p>
          <a:p>
            <a:r>
              <a:rPr lang="en-US" b="1" dirty="0" smtClean="0">
                <a:latin typeface="Baskerville Old Face" panose="02020602080505020303" pitchFamily="18" charset="0"/>
              </a:rPr>
              <a:t>Details</a:t>
            </a:r>
            <a:r>
              <a:rPr lang="en-US" dirty="0" smtClean="0">
                <a:latin typeface="Baskerville Old Face" panose="02020602080505020303" pitchFamily="18" charset="0"/>
              </a:rPr>
              <a:t>: After the order is placed, the details will be saved to a file (including ordered items, prices, and customer information) for record-keeping and future reference.</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4. </a:t>
            </a:r>
            <a:r>
              <a:rPr lang="en-US" sz="3600" b="1" dirty="0">
                <a:latin typeface="Baskerville Old Face" panose="02020602080505020303" pitchFamily="18" charset="0"/>
              </a:rPr>
              <a:t>File Management</a:t>
            </a:r>
          </a:p>
          <a:p>
            <a:r>
              <a:rPr lang="en-US" b="1" dirty="0">
                <a:latin typeface="Baskerville Old Face" panose="02020602080505020303" pitchFamily="18" charset="0"/>
              </a:rPr>
              <a:t>Objective</a:t>
            </a:r>
            <a:r>
              <a:rPr lang="en-US" dirty="0">
                <a:latin typeface="Baskerville Old Face" panose="02020602080505020303" pitchFamily="18" charset="0"/>
              </a:rPr>
              <a:t>: Manage orders and customer data by saving them in text files.</a:t>
            </a:r>
          </a:p>
          <a:p>
            <a:r>
              <a:rPr lang="en-US" b="1" dirty="0">
                <a:latin typeface="Baskerville Old Face" panose="02020602080505020303" pitchFamily="18" charset="0"/>
              </a:rPr>
              <a:t>Details</a:t>
            </a:r>
            <a:r>
              <a:rPr lang="en-US" dirty="0">
                <a:latin typeface="Baskerville Old Face" panose="02020602080505020303" pitchFamily="18" charset="0"/>
              </a:rPr>
              <a:t>: The order information, including customer details, is appended to a text file for each new order. This helps in maintaining a record of all transactions for tracking and billing purposes</a:t>
            </a:r>
            <a:r>
              <a:rPr lang="en-US" dirty="0" smtClean="0">
                <a:latin typeface="Baskerville Old Face" panose="02020602080505020303" pitchFamily="18" charset="0"/>
              </a:rPr>
              <a:t>.</a:t>
            </a:r>
          </a:p>
          <a:p>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5. </a:t>
            </a:r>
            <a:r>
              <a:rPr lang="en-US" sz="3600" b="1" dirty="0">
                <a:latin typeface="Baskerville Old Face" panose="02020602080505020303" pitchFamily="18" charset="0"/>
              </a:rPr>
              <a:t>User-Friendly Interface</a:t>
            </a:r>
          </a:p>
          <a:p>
            <a:r>
              <a:rPr lang="en-US" b="1" dirty="0">
                <a:latin typeface="Baskerville Old Face" panose="02020602080505020303" pitchFamily="18" charset="0"/>
              </a:rPr>
              <a:t>Objective</a:t>
            </a:r>
            <a:r>
              <a:rPr lang="en-US" dirty="0">
                <a:latin typeface="Baskerville Old Face" panose="02020602080505020303" pitchFamily="18" charset="0"/>
              </a:rPr>
              <a:t>: Provide an easy-to-navigate user interface for both ordering and game features.</a:t>
            </a:r>
          </a:p>
          <a:p>
            <a:r>
              <a:rPr lang="en-US" b="1" dirty="0">
                <a:latin typeface="Baskerville Old Face" panose="02020602080505020303" pitchFamily="18" charset="0"/>
              </a:rPr>
              <a:t>Details</a:t>
            </a:r>
            <a:r>
              <a:rPr lang="en-US" dirty="0">
                <a:latin typeface="Baskerville Old Face" panose="02020602080505020303" pitchFamily="18" charset="0"/>
              </a:rPr>
              <a:t>: The user interface is designed to guide customers through the ordering process, prompt for necessary details, and offer them entertainment options through simple menu selections.</a:t>
            </a:r>
          </a:p>
          <a:p>
            <a:endParaRPr lang="en-US" dirty="0">
              <a:latin typeface="Baskerville Old Face" panose="02020602080505020303" pitchFamily="18" charset="0"/>
            </a:endParaRPr>
          </a:p>
          <a:p>
            <a:endParaRPr lang="en-US" dirty="0">
              <a:latin typeface="Baskerville Old Face" panose="02020602080505020303" pitchFamily="18" charset="0"/>
            </a:endParaRPr>
          </a:p>
        </p:txBody>
      </p:sp>
    </p:spTree>
    <p:extLst>
      <p:ext uri="{BB962C8B-B14F-4D97-AF65-F5344CB8AC3E}">
        <p14:creationId xmlns:p14="http://schemas.microsoft.com/office/powerpoint/2010/main" val="4009297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fontScale="92500" lnSpcReduction="10000"/>
          </a:bodyPr>
          <a:lstStyle/>
          <a:p>
            <a:pPr marL="0" indent="0">
              <a:buNone/>
            </a:pPr>
            <a:endParaRPr lang="en-US" sz="36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 Data Validation and Error Handling</a:t>
            </a:r>
          </a:p>
          <a:p>
            <a:r>
              <a:rPr lang="en-US" b="1" dirty="0" smtClean="0">
                <a:latin typeface="Baskerville Old Face" panose="02020602080505020303" pitchFamily="18" charset="0"/>
              </a:rPr>
              <a:t>Objective</a:t>
            </a:r>
            <a:r>
              <a:rPr lang="en-US" dirty="0" smtClean="0">
                <a:latin typeface="Baskerville Old Face" panose="02020602080505020303" pitchFamily="18" charset="0"/>
              </a:rPr>
              <a:t>: Ensure data entered by customers is valid.</a:t>
            </a:r>
          </a:p>
          <a:p>
            <a:r>
              <a:rPr lang="en-US" b="1" dirty="0" smtClean="0">
                <a:latin typeface="Baskerville Old Face" panose="02020602080505020303" pitchFamily="18" charset="0"/>
              </a:rPr>
              <a:t>Details</a:t>
            </a:r>
            <a:r>
              <a:rPr lang="en-US" dirty="0" smtClean="0">
                <a:latin typeface="Baskerville Old Face" panose="02020602080505020303" pitchFamily="18" charset="0"/>
              </a:rPr>
              <a:t>: The system will validate user inputs for:</a:t>
            </a:r>
          </a:p>
          <a:p>
            <a:pPr lvl="1"/>
            <a:r>
              <a:rPr lang="en-US" sz="2800" dirty="0" smtClean="0">
                <a:latin typeface="Baskerville Old Face" panose="02020602080505020303" pitchFamily="18" charset="0"/>
              </a:rPr>
              <a:t>Name (only alphabets and spaces allowed)</a:t>
            </a:r>
          </a:p>
          <a:p>
            <a:pPr lvl="1"/>
            <a:r>
              <a:rPr lang="en-US" sz="2800" dirty="0" smtClean="0">
                <a:latin typeface="Baskerville Old Face" panose="02020602080505020303" pitchFamily="18" charset="0"/>
              </a:rPr>
              <a:t>Email (only Gmail addresses allowed)</a:t>
            </a:r>
          </a:p>
          <a:p>
            <a:pPr lvl="1"/>
            <a:r>
              <a:rPr lang="en-US" sz="2800" dirty="0" smtClean="0">
                <a:latin typeface="Baskerville Old Face" panose="02020602080505020303" pitchFamily="18" charset="0"/>
              </a:rPr>
              <a:t>Phone (only digits allowed)</a:t>
            </a:r>
          </a:p>
          <a:p>
            <a:pPr lvl="1"/>
            <a:r>
              <a:rPr lang="en-US" sz="2800" dirty="0" smtClean="0">
                <a:latin typeface="Baskerville Old Face" panose="02020602080505020303" pitchFamily="18" charset="0"/>
              </a:rPr>
              <a:t>Address (must not be empty)</a:t>
            </a:r>
          </a:p>
          <a:p>
            <a:pPr marL="457200" lvl="1" indent="0">
              <a:buNone/>
            </a:pPr>
            <a:endParaRPr lang="en-US" dirty="0" smtClean="0">
              <a:latin typeface="Baskerville Old Face" panose="02020602080505020303" pitchFamily="18" charset="0"/>
            </a:endParaRPr>
          </a:p>
          <a:p>
            <a:endParaRPr lang="en-US" dirty="0">
              <a:latin typeface="Baskerville Old Face" panose="02020602080505020303" pitchFamily="18" charset="0"/>
            </a:endParaRPr>
          </a:p>
          <a:p>
            <a:pPr marL="0" indent="0">
              <a:buNone/>
            </a:pPr>
            <a:r>
              <a:rPr lang="en-US" sz="3600" b="1" dirty="0" smtClean="0">
                <a:latin typeface="Baskerville Old Face" panose="02020602080505020303" pitchFamily="18" charset="0"/>
              </a:rPr>
              <a:t>7. </a:t>
            </a:r>
            <a:r>
              <a:rPr lang="en-US" sz="3600" b="1" dirty="0">
                <a:latin typeface="Baskerville Old Face" panose="02020602080505020303" pitchFamily="18" charset="0"/>
              </a:rPr>
              <a:t>Entertainment During Wait Time</a:t>
            </a:r>
          </a:p>
          <a:p>
            <a:r>
              <a:rPr lang="en-US" b="1" dirty="0">
                <a:latin typeface="Baskerville Old Face" panose="02020602080505020303" pitchFamily="18" charset="0"/>
              </a:rPr>
              <a:t>Objective</a:t>
            </a:r>
            <a:r>
              <a:rPr lang="en-US" dirty="0">
                <a:latin typeface="Baskerville Old Face" panose="02020602080505020303" pitchFamily="18" charset="0"/>
              </a:rPr>
              <a:t>: Offer a way for customers to engage while waiting for their order to be prepared.</a:t>
            </a:r>
          </a:p>
          <a:p>
            <a:r>
              <a:rPr lang="en-US" b="1" dirty="0">
                <a:latin typeface="Baskerville Old Face" panose="02020602080505020303" pitchFamily="18" charset="0"/>
              </a:rPr>
              <a:t>Details</a:t>
            </a:r>
            <a:r>
              <a:rPr lang="en-US" dirty="0">
                <a:latin typeface="Baskerville Old Face" panose="02020602080505020303" pitchFamily="18" charset="0"/>
              </a:rPr>
              <a:t>: While waiting, customers can play games like the riddles game or the Guess the Teacher game, ensuring that the waiting time is filled with fun activities.</a:t>
            </a:r>
          </a:p>
          <a:p>
            <a:pPr marL="0" indent="0">
              <a:buNone/>
            </a:pPr>
            <a:endParaRPr lang="en-US" dirty="0" smtClean="0">
              <a:latin typeface="Baskerville Old Face" panose="02020602080505020303" pitchFamily="18" charset="0"/>
            </a:endParaRPr>
          </a:p>
        </p:txBody>
      </p:sp>
    </p:spTree>
    <p:extLst>
      <p:ext uri="{BB962C8B-B14F-4D97-AF65-F5344CB8AC3E}">
        <p14:creationId xmlns:p14="http://schemas.microsoft.com/office/powerpoint/2010/main" val="765734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63624"/>
            <a:ext cx="12192000" cy="5294376"/>
          </a:xfrm>
          <a:solidFill>
            <a:schemeClr val="accent4">
              <a:lumMod val="20000"/>
              <a:lumOff val="80000"/>
            </a:schemeClr>
          </a:solidFill>
        </p:spPr>
        <p:txBody>
          <a:bodyPr>
            <a:normAutofit fontScale="92500" lnSpcReduction="10000"/>
          </a:bodyPr>
          <a:lstStyle/>
          <a:p>
            <a:pPr marL="0" indent="0">
              <a:buNone/>
            </a:pPr>
            <a:endParaRPr lang="en-US" sz="36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1. Menu Display</a:t>
            </a:r>
          </a:p>
          <a:p>
            <a:r>
              <a:rPr lang="en-US" sz="3000" b="1" dirty="0" smtClean="0">
                <a:latin typeface="Baskerville Old Face" panose="02020602080505020303" pitchFamily="18" charset="0"/>
              </a:rPr>
              <a:t>Objective:</a:t>
            </a:r>
            <a:r>
              <a:rPr lang="en-US" sz="3000" dirty="0" smtClean="0">
                <a:latin typeface="Baskerville Old Face" panose="02020602080505020303" pitchFamily="18" charset="0"/>
              </a:rPr>
              <a:t> Display the available food items and their prices to the customer.</a:t>
            </a:r>
          </a:p>
          <a:p>
            <a:r>
              <a:rPr lang="en-US" sz="3000" b="1" dirty="0" smtClean="0">
                <a:latin typeface="Baskerville Old Face" panose="02020602080505020303" pitchFamily="18" charset="0"/>
              </a:rPr>
              <a:t>Implementation:</a:t>
            </a:r>
            <a:r>
              <a:rPr lang="en-US" sz="3000" dirty="0" smtClean="0">
                <a:latin typeface="Baskerville Old Face" panose="02020602080505020303" pitchFamily="18" charset="0"/>
              </a:rPr>
              <a:t> The system shows a list of menu items (name and price).Each item is represented by a structure that includes its name and price.</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2. Order Placement</a:t>
            </a:r>
          </a:p>
          <a:p>
            <a:r>
              <a:rPr lang="en-US" sz="3000" b="1" dirty="0" smtClean="0">
                <a:latin typeface="Baskerville Old Face" panose="02020602080505020303" pitchFamily="18" charset="0"/>
              </a:rPr>
              <a:t>Objective:</a:t>
            </a:r>
            <a:r>
              <a:rPr lang="en-US" sz="3000" dirty="0" smtClean="0">
                <a:latin typeface="Baskerville Old Face" panose="02020602080505020303" pitchFamily="18" charset="0"/>
              </a:rPr>
              <a:t> Allow the customer to select items from the menu and place an order.</a:t>
            </a:r>
          </a:p>
          <a:p>
            <a:r>
              <a:rPr lang="en-US" sz="3000" b="1" dirty="0" smtClean="0">
                <a:latin typeface="Baskerville Old Face" panose="02020602080505020303" pitchFamily="18" charset="0"/>
              </a:rPr>
              <a:t>Implementation:</a:t>
            </a:r>
            <a:r>
              <a:rPr lang="en-US" sz="3000" dirty="0" smtClean="0">
                <a:latin typeface="Baskerville Old Face" panose="02020602080505020303" pitchFamily="18" charset="0"/>
              </a:rPr>
              <a:t> Customers choose menu items by entering their corresponding number. The selected items are stored in an order list, and the total price is calculated. The order details (items and total) are saved to a file for future reference.</a:t>
            </a:r>
            <a:endParaRPr lang="en-US" sz="3000" dirty="0">
              <a:latin typeface="Baskerville Old Face" panose="02020602080505020303" pitchFamily="18" charset="0"/>
            </a:endParaRPr>
          </a:p>
        </p:txBody>
      </p:sp>
      <p:sp>
        <p:nvSpPr>
          <p:cNvPr id="4" name="Title 1"/>
          <p:cNvSpPr>
            <a:spLocks noGrp="1"/>
          </p:cNvSpPr>
          <p:nvPr>
            <p:ph type="title"/>
          </p:nvPr>
        </p:nvSpPr>
        <p:spPr>
          <a:xfrm>
            <a:off x="0" y="1"/>
            <a:ext cx="12192000" cy="1563623"/>
          </a:xfrm>
          <a:solidFill>
            <a:schemeClr val="bg1"/>
          </a:solidFill>
          <a:ln w="76200">
            <a:solidFill>
              <a:schemeClr val="tx1"/>
            </a:solidFill>
          </a:ln>
        </p:spPr>
        <p:txBody>
          <a:bodyPr/>
          <a:lstStyle/>
          <a:p>
            <a:pPr algn="ctr"/>
            <a:r>
              <a:rPr lang="en-US" dirty="0" smtClean="0">
                <a:latin typeface="Baskerville Old Face" panose="02020602080505020303" pitchFamily="18" charset="0"/>
              </a:rPr>
              <a:t>IMPLEMENTATION DETAILS</a:t>
            </a:r>
            <a:endParaRPr lang="en-US" dirty="0"/>
          </a:p>
        </p:txBody>
      </p:sp>
    </p:spTree>
    <p:extLst>
      <p:ext uri="{BB962C8B-B14F-4D97-AF65-F5344CB8AC3E}">
        <p14:creationId xmlns:p14="http://schemas.microsoft.com/office/powerpoint/2010/main" val="1916805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lnSpcReduction="10000"/>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3</a:t>
            </a:r>
            <a:r>
              <a:rPr lang="en-US" sz="3600" b="1" dirty="0">
                <a:latin typeface="Baskerville Old Face" panose="02020602080505020303" pitchFamily="18" charset="0"/>
              </a:rPr>
              <a:t>. Customer Information </a:t>
            </a:r>
            <a:r>
              <a:rPr lang="en-US" sz="3600" b="1" dirty="0" smtClean="0">
                <a:latin typeface="Baskerville Old Face" panose="02020602080505020303" pitchFamily="18" charset="0"/>
              </a:rPr>
              <a:t>Collection</a:t>
            </a:r>
          </a:p>
          <a:p>
            <a:r>
              <a:rPr lang="en-US" b="1" dirty="0" smtClean="0">
                <a:latin typeface="Baskerville Old Face" panose="02020602080505020303" pitchFamily="18" charset="0"/>
              </a:rPr>
              <a:t>Objective</a:t>
            </a:r>
            <a:r>
              <a:rPr lang="en-US" b="1" dirty="0">
                <a:latin typeface="Baskerville Old Face" panose="02020602080505020303" pitchFamily="18" charset="0"/>
              </a:rPr>
              <a:t>:</a:t>
            </a:r>
            <a:r>
              <a:rPr lang="en-US" dirty="0">
                <a:latin typeface="Baskerville Old Face" panose="02020602080505020303" pitchFamily="18" charset="0"/>
              </a:rPr>
              <a:t> Collect necessary information from the customer (name, email, phone, and address</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a:t>
            </a:r>
            <a:r>
              <a:rPr lang="en-US" dirty="0" smtClean="0">
                <a:latin typeface="Baskerville Old Face" panose="02020602080505020303" pitchFamily="18" charset="0"/>
              </a:rPr>
              <a:t> The </a:t>
            </a:r>
            <a:r>
              <a:rPr lang="en-US" dirty="0">
                <a:latin typeface="Baskerville Old Face" panose="02020602080505020303" pitchFamily="18" charset="0"/>
              </a:rPr>
              <a:t>system prompts the customer for their details and validates each field</a:t>
            </a:r>
            <a:r>
              <a:rPr lang="en-US" dirty="0" smtClean="0">
                <a:latin typeface="Baskerville Old Face" panose="02020602080505020303" pitchFamily="18" charset="0"/>
              </a:rPr>
              <a:t>. Validation </a:t>
            </a:r>
            <a:r>
              <a:rPr lang="en-US" dirty="0">
                <a:latin typeface="Baskerville Old Face" panose="02020602080505020303" pitchFamily="18" charset="0"/>
              </a:rPr>
              <a:t>ensures that</a:t>
            </a:r>
            <a:r>
              <a:rPr lang="en-US" dirty="0" smtClean="0">
                <a:latin typeface="Baskerville Old Face" panose="02020602080505020303" pitchFamily="18" charset="0"/>
              </a:rPr>
              <a:t>: Name </a:t>
            </a:r>
            <a:r>
              <a:rPr lang="en-US" dirty="0">
                <a:latin typeface="Baskerville Old Face" panose="02020602080505020303" pitchFamily="18" charset="0"/>
              </a:rPr>
              <a:t>contains only alphabets and </a:t>
            </a:r>
            <a:r>
              <a:rPr lang="en-US" dirty="0" err="1">
                <a:latin typeface="Baskerville Old Face" panose="02020602080505020303" pitchFamily="18" charset="0"/>
              </a:rPr>
              <a:t>spaces.Email</a:t>
            </a:r>
            <a:r>
              <a:rPr lang="en-US" dirty="0">
                <a:latin typeface="Baskerville Old Face" panose="02020602080505020303" pitchFamily="18" charset="0"/>
              </a:rPr>
              <a:t> contains @gmail.com</a:t>
            </a:r>
            <a:r>
              <a:rPr lang="en-US" dirty="0" smtClean="0">
                <a:latin typeface="Baskerville Old Face" panose="02020602080505020303" pitchFamily="18" charset="0"/>
              </a:rPr>
              <a:t>. Phone </a:t>
            </a:r>
            <a:r>
              <a:rPr lang="en-US" dirty="0">
                <a:latin typeface="Baskerville Old Face" panose="02020602080505020303" pitchFamily="18" charset="0"/>
              </a:rPr>
              <a:t>contains only digits</a:t>
            </a:r>
            <a:r>
              <a:rPr lang="en-US" dirty="0" smtClean="0">
                <a:latin typeface="Baskerville Old Face" panose="02020602080505020303" pitchFamily="18" charset="0"/>
              </a:rPr>
              <a:t>. Address </a:t>
            </a:r>
            <a:r>
              <a:rPr lang="en-US" dirty="0">
                <a:latin typeface="Baskerville Old Face" panose="02020602080505020303" pitchFamily="18" charset="0"/>
              </a:rPr>
              <a:t>is not empty</a:t>
            </a:r>
            <a:r>
              <a:rPr lang="en-US" dirty="0" smtClean="0">
                <a:latin typeface="Baskerville Old Face" panose="02020602080505020303" pitchFamily="18" charset="0"/>
              </a:rPr>
              <a:t>.</a:t>
            </a:r>
          </a:p>
          <a:p>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4</a:t>
            </a:r>
            <a:r>
              <a:rPr lang="en-US" sz="3600" b="1" dirty="0">
                <a:latin typeface="Baskerville Old Face" panose="02020602080505020303" pitchFamily="18" charset="0"/>
              </a:rPr>
              <a:t>. File </a:t>
            </a:r>
            <a:r>
              <a:rPr lang="en-US" sz="3600" b="1" dirty="0" smtClean="0">
                <a:latin typeface="Baskerville Old Face" panose="02020602080505020303" pitchFamily="18" charset="0"/>
              </a:rPr>
              <a:t>Handling</a:t>
            </a:r>
          </a:p>
          <a:p>
            <a:r>
              <a:rPr lang="en-US" b="1" dirty="0" smtClean="0">
                <a:latin typeface="Baskerville Old Face" panose="02020602080505020303" pitchFamily="18" charset="0"/>
              </a:rPr>
              <a:t>Objective</a:t>
            </a:r>
            <a:r>
              <a:rPr lang="en-US" b="1" dirty="0">
                <a:latin typeface="Baskerville Old Face" panose="02020602080505020303" pitchFamily="18" charset="0"/>
              </a:rPr>
              <a:t>: </a:t>
            </a:r>
            <a:r>
              <a:rPr lang="en-US" dirty="0">
                <a:latin typeface="Baskerville Old Face" panose="02020602080505020303" pitchFamily="18" charset="0"/>
              </a:rPr>
              <a:t>Save both customer orders and their personal information for record-keeping</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a:t>
            </a:r>
            <a:r>
              <a:rPr lang="en-US" dirty="0" smtClean="0">
                <a:latin typeface="Baskerville Old Face" panose="02020602080505020303" pitchFamily="18" charset="0"/>
              </a:rPr>
              <a:t> Order </a:t>
            </a:r>
            <a:r>
              <a:rPr lang="en-US" dirty="0">
                <a:latin typeface="Baskerville Old Face" panose="02020602080505020303" pitchFamily="18" charset="0"/>
              </a:rPr>
              <a:t>details (items, price, and total) and customer information (name, email, phone, and address) are saved to a text file</a:t>
            </a:r>
            <a:r>
              <a:rPr lang="en-US" dirty="0" smtClean="0">
                <a:latin typeface="Baskerville Old Face" panose="02020602080505020303" pitchFamily="18" charset="0"/>
              </a:rPr>
              <a:t>.</a:t>
            </a:r>
          </a:p>
          <a:p>
            <a:r>
              <a:rPr lang="en-US" dirty="0" smtClean="0">
                <a:latin typeface="Baskerville Old Face" panose="02020602080505020303" pitchFamily="18" charset="0"/>
              </a:rPr>
              <a:t>The </a:t>
            </a:r>
            <a:r>
              <a:rPr lang="en-US" dirty="0">
                <a:latin typeface="Baskerville Old Face" panose="02020602080505020303" pitchFamily="18" charset="0"/>
              </a:rPr>
              <a:t>file is updated in append mode to add new orders and customer details without overwriting existing data.</a:t>
            </a:r>
          </a:p>
        </p:txBody>
      </p:sp>
    </p:spTree>
    <p:extLst>
      <p:ext uri="{BB962C8B-B14F-4D97-AF65-F5344CB8AC3E}">
        <p14:creationId xmlns:p14="http://schemas.microsoft.com/office/powerpoint/2010/main" val="1291816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normAutofit/>
          </a:bodyPr>
          <a:lstStyle/>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5</a:t>
            </a:r>
            <a:r>
              <a:rPr lang="en-US" sz="3600" b="1" dirty="0">
                <a:latin typeface="Baskerville Old Face" panose="02020602080505020303" pitchFamily="18" charset="0"/>
              </a:rPr>
              <a:t>. Game Features (Riddles and Guess the </a:t>
            </a:r>
            <a:r>
              <a:rPr lang="en-US" sz="3600" b="1" dirty="0" smtClean="0">
                <a:latin typeface="Baskerville Old Face" panose="02020602080505020303" pitchFamily="18" charset="0"/>
              </a:rPr>
              <a:t>Teacher)</a:t>
            </a:r>
          </a:p>
          <a:p>
            <a:r>
              <a:rPr lang="en-US" b="1" dirty="0" smtClean="0">
                <a:latin typeface="Baskerville Old Face" panose="02020602080505020303" pitchFamily="18" charset="0"/>
              </a:rPr>
              <a:t>Objective</a:t>
            </a:r>
            <a:r>
              <a:rPr lang="en-US" b="1" dirty="0">
                <a:latin typeface="Baskerville Old Face" panose="02020602080505020303" pitchFamily="18" charset="0"/>
              </a:rPr>
              <a:t>:</a:t>
            </a:r>
            <a:r>
              <a:rPr lang="en-US" dirty="0">
                <a:latin typeface="Baskerville Old Face" panose="02020602080505020303" pitchFamily="18" charset="0"/>
              </a:rPr>
              <a:t> Provide entertainment options (games) for customers while they wait for their order</a:t>
            </a:r>
            <a:r>
              <a:rPr lang="en-US" dirty="0" smtClean="0">
                <a:latin typeface="Baskerville Old Face" panose="02020602080505020303" pitchFamily="18" charset="0"/>
              </a:rPr>
              <a:t>. Riddles </a:t>
            </a:r>
            <a:r>
              <a:rPr lang="en-US" dirty="0" err="1">
                <a:latin typeface="Baskerville Old Face" panose="02020602080505020303" pitchFamily="18" charset="0"/>
              </a:rPr>
              <a:t>GameCustomers</a:t>
            </a:r>
            <a:r>
              <a:rPr lang="en-US" dirty="0">
                <a:latin typeface="Baskerville Old Face" panose="02020602080505020303" pitchFamily="18" charset="0"/>
              </a:rPr>
              <a:t> are presented with random riddles from a pre-loaded list</a:t>
            </a:r>
            <a:r>
              <a:rPr lang="en-US" dirty="0" smtClean="0">
                <a:latin typeface="Baskerville Old Face" panose="02020602080505020303" pitchFamily="18" charset="0"/>
              </a:rPr>
              <a:t>. They </a:t>
            </a:r>
            <a:r>
              <a:rPr lang="en-US" dirty="0">
                <a:latin typeface="Baskerville Old Face" panose="02020602080505020303" pitchFamily="18" charset="0"/>
              </a:rPr>
              <a:t>attempt to answer, and the system checks if their response is correct</a:t>
            </a:r>
            <a:r>
              <a:rPr lang="en-US" dirty="0" smtClean="0">
                <a:latin typeface="Baskerville Old Face" panose="02020602080505020303" pitchFamily="18" charset="0"/>
              </a:rPr>
              <a:t>. The </a:t>
            </a:r>
            <a:r>
              <a:rPr lang="en-US" dirty="0">
                <a:latin typeface="Baskerville Old Face" panose="02020602080505020303" pitchFamily="18" charset="0"/>
              </a:rPr>
              <a:t>game continues until the customer decides to quit</a:t>
            </a:r>
            <a:r>
              <a:rPr lang="en-US" dirty="0" smtClean="0">
                <a:latin typeface="Baskerville Old Face" panose="02020602080505020303" pitchFamily="18" charset="0"/>
              </a:rPr>
              <a:t>. Guess </a:t>
            </a:r>
            <a:r>
              <a:rPr lang="en-US" dirty="0">
                <a:latin typeface="Baskerville Old Face" panose="02020602080505020303" pitchFamily="18" charset="0"/>
              </a:rPr>
              <a:t>the Teacher </a:t>
            </a:r>
            <a:r>
              <a:rPr lang="en-US" dirty="0" err="1">
                <a:latin typeface="Baskerville Old Face" panose="02020602080505020303" pitchFamily="18" charset="0"/>
              </a:rPr>
              <a:t>GameRandom</a:t>
            </a:r>
            <a:r>
              <a:rPr lang="en-US" dirty="0">
                <a:latin typeface="Baskerville Old Face" panose="02020602080505020303" pitchFamily="18" charset="0"/>
              </a:rPr>
              <a:t> hints about teachers are displayed, and customers have to guess the correct answer</a:t>
            </a:r>
            <a:r>
              <a:rPr lang="en-US" dirty="0" smtClean="0">
                <a:latin typeface="Baskerville Old Face" panose="02020602080505020303" pitchFamily="18" charset="0"/>
              </a:rPr>
              <a:t>. The </a:t>
            </a:r>
            <a:r>
              <a:rPr lang="en-US" dirty="0">
                <a:latin typeface="Baskerville Old Face" panose="02020602080505020303" pitchFamily="18" charset="0"/>
              </a:rPr>
              <a:t>game continues with new hints until the customer decides to stop</a:t>
            </a:r>
            <a:r>
              <a:rPr lang="en-US" dirty="0" smtClean="0">
                <a:latin typeface="Baskerville Old Face" panose="02020602080505020303" pitchFamily="18" charset="0"/>
              </a:rPr>
              <a:t>.</a:t>
            </a:r>
          </a:p>
          <a:p>
            <a:pPr marL="0" indent="0">
              <a:buNone/>
            </a:pPr>
            <a:endParaRPr lang="en-US"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6</a:t>
            </a:r>
            <a:r>
              <a:rPr lang="en-US" sz="3600" b="1" dirty="0">
                <a:latin typeface="Baskerville Old Face" panose="02020602080505020303" pitchFamily="18" charset="0"/>
              </a:rPr>
              <a:t>. Order Summary and </a:t>
            </a:r>
            <a:r>
              <a:rPr lang="en-US" sz="3600" b="1" dirty="0" smtClean="0">
                <a:latin typeface="Baskerville Old Face" panose="02020602080505020303" pitchFamily="18" charset="0"/>
              </a:rPr>
              <a:t>Receipt</a:t>
            </a:r>
          </a:p>
          <a:p>
            <a:r>
              <a:rPr lang="en-US" b="1" dirty="0" smtClean="0">
                <a:latin typeface="Baskerville Old Face" panose="02020602080505020303" pitchFamily="18" charset="0"/>
              </a:rPr>
              <a:t>Objective</a:t>
            </a:r>
            <a:r>
              <a:rPr lang="en-US" b="1" dirty="0">
                <a:latin typeface="Baskerville Old Face" panose="02020602080505020303" pitchFamily="18" charset="0"/>
              </a:rPr>
              <a:t>: </a:t>
            </a:r>
            <a:r>
              <a:rPr lang="en-US" dirty="0">
                <a:latin typeface="Baskerville Old Face" panose="02020602080505020303" pitchFamily="18" charset="0"/>
              </a:rPr>
              <a:t>Show the customer a summary of their order and the total amount</a:t>
            </a:r>
            <a:r>
              <a:rPr lang="en-US" dirty="0" smtClean="0">
                <a:latin typeface="Baskerville Old Face" panose="02020602080505020303" pitchFamily="18" charset="0"/>
              </a:rPr>
              <a:t>.</a:t>
            </a:r>
          </a:p>
          <a:p>
            <a:r>
              <a:rPr lang="en-US" b="1" dirty="0" smtClean="0">
                <a:latin typeface="Baskerville Old Face" panose="02020602080505020303" pitchFamily="18" charset="0"/>
              </a:rPr>
              <a:t>Implementation: </a:t>
            </a:r>
            <a:r>
              <a:rPr lang="en-US" dirty="0" smtClean="0">
                <a:latin typeface="Baskerville Old Face" panose="02020602080505020303" pitchFamily="18" charset="0"/>
              </a:rPr>
              <a:t>After </a:t>
            </a:r>
            <a:r>
              <a:rPr lang="en-US" dirty="0">
                <a:latin typeface="Baskerville Old Face" panose="02020602080505020303" pitchFamily="18" charset="0"/>
              </a:rPr>
              <a:t>placing an order, a detailed summary (items ordered and total price) is displayed</a:t>
            </a:r>
            <a:r>
              <a:rPr lang="en-US" dirty="0" smtClean="0">
                <a:latin typeface="Baskerville Old Face" panose="02020602080505020303" pitchFamily="18" charset="0"/>
              </a:rPr>
              <a:t>. The </a:t>
            </a:r>
            <a:r>
              <a:rPr lang="en-US" dirty="0">
                <a:latin typeface="Baskerville Old Face" panose="02020602080505020303" pitchFamily="18" charset="0"/>
              </a:rPr>
              <a:t>summary is saved to a file along with customer details for reference.</a:t>
            </a:r>
          </a:p>
        </p:txBody>
      </p:sp>
    </p:spTree>
    <p:extLst>
      <p:ext uri="{BB962C8B-B14F-4D97-AF65-F5344CB8AC3E}">
        <p14:creationId xmlns:p14="http://schemas.microsoft.com/office/powerpoint/2010/main" val="2537884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18488"/>
            <a:ext cx="12192000" cy="5239512"/>
          </a:xfrm>
          <a:solidFill>
            <a:schemeClr val="accent4">
              <a:lumMod val="20000"/>
              <a:lumOff val="80000"/>
            </a:schemeClr>
          </a:solidFill>
        </p:spPr>
        <p:txBody>
          <a:bodyPr>
            <a:normAutofit lnSpcReduction="10000"/>
          </a:bodyPr>
          <a:lstStyle/>
          <a:p>
            <a:pPr marL="0" indent="0">
              <a:buNone/>
            </a:pPr>
            <a:endParaRPr lang="en-US" sz="3200" b="1" dirty="0" smtClean="0">
              <a:latin typeface="Baskerville Old Face" panose="02020602080505020303" pitchFamily="18" charset="0"/>
            </a:endParaRPr>
          </a:p>
          <a:p>
            <a:pPr marL="0" indent="0">
              <a:buNone/>
            </a:pPr>
            <a:r>
              <a:rPr lang="en-US" sz="3200" b="1" dirty="0" smtClean="0">
                <a:latin typeface="Baskerville Old Face" panose="02020602080505020303" pitchFamily="18" charset="0"/>
              </a:rPr>
              <a:t>Challenge 1: Managing </a:t>
            </a:r>
            <a:r>
              <a:rPr lang="en-US" sz="3200" b="1" dirty="0">
                <a:latin typeface="Baskerville Old Face" panose="02020602080505020303" pitchFamily="18" charset="0"/>
              </a:rPr>
              <a:t>Menu </a:t>
            </a:r>
            <a:r>
              <a:rPr lang="en-US" sz="3200" b="1" dirty="0" smtClean="0">
                <a:latin typeface="Baskerville Old Face" panose="02020602080505020303" pitchFamily="18" charset="0"/>
              </a:rPr>
              <a:t>Items</a:t>
            </a:r>
          </a:p>
          <a:p>
            <a:r>
              <a:rPr lang="en-US" b="1" dirty="0" smtClean="0">
                <a:latin typeface="Baskerville Old Face" panose="02020602080505020303" pitchFamily="18" charset="0"/>
              </a:rPr>
              <a:t>Problem</a:t>
            </a:r>
            <a:r>
              <a:rPr lang="en-US" b="1" dirty="0">
                <a:latin typeface="Baskerville Old Face" panose="02020602080505020303" pitchFamily="18" charset="0"/>
              </a:rPr>
              <a:t>:</a:t>
            </a:r>
            <a:r>
              <a:rPr lang="en-US" dirty="0">
                <a:latin typeface="Baskerville Old Face" panose="02020602080505020303" pitchFamily="18" charset="0"/>
              </a:rPr>
              <a:t> How to efficiently store and retrieve menu items, including their names, prices, and </a:t>
            </a:r>
            <a:r>
              <a:rPr lang="en-US" dirty="0" smtClean="0">
                <a:latin typeface="Baskerville Old Face" panose="02020602080505020303" pitchFamily="18" charset="0"/>
              </a:rPr>
              <a:t>descriptions?</a:t>
            </a:r>
          </a:p>
          <a:p>
            <a:r>
              <a:rPr lang="en-US" b="1" dirty="0" smtClean="0">
                <a:latin typeface="Baskerville Old Face" panose="02020602080505020303" pitchFamily="18" charset="0"/>
              </a:rPr>
              <a:t>Solution</a:t>
            </a:r>
            <a:r>
              <a:rPr lang="en-US" b="1" dirty="0">
                <a:latin typeface="Baskerville Old Face" panose="02020602080505020303" pitchFamily="18" charset="0"/>
              </a:rPr>
              <a:t>:</a:t>
            </a:r>
            <a:r>
              <a:rPr lang="en-US" dirty="0">
                <a:latin typeface="Baskerville Old Face" panose="02020602080505020303" pitchFamily="18" charset="0"/>
              </a:rPr>
              <a:t> Use a data structure like an  array to store menu items. Each item can be represented as a </a:t>
            </a:r>
            <a:r>
              <a:rPr lang="en-US" dirty="0" err="1">
                <a:latin typeface="Baskerville Old Face" panose="02020602080505020303" pitchFamily="18" charset="0"/>
              </a:rPr>
              <a:t>struct</a:t>
            </a:r>
            <a:r>
              <a:rPr lang="en-US" dirty="0">
                <a:latin typeface="Baskerville Old Face" panose="02020602080505020303" pitchFamily="18" charset="0"/>
              </a:rPr>
              <a:t> or object containing the relevant information</a:t>
            </a:r>
            <a:r>
              <a:rPr lang="en-US" dirty="0" smtClean="0">
                <a:latin typeface="Baskerville Old Face" panose="02020602080505020303" pitchFamily="18" charset="0"/>
              </a:rPr>
              <a:t>.</a:t>
            </a:r>
          </a:p>
          <a:p>
            <a:pPr marL="0" indent="0">
              <a:buNone/>
            </a:pPr>
            <a:r>
              <a:rPr lang="en-US" sz="3200" b="1" dirty="0" smtClean="0">
                <a:latin typeface="Baskerville Old Face" panose="02020602080505020303" pitchFamily="18" charset="0"/>
              </a:rPr>
              <a:t>Challenge </a:t>
            </a:r>
            <a:r>
              <a:rPr lang="en-US" sz="3200" b="1" dirty="0">
                <a:latin typeface="Baskerville Old Face" panose="02020602080505020303" pitchFamily="18" charset="0"/>
              </a:rPr>
              <a:t>2: Handling User </a:t>
            </a:r>
            <a:r>
              <a:rPr lang="en-US" sz="3200" b="1" dirty="0" smtClean="0">
                <a:latin typeface="Baskerville Old Face" panose="02020602080505020303" pitchFamily="18" charset="0"/>
              </a:rPr>
              <a:t>Input</a:t>
            </a:r>
          </a:p>
          <a:p>
            <a:r>
              <a:rPr lang="en-US" b="1" dirty="0" smtClean="0">
                <a:latin typeface="Baskerville Old Face" panose="02020602080505020303" pitchFamily="18" charset="0"/>
              </a:rPr>
              <a:t>Problem</a:t>
            </a:r>
            <a:r>
              <a:rPr lang="en-US" b="1" dirty="0">
                <a:latin typeface="Baskerville Old Face" panose="02020602080505020303" pitchFamily="18" charset="0"/>
              </a:rPr>
              <a:t>:</a:t>
            </a:r>
            <a:r>
              <a:rPr lang="en-US" dirty="0">
                <a:latin typeface="Baskerville Old Face" panose="02020602080505020303" pitchFamily="18" charset="0"/>
              </a:rPr>
              <a:t> How to handle invalid user input, such as non-numeric characters when </a:t>
            </a:r>
            <a:r>
              <a:rPr lang="en-US" dirty="0" smtClean="0">
                <a:latin typeface="Baskerville Old Face" panose="02020602080505020303" pitchFamily="18" charset="0"/>
              </a:rPr>
              <a:t>ordering?</a:t>
            </a:r>
          </a:p>
          <a:p>
            <a:r>
              <a:rPr lang="en-US" b="1" dirty="0" smtClean="0">
                <a:latin typeface="Baskerville Old Face" panose="02020602080505020303" pitchFamily="18" charset="0"/>
              </a:rPr>
              <a:t>Solution</a:t>
            </a:r>
            <a:r>
              <a:rPr lang="en-US" b="1" dirty="0">
                <a:latin typeface="Baskerville Old Face" panose="02020602080505020303" pitchFamily="18" charset="0"/>
              </a:rPr>
              <a:t>:</a:t>
            </a:r>
            <a:r>
              <a:rPr lang="en-US" dirty="0">
                <a:latin typeface="Baskerville Old Face" panose="02020602080505020303" pitchFamily="18" charset="0"/>
              </a:rPr>
              <a:t> Use exception handling mechanisms like </a:t>
            </a:r>
            <a:r>
              <a:rPr lang="en-US" dirty="0" smtClean="0">
                <a:latin typeface="Baskerville Old Face" panose="02020602080505020303" pitchFamily="18" charset="0"/>
              </a:rPr>
              <a:t>if else statements and </a:t>
            </a:r>
            <a:r>
              <a:rPr lang="en-US" dirty="0">
                <a:latin typeface="Baskerville Old Face" panose="02020602080505020303" pitchFamily="18" charset="0"/>
              </a:rPr>
              <a:t>handle invalid input. Provide clear error messages to the </a:t>
            </a:r>
            <a:r>
              <a:rPr lang="en-US" dirty="0" smtClean="0">
                <a:latin typeface="Baskerville Old Face" panose="02020602080505020303" pitchFamily="18" charset="0"/>
              </a:rPr>
              <a:t>user.</a:t>
            </a:r>
            <a:endParaRPr lang="en-US" dirty="0">
              <a:latin typeface="Baskerville Old Face" panose="02020602080505020303" pitchFamily="18" charset="0"/>
            </a:endParaRPr>
          </a:p>
        </p:txBody>
      </p:sp>
      <p:sp>
        <p:nvSpPr>
          <p:cNvPr id="4" name="Title 1"/>
          <p:cNvSpPr>
            <a:spLocks noGrp="1"/>
          </p:cNvSpPr>
          <p:nvPr>
            <p:ph type="title"/>
          </p:nvPr>
        </p:nvSpPr>
        <p:spPr>
          <a:xfrm>
            <a:off x="0" y="1"/>
            <a:ext cx="12192000" cy="1618487"/>
          </a:xfrm>
          <a:solidFill>
            <a:schemeClr val="bg1"/>
          </a:solidFill>
          <a:ln w="76200">
            <a:solidFill>
              <a:schemeClr val="tx1"/>
            </a:solidFill>
          </a:ln>
        </p:spPr>
        <p:txBody>
          <a:bodyPr/>
          <a:lstStyle/>
          <a:p>
            <a:pPr algn="ctr"/>
            <a:r>
              <a:rPr lang="en-US" dirty="0" smtClean="0">
                <a:latin typeface="Baskerville Old Face" panose="02020602080505020303" pitchFamily="18" charset="0"/>
              </a:rPr>
              <a:t>CHALLENGES &amp; SOLUTIONS</a:t>
            </a:r>
            <a:endParaRPr lang="en-US" dirty="0"/>
          </a:p>
        </p:txBody>
      </p:sp>
    </p:spTree>
    <p:extLst>
      <p:ext uri="{BB962C8B-B14F-4D97-AF65-F5344CB8AC3E}">
        <p14:creationId xmlns:p14="http://schemas.microsoft.com/office/powerpoint/2010/main" val="1354551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4">
              <a:lumMod val="20000"/>
              <a:lumOff val="80000"/>
            </a:schemeClr>
          </a:solidFill>
        </p:spPr>
        <p:txBody>
          <a:bodyPr/>
          <a:lstStyle/>
          <a:p>
            <a:pPr marL="0" indent="0">
              <a:buNone/>
            </a:pPr>
            <a:endParaRPr lang="en-US" sz="3200" b="1"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3: Implementing Order </a:t>
            </a:r>
            <a:r>
              <a:rPr lang="en-US" sz="3600" b="1" dirty="0" smtClean="0">
                <a:latin typeface="Baskerville Old Face" panose="02020602080505020303" pitchFamily="18" charset="0"/>
              </a:rPr>
              <a:t>Placement</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implement the order placement feature, including calculating the total cost and displaying the order </a:t>
            </a:r>
            <a:r>
              <a:rPr lang="en-US" sz="3000" dirty="0" smtClean="0">
                <a:latin typeface="Baskerville Old Face" panose="02020602080505020303" pitchFamily="18" charset="0"/>
              </a:rPr>
              <a:t>summary?</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a loop to iterate through the selected menu items, calculate the total cost, and display the order summary</a:t>
            </a:r>
            <a:r>
              <a:rPr lang="en-US" sz="3000" dirty="0" smtClean="0">
                <a:latin typeface="Baskerville Old Face" panose="02020602080505020303" pitchFamily="18" charset="0"/>
              </a:rPr>
              <a:t>.</a:t>
            </a:r>
          </a:p>
          <a:p>
            <a:endParaRPr lang="en-US" sz="3000" dirty="0" smtClean="0">
              <a:latin typeface="Baskerville Old Face" panose="02020602080505020303" pitchFamily="18" charset="0"/>
            </a:endParaRPr>
          </a:p>
          <a:p>
            <a:pPr marL="0" indent="0">
              <a:buNone/>
            </a:pPr>
            <a:r>
              <a:rPr lang="en-US" sz="3600" b="1" dirty="0" smtClean="0">
                <a:latin typeface="Baskerville Old Face" panose="02020602080505020303" pitchFamily="18" charset="0"/>
              </a:rPr>
              <a:t>Challenge </a:t>
            </a:r>
            <a:r>
              <a:rPr lang="en-US" sz="3600" b="1" dirty="0">
                <a:latin typeface="Baskerville Old Face" panose="02020602080505020303" pitchFamily="18" charset="0"/>
              </a:rPr>
              <a:t>4: Storing and Retrieving User </a:t>
            </a:r>
            <a:r>
              <a:rPr lang="en-US" sz="3600" b="1" dirty="0" smtClean="0">
                <a:latin typeface="Baskerville Old Face" panose="02020602080505020303" pitchFamily="18" charset="0"/>
              </a:rPr>
              <a:t>Information</a:t>
            </a:r>
          </a:p>
          <a:p>
            <a:r>
              <a:rPr lang="en-US" sz="3000" b="1" dirty="0" smtClean="0">
                <a:latin typeface="Baskerville Old Face" panose="02020602080505020303" pitchFamily="18" charset="0"/>
              </a:rPr>
              <a:t>Problem</a:t>
            </a:r>
            <a:r>
              <a:rPr lang="en-US" sz="3000" b="1" dirty="0">
                <a:latin typeface="Baskerville Old Face" panose="02020602080505020303" pitchFamily="18" charset="0"/>
              </a:rPr>
              <a:t>:</a:t>
            </a:r>
            <a:r>
              <a:rPr lang="en-US" sz="3000" dirty="0">
                <a:latin typeface="Baskerville Old Face" panose="02020602080505020303" pitchFamily="18" charset="0"/>
              </a:rPr>
              <a:t> How to store and retrieve user information, such as names, numbers, and </a:t>
            </a:r>
            <a:r>
              <a:rPr lang="en-US" sz="3000" dirty="0" smtClean="0">
                <a:latin typeface="Baskerville Old Face" panose="02020602080505020303" pitchFamily="18" charset="0"/>
              </a:rPr>
              <a:t>addresses?</a:t>
            </a:r>
          </a:p>
          <a:p>
            <a:r>
              <a:rPr lang="en-US" sz="3000" b="1" dirty="0" smtClean="0">
                <a:latin typeface="Baskerville Old Face" panose="02020602080505020303" pitchFamily="18" charset="0"/>
              </a:rPr>
              <a:t>Solution</a:t>
            </a:r>
            <a:r>
              <a:rPr lang="en-US" sz="3000" b="1" dirty="0">
                <a:latin typeface="Baskerville Old Face" panose="02020602080505020303" pitchFamily="18" charset="0"/>
              </a:rPr>
              <a:t>:</a:t>
            </a:r>
            <a:r>
              <a:rPr lang="en-US" sz="3000" dirty="0">
                <a:latin typeface="Baskerville Old Face" panose="02020602080505020303" pitchFamily="18" charset="0"/>
              </a:rPr>
              <a:t> Use file handling mechanisms to store user information in a file. Implement functions to read and write user data.</a:t>
            </a:r>
          </a:p>
        </p:txBody>
      </p:sp>
    </p:spTree>
    <p:extLst>
      <p:ext uri="{BB962C8B-B14F-4D97-AF65-F5344CB8AC3E}">
        <p14:creationId xmlns:p14="http://schemas.microsoft.com/office/powerpoint/2010/main" val="3137520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284</TotalTime>
  <Words>1803</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Baskerville Old Face</vt:lpstr>
      <vt:lpstr>Calibri</vt:lpstr>
      <vt:lpstr>Calibri Light</vt:lpstr>
      <vt:lpstr>Office Theme</vt:lpstr>
      <vt:lpstr>WELCOME TO BAM CAFE’S GUIDE</vt:lpstr>
      <vt:lpstr>PROJECT OBJECTIVES</vt:lpstr>
      <vt:lpstr>PowerPoint Presentation</vt:lpstr>
      <vt:lpstr>PowerPoint Presentation</vt:lpstr>
      <vt:lpstr>IMPLEMENTATION DETAILS</vt:lpstr>
      <vt:lpstr>PowerPoint Presentation</vt:lpstr>
      <vt:lpstr>PowerPoint Presentation</vt:lpstr>
      <vt:lpstr>CHALLENGES &amp; SOLUTIONS</vt:lpstr>
      <vt:lpstr>PowerPoint Presentation</vt:lpstr>
      <vt:lpstr>PowerPoint Presentation</vt:lpstr>
      <vt:lpstr>KEY FEATURES</vt:lpstr>
      <vt:lpstr>PowerPoint Presentation</vt:lpstr>
      <vt:lpstr>PowerPoint Presentation</vt:lpstr>
      <vt:lpstr>PowerPoint Presentation</vt:lpstr>
      <vt:lpstr>OUTCOMES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BAM CAFE’S GUIDE</dc:title>
  <dc:creator>Microsoft account</dc:creator>
  <cp:lastModifiedBy>Microsoft account</cp:lastModifiedBy>
  <cp:revision>45</cp:revision>
  <dcterms:created xsi:type="dcterms:W3CDTF">2025-01-26T13:17:43Z</dcterms:created>
  <dcterms:modified xsi:type="dcterms:W3CDTF">2025-01-27T17:35:17Z</dcterms:modified>
</cp:coreProperties>
</file>