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61" r:id="rId3"/>
    <p:sldId id="270" r:id="rId4"/>
    <p:sldId id="258" r:id="rId5"/>
    <p:sldId id="266" r:id="rId6"/>
    <p:sldId id="262" r:id="rId7"/>
    <p:sldId id="265" r:id="rId8"/>
    <p:sldId id="271" r:id="rId9"/>
    <p:sldId id="272" r:id="rId10"/>
    <p:sldId id="274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80513-F078-451B-99B3-C5BCF12D0F44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rtl="1"/>
          <a:endParaRPr lang="ar-SA"/>
        </a:p>
      </dgm:t>
    </dgm:pt>
    <dgm:pt modelId="{E05F7206-6949-4D13-97BB-09F7C8C85CA4}" type="pres">
      <dgm:prSet presAssocID="{04080513-F078-451B-99B3-C5BCF12D0F4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23FC74-CA66-4D7B-B99B-5BB219A4B1EF}" type="pres">
      <dgm:prSet presAssocID="{04080513-F078-451B-99B3-C5BCF12D0F44}" presName="cycle" presStyleCnt="0"/>
      <dgm:spPr/>
    </dgm:pt>
  </dgm:ptLst>
  <dgm:cxnLst>
    <dgm:cxn modelId="{982E3C15-D9B3-47BC-8BE7-2AD50635FC26}" type="presOf" srcId="{04080513-F078-451B-99B3-C5BCF12D0F44}" destId="{E05F7206-6949-4D13-97BB-09F7C8C85CA4}" srcOrd="0" destOrd="0" presId="urn:microsoft.com/office/officeart/2005/8/layout/radial2"/>
    <dgm:cxn modelId="{E35D3484-7B3E-4E51-8263-69A588091EC6}" type="presParOf" srcId="{E05F7206-6949-4D13-97BB-09F7C8C85CA4}" destId="{C623FC74-CA66-4D7B-B99B-5BB219A4B1EF}" srcOrd="0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80513-F078-451B-99B3-C5BCF12D0F44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rtl="1"/>
          <a:endParaRPr lang="ar-SA"/>
        </a:p>
      </dgm:t>
    </dgm:pt>
    <dgm:pt modelId="{E05F7206-6949-4D13-97BB-09F7C8C85CA4}" type="pres">
      <dgm:prSet presAssocID="{04080513-F078-451B-99B3-C5BCF12D0F4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23FC74-CA66-4D7B-B99B-5BB219A4B1EF}" type="pres">
      <dgm:prSet presAssocID="{04080513-F078-451B-99B3-C5BCF12D0F44}" presName="cycle" presStyleCnt="0"/>
      <dgm:spPr/>
    </dgm:pt>
  </dgm:ptLst>
  <dgm:cxnLst>
    <dgm:cxn modelId="{1204FA2F-4EDA-4BE4-82A6-7AD84BC046CA}" type="presOf" srcId="{04080513-F078-451B-99B3-C5BCF12D0F44}" destId="{E05F7206-6949-4D13-97BB-09F7C8C85CA4}" srcOrd="0" destOrd="0" presId="urn:microsoft.com/office/officeart/2005/8/layout/radial2"/>
    <dgm:cxn modelId="{8745EAB2-1975-4B59-8508-293E58C7DD43}" type="presParOf" srcId="{E05F7206-6949-4D13-97BB-09F7C8C85CA4}" destId="{C623FC74-CA66-4D7B-B99B-5BB219A4B1EF}" srcOrd="0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080513-F078-451B-99B3-C5BCF12D0F44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rtl="1"/>
          <a:endParaRPr lang="ar-SA"/>
        </a:p>
      </dgm:t>
    </dgm:pt>
    <dgm:pt modelId="{E05F7206-6949-4D13-97BB-09F7C8C85CA4}" type="pres">
      <dgm:prSet presAssocID="{04080513-F078-451B-99B3-C5BCF12D0F4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23FC74-CA66-4D7B-B99B-5BB219A4B1EF}" type="pres">
      <dgm:prSet presAssocID="{04080513-F078-451B-99B3-C5BCF12D0F44}" presName="cycle" presStyleCnt="0"/>
      <dgm:spPr/>
    </dgm:pt>
  </dgm:ptLst>
  <dgm:cxnLst>
    <dgm:cxn modelId="{A4BD871C-EF32-4F3A-98B0-A5FEF8534FA6}" type="presOf" srcId="{04080513-F078-451B-99B3-C5BCF12D0F44}" destId="{E05F7206-6949-4D13-97BB-09F7C8C85CA4}" srcOrd="0" destOrd="0" presId="urn:microsoft.com/office/officeart/2005/8/layout/radial2"/>
    <dgm:cxn modelId="{8FD4A251-90D1-49F4-AF9F-614219B45982}" type="presParOf" srcId="{E05F7206-6949-4D13-97BB-09F7C8C85CA4}" destId="{C623FC74-CA66-4D7B-B99B-5BB219A4B1EF}" srcOrd="0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2531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8976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2372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110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8864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36233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35202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75509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447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4592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826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4810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2602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106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366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5427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4505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FBD946-83BF-452A-A30D-3A7471B67508}" type="datetimeFigureOut">
              <a:rPr lang="ar-SA" smtClean="0"/>
              <a:t>13/04/1443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ar-S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23BBF8-55C0-4956-AD7F-76978D8B739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9707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C49EB-CA4D-4262-832D-A640B188D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360" y="694572"/>
            <a:ext cx="8761092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Diabetes Readmission Within 30 Days Prediction</a:t>
            </a:r>
            <a:endParaRPr lang="ar-SA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0DE38A-351E-4888-8316-5C528B8B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707" y="4281287"/>
            <a:ext cx="3265713" cy="1993142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MANAL ALENIZI</a:t>
            </a:r>
          </a:p>
          <a:p>
            <a:r>
              <a:rPr lang="en-US" dirty="0" smtClean="0"/>
              <a:t>#TF010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2137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A222F-1A1C-49F2-A766-EDEA743A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264" y="541155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prediction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D7B11-2F4C-4893-8FCD-2DB0B3D0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923" y="2361820"/>
            <a:ext cx="9798488" cy="972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Boosting Classifier</a:t>
            </a:r>
            <a:endParaRPr lang="ar-SA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05A8AFD4-2B1F-4DB8-9ACC-7EBD4693F35D}"/>
              </a:ext>
            </a:extLst>
          </p:cNvPr>
          <p:cNvGraphicFramePr/>
          <p:nvPr>
            <p:extLst/>
          </p:nvPr>
        </p:nvGraphicFramePr>
        <p:xfrm>
          <a:off x="3816220" y="3722913"/>
          <a:ext cx="6343780" cy="274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9384" y="3410112"/>
            <a:ext cx="4099762" cy="2444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7322" y="3611772"/>
            <a:ext cx="4426959" cy="22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A222F-1A1C-49F2-A766-EDEA743A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515052"/>
            <a:ext cx="9965094" cy="143228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Basic questions being investigated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D7B11-2F4C-4893-8FCD-2DB0B3D0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91" y="2676709"/>
            <a:ext cx="10524437" cy="323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are the top 5 factors that predict a diabetic readmission within 30 days?</a:t>
            </a:r>
            <a:endParaRPr lang="ar-SA" sz="2000" dirty="0"/>
          </a:p>
          <a:p>
            <a:pPr marL="0" indent="0" algn="l" rtl="0">
              <a:buNone/>
            </a:pPr>
            <a:endParaRPr lang="en-US" sz="2000" dirty="0" smtClean="0"/>
          </a:p>
          <a:p>
            <a:pPr marL="0" indent="0" algn="l" rtl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the length of a patients stay in the hospital is predictor of a readmission </a:t>
            </a:r>
            <a:r>
              <a:rPr lang="en-US" sz="2000" dirty="0" smtClean="0"/>
              <a:t>?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the number of </a:t>
            </a:r>
            <a:r>
              <a:rPr lang="en-US" sz="2000" dirty="0"/>
              <a:t>procedures a </a:t>
            </a:r>
            <a:r>
              <a:rPr lang="en-US" sz="2000" dirty="0"/>
              <a:t>patient entered into </a:t>
            </a:r>
            <a:r>
              <a:rPr lang="en-US" sz="2000" dirty="0" smtClean="0"/>
              <a:t>the electronic medical record is indicator </a:t>
            </a:r>
            <a:r>
              <a:rPr lang="en-US" sz="2000" dirty="0"/>
              <a:t>for readmission </a:t>
            </a:r>
            <a:r>
              <a:rPr lang="en-US" sz="2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215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A222F-1A1C-49F2-A766-EDEA743A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020" y="574901"/>
            <a:ext cx="2203202" cy="1432289"/>
          </a:xfrm>
        </p:spPr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D7B11-2F4C-4893-8FCD-2DB0B3D0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76" y="2749243"/>
            <a:ext cx="6140885" cy="2473545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 smtClean="0"/>
              <a:t>Boosting Forest classification:</a:t>
            </a:r>
          </a:p>
          <a:p>
            <a:pPr marL="0" indent="0" algn="l" rtl="0">
              <a:buNone/>
            </a:pPr>
            <a:r>
              <a:rPr lang="en-US" sz="2000" u="sng" dirty="0" smtClean="0"/>
              <a:t>Most important factors</a:t>
            </a:r>
            <a:r>
              <a:rPr lang="en-US" sz="2000" u="sng" dirty="0" smtClean="0"/>
              <a:t>:</a:t>
            </a:r>
            <a:endParaRPr lang="en-US" sz="2000" u="sng" dirty="0" smtClean="0"/>
          </a:p>
          <a:p>
            <a:pPr marL="0" indent="0" algn="l" rtl="0">
              <a:buNone/>
            </a:pPr>
            <a:r>
              <a:rPr lang="en-US" sz="2000" dirty="0" smtClean="0"/>
              <a:t>Number of medication.</a:t>
            </a:r>
          </a:p>
          <a:p>
            <a:pPr marL="0" indent="0" algn="l" rtl="0">
              <a:buNone/>
            </a:pPr>
            <a:r>
              <a:rPr lang="en-US" sz="2000" dirty="0" smtClean="0"/>
              <a:t>Number of lab procedures.</a:t>
            </a:r>
            <a:endParaRPr lang="en-US" sz="2000" dirty="0" smtClean="0"/>
          </a:p>
          <a:p>
            <a:pPr marL="0" indent="0" algn="l" rtl="0">
              <a:buNone/>
            </a:pPr>
            <a:r>
              <a:rPr lang="en-US" sz="2000" dirty="0" smtClean="0"/>
              <a:t>Time in hospital.</a:t>
            </a:r>
            <a:endParaRPr lang="ar-S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2405449"/>
            <a:ext cx="3364296" cy="405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A222F-1A1C-49F2-A766-EDEA743A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750" y="780847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D7B11-2F4C-4893-8FCD-2DB0B3D0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08" y="2703041"/>
            <a:ext cx="9852454" cy="344238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</a:t>
            </a:r>
            <a:r>
              <a:rPr lang="en-US" sz="2000" dirty="0"/>
              <a:t>the future, </a:t>
            </a:r>
            <a:r>
              <a:rPr lang="en-US" sz="2000" dirty="0" smtClean="0"/>
              <a:t>I’ll try </a:t>
            </a:r>
            <a:r>
              <a:rPr lang="en-US" sz="2000" dirty="0"/>
              <a:t>the following to improve the performance of our classifier:</a:t>
            </a:r>
          </a:p>
          <a:p>
            <a:r>
              <a:rPr lang="en-US" sz="2000" dirty="0" smtClean="0"/>
              <a:t>Generate new features.</a:t>
            </a:r>
          </a:p>
          <a:p>
            <a:r>
              <a:rPr lang="en-US" sz="2000" dirty="0" smtClean="0"/>
              <a:t>Neural network.</a:t>
            </a:r>
            <a:endParaRPr lang="en-US" sz="2000" dirty="0"/>
          </a:p>
          <a:p>
            <a:pPr marL="0" indent="0" algn="l" rtl="0">
              <a:buNone/>
            </a:pP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2088257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A222F-1A1C-49F2-A766-EDEA743A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outline</a:t>
            </a:r>
            <a:endParaRPr lang="ar-SA">
              <a:solidFill>
                <a:schemeClr val="tx1"/>
              </a:solidFill>
            </a:endParaRP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D7B11-2F4C-4893-8FCD-2DB0B3D0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97" y="2425257"/>
            <a:ext cx="5579707" cy="3061144"/>
          </a:xfrm>
        </p:spPr>
        <p:txBody>
          <a:bodyPr anchor="ctr">
            <a:normAutofit/>
          </a:bodyPr>
          <a:lstStyle/>
          <a:p>
            <a:pPr marL="0" indent="0" rtl="0">
              <a:buNone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marL="0" indent="0" rtl="0">
              <a:buNone/>
            </a:pPr>
            <a:r>
              <a:rPr lang="en-US" dirty="0">
                <a:solidFill>
                  <a:schemeClr val="tx1"/>
                </a:solidFill>
              </a:rPr>
              <a:t>Problem statement</a:t>
            </a:r>
          </a:p>
          <a:p>
            <a:pPr marL="0" indent="0" rtl="0">
              <a:buNone/>
            </a:pPr>
            <a:r>
              <a:rPr lang="en-US" dirty="0">
                <a:solidFill>
                  <a:schemeClr val="tx1"/>
                </a:solidFill>
              </a:rPr>
              <a:t>Methodology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preparation</a:t>
            </a:r>
          </a:p>
          <a:p>
            <a:pPr marL="0" indent="0" rtl="0">
              <a:buNone/>
            </a:pPr>
            <a:r>
              <a:rPr lang="en-US" dirty="0">
                <a:solidFill>
                  <a:schemeClr val="tx1"/>
                </a:solidFill>
              </a:rPr>
              <a:t>Finding </a:t>
            </a:r>
          </a:p>
          <a:p>
            <a:pPr marL="0" indent="0" rtl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 rtl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rtl="0">
              <a:buNone/>
            </a:pPr>
            <a:endParaRPr lang="ar-S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3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A222F-1A1C-49F2-A766-EDEA743A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D7B11-2F4C-4893-8FCD-2DB0B3D0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661" y="2972493"/>
            <a:ext cx="9217442" cy="2233820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endParaRPr lang="en-US" sz="2000" dirty="0"/>
          </a:p>
          <a:p>
            <a:r>
              <a:rPr lang="en-US" sz="2000" dirty="0" smtClean="0"/>
              <a:t>Hospital </a:t>
            </a:r>
            <a:r>
              <a:rPr lang="en-US" sz="2000" dirty="0"/>
              <a:t>readmission is a </a:t>
            </a:r>
            <a:r>
              <a:rPr lang="en-US" sz="2000" dirty="0" smtClean="0"/>
              <a:t>healthcare </a:t>
            </a:r>
            <a:r>
              <a:rPr lang="en-US" sz="2000" dirty="0"/>
              <a:t>quality measure that helps in determining the level of quality of care.</a:t>
            </a:r>
          </a:p>
          <a:p>
            <a:r>
              <a:rPr lang="en-US" sz="2000" dirty="0"/>
              <a:t>The model can identify whether a hospitalized diabetic patient will be readmitted within 30 days or not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Reducing early hospital readmissions is a policy priority aimed at improving healthcare quality.</a:t>
            </a:r>
          </a:p>
          <a:p>
            <a:endParaRPr lang="en-US" sz="2000" dirty="0"/>
          </a:p>
          <a:p>
            <a:pPr marL="0" indent="0" algn="l" rtl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 rtl="0">
              <a:buNone/>
            </a:pPr>
            <a:endParaRPr lang="ar-S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4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A222F-1A1C-49F2-A766-EDEA743A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036" y="500761"/>
            <a:ext cx="7434070" cy="1432289"/>
          </a:xfrm>
        </p:spPr>
        <p:txBody>
          <a:bodyPr>
            <a:normAutofit/>
          </a:bodyPr>
          <a:lstStyle/>
          <a:p>
            <a:r>
              <a:rPr lang="en-US" sz="4000" dirty="0"/>
              <a:t>Problem statement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D7B11-2F4C-4893-8FCD-2DB0B3D0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817" y="2697451"/>
            <a:ext cx="9329194" cy="3589785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Identify the major factors that contribute to hospital readmissions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Measure the influence </a:t>
            </a:r>
            <a:r>
              <a:rPr lang="en-US" sz="2000" dirty="0" smtClean="0"/>
              <a:t>attribute</a:t>
            </a: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Compare accuracy of each model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16563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A222F-1A1C-49F2-A766-EDEA743A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sz="4000" dirty="0"/>
              <a:t>Methodology</a:t>
            </a:r>
            <a:br>
              <a:rPr lang="en-US" sz="4000" dirty="0"/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D7B11-2F4C-4893-8FCD-2DB0B3D0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5" y="2628900"/>
            <a:ext cx="10564870" cy="3464727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P</a:t>
            </a:r>
            <a:r>
              <a:rPr lang="en-US" sz="2000" dirty="0" smtClean="0"/>
              <a:t>re-process</a:t>
            </a:r>
            <a:r>
              <a:rPr lang="en-US" sz="2000" dirty="0"/>
              <a:t>, analyze, visualize, and conduct supervised learning on dataset. </a:t>
            </a:r>
          </a:p>
          <a:p>
            <a:pPr marL="0" indent="0" algn="l" rtl="0">
              <a:buNone/>
            </a:pPr>
            <a:r>
              <a:rPr lang="en-US" sz="2000" dirty="0"/>
              <a:t>C</a:t>
            </a:r>
            <a:r>
              <a:rPr lang="en-US" sz="2000" dirty="0" smtClean="0"/>
              <a:t>lassification algorithm used  </a:t>
            </a:r>
            <a:r>
              <a:rPr lang="en-US" sz="2000" dirty="0"/>
              <a:t>in order to classify whither patients will readmitted based on the features. </a:t>
            </a:r>
            <a:endParaRPr lang="en-US" sz="2000" dirty="0" smtClean="0"/>
          </a:p>
          <a:p>
            <a:pPr marL="0" indent="0" algn="l" rtl="0">
              <a:buNone/>
            </a:pPr>
            <a:r>
              <a:rPr lang="en-US" sz="2000" dirty="0" smtClean="0"/>
              <a:t>Random </a:t>
            </a:r>
            <a:r>
              <a:rPr lang="en-US" sz="2000" dirty="0"/>
              <a:t>forest and decision tree algorithm.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122664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A222F-1A1C-49F2-A766-EDEA743A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804" y="780848"/>
            <a:ext cx="7434070" cy="14322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Data </a:t>
            </a:r>
            <a:r>
              <a:rPr lang="en-US" sz="4000" dirty="0" smtClean="0"/>
              <a:t>preparation and Feature Engendering  </a:t>
            </a:r>
            <a:r>
              <a:rPr lang="en-US" sz="4000" dirty="0"/>
              <a:t/>
            </a:r>
            <a:br>
              <a:rPr lang="en-US" sz="4000" dirty="0"/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D7B11-2F4C-4893-8FCD-2DB0B3D0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546" y="2595949"/>
            <a:ext cx="9567827" cy="346472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 smtClean="0"/>
              <a:t>Fill </a:t>
            </a:r>
            <a:r>
              <a:rPr lang="en-US" sz="2000" dirty="0" smtClean="0"/>
              <a:t>missing , encoding, drop useless columns </a:t>
            </a:r>
          </a:p>
          <a:p>
            <a:pPr marL="0" indent="0" algn="l" rtl="0">
              <a:buNone/>
            </a:pPr>
            <a:r>
              <a:rPr lang="en-US" sz="2000" dirty="0" smtClean="0"/>
              <a:t>Ensured </a:t>
            </a:r>
            <a:r>
              <a:rPr lang="en-US" sz="2000" dirty="0"/>
              <a:t>data classification were the same </a:t>
            </a:r>
          </a:p>
          <a:p>
            <a:pPr marL="0" indent="0" algn="l" rtl="0">
              <a:buNone/>
            </a:pPr>
            <a:r>
              <a:rPr lang="en-US" sz="2000" dirty="0"/>
              <a:t>Divided data into testing and validation 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1269455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A222F-1A1C-49F2-A766-EDEA743A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264" y="541155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prediction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D7B11-2F4C-4893-8FCD-2DB0B3D0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085" y="3482166"/>
            <a:ext cx="6330358" cy="972716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000" dirty="0" smtClean="0"/>
              <a:t>Predicate </a:t>
            </a:r>
            <a:r>
              <a:rPr lang="en-US" sz="2000" dirty="0"/>
              <a:t>whether </a:t>
            </a:r>
            <a:r>
              <a:rPr lang="en-US" sz="2000" dirty="0" smtClean="0"/>
              <a:t>diabetes </a:t>
            </a:r>
            <a:r>
              <a:rPr lang="en-US" sz="2000" dirty="0"/>
              <a:t>patients will be readmitted to the hospital based on several </a:t>
            </a:r>
            <a:r>
              <a:rPr lang="en-US" sz="2000" dirty="0" smtClean="0"/>
              <a:t>factors.</a:t>
            </a:r>
            <a:endParaRPr lang="ar-SA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05A8AFD4-2B1F-4DB8-9ACC-7EBD4693F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186983"/>
              </p:ext>
            </p:extLst>
          </p:nvPr>
        </p:nvGraphicFramePr>
        <p:xfrm>
          <a:off x="2547593" y="3785538"/>
          <a:ext cx="6343780" cy="274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Straight Connector 3">
            <a:extLst>
              <a:ext uri="{FF2B5EF4-FFF2-40B4-BE49-F238E27FC236}">
                <a16:creationId xmlns:a16="http://schemas.microsoft.com/office/drawing/2014/main" xmlns="" id="{BCB02ED8-7FCC-4787-8A88-27A5335BE861}"/>
              </a:ext>
            </a:extLst>
          </p:cNvPr>
          <p:cNvSpPr/>
          <p:nvPr/>
        </p:nvSpPr>
        <p:spPr>
          <a:xfrm rot="2563026" flipV="1">
            <a:off x="9662593" y="5343221"/>
            <a:ext cx="964446" cy="8932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8698"/>
                </a:moveTo>
                <a:lnTo>
                  <a:pt x="413658" y="18698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Straight Connector 4">
            <a:extLst>
              <a:ext uri="{FF2B5EF4-FFF2-40B4-BE49-F238E27FC236}">
                <a16:creationId xmlns:a16="http://schemas.microsoft.com/office/drawing/2014/main" xmlns="" id="{7FDECC13-F598-40CD-B422-E9A59943D02C}"/>
              </a:ext>
            </a:extLst>
          </p:cNvPr>
          <p:cNvSpPr/>
          <p:nvPr/>
        </p:nvSpPr>
        <p:spPr>
          <a:xfrm>
            <a:off x="9887302" y="4619246"/>
            <a:ext cx="460216" cy="3739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8698"/>
                </a:moveTo>
                <a:lnTo>
                  <a:pt x="460216" y="18698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9FFF62B4-CC5C-462B-9BAF-BF0EEA0B8857}"/>
              </a:ext>
            </a:extLst>
          </p:cNvPr>
          <p:cNvGrpSpPr/>
          <p:nvPr/>
        </p:nvGrpSpPr>
        <p:grpSpPr>
          <a:xfrm>
            <a:off x="10363999" y="4208267"/>
            <a:ext cx="790804" cy="790804"/>
            <a:chOff x="2526998" y="141468"/>
            <a:chExt cx="790804" cy="79080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3DC21232-5E0E-490E-98DC-8488D51FB639}"/>
                </a:ext>
              </a:extLst>
            </p:cNvPr>
            <p:cNvSpPr/>
            <p:nvPr/>
          </p:nvSpPr>
          <p:spPr>
            <a:xfrm>
              <a:off x="2526998" y="141468"/>
              <a:ext cx="790804" cy="79080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775848"/>
                <a:satOff val="2585"/>
                <a:lumOff val="2941"/>
                <a:alphaOff val="0"/>
              </a:schemeClr>
            </a:fillRef>
            <a:effectRef idx="0">
              <a:schemeClr val="accent5">
                <a:hueOff val="775848"/>
                <a:satOff val="2585"/>
                <a:lumOff val="29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xmlns="" id="{9B9E5810-AEAE-41EE-BC6C-2A586C9FD4D9}"/>
                </a:ext>
              </a:extLst>
            </p:cNvPr>
            <p:cNvSpPr txBox="1"/>
            <p:nvPr/>
          </p:nvSpPr>
          <p:spPr>
            <a:xfrm>
              <a:off x="2692408" y="275236"/>
              <a:ext cx="559182" cy="559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NO</a:t>
              </a:r>
              <a:endParaRPr lang="ar-SA" sz="24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7F466F8-A2F6-4EBD-B58A-E2E639C1154B}"/>
              </a:ext>
            </a:extLst>
          </p:cNvPr>
          <p:cNvGrpSpPr/>
          <p:nvPr/>
        </p:nvGrpSpPr>
        <p:grpSpPr>
          <a:xfrm>
            <a:off x="10024491" y="5157139"/>
            <a:ext cx="790804" cy="790804"/>
            <a:chOff x="2574063" y="1950980"/>
            <a:chExt cx="790804" cy="79080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51A7C28F-A1CE-46E7-9E81-45AC048A4D70}"/>
                </a:ext>
              </a:extLst>
            </p:cNvPr>
            <p:cNvSpPr/>
            <p:nvPr/>
          </p:nvSpPr>
          <p:spPr>
            <a:xfrm>
              <a:off x="2574063" y="1950980"/>
              <a:ext cx="790804" cy="79080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2327545"/>
                <a:satOff val="7755"/>
                <a:lumOff val="8823"/>
                <a:alphaOff val="0"/>
              </a:schemeClr>
            </a:fillRef>
            <a:effectRef idx="0">
              <a:schemeClr val="accent5">
                <a:hueOff val="2327545"/>
                <a:satOff val="7755"/>
                <a:lumOff val="882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xmlns="" id="{E0793959-4AE3-47DD-9B8E-A9B0A4E7DBC7}"/>
                </a:ext>
              </a:extLst>
            </p:cNvPr>
            <p:cNvSpPr txBox="1"/>
            <p:nvPr/>
          </p:nvSpPr>
          <p:spPr>
            <a:xfrm>
              <a:off x="2689874" y="2066791"/>
              <a:ext cx="559182" cy="559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&lt;30</a:t>
              </a:r>
              <a:endParaRPr lang="ar-SA" sz="2400" kern="1200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7F3B007A-8B35-49B6-96A5-7E7F97429C47}"/>
              </a:ext>
            </a:extLst>
          </p:cNvPr>
          <p:cNvSpPr/>
          <p:nvPr/>
        </p:nvSpPr>
        <p:spPr>
          <a:xfrm>
            <a:off x="7488196" y="3722913"/>
            <a:ext cx="2390866" cy="202478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Readmission?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84175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A222F-1A1C-49F2-A766-EDEA743A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583" y="616092"/>
            <a:ext cx="1931352" cy="1432289"/>
          </a:xfrm>
        </p:spPr>
        <p:txBody>
          <a:bodyPr>
            <a:normAutofit/>
          </a:bodyPr>
          <a:lstStyle/>
          <a:p>
            <a:r>
              <a:rPr lang="en-US" dirty="0"/>
              <a:t>Finding </a:t>
            </a:r>
            <a:endParaRPr lang="ar-S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205" y="2719054"/>
            <a:ext cx="5600903" cy="345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286"/>
          <a:stretch/>
        </p:blipFill>
        <p:spPr>
          <a:xfrm>
            <a:off x="349686" y="2877940"/>
            <a:ext cx="5674361" cy="32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0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A222F-1A1C-49F2-A766-EDEA743A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649" y="611504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prediction</a:t>
            </a:r>
            <a:endParaRPr lang="ar-SA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05A8AFD4-2B1F-4DB8-9ACC-7EBD4693F35D}"/>
              </a:ext>
            </a:extLst>
          </p:cNvPr>
          <p:cNvGraphicFramePr/>
          <p:nvPr>
            <p:extLst/>
          </p:nvPr>
        </p:nvGraphicFramePr>
        <p:xfrm>
          <a:off x="3816220" y="3722913"/>
          <a:ext cx="6343780" cy="274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893" y="3722912"/>
            <a:ext cx="3057582" cy="2076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222" y="3668200"/>
            <a:ext cx="3948026" cy="21862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1222" y="2510003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Random Classifier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4726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631</TotalTime>
  <Words>276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 Boardroom</vt:lpstr>
      <vt:lpstr>Diabetes Readmission Within 30 Days Prediction</vt:lpstr>
      <vt:lpstr>outline</vt:lpstr>
      <vt:lpstr>Introduction</vt:lpstr>
      <vt:lpstr>Problem statement</vt:lpstr>
      <vt:lpstr>Methodology </vt:lpstr>
      <vt:lpstr>Data preparation and Feature Engendering   </vt:lpstr>
      <vt:lpstr>prediction</vt:lpstr>
      <vt:lpstr>Finding </vt:lpstr>
      <vt:lpstr>prediction</vt:lpstr>
      <vt:lpstr>prediction</vt:lpstr>
      <vt:lpstr>Basic questions being investigated</vt:lpstr>
      <vt:lpstr>Result</vt:lpstr>
      <vt:lpstr>Future Work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Readmission Within 30 Days Prediction</dc:title>
  <dc:creator>Abeer Obaidullah</dc:creator>
  <cp:lastModifiedBy>AL ENIZI, MANAL</cp:lastModifiedBy>
  <cp:revision>10</cp:revision>
  <dcterms:created xsi:type="dcterms:W3CDTF">2021-11-17T19:58:44Z</dcterms:created>
  <dcterms:modified xsi:type="dcterms:W3CDTF">2021-11-18T06:57:35Z</dcterms:modified>
</cp:coreProperties>
</file>