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9" r:id="rId4"/>
    <p:sldId id="261"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p:restoredTop sz="94667"/>
  </p:normalViewPr>
  <p:slideViewPr>
    <p:cSldViewPr snapToGrid="0" snapToObjects="1">
      <p:cViewPr varScale="1">
        <p:scale>
          <a:sx n="84" d="100"/>
          <a:sy n="84" d="100"/>
        </p:scale>
        <p:origin x="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nalshahab/DataSets/Y_cab.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nalshahab/DataSets/Y_cab.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nalshahab/Library/Containers/com.microsoft.Excel/Data/Library/Application%20Support/Microsoft/Y_cab%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nalshahab/Library/Containers/com.microsoft.Excel/Data/Library/Application%20Support/Microsoft/Y_cab%20(version%202).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[Y_cab.csv]Sheet4!PivotTable2</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693630216326483E-2"/>
          <c:y val="0.14688759352475564"/>
          <c:w val="0.79663228742813241"/>
          <c:h val="0.63107370824582865"/>
        </c:manualLayout>
      </c:layout>
      <c:barChart>
        <c:barDir val="col"/>
        <c:grouping val="clustered"/>
        <c:varyColors val="0"/>
        <c:ser>
          <c:idx val="0"/>
          <c:order val="0"/>
          <c:tx>
            <c:strRef>
              <c:f>Sheet4!$B$1</c:f>
              <c:strCache>
                <c:ptCount val="1"/>
                <c:pt idx="0">
                  <c:v>Total</c:v>
                </c:pt>
              </c:strCache>
            </c:strRef>
          </c:tx>
          <c:spPr>
            <a:solidFill>
              <a:schemeClr val="accent1"/>
            </a:solidFill>
            <a:ln>
              <a:noFill/>
            </a:ln>
            <a:effectLst/>
          </c:spPr>
          <c:invertIfNegative val="0"/>
          <c:cat>
            <c:strRef>
              <c:f>Sheet4!$A$2:$A$21</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Sheet4!$B$2:$B$21</c:f>
              <c:numCache>
                <c:formatCode>General</c:formatCode>
                <c:ptCount val="19"/>
                <c:pt idx="0">
                  <c:v>29445</c:v>
                </c:pt>
                <c:pt idx="1">
                  <c:v>7900</c:v>
                </c:pt>
                <c:pt idx="2">
                  <c:v>98483</c:v>
                </c:pt>
                <c:pt idx="3">
                  <c:v>331215</c:v>
                </c:pt>
                <c:pt idx="4">
                  <c:v>38953</c:v>
                </c:pt>
                <c:pt idx="5">
                  <c:v>16344</c:v>
                </c:pt>
                <c:pt idx="6">
                  <c:v>151700</c:v>
                </c:pt>
                <c:pt idx="7">
                  <c:v>3230</c:v>
                </c:pt>
                <c:pt idx="8">
                  <c:v>1299</c:v>
                </c:pt>
                <c:pt idx="9">
                  <c:v>150951</c:v>
                </c:pt>
                <c:pt idx="10">
                  <c:v>5127</c:v>
                </c:pt>
                <c:pt idx="11">
                  <c:v>3438</c:v>
                </c:pt>
                <c:pt idx="12">
                  <c:v>1725</c:v>
                </c:pt>
                <c:pt idx="13">
                  <c:v>3462</c:v>
                </c:pt>
                <c:pt idx="14">
                  <c:v>36408</c:v>
                </c:pt>
                <c:pt idx="15">
                  <c:v>22092</c:v>
                </c:pt>
                <c:pt idx="16">
                  <c:v>14100</c:v>
                </c:pt>
                <c:pt idx="17">
                  <c:v>2847</c:v>
                </c:pt>
                <c:pt idx="18">
                  <c:v>129856</c:v>
                </c:pt>
              </c:numCache>
            </c:numRef>
          </c:val>
          <c:extLst>
            <c:ext xmlns:c16="http://schemas.microsoft.com/office/drawing/2014/chart" uri="{C3380CC4-5D6E-409C-BE32-E72D297353CC}">
              <c16:uniqueId val="{00000000-DD89-1642-A0B0-B27B26654E95}"/>
            </c:ext>
          </c:extLst>
        </c:ser>
        <c:dLbls>
          <c:showLegendKey val="0"/>
          <c:showVal val="0"/>
          <c:showCatName val="0"/>
          <c:showSerName val="0"/>
          <c:showPercent val="0"/>
          <c:showBubbleSize val="0"/>
        </c:dLbls>
        <c:gapWidth val="219"/>
        <c:overlap val="-27"/>
        <c:axId val="1531549584"/>
        <c:axId val="1531690512"/>
      </c:barChart>
      <c:catAx>
        <c:axId val="153154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690512"/>
        <c:crosses val="autoZero"/>
        <c:auto val="1"/>
        <c:lblAlgn val="ctr"/>
        <c:lblOffset val="100"/>
        <c:noMultiLvlLbl val="0"/>
      </c:catAx>
      <c:valAx>
        <c:axId val="153169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549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[Y_cab.csv]Sheet3!PivotTable1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Total</c:v>
                </c:pt>
              </c:strCache>
            </c:strRef>
          </c:tx>
          <c:spPr>
            <a:solidFill>
              <a:schemeClr val="accent1"/>
            </a:solidFill>
            <a:ln>
              <a:noFill/>
            </a:ln>
            <a:effectLst/>
          </c:spPr>
          <c:invertIfNegative val="0"/>
          <c:cat>
            <c:strRef>
              <c:f>Sheet3!$A$2:$A$21</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Sheet3!$B$2:$B$21</c:f>
              <c:numCache>
                <c:formatCode>General</c:formatCode>
                <c:ptCount val="19"/>
                <c:pt idx="0">
                  <c:v>30421</c:v>
                </c:pt>
                <c:pt idx="1">
                  <c:v>9766</c:v>
                </c:pt>
                <c:pt idx="2">
                  <c:v>115838</c:v>
                </c:pt>
                <c:pt idx="3">
                  <c:v>174489</c:v>
                </c:pt>
                <c:pt idx="4">
                  <c:v>39213</c:v>
                </c:pt>
                <c:pt idx="5">
                  <c:v>23659</c:v>
                </c:pt>
                <c:pt idx="6">
                  <c:v>230512</c:v>
                </c:pt>
                <c:pt idx="7">
                  <c:v>8445</c:v>
                </c:pt>
                <c:pt idx="8">
                  <c:v>10596</c:v>
                </c:pt>
                <c:pt idx="9">
                  <c:v>98056</c:v>
                </c:pt>
                <c:pt idx="10">
                  <c:v>9145</c:v>
                </c:pt>
                <c:pt idx="11">
                  <c:v>10855</c:v>
                </c:pt>
                <c:pt idx="12">
                  <c:v>311</c:v>
                </c:pt>
                <c:pt idx="13">
                  <c:v>11040</c:v>
                </c:pt>
                <c:pt idx="14">
                  <c:v>117763</c:v>
                </c:pt>
                <c:pt idx="15">
                  <c:v>69990</c:v>
                </c:pt>
                <c:pt idx="16">
                  <c:v>43585</c:v>
                </c:pt>
                <c:pt idx="17">
                  <c:v>7731</c:v>
                </c:pt>
                <c:pt idx="18">
                  <c:v>37160</c:v>
                </c:pt>
              </c:numCache>
            </c:numRef>
          </c:val>
          <c:extLst>
            <c:ext xmlns:c16="http://schemas.microsoft.com/office/drawing/2014/chart" uri="{C3380CC4-5D6E-409C-BE32-E72D297353CC}">
              <c16:uniqueId val="{00000000-E1E2-2843-A932-6E6E1AB13CE8}"/>
            </c:ext>
          </c:extLst>
        </c:ser>
        <c:dLbls>
          <c:showLegendKey val="0"/>
          <c:showVal val="0"/>
          <c:showCatName val="0"/>
          <c:showSerName val="0"/>
          <c:showPercent val="0"/>
          <c:showBubbleSize val="0"/>
        </c:dLbls>
        <c:gapWidth val="219"/>
        <c:overlap val="-27"/>
        <c:axId val="1566947488"/>
        <c:axId val="1531875280"/>
      </c:barChart>
      <c:catAx>
        <c:axId val="156694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875280"/>
        <c:crosses val="autoZero"/>
        <c:auto val="1"/>
        <c:lblAlgn val="ctr"/>
        <c:lblOffset val="100"/>
        <c:noMultiLvlLbl val="0"/>
      </c:catAx>
      <c:valAx>
        <c:axId val="1531875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94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[Y_cab (version 2).xlsb]Sheet4!PivotTable2</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Sheet4!$B$1</c:f>
              <c:strCache>
                <c:ptCount val="1"/>
                <c:pt idx="0">
                  <c:v>Total</c:v>
                </c:pt>
              </c:strCache>
            </c:strRef>
          </c:tx>
          <c:spPr>
            <a:solidFill>
              <a:schemeClr val="accent1"/>
            </a:solidFill>
            <a:ln>
              <a:noFill/>
            </a:ln>
            <a:effectLst/>
          </c:spPr>
          <c:invertIfNegative val="0"/>
          <c:cat>
            <c:strRef>
              <c:f>Sheet4!$A$2:$A$21</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Sheet4!$B$2:$B$21</c:f>
              <c:numCache>
                <c:formatCode>General</c:formatCode>
                <c:ptCount val="19"/>
                <c:pt idx="0">
                  <c:v>534012.45000006643</c:v>
                </c:pt>
                <c:pt idx="1">
                  <c:v>220986.98999998995</c:v>
                </c:pt>
                <c:pt idx="2">
                  <c:v>2216212.0499994955</c:v>
                </c:pt>
                <c:pt idx="3">
                  <c:v>7606115.1999938199</c:v>
                </c:pt>
                <c:pt idx="4">
                  <c:v>985669.47000005352</c:v>
                </c:pt>
                <c:pt idx="5">
                  <c:v>344889.03999990248</c:v>
                </c:pt>
                <c:pt idx="6">
                  <c:v>3488882.5700001903</c:v>
                </c:pt>
                <c:pt idx="7">
                  <c:v>64882.939999998795</c:v>
                </c:pt>
                <c:pt idx="8">
                  <c:v>45893.250000000946</c:v>
                </c:pt>
                <c:pt idx="9">
                  <c:v>3505916.4100016761</c:v>
                </c:pt>
                <c:pt idx="10">
                  <c:v>79444.919999995269</c:v>
                </c:pt>
                <c:pt idx="11">
                  <c:v>80078.579999996044</c:v>
                </c:pt>
                <c:pt idx="12">
                  <c:v>29589.18000000047</c:v>
                </c:pt>
                <c:pt idx="13">
                  <c:v>87592.709999999133</c:v>
                </c:pt>
                <c:pt idx="14">
                  <c:v>869269.81999998994</c:v>
                </c:pt>
                <c:pt idx="15">
                  <c:v>582795.82999988319</c:v>
                </c:pt>
                <c:pt idx="16">
                  <c:v>314278.08000000741</c:v>
                </c:pt>
                <c:pt idx="17">
                  <c:v>71439.83000000332</c:v>
                </c:pt>
                <c:pt idx="18">
                  <c:v>2880355.2199977618</c:v>
                </c:pt>
              </c:numCache>
            </c:numRef>
          </c:val>
          <c:extLst>
            <c:ext xmlns:c16="http://schemas.microsoft.com/office/drawing/2014/chart" uri="{C3380CC4-5D6E-409C-BE32-E72D297353CC}">
              <c16:uniqueId val="{00000000-4EB4-FB4D-B978-C6558D792686}"/>
            </c:ext>
          </c:extLst>
        </c:ser>
        <c:dLbls>
          <c:showLegendKey val="0"/>
          <c:showVal val="0"/>
          <c:showCatName val="0"/>
          <c:showSerName val="0"/>
          <c:showPercent val="0"/>
          <c:showBubbleSize val="0"/>
        </c:dLbls>
        <c:gapWidth val="219"/>
        <c:overlap val="-27"/>
        <c:axId val="1531549584"/>
        <c:axId val="1531690512"/>
      </c:barChart>
      <c:catAx>
        <c:axId val="153154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690512"/>
        <c:crosses val="autoZero"/>
        <c:auto val="1"/>
        <c:lblAlgn val="ctr"/>
        <c:lblOffset val="100"/>
        <c:noMultiLvlLbl val="0"/>
      </c:catAx>
      <c:valAx>
        <c:axId val="153169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549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[Y_cab (version 2).xlsb]Sheet3!PivotTable1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Total</c:v>
                </c:pt>
              </c:strCache>
            </c:strRef>
          </c:tx>
          <c:spPr>
            <a:solidFill>
              <a:schemeClr val="accent1"/>
            </a:solidFill>
            <a:ln>
              <a:noFill/>
            </a:ln>
            <a:effectLst/>
          </c:spPr>
          <c:invertIfNegative val="0"/>
          <c:cat>
            <c:strRef>
              <c:f>Sheet3!$A$2:$A$21</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Sheet3!$B$2:$B$21</c:f>
              <c:numCache>
                <c:formatCode>General</c:formatCode>
                <c:ptCount val="19"/>
                <c:pt idx="0">
                  <c:v>808821.19999967504</c:v>
                </c:pt>
                <c:pt idx="1">
                  <c:v>155106.50000000856</c:v>
                </c:pt>
                <c:pt idx="2">
                  <c:v>2591987.5400001076</c:v>
                </c:pt>
                <c:pt idx="3">
                  <c:v>4439328.0499976454</c:v>
                </c:pt>
                <c:pt idx="4">
                  <c:v>756662.30999990809</c:v>
                </c:pt>
                <c:pt idx="5">
                  <c:v>508939.97000019113</c:v>
                </c:pt>
                <c:pt idx="6">
                  <c:v>5462921.4900004202</c:v>
                </c:pt>
                <c:pt idx="7">
                  <c:v>148447.34000001469</c:v>
                </c:pt>
                <c:pt idx="8">
                  <c:v>182849.60999999684</c:v>
                </c:pt>
                <c:pt idx="9">
                  <c:v>2042201.5499992124</c:v>
                </c:pt>
                <c:pt idx="10">
                  <c:v>175594.96999996441</c:v>
                </c:pt>
                <c:pt idx="11">
                  <c:v>207442.64000001131</c:v>
                </c:pt>
                <c:pt idx="12">
                  <c:v>6367.6499999999378</c:v>
                </c:pt>
                <c:pt idx="13">
                  <c:v>339768.43999997136</c:v>
                </c:pt>
                <c:pt idx="14">
                  <c:v>2551705.3500014534</c:v>
                </c:pt>
                <c:pt idx="15">
                  <c:v>1644059.9399998584</c:v>
                </c:pt>
                <c:pt idx="16">
                  <c:v>1151180.4899998391</c:v>
                </c:pt>
                <c:pt idx="17">
                  <c:v>83053.0100000081</c:v>
                </c:pt>
                <c:pt idx="18">
                  <c:v>811635.93000008259</c:v>
                </c:pt>
              </c:numCache>
            </c:numRef>
          </c:val>
          <c:extLst>
            <c:ext xmlns:c16="http://schemas.microsoft.com/office/drawing/2014/chart" uri="{C3380CC4-5D6E-409C-BE32-E72D297353CC}">
              <c16:uniqueId val="{00000000-8E2E-9343-9404-A8E0B2DF698D}"/>
            </c:ext>
          </c:extLst>
        </c:ser>
        <c:dLbls>
          <c:showLegendKey val="0"/>
          <c:showVal val="0"/>
          <c:showCatName val="0"/>
          <c:showSerName val="0"/>
          <c:showPercent val="0"/>
          <c:showBubbleSize val="0"/>
        </c:dLbls>
        <c:gapWidth val="219"/>
        <c:overlap val="-27"/>
        <c:axId val="1566947488"/>
        <c:axId val="1531875280"/>
      </c:barChart>
      <c:catAx>
        <c:axId val="156694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875280"/>
        <c:crosses val="autoZero"/>
        <c:auto val="1"/>
        <c:lblAlgn val="ctr"/>
        <c:lblOffset val="100"/>
        <c:noMultiLvlLbl val="0"/>
      </c:catAx>
      <c:valAx>
        <c:axId val="1531875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94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E6FA1-819F-4DA3-BC1C-E8F9888752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A0AFAA-D79F-4BCD-BA1A-82E457623589}">
      <dgm:prSet/>
      <dgm:spPr/>
      <dgm:t>
        <a:bodyPr/>
        <a:lstStyle/>
        <a:p>
          <a:r>
            <a:rPr lang="en-US" u="none" dirty="0"/>
            <a:t>Yellow cab has better performance over all </a:t>
          </a:r>
        </a:p>
      </dgm:t>
    </dgm:pt>
    <dgm:pt modelId="{F025DE6B-A417-4CD1-87B7-9083DC8D5DF9}" type="parTrans" cxnId="{EACBBC98-486A-41B1-B501-0DE2D014C085}">
      <dgm:prSet/>
      <dgm:spPr/>
      <dgm:t>
        <a:bodyPr/>
        <a:lstStyle/>
        <a:p>
          <a:endParaRPr lang="en-US"/>
        </a:p>
      </dgm:t>
    </dgm:pt>
    <dgm:pt modelId="{7D7568E4-484A-4412-87B4-4568A6583591}" type="sibTrans" cxnId="{EACBBC98-486A-41B1-B501-0DE2D014C085}">
      <dgm:prSet/>
      <dgm:spPr/>
      <dgm:t>
        <a:bodyPr/>
        <a:lstStyle/>
        <a:p>
          <a:endParaRPr lang="en-US"/>
        </a:p>
      </dgm:t>
    </dgm:pt>
    <dgm:pt modelId="{D5E23766-F09F-4CF9-8929-9DECA292708C}">
      <dgm:prSet/>
      <dgm:spPr/>
      <dgm:t>
        <a:bodyPr/>
        <a:lstStyle/>
        <a:p>
          <a:r>
            <a:rPr lang="en-US"/>
            <a:t>Yellow cab made more profit per trip and over all profit than that of pink cab</a:t>
          </a:r>
        </a:p>
      </dgm:t>
    </dgm:pt>
    <dgm:pt modelId="{B2A33A93-0531-42E9-8123-8AAD30FD7310}" type="parTrans" cxnId="{10760E46-DE51-472C-A1D8-CC02C14ADB62}">
      <dgm:prSet/>
      <dgm:spPr/>
      <dgm:t>
        <a:bodyPr/>
        <a:lstStyle/>
        <a:p>
          <a:endParaRPr lang="en-US"/>
        </a:p>
      </dgm:t>
    </dgm:pt>
    <dgm:pt modelId="{0A4D3C4F-B521-4322-8AFB-37F0A6FD10F8}" type="sibTrans" cxnId="{10760E46-DE51-472C-A1D8-CC02C14ADB62}">
      <dgm:prSet/>
      <dgm:spPr/>
      <dgm:t>
        <a:bodyPr/>
        <a:lstStyle/>
        <a:p>
          <a:endParaRPr lang="en-US"/>
        </a:p>
      </dgm:t>
    </dgm:pt>
    <dgm:pt modelId="{C37398CC-B5B0-4BB5-BB31-9ABEC416F3C6}">
      <dgm:prSet/>
      <dgm:spPr/>
      <dgm:t>
        <a:bodyPr/>
        <a:lstStyle/>
        <a:p>
          <a:r>
            <a:rPr lang="en-US"/>
            <a:t>Yellow cab has more number of users than that of pink cab</a:t>
          </a:r>
        </a:p>
      </dgm:t>
    </dgm:pt>
    <dgm:pt modelId="{1BF71B7B-4611-405A-9388-BC85DA1C5D36}" type="parTrans" cxnId="{C38FB711-F3BD-4631-A039-F666DF12DE49}">
      <dgm:prSet/>
      <dgm:spPr/>
      <dgm:t>
        <a:bodyPr/>
        <a:lstStyle/>
        <a:p>
          <a:endParaRPr lang="en-US"/>
        </a:p>
      </dgm:t>
    </dgm:pt>
    <dgm:pt modelId="{47E2A0FA-783A-4F98-B45D-E86E0DFE9D19}" type="sibTrans" cxnId="{C38FB711-F3BD-4631-A039-F666DF12DE49}">
      <dgm:prSet/>
      <dgm:spPr/>
      <dgm:t>
        <a:bodyPr/>
        <a:lstStyle/>
        <a:p>
          <a:endParaRPr lang="en-US"/>
        </a:p>
      </dgm:t>
    </dgm:pt>
    <dgm:pt modelId="{D1F8C377-B7A0-4AE5-B13A-590709EF4A1F}" type="pres">
      <dgm:prSet presAssocID="{08EE6FA1-819F-4DA3-BC1C-E8F988875293}" presName="root" presStyleCnt="0">
        <dgm:presLayoutVars>
          <dgm:dir/>
          <dgm:resizeHandles val="exact"/>
        </dgm:presLayoutVars>
      </dgm:prSet>
      <dgm:spPr/>
    </dgm:pt>
    <dgm:pt modelId="{6C62DBEB-D762-4D70-98AD-54B5C8143C26}" type="pres">
      <dgm:prSet presAssocID="{CDA0AFAA-D79F-4BCD-BA1A-82E457623589}" presName="compNode" presStyleCnt="0"/>
      <dgm:spPr/>
    </dgm:pt>
    <dgm:pt modelId="{8AC8E4AC-E1FD-4717-8F0B-1771F72FD6ED}" type="pres">
      <dgm:prSet presAssocID="{CDA0AFAA-D79F-4BCD-BA1A-82E457623589}" presName="bgRect" presStyleLbl="bgShp" presStyleIdx="0" presStyleCnt="3"/>
      <dgm:spPr/>
    </dgm:pt>
    <dgm:pt modelId="{20328EDF-0DA1-4FCF-A51B-09093BC4AAB6}" type="pres">
      <dgm:prSet presAssocID="{CDA0AFAA-D79F-4BCD-BA1A-82E4576235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5D4806A-68EA-4D7A-8D25-F2B58D4C4226}" type="pres">
      <dgm:prSet presAssocID="{CDA0AFAA-D79F-4BCD-BA1A-82E457623589}" presName="spaceRect" presStyleCnt="0"/>
      <dgm:spPr/>
    </dgm:pt>
    <dgm:pt modelId="{16174F68-905C-46BB-B75B-A52E75C086CE}" type="pres">
      <dgm:prSet presAssocID="{CDA0AFAA-D79F-4BCD-BA1A-82E457623589}" presName="parTx" presStyleLbl="revTx" presStyleIdx="0" presStyleCnt="3">
        <dgm:presLayoutVars>
          <dgm:chMax val="0"/>
          <dgm:chPref val="0"/>
        </dgm:presLayoutVars>
      </dgm:prSet>
      <dgm:spPr/>
    </dgm:pt>
    <dgm:pt modelId="{24B6A383-D036-401E-99DF-3FD12ACCB9F9}" type="pres">
      <dgm:prSet presAssocID="{7D7568E4-484A-4412-87B4-4568A6583591}" presName="sibTrans" presStyleCnt="0"/>
      <dgm:spPr/>
    </dgm:pt>
    <dgm:pt modelId="{E733A207-BB01-41F7-9B00-420FCB61E0B6}" type="pres">
      <dgm:prSet presAssocID="{D5E23766-F09F-4CF9-8929-9DECA292708C}" presName="compNode" presStyleCnt="0"/>
      <dgm:spPr/>
    </dgm:pt>
    <dgm:pt modelId="{B868A405-DECE-4A6C-B71C-CC36A595092C}" type="pres">
      <dgm:prSet presAssocID="{D5E23766-F09F-4CF9-8929-9DECA292708C}" presName="bgRect" presStyleLbl="bgShp" presStyleIdx="1" presStyleCnt="3"/>
      <dgm:spPr/>
    </dgm:pt>
    <dgm:pt modelId="{D49129D4-DB81-4673-BAE6-A0543389BD3C}" type="pres">
      <dgm:prSet presAssocID="{D5E23766-F09F-4CF9-8929-9DECA29270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ABCD02C7-011B-44C3-9629-7FFAF3A26DE6}" type="pres">
      <dgm:prSet presAssocID="{D5E23766-F09F-4CF9-8929-9DECA292708C}" presName="spaceRect" presStyleCnt="0"/>
      <dgm:spPr/>
    </dgm:pt>
    <dgm:pt modelId="{0DE30FEE-7D38-42B4-85F6-8404E59D5543}" type="pres">
      <dgm:prSet presAssocID="{D5E23766-F09F-4CF9-8929-9DECA292708C}" presName="parTx" presStyleLbl="revTx" presStyleIdx="1" presStyleCnt="3">
        <dgm:presLayoutVars>
          <dgm:chMax val="0"/>
          <dgm:chPref val="0"/>
        </dgm:presLayoutVars>
      </dgm:prSet>
      <dgm:spPr/>
    </dgm:pt>
    <dgm:pt modelId="{2B614906-ADB3-49A3-8EAA-A4E38ECF8DDB}" type="pres">
      <dgm:prSet presAssocID="{0A4D3C4F-B521-4322-8AFB-37F0A6FD10F8}" presName="sibTrans" presStyleCnt="0"/>
      <dgm:spPr/>
    </dgm:pt>
    <dgm:pt modelId="{FF6BC1E1-6E12-43A1-93D5-E70630917272}" type="pres">
      <dgm:prSet presAssocID="{C37398CC-B5B0-4BB5-BB31-9ABEC416F3C6}" presName="compNode" presStyleCnt="0"/>
      <dgm:spPr/>
    </dgm:pt>
    <dgm:pt modelId="{147FDBE3-A019-4CEC-B487-2D3D65B2B9BD}" type="pres">
      <dgm:prSet presAssocID="{C37398CC-B5B0-4BB5-BB31-9ABEC416F3C6}" presName="bgRect" presStyleLbl="bgShp" presStyleIdx="2" presStyleCnt="3"/>
      <dgm:spPr/>
    </dgm:pt>
    <dgm:pt modelId="{269F41B6-014C-4E19-A2B9-89C88BBAF80B}" type="pres">
      <dgm:prSet presAssocID="{C37398CC-B5B0-4BB5-BB31-9ABEC416F3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9E6B7A75-8657-40BD-B5C5-C6BAB99F029B}" type="pres">
      <dgm:prSet presAssocID="{C37398CC-B5B0-4BB5-BB31-9ABEC416F3C6}" presName="spaceRect" presStyleCnt="0"/>
      <dgm:spPr/>
    </dgm:pt>
    <dgm:pt modelId="{CE44B888-2372-4E0E-AAF1-41A415EC3A4C}" type="pres">
      <dgm:prSet presAssocID="{C37398CC-B5B0-4BB5-BB31-9ABEC416F3C6}" presName="parTx" presStyleLbl="revTx" presStyleIdx="2" presStyleCnt="3">
        <dgm:presLayoutVars>
          <dgm:chMax val="0"/>
          <dgm:chPref val="0"/>
        </dgm:presLayoutVars>
      </dgm:prSet>
      <dgm:spPr/>
    </dgm:pt>
  </dgm:ptLst>
  <dgm:cxnLst>
    <dgm:cxn modelId="{C38FB711-F3BD-4631-A039-F666DF12DE49}" srcId="{08EE6FA1-819F-4DA3-BC1C-E8F988875293}" destId="{C37398CC-B5B0-4BB5-BB31-9ABEC416F3C6}" srcOrd="2" destOrd="0" parTransId="{1BF71B7B-4611-405A-9388-BC85DA1C5D36}" sibTransId="{47E2A0FA-783A-4F98-B45D-E86E0DFE9D19}"/>
    <dgm:cxn modelId="{6B1E8225-6DC5-46A5-8F26-AC4F17D4120C}" type="presOf" srcId="{D5E23766-F09F-4CF9-8929-9DECA292708C}" destId="{0DE30FEE-7D38-42B4-85F6-8404E59D5543}" srcOrd="0" destOrd="0" presId="urn:microsoft.com/office/officeart/2018/2/layout/IconVerticalSolidList"/>
    <dgm:cxn modelId="{10760E46-DE51-472C-A1D8-CC02C14ADB62}" srcId="{08EE6FA1-819F-4DA3-BC1C-E8F988875293}" destId="{D5E23766-F09F-4CF9-8929-9DECA292708C}" srcOrd="1" destOrd="0" parTransId="{B2A33A93-0531-42E9-8123-8AAD30FD7310}" sibTransId="{0A4D3C4F-B521-4322-8AFB-37F0A6FD10F8}"/>
    <dgm:cxn modelId="{459ADA68-31BE-4EB6-9D55-22FE84E51F95}" type="presOf" srcId="{08EE6FA1-819F-4DA3-BC1C-E8F988875293}" destId="{D1F8C377-B7A0-4AE5-B13A-590709EF4A1F}" srcOrd="0" destOrd="0" presId="urn:microsoft.com/office/officeart/2018/2/layout/IconVerticalSolidList"/>
    <dgm:cxn modelId="{84243B6D-6BEF-4DF8-A4F6-98A7F8469D1F}" type="presOf" srcId="{CDA0AFAA-D79F-4BCD-BA1A-82E457623589}" destId="{16174F68-905C-46BB-B75B-A52E75C086CE}" srcOrd="0" destOrd="0" presId="urn:microsoft.com/office/officeart/2018/2/layout/IconVerticalSolidList"/>
    <dgm:cxn modelId="{EACBBC98-486A-41B1-B501-0DE2D014C085}" srcId="{08EE6FA1-819F-4DA3-BC1C-E8F988875293}" destId="{CDA0AFAA-D79F-4BCD-BA1A-82E457623589}" srcOrd="0" destOrd="0" parTransId="{F025DE6B-A417-4CD1-87B7-9083DC8D5DF9}" sibTransId="{7D7568E4-484A-4412-87B4-4568A6583591}"/>
    <dgm:cxn modelId="{F0658F9C-4C65-4EC7-AD39-568E6D54E8FF}" type="presOf" srcId="{C37398CC-B5B0-4BB5-BB31-9ABEC416F3C6}" destId="{CE44B888-2372-4E0E-AAF1-41A415EC3A4C}" srcOrd="0" destOrd="0" presId="urn:microsoft.com/office/officeart/2018/2/layout/IconVerticalSolidList"/>
    <dgm:cxn modelId="{74F7CAED-25C7-446E-BF27-0BE9E60BABAA}" type="presParOf" srcId="{D1F8C377-B7A0-4AE5-B13A-590709EF4A1F}" destId="{6C62DBEB-D762-4D70-98AD-54B5C8143C26}" srcOrd="0" destOrd="0" presId="urn:microsoft.com/office/officeart/2018/2/layout/IconVerticalSolidList"/>
    <dgm:cxn modelId="{FC9C223E-9DAE-44B9-B087-20DEDC34B8BD}" type="presParOf" srcId="{6C62DBEB-D762-4D70-98AD-54B5C8143C26}" destId="{8AC8E4AC-E1FD-4717-8F0B-1771F72FD6ED}" srcOrd="0" destOrd="0" presId="urn:microsoft.com/office/officeart/2018/2/layout/IconVerticalSolidList"/>
    <dgm:cxn modelId="{1527D53D-A28E-4169-8A90-14E741CADDCA}" type="presParOf" srcId="{6C62DBEB-D762-4D70-98AD-54B5C8143C26}" destId="{20328EDF-0DA1-4FCF-A51B-09093BC4AAB6}" srcOrd="1" destOrd="0" presId="urn:microsoft.com/office/officeart/2018/2/layout/IconVerticalSolidList"/>
    <dgm:cxn modelId="{9F3554D0-7B01-446A-8A7C-2F3ABE2B05FB}" type="presParOf" srcId="{6C62DBEB-D762-4D70-98AD-54B5C8143C26}" destId="{85D4806A-68EA-4D7A-8D25-F2B58D4C4226}" srcOrd="2" destOrd="0" presId="urn:microsoft.com/office/officeart/2018/2/layout/IconVerticalSolidList"/>
    <dgm:cxn modelId="{D84F569C-29DA-48FE-8311-FF80422CD996}" type="presParOf" srcId="{6C62DBEB-D762-4D70-98AD-54B5C8143C26}" destId="{16174F68-905C-46BB-B75B-A52E75C086CE}" srcOrd="3" destOrd="0" presId="urn:microsoft.com/office/officeart/2018/2/layout/IconVerticalSolidList"/>
    <dgm:cxn modelId="{58D436E2-38E4-476F-A6D1-DAF2011B251E}" type="presParOf" srcId="{D1F8C377-B7A0-4AE5-B13A-590709EF4A1F}" destId="{24B6A383-D036-401E-99DF-3FD12ACCB9F9}" srcOrd="1" destOrd="0" presId="urn:microsoft.com/office/officeart/2018/2/layout/IconVerticalSolidList"/>
    <dgm:cxn modelId="{14A937BD-9337-409C-A8C7-EE014A46658E}" type="presParOf" srcId="{D1F8C377-B7A0-4AE5-B13A-590709EF4A1F}" destId="{E733A207-BB01-41F7-9B00-420FCB61E0B6}" srcOrd="2" destOrd="0" presId="urn:microsoft.com/office/officeart/2018/2/layout/IconVerticalSolidList"/>
    <dgm:cxn modelId="{AC815039-9475-420C-B520-0AF2EDE5C873}" type="presParOf" srcId="{E733A207-BB01-41F7-9B00-420FCB61E0B6}" destId="{B868A405-DECE-4A6C-B71C-CC36A595092C}" srcOrd="0" destOrd="0" presId="urn:microsoft.com/office/officeart/2018/2/layout/IconVerticalSolidList"/>
    <dgm:cxn modelId="{EBE40759-04C6-4C67-B837-30FBB7DBAB9F}" type="presParOf" srcId="{E733A207-BB01-41F7-9B00-420FCB61E0B6}" destId="{D49129D4-DB81-4673-BAE6-A0543389BD3C}" srcOrd="1" destOrd="0" presId="urn:microsoft.com/office/officeart/2018/2/layout/IconVerticalSolidList"/>
    <dgm:cxn modelId="{A424158A-B5C2-48F7-99CD-D91AFBC7B606}" type="presParOf" srcId="{E733A207-BB01-41F7-9B00-420FCB61E0B6}" destId="{ABCD02C7-011B-44C3-9629-7FFAF3A26DE6}" srcOrd="2" destOrd="0" presId="urn:microsoft.com/office/officeart/2018/2/layout/IconVerticalSolidList"/>
    <dgm:cxn modelId="{5EC2C039-6DDF-4848-A51D-BD22F55A15F8}" type="presParOf" srcId="{E733A207-BB01-41F7-9B00-420FCB61E0B6}" destId="{0DE30FEE-7D38-42B4-85F6-8404E59D5543}" srcOrd="3" destOrd="0" presId="urn:microsoft.com/office/officeart/2018/2/layout/IconVerticalSolidList"/>
    <dgm:cxn modelId="{760A7DB2-7016-4549-83A0-35C769FD8118}" type="presParOf" srcId="{D1F8C377-B7A0-4AE5-B13A-590709EF4A1F}" destId="{2B614906-ADB3-49A3-8EAA-A4E38ECF8DDB}" srcOrd="3" destOrd="0" presId="urn:microsoft.com/office/officeart/2018/2/layout/IconVerticalSolidList"/>
    <dgm:cxn modelId="{BD452BD8-CACD-4E93-8C88-900728AFFFBC}" type="presParOf" srcId="{D1F8C377-B7A0-4AE5-B13A-590709EF4A1F}" destId="{FF6BC1E1-6E12-43A1-93D5-E70630917272}" srcOrd="4" destOrd="0" presId="urn:microsoft.com/office/officeart/2018/2/layout/IconVerticalSolidList"/>
    <dgm:cxn modelId="{E594F587-70C7-472D-9965-3DA93328D7FE}" type="presParOf" srcId="{FF6BC1E1-6E12-43A1-93D5-E70630917272}" destId="{147FDBE3-A019-4CEC-B487-2D3D65B2B9BD}" srcOrd="0" destOrd="0" presId="urn:microsoft.com/office/officeart/2018/2/layout/IconVerticalSolidList"/>
    <dgm:cxn modelId="{3D274548-48A1-4B34-8839-F14E9E53A261}" type="presParOf" srcId="{FF6BC1E1-6E12-43A1-93D5-E70630917272}" destId="{269F41B6-014C-4E19-A2B9-89C88BBAF80B}" srcOrd="1" destOrd="0" presId="urn:microsoft.com/office/officeart/2018/2/layout/IconVerticalSolidList"/>
    <dgm:cxn modelId="{AD4C52C4-AA9E-4AD6-8F1D-81C3D5656E2F}" type="presParOf" srcId="{FF6BC1E1-6E12-43A1-93D5-E70630917272}" destId="{9E6B7A75-8657-40BD-B5C5-C6BAB99F029B}" srcOrd="2" destOrd="0" presId="urn:microsoft.com/office/officeart/2018/2/layout/IconVerticalSolidList"/>
    <dgm:cxn modelId="{D87B000E-A6C1-4692-A87D-30A36138D830}" type="presParOf" srcId="{FF6BC1E1-6E12-43A1-93D5-E70630917272}" destId="{CE44B888-2372-4E0E-AAF1-41A415EC3A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8E4AC-E1FD-4717-8F0B-1771F72FD6ED}">
      <dsp:nvSpPr>
        <dsp:cNvPr id="0" name=""/>
        <dsp:cNvSpPr/>
      </dsp:nvSpPr>
      <dsp:spPr>
        <a:xfrm>
          <a:off x="0" y="638"/>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28EDF-0DA1-4FCF-A51B-09093BC4AAB6}">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174F68-905C-46BB-B75B-A52E75C086CE}">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u="none" kern="1200" dirty="0"/>
            <a:t>Yellow cab has better performance over all </a:t>
          </a:r>
        </a:p>
      </dsp:txBody>
      <dsp:txXfrm>
        <a:off x="1725715" y="638"/>
        <a:ext cx="4180465" cy="1494125"/>
      </dsp:txXfrm>
    </dsp:sp>
    <dsp:sp modelId="{B868A405-DECE-4A6C-B71C-CC36A595092C}">
      <dsp:nvSpPr>
        <dsp:cNvPr id="0" name=""/>
        <dsp:cNvSpPr/>
      </dsp:nvSpPr>
      <dsp:spPr>
        <a:xfrm>
          <a:off x="0" y="1868296"/>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129D4-DB81-4673-BAE6-A0543389BD3C}">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30FEE-7D38-42B4-85F6-8404E59D5543}">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Yellow cab made more profit per trip and over all profit than that of pink cab</a:t>
          </a:r>
        </a:p>
      </dsp:txBody>
      <dsp:txXfrm>
        <a:off x="1725715" y="1868296"/>
        <a:ext cx="4180465" cy="1494125"/>
      </dsp:txXfrm>
    </dsp:sp>
    <dsp:sp modelId="{147FDBE3-A019-4CEC-B487-2D3D65B2B9BD}">
      <dsp:nvSpPr>
        <dsp:cNvPr id="0" name=""/>
        <dsp:cNvSpPr/>
      </dsp:nvSpPr>
      <dsp:spPr>
        <a:xfrm>
          <a:off x="0" y="3735953"/>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F41B6-014C-4E19-A2B9-89C88BBAF80B}">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44B888-2372-4E0E-AAF1-41A415EC3A4C}">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Yellow cab has more number of users than that of pink cab</a:t>
          </a:r>
        </a:p>
      </dsp:txBody>
      <dsp:txXfrm>
        <a:off x="1725715" y="3735953"/>
        <a:ext cx="4180465"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C1168E4-0CA8-5E4F-9C36-CAB577CB2734}" type="datetimeFigureOut">
              <a:rPr lang="en-US" smtClean="0"/>
              <a:t>7/19/22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077909C-996F-5943-BAF4-418C9F6BB52B}" type="slidenum">
              <a:rPr lang="en-US" smtClean="0"/>
              <a:t>‹#›</a:t>
            </a:fld>
            <a:endParaRPr lang="en-US"/>
          </a:p>
        </p:txBody>
      </p:sp>
    </p:spTree>
    <p:extLst>
      <p:ext uri="{BB962C8B-B14F-4D97-AF65-F5344CB8AC3E}">
        <p14:creationId xmlns:p14="http://schemas.microsoft.com/office/powerpoint/2010/main" val="22817227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168E4-0CA8-5E4F-9C36-CAB577CB2734}"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32794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168E4-0CA8-5E4F-9C36-CAB577CB2734}"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121198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168E4-0CA8-5E4F-9C36-CAB577CB2734}" type="datetimeFigureOut">
              <a:rPr lang="en-US" smtClean="0"/>
              <a:t>7/19/22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383390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C1168E4-0CA8-5E4F-9C36-CAB577CB2734}" type="datetimeFigureOut">
              <a:rPr lang="en-US" smtClean="0"/>
              <a:t>7/19/22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22885814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1168E4-0CA8-5E4F-9C36-CAB577CB2734}" type="datetimeFigureOut">
              <a:rPr lang="en-US" smtClean="0"/>
              <a:t>7/19/22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37357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1168E4-0CA8-5E4F-9C36-CAB577CB2734}" type="datetimeFigureOut">
              <a:rPr lang="en-US" smtClean="0"/>
              <a:t>7/19/22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294568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1168E4-0CA8-5E4F-9C36-CAB577CB2734}" type="datetimeFigureOut">
              <a:rPr lang="en-US" smtClean="0"/>
              <a:t>7/19/22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184394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168E4-0CA8-5E4F-9C36-CAB577CB2734}" type="datetimeFigureOut">
              <a:rPr lang="en-US" smtClean="0"/>
              <a:t>7/19/22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7909C-996F-5943-BAF4-418C9F6BB52B}" type="slidenum">
              <a:rPr lang="en-US" smtClean="0"/>
              <a:t>‹#›</a:t>
            </a:fld>
            <a:endParaRPr lang="en-US"/>
          </a:p>
        </p:txBody>
      </p:sp>
    </p:spTree>
    <p:extLst>
      <p:ext uri="{BB962C8B-B14F-4D97-AF65-F5344CB8AC3E}">
        <p14:creationId xmlns:p14="http://schemas.microsoft.com/office/powerpoint/2010/main" val="109184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1168E4-0CA8-5E4F-9C36-CAB577CB2734}" type="datetimeFigureOut">
              <a:rPr lang="en-US" smtClean="0"/>
              <a:t>7/19/22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077909C-996F-5943-BAF4-418C9F6BB52B}"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153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C1168E4-0CA8-5E4F-9C36-CAB577CB2734}" type="datetimeFigureOut">
              <a:rPr lang="en-US" smtClean="0"/>
              <a:t>7/19/22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077909C-996F-5943-BAF4-418C9F6BB52B}"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4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C1168E4-0CA8-5E4F-9C36-CAB577CB2734}" type="datetimeFigureOut">
              <a:rPr lang="en-US" smtClean="0"/>
              <a:t>7/19/22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077909C-996F-5943-BAF4-418C9F6BB52B}"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737946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ed organisers on shelves">
            <a:extLst>
              <a:ext uri="{FF2B5EF4-FFF2-40B4-BE49-F238E27FC236}">
                <a16:creationId xmlns:a16="http://schemas.microsoft.com/office/drawing/2014/main" id="{27047C93-E3C1-A695-C986-6D456455717F}"/>
              </a:ext>
            </a:extLst>
          </p:cNvPr>
          <p:cNvPicPr>
            <a:picLocks noChangeAspect="1"/>
          </p:cNvPicPr>
          <p:nvPr/>
        </p:nvPicPr>
        <p:blipFill rotWithShape="1">
          <a:blip r:embed="rId2">
            <a:alphaModFix amt="45000"/>
          </a:blip>
          <a:srcRect t="7221" b="944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513A7D50-8E06-0A87-11A1-FFC16F5E9D9F}"/>
              </a:ext>
            </a:extLst>
          </p:cNvPr>
          <p:cNvSpPr>
            <a:spLocks noGrp="1"/>
          </p:cNvSpPr>
          <p:nvPr>
            <p:ph type="ctrTitle"/>
          </p:nvPr>
        </p:nvSpPr>
        <p:spPr>
          <a:xfrm>
            <a:off x="1769532" y="2091263"/>
            <a:ext cx="8652938" cy="2461504"/>
          </a:xfrm>
        </p:spPr>
        <p:txBody>
          <a:bodyPr>
            <a:normAutofit/>
          </a:bodyPr>
          <a:lstStyle/>
          <a:p>
            <a:r>
              <a:rPr lang="en-US" dirty="0"/>
              <a:t>Case Study</a:t>
            </a:r>
          </a:p>
        </p:txBody>
      </p:sp>
      <p:sp>
        <p:nvSpPr>
          <p:cNvPr id="3" name="Subtitle 2">
            <a:extLst>
              <a:ext uri="{FF2B5EF4-FFF2-40B4-BE49-F238E27FC236}">
                <a16:creationId xmlns:a16="http://schemas.microsoft.com/office/drawing/2014/main" id="{BFD9B6F1-14D2-C8E5-40BC-058429848DF1}"/>
              </a:ext>
            </a:extLst>
          </p:cNvPr>
          <p:cNvSpPr>
            <a:spLocks noGrp="1"/>
          </p:cNvSpPr>
          <p:nvPr>
            <p:ph type="subTitle" idx="1"/>
          </p:nvPr>
        </p:nvSpPr>
        <p:spPr>
          <a:xfrm>
            <a:off x="1769532" y="4623127"/>
            <a:ext cx="8655200" cy="457201"/>
          </a:xfrm>
        </p:spPr>
        <p:txBody>
          <a:bodyPr>
            <a:normAutofit/>
          </a:bodyPr>
          <a:lstStyle/>
          <a:p>
            <a:pPr>
              <a:spcAft>
                <a:spcPts val="600"/>
              </a:spcAft>
            </a:pPr>
            <a:r>
              <a:rPr lang="en-US">
                <a:solidFill>
                  <a:schemeClr val="tx1"/>
                </a:solidFill>
              </a:rPr>
              <a:t>Virtual internship | Manal Shahab</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1586447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8E9EB05-130F-A9D7-CF9A-7CA1C56067AF}"/>
              </a:ext>
            </a:extLst>
          </p:cNvPr>
          <p:cNvGraphicFramePr>
            <a:graphicFrameLocks/>
          </p:cNvGraphicFramePr>
          <p:nvPr>
            <p:extLst>
              <p:ext uri="{D42A27DB-BD31-4B8C-83A1-F6EECF244321}">
                <p14:modId xmlns:p14="http://schemas.microsoft.com/office/powerpoint/2010/main" val="3293525652"/>
              </p:ext>
            </p:extLst>
          </p:nvPr>
        </p:nvGraphicFramePr>
        <p:xfrm>
          <a:off x="783981" y="599607"/>
          <a:ext cx="4502046" cy="234867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4D950EE-B919-0E58-DE5C-CC36052559C3}"/>
              </a:ext>
            </a:extLst>
          </p:cNvPr>
          <p:cNvSpPr txBox="1"/>
          <p:nvPr/>
        </p:nvSpPr>
        <p:spPr>
          <a:xfrm rot="16200000">
            <a:off x="247044" y="1285355"/>
            <a:ext cx="704541" cy="369332"/>
          </a:xfrm>
          <a:prstGeom prst="rect">
            <a:avLst/>
          </a:prstGeom>
          <a:noFill/>
        </p:spPr>
        <p:txBody>
          <a:bodyPr wrap="square" rtlCol="0">
            <a:spAutoFit/>
          </a:bodyPr>
          <a:lstStyle/>
          <a:p>
            <a:r>
              <a:rPr lang="en-US" dirty="0"/>
              <a:t>Profit</a:t>
            </a:r>
          </a:p>
        </p:txBody>
      </p:sp>
      <p:sp>
        <p:nvSpPr>
          <p:cNvPr id="5" name="TextBox 4">
            <a:extLst>
              <a:ext uri="{FF2B5EF4-FFF2-40B4-BE49-F238E27FC236}">
                <a16:creationId xmlns:a16="http://schemas.microsoft.com/office/drawing/2014/main" id="{A4ADA884-4A82-0A26-8600-11CCE84E81E0}"/>
              </a:ext>
            </a:extLst>
          </p:cNvPr>
          <p:cNvSpPr txBox="1"/>
          <p:nvPr/>
        </p:nvSpPr>
        <p:spPr>
          <a:xfrm>
            <a:off x="2546954" y="2793592"/>
            <a:ext cx="901010" cy="369332"/>
          </a:xfrm>
          <a:prstGeom prst="rect">
            <a:avLst/>
          </a:prstGeom>
          <a:noFill/>
        </p:spPr>
        <p:txBody>
          <a:bodyPr wrap="square" rtlCol="0">
            <a:spAutoFit/>
          </a:bodyPr>
          <a:lstStyle/>
          <a:p>
            <a:r>
              <a:rPr lang="en-US" dirty="0"/>
              <a:t>States</a:t>
            </a:r>
          </a:p>
        </p:txBody>
      </p:sp>
      <p:sp>
        <p:nvSpPr>
          <p:cNvPr id="6" name="TextBox 5">
            <a:extLst>
              <a:ext uri="{FF2B5EF4-FFF2-40B4-BE49-F238E27FC236}">
                <a16:creationId xmlns:a16="http://schemas.microsoft.com/office/drawing/2014/main" id="{6E7F63E3-9036-490E-9C01-9F935D66E3BC}"/>
              </a:ext>
            </a:extLst>
          </p:cNvPr>
          <p:cNvSpPr txBox="1"/>
          <p:nvPr/>
        </p:nvSpPr>
        <p:spPr>
          <a:xfrm>
            <a:off x="474966" y="276603"/>
            <a:ext cx="4811061" cy="369332"/>
          </a:xfrm>
          <a:prstGeom prst="rect">
            <a:avLst/>
          </a:prstGeom>
          <a:solidFill>
            <a:schemeClr val="tx2">
              <a:lumMod val="40000"/>
              <a:lumOff val="60000"/>
            </a:schemeClr>
          </a:solidFill>
        </p:spPr>
        <p:txBody>
          <a:bodyPr wrap="none" rtlCol="0">
            <a:spAutoFit/>
          </a:bodyPr>
          <a:lstStyle/>
          <a:p>
            <a:r>
              <a:rPr lang="en-US" dirty="0"/>
              <a:t>Profit/distance made by </a:t>
            </a:r>
            <a:r>
              <a:rPr lang="en-US" dirty="0">
                <a:solidFill>
                  <a:schemeClr val="accent4">
                    <a:lumMod val="60000"/>
                    <a:lumOff val="40000"/>
                  </a:schemeClr>
                </a:solidFill>
              </a:rPr>
              <a:t>Yellow Cab</a:t>
            </a:r>
            <a:r>
              <a:rPr lang="en-US" dirty="0"/>
              <a:t> in every state</a:t>
            </a:r>
          </a:p>
        </p:txBody>
      </p:sp>
      <p:graphicFrame>
        <p:nvGraphicFramePr>
          <p:cNvPr id="7" name="Chart 6">
            <a:extLst>
              <a:ext uri="{FF2B5EF4-FFF2-40B4-BE49-F238E27FC236}">
                <a16:creationId xmlns:a16="http://schemas.microsoft.com/office/drawing/2014/main" id="{F33C949F-3275-E861-2287-79FB23DB3907}"/>
              </a:ext>
            </a:extLst>
          </p:cNvPr>
          <p:cNvGraphicFramePr>
            <a:graphicFrameLocks/>
          </p:cNvGraphicFramePr>
          <p:nvPr>
            <p:extLst>
              <p:ext uri="{D42A27DB-BD31-4B8C-83A1-F6EECF244321}">
                <p14:modId xmlns:p14="http://schemas.microsoft.com/office/powerpoint/2010/main" val="4118673012"/>
              </p:ext>
            </p:extLst>
          </p:nvPr>
        </p:nvGraphicFramePr>
        <p:xfrm>
          <a:off x="6865493" y="682589"/>
          <a:ext cx="4182256" cy="211361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09326E2-0FD6-A7EF-0E47-6D8FCA425F29}"/>
              </a:ext>
            </a:extLst>
          </p:cNvPr>
          <p:cNvSpPr txBox="1"/>
          <p:nvPr/>
        </p:nvSpPr>
        <p:spPr>
          <a:xfrm rot="16200000">
            <a:off x="6329869" y="1375617"/>
            <a:ext cx="701923" cy="369332"/>
          </a:xfrm>
          <a:prstGeom prst="rect">
            <a:avLst/>
          </a:prstGeom>
          <a:noFill/>
        </p:spPr>
        <p:txBody>
          <a:bodyPr wrap="none" rtlCol="0">
            <a:spAutoFit/>
          </a:bodyPr>
          <a:lstStyle/>
          <a:p>
            <a:r>
              <a:rPr lang="en-US" dirty="0"/>
              <a:t>Profit</a:t>
            </a:r>
          </a:p>
        </p:txBody>
      </p:sp>
      <p:sp>
        <p:nvSpPr>
          <p:cNvPr id="9" name="TextBox 8">
            <a:extLst>
              <a:ext uri="{FF2B5EF4-FFF2-40B4-BE49-F238E27FC236}">
                <a16:creationId xmlns:a16="http://schemas.microsoft.com/office/drawing/2014/main" id="{A97677D2-2DBE-8A93-4C88-41BAC992FFAC}"/>
              </a:ext>
            </a:extLst>
          </p:cNvPr>
          <p:cNvSpPr txBox="1"/>
          <p:nvPr/>
        </p:nvSpPr>
        <p:spPr>
          <a:xfrm>
            <a:off x="8580267" y="2634722"/>
            <a:ext cx="752707" cy="369332"/>
          </a:xfrm>
          <a:prstGeom prst="rect">
            <a:avLst/>
          </a:prstGeom>
          <a:noFill/>
        </p:spPr>
        <p:txBody>
          <a:bodyPr wrap="none" rtlCol="0">
            <a:spAutoFit/>
          </a:bodyPr>
          <a:lstStyle/>
          <a:p>
            <a:r>
              <a:rPr lang="en-US" dirty="0"/>
              <a:t>States</a:t>
            </a:r>
          </a:p>
        </p:txBody>
      </p:sp>
      <p:sp>
        <p:nvSpPr>
          <p:cNvPr id="10" name="TextBox 9">
            <a:extLst>
              <a:ext uri="{FF2B5EF4-FFF2-40B4-BE49-F238E27FC236}">
                <a16:creationId xmlns:a16="http://schemas.microsoft.com/office/drawing/2014/main" id="{DF8C78AD-9CD9-72FD-96E7-CB472A1E0B7E}"/>
              </a:ext>
            </a:extLst>
          </p:cNvPr>
          <p:cNvSpPr txBox="1"/>
          <p:nvPr/>
        </p:nvSpPr>
        <p:spPr>
          <a:xfrm>
            <a:off x="6468632" y="307666"/>
            <a:ext cx="4679423" cy="369332"/>
          </a:xfrm>
          <a:prstGeom prst="rect">
            <a:avLst/>
          </a:prstGeom>
          <a:solidFill>
            <a:schemeClr val="tx2">
              <a:lumMod val="40000"/>
              <a:lumOff val="60000"/>
            </a:schemeClr>
          </a:solidFill>
        </p:spPr>
        <p:txBody>
          <a:bodyPr wrap="none" rtlCol="0">
            <a:spAutoFit/>
          </a:bodyPr>
          <a:lstStyle/>
          <a:p>
            <a:r>
              <a:rPr lang="en-US" dirty="0"/>
              <a:t>Profit/distance made by </a:t>
            </a:r>
            <a:r>
              <a:rPr lang="en-US" dirty="0">
                <a:solidFill>
                  <a:srgbClr val="FF40FF"/>
                </a:solidFill>
              </a:rPr>
              <a:t>Pink Cab </a:t>
            </a:r>
            <a:r>
              <a:rPr lang="en-US" dirty="0"/>
              <a:t>in every state</a:t>
            </a:r>
          </a:p>
        </p:txBody>
      </p:sp>
      <p:graphicFrame>
        <p:nvGraphicFramePr>
          <p:cNvPr id="2" name="Chart 1">
            <a:extLst>
              <a:ext uri="{FF2B5EF4-FFF2-40B4-BE49-F238E27FC236}">
                <a16:creationId xmlns:a16="http://schemas.microsoft.com/office/drawing/2014/main" id="{68E9EB05-130F-A9D7-CF9A-7CA1C56067AF}"/>
              </a:ext>
            </a:extLst>
          </p:cNvPr>
          <p:cNvGraphicFramePr>
            <a:graphicFrameLocks/>
          </p:cNvGraphicFramePr>
          <p:nvPr>
            <p:extLst>
              <p:ext uri="{D42A27DB-BD31-4B8C-83A1-F6EECF244321}">
                <p14:modId xmlns:p14="http://schemas.microsoft.com/office/powerpoint/2010/main" val="620106370"/>
              </p:ext>
            </p:extLst>
          </p:nvPr>
        </p:nvGraphicFramePr>
        <p:xfrm>
          <a:off x="890837" y="3399018"/>
          <a:ext cx="4288334" cy="247451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B6CF2A7B-82AD-75FA-3DD0-C49378F1A28A}"/>
              </a:ext>
            </a:extLst>
          </p:cNvPr>
          <p:cNvSpPr txBox="1"/>
          <p:nvPr/>
        </p:nvSpPr>
        <p:spPr>
          <a:xfrm rot="16200000">
            <a:off x="54190" y="3995291"/>
            <a:ext cx="1365518" cy="307777"/>
          </a:xfrm>
          <a:prstGeom prst="rect">
            <a:avLst/>
          </a:prstGeom>
          <a:noFill/>
        </p:spPr>
        <p:txBody>
          <a:bodyPr wrap="square" rtlCol="0">
            <a:spAutoFit/>
          </a:bodyPr>
          <a:lstStyle/>
          <a:p>
            <a:r>
              <a:rPr lang="en-US" sz="1400" dirty="0"/>
              <a:t>Distance(KM)</a:t>
            </a:r>
          </a:p>
        </p:txBody>
      </p:sp>
      <p:sp>
        <p:nvSpPr>
          <p:cNvPr id="12" name="TextBox 11">
            <a:extLst>
              <a:ext uri="{FF2B5EF4-FFF2-40B4-BE49-F238E27FC236}">
                <a16:creationId xmlns:a16="http://schemas.microsoft.com/office/drawing/2014/main" id="{F893C22D-74AA-D352-E59F-D4914038E8D8}"/>
              </a:ext>
            </a:extLst>
          </p:cNvPr>
          <p:cNvSpPr txBox="1"/>
          <p:nvPr/>
        </p:nvSpPr>
        <p:spPr>
          <a:xfrm>
            <a:off x="2680838" y="5688865"/>
            <a:ext cx="901010" cy="369332"/>
          </a:xfrm>
          <a:prstGeom prst="rect">
            <a:avLst/>
          </a:prstGeom>
          <a:noFill/>
        </p:spPr>
        <p:txBody>
          <a:bodyPr wrap="square" rtlCol="0">
            <a:spAutoFit/>
          </a:bodyPr>
          <a:lstStyle/>
          <a:p>
            <a:r>
              <a:rPr lang="en-US" dirty="0"/>
              <a:t>States</a:t>
            </a:r>
          </a:p>
        </p:txBody>
      </p:sp>
      <p:graphicFrame>
        <p:nvGraphicFramePr>
          <p:cNvPr id="13" name="Chart 12">
            <a:extLst>
              <a:ext uri="{FF2B5EF4-FFF2-40B4-BE49-F238E27FC236}">
                <a16:creationId xmlns:a16="http://schemas.microsoft.com/office/drawing/2014/main" id="{F33C949F-3275-E861-2287-79FB23DB3907}"/>
              </a:ext>
            </a:extLst>
          </p:cNvPr>
          <p:cNvGraphicFramePr>
            <a:graphicFrameLocks/>
          </p:cNvGraphicFramePr>
          <p:nvPr>
            <p:extLst>
              <p:ext uri="{D42A27DB-BD31-4B8C-83A1-F6EECF244321}">
                <p14:modId xmlns:p14="http://schemas.microsoft.com/office/powerpoint/2010/main" val="560537698"/>
              </p:ext>
            </p:extLst>
          </p:nvPr>
        </p:nvGraphicFramePr>
        <p:xfrm>
          <a:off x="6865496" y="3511447"/>
          <a:ext cx="4182256" cy="2474513"/>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10943FCE-3D5E-12EB-4105-59DE86AD68B6}"/>
              </a:ext>
            </a:extLst>
          </p:cNvPr>
          <p:cNvSpPr txBox="1"/>
          <p:nvPr/>
        </p:nvSpPr>
        <p:spPr>
          <a:xfrm rot="16200000">
            <a:off x="6028849" y="4110109"/>
            <a:ext cx="1365518" cy="307777"/>
          </a:xfrm>
          <a:prstGeom prst="rect">
            <a:avLst/>
          </a:prstGeom>
          <a:noFill/>
        </p:spPr>
        <p:txBody>
          <a:bodyPr wrap="square" rtlCol="0">
            <a:spAutoFit/>
          </a:bodyPr>
          <a:lstStyle/>
          <a:p>
            <a:r>
              <a:rPr lang="en-US" sz="1400" dirty="0"/>
              <a:t>Distance(KM)</a:t>
            </a:r>
          </a:p>
        </p:txBody>
      </p:sp>
      <p:sp>
        <p:nvSpPr>
          <p:cNvPr id="15" name="TextBox 14">
            <a:extLst>
              <a:ext uri="{FF2B5EF4-FFF2-40B4-BE49-F238E27FC236}">
                <a16:creationId xmlns:a16="http://schemas.microsoft.com/office/drawing/2014/main" id="{36B4F047-B8BA-6F27-D61C-805D2BD266A9}"/>
              </a:ext>
            </a:extLst>
          </p:cNvPr>
          <p:cNvSpPr txBox="1"/>
          <p:nvPr/>
        </p:nvSpPr>
        <p:spPr>
          <a:xfrm>
            <a:off x="8807542" y="5905191"/>
            <a:ext cx="901010" cy="369332"/>
          </a:xfrm>
          <a:prstGeom prst="rect">
            <a:avLst/>
          </a:prstGeom>
          <a:noFill/>
        </p:spPr>
        <p:txBody>
          <a:bodyPr wrap="square" rtlCol="0">
            <a:spAutoFit/>
          </a:bodyPr>
          <a:lstStyle/>
          <a:p>
            <a:r>
              <a:rPr lang="en-US" dirty="0"/>
              <a:t>States</a:t>
            </a:r>
          </a:p>
        </p:txBody>
      </p:sp>
    </p:spTree>
    <p:extLst>
      <p:ext uri="{BB962C8B-B14F-4D97-AF65-F5344CB8AC3E}">
        <p14:creationId xmlns:p14="http://schemas.microsoft.com/office/powerpoint/2010/main" val="277262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6F4-49D5-DCDF-FC8C-32E1729391AC}"/>
              </a:ext>
            </a:extLst>
          </p:cNvPr>
          <p:cNvSpPr>
            <a:spLocks noGrp="1"/>
          </p:cNvSpPr>
          <p:nvPr>
            <p:ph type="title"/>
          </p:nvPr>
        </p:nvSpPr>
        <p:spPr>
          <a:xfrm>
            <a:off x="739775" y="4227226"/>
            <a:ext cx="10515600" cy="1812326"/>
          </a:xfrm>
        </p:spPr>
        <p:txBody>
          <a:bodyPr>
            <a:normAutofit/>
          </a:bodyPr>
          <a:lstStyle/>
          <a:p>
            <a:r>
              <a:rPr lang="en-US" sz="2000" b="1" dirty="0"/>
              <a:t>Note:</a:t>
            </a:r>
            <a:br>
              <a:rPr lang="en-US" sz="2000" b="1" dirty="0"/>
            </a:br>
            <a:r>
              <a:rPr lang="en-US" sz="2000" b="1" dirty="0"/>
              <a:t>Average profit per trip of yellow cab is greater than pink cab  </a:t>
            </a:r>
            <a:br>
              <a:rPr lang="en-US" sz="2000" b="1" dirty="0"/>
            </a:br>
            <a:r>
              <a:rPr lang="en-US" sz="2000" b="1" dirty="0"/>
              <a:t>Total profit made (including all the states) is greater for pink cab than yellow cab</a:t>
            </a:r>
            <a:br>
              <a:rPr lang="en-US" sz="2000" b="1" dirty="0"/>
            </a:br>
            <a:r>
              <a:rPr lang="en-US" sz="2000" b="1" dirty="0"/>
              <a:t>Both the cabs are available in 19 states  </a:t>
            </a:r>
            <a:br>
              <a:rPr lang="en-US" sz="1800" dirty="0"/>
            </a:br>
            <a:endParaRPr lang="en-US" sz="1800" dirty="0"/>
          </a:p>
        </p:txBody>
      </p:sp>
      <p:sp>
        <p:nvSpPr>
          <p:cNvPr id="3" name="Text Placeholder 2">
            <a:extLst>
              <a:ext uri="{FF2B5EF4-FFF2-40B4-BE49-F238E27FC236}">
                <a16:creationId xmlns:a16="http://schemas.microsoft.com/office/drawing/2014/main" id="{C5DF6AB4-3622-66A2-0A81-8AC9A92132B6}"/>
              </a:ext>
            </a:extLst>
          </p:cNvPr>
          <p:cNvSpPr>
            <a:spLocks noGrp="1"/>
          </p:cNvSpPr>
          <p:nvPr>
            <p:ph type="body" idx="1"/>
          </p:nvPr>
        </p:nvSpPr>
        <p:spPr>
          <a:xfrm>
            <a:off x="739775" y="668337"/>
            <a:ext cx="5157787" cy="823912"/>
          </a:xfrm>
        </p:spPr>
        <p:txBody>
          <a:bodyPr/>
          <a:lstStyle/>
          <a:p>
            <a:r>
              <a:rPr lang="en-US" dirty="0">
                <a:highlight>
                  <a:srgbClr val="FFFF00"/>
                </a:highlight>
              </a:rPr>
              <a:t>Yellow cab </a:t>
            </a:r>
          </a:p>
        </p:txBody>
      </p:sp>
      <p:sp>
        <p:nvSpPr>
          <p:cNvPr id="4" name="Content Placeholder 3">
            <a:extLst>
              <a:ext uri="{FF2B5EF4-FFF2-40B4-BE49-F238E27FC236}">
                <a16:creationId xmlns:a16="http://schemas.microsoft.com/office/drawing/2014/main" id="{63463EFC-4233-ED53-E2CB-1498FE264BCD}"/>
              </a:ext>
            </a:extLst>
          </p:cNvPr>
          <p:cNvSpPr>
            <a:spLocks noGrp="1"/>
          </p:cNvSpPr>
          <p:nvPr>
            <p:ph sz="half" idx="2"/>
          </p:nvPr>
        </p:nvSpPr>
        <p:spPr>
          <a:xfrm>
            <a:off x="524995" y="1692183"/>
            <a:ext cx="5157787" cy="3684588"/>
          </a:xfrm>
        </p:spPr>
        <p:txBody>
          <a:bodyPr/>
          <a:lstStyle/>
          <a:p>
            <a:r>
              <a:rPr lang="en-US" dirty="0">
                <a:solidFill>
                  <a:schemeClr val="accent4">
                    <a:lumMod val="75000"/>
                  </a:schemeClr>
                </a:solidFill>
              </a:rPr>
              <a:t>Profit made = ﻿$4,40,20,373.17</a:t>
            </a:r>
          </a:p>
          <a:p>
            <a:r>
              <a:rPr lang="en-US" dirty="0">
                <a:solidFill>
                  <a:schemeClr val="accent4">
                    <a:lumMod val="75000"/>
                  </a:schemeClr>
                </a:solidFill>
              </a:rPr>
              <a:t>Number of states available in=19</a:t>
            </a:r>
          </a:p>
          <a:p>
            <a:r>
              <a:rPr lang="en-US" dirty="0">
                <a:solidFill>
                  <a:schemeClr val="accent4">
                    <a:lumMod val="75000"/>
                  </a:schemeClr>
                </a:solidFill>
              </a:rPr>
              <a:t>﻿Average profit made per trip=﻿ $160.25</a:t>
            </a:r>
          </a:p>
          <a:p>
            <a:endParaRPr lang="en-US" dirty="0">
              <a:solidFill>
                <a:schemeClr val="accent4">
                  <a:lumMod val="75000"/>
                </a:schemeClr>
              </a:solidFill>
            </a:endParaRPr>
          </a:p>
        </p:txBody>
      </p:sp>
      <p:sp>
        <p:nvSpPr>
          <p:cNvPr id="5" name="Text Placeholder 4">
            <a:extLst>
              <a:ext uri="{FF2B5EF4-FFF2-40B4-BE49-F238E27FC236}">
                <a16:creationId xmlns:a16="http://schemas.microsoft.com/office/drawing/2014/main" id="{DEDE2996-D486-FBF0-1DF6-D7FFC80212A7}"/>
              </a:ext>
            </a:extLst>
          </p:cNvPr>
          <p:cNvSpPr>
            <a:spLocks noGrp="1"/>
          </p:cNvSpPr>
          <p:nvPr>
            <p:ph type="body" sz="quarter" idx="3"/>
          </p:nvPr>
        </p:nvSpPr>
        <p:spPr>
          <a:xfrm>
            <a:off x="6172200" y="668337"/>
            <a:ext cx="5183188" cy="823912"/>
          </a:xfrm>
        </p:spPr>
        <p:txBody>
          <a:bodyPr/>
          <a:lstStyle/>
          <a:p>
            <a:r>
              <a:rPr lang="en-US" dirty="0">
                <a:highlight>
                  <a:srgbClr val="FF00FF"/>
                </a:highlight>
              </a:rPr>
              <a:t>Pink cab</a:t>
            </a:r>
          </a:p>
        </p:txBody>
      </p:sp>
      <p:sp>
        <p:nvSpPr>
          <p:cNvPr id="6" name="Content Placeholder 5">
            <a:extLst>
              <a:ext uri="{FF2B5EF4-FFF2-40B4-BE49-F238E27FC236}">
                <a16:creationId xmlns:a16="http://schemas.microsoft.com/office/drawing/2014/main" id="{FEC9F2BE-10E7-631A-2B6A-AF9967130FCD}"/>
              </a:ext>
            </a:extLst>
          </p:cNvPr>
          <p:cNvSpPr>
            <a:spLocks noGrp="1"/>
          </p:cNvSpPr>
          <p:nvPr>
            <p:ph sz="quarter" idx="4"/>
          </p:nvPr>
        </p:nvSpPr>
        <p:spPr>
          <a:xfrm>
            <a:off x="5897562" y="1692183"/>
            <a:ext cx="5183188" cy="3684588"/>
          </a:xfrm>
        </p:spPr>
        <p:txBody>
          <a:bodyPr/>
          <a:lstStyle/>
          <a:p>
            <a:r>
              <a:rPr lang="en-US" dirty="0">
                <a:solidFill>
                  <a:srgbClr val="FF40FF"/>
                </a:solidFill>
              </a:rPr>
              <a:t>Profit made = ﻿$53,07,328.32</a:t>
            </a:r>
          </a:p>
          <a:p>
            <a:r>
              <a:rPr lang="en-US" dirty="0">
                <a:solidFill>
                  <a:srgbClr val="FF40FF"/>
                </a:solidFill>
              </a:rPr>
              <a:t>Number of states available in=19</a:t>
            </a:r>
          </a:p>
          <a:p>
            <a:r>
              <a:rPr lang="en-US" dirty="0">
                <a:solidFill>
                  <a:srgbClr val="FF40FF"/>
                </a:solidFill>
              </a:rPr>
              <a:t>Average profit made per distance KM=﻿﻿ $62.65</a:t>
            </a:r>
          </a:p>
        </p:txBody>
      </p:sp>
    </p:spTree>
    <p:extLst>
      <p:ext uri="{BB962C8B-B14F-4D97-AF65-F5344CB8AC3E}">
        <p14:creationId xmlns:p14="http://schemas.microsoft.com/office/powerpoint/2010/main" val="129715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8287D66-5346-B047-0025-A4BE2764219C}"/>
              </a:ext>
            </a:extLst>
          </p:cNvPr>
          <p:cNvGraphicFramePr>
            <a:graphicFrameLocks noGrp="1"/>
          </p:cNvGraphicFramePr>
          <p:nvPr>
            <p:extLst>
              <p:ext uri="{D42A27DB-BD31-4B8C-83A1-F6EECF244321}">
                <p14:modId xmlns:p14="http://schemas.microsoft.com/office/powerpoint/2010/main" val="3241431361"/>
              </p:ext>
            </p:extLst>
          </p:nvPr>
        </p:nvGraphicFramePr>
        <p:xfrm>
          <a:off x="2032000" y="687017"/>
          <a:ext cx="8128000" cy="518912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84392031"/>
                    </a:ext>
                  </a:extLst>
                </a:gridCol>
                <a:gridCol w="4064000">
                  <a:extLst>
                    <a:ext uri="{9D8B030D-6E8A-4147-A177-3AD203B41FA5}">
                      <a16:colId xmlns:a16="http://schemas.microsoft.com/office/drawing/2014/main" val="2632573214"/>
                    </a:ext>
                  </a:extLst>
                </a:gridCol>
              </a:tblGrid>
              <a:tr h="472165">
                <a:tc>
                  <a:txBody>
                    <a:bodyPr/>
                    <a:lstStyle/>
                    <a:p>
                      <a:r>
                        <a:rPr lang="en-US" dirty="0"/>
                        <a:t>City</a:t>
                      </a:r>
                    </a:p>
                  </a:txBody>
                  <a:tcPr/>
                </a:tc>
                <a:tc>
                  <a:txBody>
                    <a:bodyPr/>
                    <a:lstStyle/>
                    <a:p>
                      <a:r>
                        <a:rPr lang="en-US" dirty="0" err="1"/>
                        <a:t>Population:User</a:t>
                      </a:r>
                      <a:endParaRPr lang="en-US" dirty="0"/>
                    </a:p>
                  </a:txBody>
                  <a:tcPr/>
                </a:tc>
                <a:extLst>
                  <a:ext uri="{0D108BD9-81ED-4DB2-BD59-A6C34878D82A}">
                    <a16:rowId xmlns:a16="http://schemas.microsoft.com/office/drawing/2014/main" val="2841127295"/>
                  </a:ext>
                </a:extLst>
              </a:tr>
              <a:tr h="336926">
                <a:tc>
                  <a:txBody>
                    <a:bodyPr/>
                    <a:lstStyle/>
                    <a:p>
                      <a:pPr algn="l" fontAlgn="b"/>
                      <a:r>
                        <a:rPr lang="en-CA" sz="1200" b="0" i="0" u="none" strike="noStrike" dirty="0">
                          <a:solidFill>
                            <a:srgbClr val="000000"/>
                          </a:solidFill>
                          <a:effectLst/>
                          <a:latin typeface="Calibri" panose="020F0502020204030204" pitchFamily="34" charset="0"/>
                        </a:rPr>
                        <a:t>NEW YORK NY</a:t>
                      </a:r>
                    </a:p>
                  </a:txBody>
                  <a:tcPr marL="9525" marR="9525" marT="9525" marB="0" anchor="b"/>
                </a:tc>
                <a:tc>
                  <a:txBody>
                    <a:bodyPr/>
                    <a:lstStyle/>
                    <a:p>
                      <a:pPr algn="r" fontAlgn="b"/>
                      <a:r>
                        <a:rPr lang="en-CA" sz="1200" b="0" i="0" u="none" strike="noStrike" dirty="0">
                          <a:solidFill>
                            <a:srgbClr val="000000"/>
                          </a:solidFill>
                          <a:effectLst/>
                          <a:latin typeface="Calibri" panose="020F0502020204030204" pitchFamily="34" charset="0"/>
                        </a:rPr>
                        <a:t>27.8201715</a:t>
                      </a:r>
                    </a:p>
                  </a:txBody>
                  <a:tcPr marL="9525" marR="9525" marT="9525" marB="0" anchor="b"/>
                </a:tc>
                <a:extLst>
                  <a:ext uri="{0D108BD9-81ED-4DB2-BD59-A6C34878D82A}">
                    <a16:rowId xmlns:a16="http://schemas.microsoft.com/office/drawing/2014/main" val="1817600953"/>
                  </a:ext>
                </a:extLst>
              </a:tr>
              <a:tr h="336926">
                <a:tc>
                  <a:txBody>
                    <a:bodyPr/>
                    <a:lstStyle/>
                    <a:p>
                      <a:pPr algn="l" fontAlgn="b"/>
                      <a:r>
                        <a:rPr lang="en-CA" sz="1200" b="0" i="0" u="none" strike="noStrike">
                          <a:solidFill>
                            <a:srgbClr val="000000"/>
                          </a:solidFill>
                          <a:effectLst/>
                          <a:latin typeface="Calibri" panose="020F0502020204030204" pitchFamily="34" charset="0"/>
                        </a:rPr>
                        <a:t>CHICAGO IL</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11.8876012</a:t>
                      </a:r>
                    </a:p>
                  </a:txBody>
                  <a:tcPr marL="9525" marR="9525" marT="9525" marB="0" anchor="b"/>
                </a:tc>
                <a:extLst>
                  <a:ext uri="{0D108BD9-81ED-4DB2-BD59-A6C34878D82A}">
                    <a16:rowId xmlns:a16="http://schemas.microsoft.com/office/drawing/2014/main" val="2290057869"/>
                  </a:ext>
                </a:extLst>
              </a:tr>
              <a:tr h="336926">
                <a:tc>
                  <a:txBody>
                    <a:bodyPr/>
                    <a:lstStyle/>
                    <a:p>
                      <a:pPr algn="l" fontAlgn="b"/>
                      <a:r>
                        <a:rPr lang="en-CA" sz="1200" b="0" i="0" u="none" strike="noStrike">
                          <a:solidFill>
                            <a:srgbClr val="000000"/>
                          </a:solidFill>
                          <a:effectLst/>
                          <a:latin typeface="Calibri" panose="020F0502020204030204" pitchFamily="34" charset="0"/>
                        </a:rPr>
                        <a:t>LOS ANGELES CA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11.0665015</a:t>
                      </a:r>
                    </a:p>
                  </a:txBody>
                  <a:tcPr marL="9525" marR="9525" marT="9525" marB="0" anchor="b"/>
                </a:tc>
                <a:extLst>
                  <a:ext uri="{0D108BD9-81ED-4DB2-BD59-A6C34878D82A}">
                    <a16:rowId xmlns:a16="http://schemas.microsoft.com/office/drawing/2014/main" val="3720196369"/>
                  </a:ext>
                </a:extLst>
              </a:tr>
              <a:tr h="336926">
                <a:tc>
                  <a:txBody>
                    <a:bodyPr/>
                    <a:lstStyle/>
                    <a:p>
                      <a:pPr algn="l" fontAlgn="b"/>
                      <a:r>
                        <a:rPr lang="en-CA" sz="1200" b="0" i="0" u="none" strike="noStrike">
                          <a:solidFill>
                            <a:srgbClr val="000000"/>
                          </a:solidFill>
                          <a:effectLst/>
                          <a:latin typeface="Calibri" panose="020F0502020204030204" pitchFamily="34" charset="0"/>
                        </a:rPr>
                        <a:t>MIAMI FL</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75.765488</a:t>
                      </a:r>
                    </a:p>
                  </a:txBody>
                  <a:tcPr marL="9525" marR="9525" marT="9525" marB="0" anchor="b"/>
                </a:tc>
                <a:extLst>
                  <a:ext uri="{0D108BD9-81ED-4DB2-BD59-A6C34878D82A}">
                    <a16:rowId xmlns:a16="http://schemas.microsoft.com/office/drawing/2014/main" val="874908023"/>
                  </a:ext>
                </a:extLst>
              </a:tr>
              <a:tr h="336926">
                <a:tc>
                  <a:txBody>
                    <a:bodyPr/>
                    <a:lstStyle/>
                    <a:p>
                      <a:pPr algn="l" fontAlgn="b"/>
                      <a:r>
                        <a:rPr lang="en-CA" sz="1200" b="0" i="0" u="none" strike="noStrike">
                          <a:solidFill>
                            <a:srgbClr val="000000"/>
                          </a:solidFill>
                          <a:effectLst/>
                          <a:latin typeface="Calibri" panose="020F0502020204030204" pitchFamily="34" charset="0"/>
                        </a:rPr>
                        <a:t>SILICON VALLEY</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43.2197673</a:t>
                      </a:r>
                    </a:p>
                  </a:txBody>
                  <a:tcPr marL="9525" marR="9525" marT="9525" marB="0" anchor="b"/>
                </a:tc>
                <a:extLst>
                  <a:ext uri="{0D108BD9-81ED-4DB2-BD59-A6C34878D82A}">
                    <a16:rowId xmlns:a16="http://schemas.microsoft.com/office/drawing/2014/main" val="1184798355"/>
                  </a:ext>
                </a:extLst>
              </a:tr>
              <a:tr h="336926">
                <a:tc>
                  <a:txBody>
                    <a:bodyPr/>
                    <a:lstStyle/>
                    <a:p>
                      <a:pPr algn="l" fontAlgn="b"/>
                      <a:r>
                        <a:rPr lang="en-CA" sz="1200" b="0" i="0" u="none" strike="noStrike">
                          <a:solidFill>
                            <a:srgbClr val="000000"/>
                          </a:solidFill>
                          <a:effectLst/>
                          <a:latin typeface="Calibri" panose="020F0502020204030204" pitchFamily="34" charset="0"/>
                        </a:rPr>
                        <a:t>ORANGE COUNTY</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79.2815915</a:t>
                      </a:r>
                    </a:p>
                  </a:txBody>
                  <a:tcPr marL="9525" marR="9525" marT="9525" marB="0" anchor="b"/>
                </a:tc>
                <a:extLst>
                  <a:ext uri="{0D108BD9-81ED-4DB2-BD59-A6C34878D82A}">
                    <a16:rowId xmlns:a16="http://schemas.microsoft.com/office/drawing/2014/main" val="306890586"/>
                  </a:ext>
                </a:extLst>
              </a:tr>
              <a:tr h="336926">
                <a:tc>
                  <a:txBody>
                    <a:bodyPr/>
                    <a:lstStyle/>
                    <a:p>
                      <a:pPr algn="l" fontAlgn="b"/>
                      <a:r>
                        <a:rPr lang="en-CA" sz="1200" b="0" i="0" u="none" strike="noStrike">
                          <a:solidFill>
                            <a:srgbClr val="000000"/>
                          </a:solidFill>
                          <a:effectLst/>
                          <a:latin typeface="Calibri" panose="020F0502020204030204" pitchFamily="34" charset="0"/>
                        </a:rPr>
                        <a:t>SAN DIEGO CA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13.7053647</a:t>
                      </a:r>
                    </a:p>
                  </a:txBody>
                  <a:tcPr marL="9525" marR="9525" marT="9525" marB="0" anchor="b"/>
                </a:tc>
                <a:extLst>
                  <a:ext uri="{0D108BD9-81ED-4DB2-BD59-A6C34878D82A}">
                    <a16:rowId xmlns:a16="http://schemas.microsoft.com/office/drawing/2014/main" val="434331846"/>
                  </a:ext>
                </a:extLst>
              </a:tr>
              <a:tr h="336926">
                <a:tc>
                  <a:txBody>
                    <a:bodyPr/>
                    <a:lstStyle/>
                    <a:p>
                      <a:pPr algn="l" fontAlgn="b"/>
                      <a:r>
                        <a:rPr lang="en-CA" sz="1200" b="0" i="0" u="none" strike="noStrike">
                          <a:solidFill>
                            <a:srgbClr val="000000"/>
                          </a:solidFill>
                          <a:effectLst/>
                          <a:latin typeface="Calibri" panose="020F0502020204030204" pitchFamily="34" charset="0"/>
                        </a:rPr>
                        <a:t>PHOENIX AZ</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153.921246</a:t>
                      </a:r>
                    </a:p>
                  </a:txBody>
                  <a:tcPr marL="9525" marR="9525" marT="9525" marB="0" anchor="b"/>
                </a:tc>
                <a:extLst>
                  <a:ext uri="{0D108BD9-81ED-4DB2-BD59-A6C34878D82A}">
                    <a16:rowId xmlns:a16="http://schemas.microsoft.com/office/drawing/2014/main" val="2815577743"/>
                  </a:ext>
                </a:extLst>
              </a:tr>
              <a:tr h="336926">
                <a:tc>
                  <a:txBody>
                    <a:bodyPr/>
                    <a:lstStyle/>
                    <a:p>
                      <a:pPr algn="l" fontAlgn="b"/>
                      <a:r>
                        <a:rPr lang="en-CA" sz="1200" b="0" i="0" u="none" strike="noStrike">
                          <a:solidFill>
                            <a:srgbClr val="000000"/>
                          </a:solidFill>
                          <a:effectLst/>
                          <a:latin typeface="Calibri" panose="020F0502020204030204" pitchFamily="34" charset="0"/>
                        </a:rPr>
                        <a:t>DALLAS TX</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42.5557612</a:t>
                      </a:r>
                    </a:p>
                  </a:txBody>
                  <a:tcPr marL="9525" marR="9525" marT="9525" marB="0" anchor="b"/>
                </a:tc>
                <a:extLst>
                  <a:ext uri="{0D108BD9-81ED-4DB2-BD59-A6C34878D82A}">
                    <a16:rowId xmlns:a16="http://schemas.microsoft.com/office/drawing/2014/main" val="390777395"/>
                  </a:ext>
                </a:extLst>
              </a:tr>
              <a:tr h="336926">
                <a:tc>
                  <a:txBody>
                    <a:bodyPr/>
                    <a:lstStyle/>
                    <a:p>
                      <a:pPr algn="l" fontAlgn="b"/>
                      <a:r>
                        <a:rPr lang="en-CA" sz="1200" b="0" i="0" u="none" strike="noStrike">
                          <a:solidFill>
                            <a:srgbClr val="000000"/>
                          </a:solidFill>
                          <a:effectLst/>
                          <a:latin typeface="Calibri" panose="020F0502020204030204" pitchFamily="34" charset="0"/>
                        </a:rPr>
                        <a:t>ATLANTA GA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32.9899599</a:t>
                      </a:r>
                    </a:p>
                  </a:txBody>
                  <a:tcPr marL="9525" marR="9525" marT="9525" marB="0" anchor="b"/>
                </a:tc>
                <a:extLst>
                  <a:ext uri="{0D108BD9-81ED-4DB2-BD59-A6C34878D82A}">
                    <a16:rowId xmlns:a16="http://schemas.microsoft.com/office/drawing/2014/main" val="148003231"/>
                  </a:ext>
                </a:extLst>
              </a:tr>
              <a:tr h="336926">
                <a:tc>
                  <a:txBody>
                    <a:bodyPr/>
                    <a:lstStyle/>
                    <a:p>
                      <a:pPr algn="l" fontAlgn="b"/>
                      <a:r>
                        <a:rPr lang="en-CA" sz="1200" b="0" i="0" u="none" strike="noStrike">
                          <a:solidFill>
                            <a:srgbClr val="000000"/>
                          </a:solidFill>
                          <a:effectLst/>
                          <a:latin typeface="Calibri" panose="020F0502020204030204" pitchFamily="34" charset="0"/>
                        </a:rPr>
                        <a:t>DENVER CO</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60.7224056</a:t>
                      </a:r>
                    </a:p>
                  </a:txBody>
                  <a:tcPr marL="9525" marR="9525" marT="9525" marB="0" anchor="b"/>
                </a:tc>
                <a:extLst>
                  <a:ext uri="{0D108BD9-81ED-4DB2-BD59-A6C34878D82A}">
                    <a16:rowId xmlns:a16="http://schemas.microsoft.com/office/drawing/2014/main" val="3512475837"/>
                  </a:ext>
                </a:extLst>
              </a:tr>
              <a:tr h="336926">
                <a:tc>
                  <a:txBody>
                    <a:bodyPr/>
                    <a:lstStyle/>
                    <a:p>
                      <a:pPr algn="l" fontAlgn="b"/>
                      <a:r>
                        <a:rPr lang="en-CA" sz="1200" b="0" i="0" u="none" strike="noStrike">
                          <a:solidFill>
                            <a:srgbClr val="000000"/>
                          </a:solidFill>
                          <a:effectLst/>
                          <a:latin typeface="Calibri" panose="020F0502020204030204" pitchFamily="34" charset="0"/>
                        </a:rPr>
                        <a:t>AUSTIN TX</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46.6264521</a:t>
                      </a:r>
                    </a:p>
                  </a:txBody>
                  <a:tcPr marL="9525" marR="9525" marT="9525" marB="0" anchor="b"/>
                </a:tc>
                <a:extLst>
                  <a:ext uri="{0D108BD9-81ED-4DB2-BD59-A6C34878D82A}">
                    <a16:rowId xmlns:a16="http://schemas.microsoft.com/office/drawing/2014/main" val="2561356482"/>
                  </a:ext>
                </a:extLst>
              </a:tr>
              <a:tr h="336926">
                <a:tc>
                  <a:txBody>
                    <a:bodyPr/>
                    <a:lstStyle/>
                    <a:p>
                      <a:pPr algn="l" fontAlgn="b"/>
                      <a:r>
                        <a:rPr lang="en-CA" sz="1200" b="0" i="0" u="none" strike="noStrike">
                          <a:solidFill>
                            <a:srgbClr val="000000"/>
                          </a:solidFill>
                          <a:effectLst/>
                          <a:latin typeface="Calibri" panose="020F0502020204030204" pitchFamily="34" charset="0"/>
                        </a:rPr>
                        <a:t>SEATTLE WA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26.7820293</a:t>
                      </a:r>
                    </a:p>
                  </a:txBody>
                  <a:tcPr marL="9525" marR="9525" marT="9525" marB="0" anchor="b"/>
                </a:tc>
                <a:extLst>
                  <a:ext uri="{0D108BD9-81ED-4DB2-BD59-A6C34878D82A}">
                    <a16:rowId xmlns:a16="http://schemas.microsoft.com/office/drawing/2014/main" val="1716045981"/>
                  </a:ext>
                </a:extLst>
              </a:tr>
              <a:tr h="336926">
                <a:tc>
                  <a:txBody>
                    <a:bodyPr/>
                    <a:lstStyle/>
                    <a:p>
                      <a:pPr algn="l" fontAlgn="b"/>
                      <a:r>
                        <a:rPr lang="en-CA" sz="1200" b="0" i="0" u="none" strike="noStrike" dirty="0">
                          <a:solidFill>
                            <a:srgbClr val="000000"/>
                          </a:solidFill>
                          <a:effectLst/>
                          <a:latin typeface="Calibri" panose="020F0502020204030204" pitchFamily="34" charset="0"/>
                        </a:rPr>
                        <a:t>TUCSON AZ</a:t>
                      </a:r>
                    </a:p>
                  </a:txBody>
                  <a:tcPr marL="9525" marR="9525" marT="9525" marB="0" anchor="b"/>
                </a:tc>
                <a:tc>
                  <a:txBody>
                    <a:bodyPr/>
                    <a:lstStyle/>
                    <a:p>
                      <a:pPr algn="r" fontAlgn="b"/>
                      <a:r>
                        <a:rPr lang="en-CA" sz="1200" b="0" i="0" u="none" strike="noStrike" dirty="0">
                          <a:solidFill>
                            <a:srgbClr val="000000"/>
                          </a:solidFill>
                          <a:effectLst/>
                          <a:latin typeface="Calibri" panose="020F0502020204030204" pitchFamily="34" charset="0"/>
                        </a:rPr>
                        <a:t>110.546569</a:t>
                      </a:r>
                    </a:p>
                  </a:txBody>
                  <a:tcPr marL="9525" marR="9525" marT="9525" marB="0" anchor="b"/>
                </a:tc>
                <a:extLst>
                  <a:ext uri="{0D108BD9-81ED-4DB2-BD59-A6C34878D82A}">
                    <a16:rowId xmlns:a16="http://schemas.microsoft.com/office/drawing/2014/main" val="3351020850"/>
                  </a:ext>
                </a:extLst>
              </a:tr>
            </a:tbl>
          </a:graphicData>
        </a:graphic>
      </p:graphicFrame>
    </p:spTree>
    <p:extLst>
      <p:ext uri="{BB962C8B-B14F-4D97-AF65-F5344CB8AC3E}">
        <p14:creationId xmlns:p14="http://schemas.microsoft.com/office/powerpoint/2010/main" val="922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D00F669-A887-9D07-180B-99EF301435DB}"/>
              </a:ext>
            </a:extLst>
          </p:cNvPr>
          <p:cNvGraphicFramePr>
            <a:graphicFrameLocks noGrp="1"/>
          </p:cNvGraphicFramePr>
          <p:nvPr>
            <p:extLst>
              <p:ext uri="{D42A27DB-BD31-4B8C-83A1-F6EECF244321}">
                <p14:modId xmlns:p14="http://schemas.microsoft.com/office/powerpoint/2010/main" val="1794261234"/>
              </p:ext>
            </p:extLst>
          </p:nvPr>
        </p:nvGraphicFramePr>
        <p:xfrm>
          <a:off x="2032000" y="719666"/>
          <a:ext cx="8128000" cy="222504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382542270"/>
                    </a:ext>
                  </a:extLst>
                </a:gridCol>
                <a:gridCol w="4064000">
                  <a:extLst>
                    <a:ext uri="{9D8B030D-6E8A-4147-A177-3AD203B41FA5}">
                      <a16:colId xmlns:a16="http://schemas.microsoft.com/office/drawing/2014/main" val="2805855575"/>
                    </a:ext>
                  </a:extLst>
                </a:gridCol>
              </a:tblGrid>
              <a:tr h="370840">
                <a:tc>
                  <a:txBody>
                    <a:bodyPr/>
                    <a:lstStyle/>
                    <a:p>
                      <a:pPr algn="l" fontAlgn="b"/>
                      <a:r>
                        <a:rPr lang="en-CA" sz="1200" b="0" i="0" u="none" strike="noStrike" dirty="0">
                          <a:solidFill>
                            <a:srgbClr val="000000"/>
                          </a:solidFill>
                          <a:effectLst/>
                          <a:latin typeface="Calibri" panose="020F0502020204030204" pitchFamily="34" charset="0"/>
                        </a:rPr>
                        <a:t>SAN FRANCISCO CA</a:t>
                      </a:r>
                    </a:p>
                  </a:txBody>
                  <a:tcPr marL="9525" marR="9525" marT="9525" marB="0" anchor="b"/>
                </a:tc>
                <a:tc>
                  <a:txBody>
                    <a:bodyPr/>
                    <a:lstStyle/>
                    <a:p>
                      <a:pPr algn="r" fontAlgn="b"/>
                      <a:r>
                        <a:rPr lang="en-CA" sz="1200" b="0" i="0" u="none" strike="noStrike" dirty="0">
                          <a:solidFill>
                            <a:srgbClr val="000000"/>
                          </a:solidFill>
                          <a:effectLst/>
                          <a:latin typeface="Calibri" panose="020F0502020204030204" pitchFamily="34" charset="0"/>
                        </a:rPr>
                        <a:t>2.94739922</a:t>
                      </a:r>
                    </a:p>
                  </a:txBody>
                  <a:tcPr marL="9525" marR="9525" marT="9525" marB="0" anchor="b"/>
                </a:tc>
                <a:extLst>
                  <a:ext uri="{0D108BD9-81ED-4DB2-BD59-A6C34878D82A}">
                    <a16:rowId xmlns:a16="http://schemas.microsoft.com/office/drawing/2014/main" val="3827603124"/>
                  </a:ext>
                </a:extLst>
              </a:tr>
              <a:tr h="370840">
                <a:tc>
                  <a:txBody>
                    <a:bodyPr/>
                    <a:lstStyle/>
                    <a:p>
                      <a:pPr algn="l" fontAlgn="b"/>
                      <a:r>
                        <a:rPr lang="en-CA" sz="1200" b="0" i="0" u="none" strike="noStrike">
                          <a:solidFill>
                            <a:srgbClr val="000000"/>
                          </a:solidFill>
                          <a:effectLst/>
                          <a:latin typeface="Calibri" panose="020F0502020204030204" pitchFamily="34" charset="0"/>
                        </a:rPr>
                        <a:t>SACRAMENTO CA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77.4809767</a:t>
                      </a:r>
                    </a:p>
                  </a:txBody>
                  <a:tcPr marL="9525" marR="9525" marT="9525" marB="0" anchor="b"/>
                </a:tc>
                <a:extLst>
                  <a:ext uri="{0D108BD9-81ED-4DB2-BD59-A6C34878D82A}">
                    <a16:rowId xmlns:a16="http://schemas.microsoft.com/office/drawing/2014/main" val="1791867740"/>
                  </a:ext>
                </a:extLst>
              </a:tr>
              <a:tr h="370840">
                <a:tc>
                  <a:txBody>
                    <a:bodyPr/>
                    <a:lstStyle/>
                    <a:p>
                      <a:pPr algn="l" fontAlgn="b"/>
                      <a:r>
                        <a:rPr lang="en-CA" sz="1200" b="0" i="0" u="none" strike="noStrike">
                          <a:solidFill>
                            <a:srgbClr val="000000"/>
                          </a:solidFill>
                          <a:effectLst/>
                          <a:latin typeface="Calibri" panose="020F0502020204030204" pitchFamily="34" charset="0"/>
                        </a:rPr>
                        <a:t>PITTSBURGH PA</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148.801812</a:t>
                      </a:r>
                    </a:p>
                  </a:txBody>
                  <a:tcPr marL="9525" marR="9525" marT="9525" marB="0" anchor="b"/>
                </a:tc>
                <a:extLst>
                  <a:ext uri="{0D108BD9-81ED-4DB2-BD59-A6C34878D82A}">
                    <a16:rowId xmlns:a16="http://schemas.microsoft.com/office/drawing/2014/main" val="3499386529"/>
                  </a:ext>
                </a:extLst>
              </a:tr>
              <a:tr h="370840">
                <a:tc>
                  <a:txBody>
                    <a:bodyPr/>
                    <a:lstStyle/>
                    <a:p>
                      <a:pPr algn="l" fontAlgn="b"/>
                      <a:r>
                        <a:rPr lang="en-CA" sz="1200" b="0" i="0" u="none" strike="noStrike">
                          <a:solidFill>
                            <a:srgbClr val="000000"/>
                          </a:solidFill>
                          <a:effectLst/>
                          <a:latin typeface="Calibri" panose="020F0502020204030204" pitchFamily="34" charset="0"/>
                        </a:rPr>
                        <a:t>WASHINGTON DC</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3.29807639</a:t>
                      </a:r>
                    </a:p>
                  </a:txBody>
                  <a:tcPr marL="9525" marR="9525" marT="9525" marB="0" anchor="b"/>
                </a:tc>
                <a:extLst>
                  <a:ext uri="{0D108BD9-81ED-4DB2-BD59-A6C34878D82A}">
                    <a16:rowId xmlns:a16="http://schemas.microsoft.com/office/drawing/2014/main" val="677480373"/>
                  </a:ext>
                </a:extLst>
              </a:tr>
              <a:tr h="370840">
                <a:tc>
                  <a:txBody>
                    <a:bodyPr/>
                    <a:lstStyle/>
                    <a:p>
                      <a:pPr algn="l" fontAlgn="b"/>
                      <a:r>
                        <a:rPr lang="en-CA" sz="1200" b="0" i="0" u="none" strike="noStrike">
                          <a:solidFill>
                            <a:srgbClr val="000000"/>
                          </a:solidFill>
                          <a:effectLst/>
                          <a:latin typeface="Calibri" panose="020F0502020204030204" pitchFamily="34" charset="0"/>
                        </a:rPr>
                        <a:t>NASHVILLE TN</a:t>
                      </a:r>
                    </a:p>
                  </a:txBody>
                  <a:tcPr marL="9525" marR="9525" marT="9525" marB="0" anchor="b"/>
                </a:tc>
                <a:tc>
                  <a:txBody>
                    <a:bodyPr/>
                    <a:lstStyle/>
                    <a:p>
                      <a:pPr algn="r" fontAlgn="b"/>
                      <a:r>
                        <a:rPr lang="en-CA" sz="1200" b="0" i="0" u="none" strike="noStrike">
                          <a:solidFill>
                            <a:srgbClr val="000000"/>
                          </a:solidFill>
                          <a:effectLst/>
                          <a:latin typeface="Calibri" panose="020F0502020204030204" pitchFamily="34" charset="0"/>
                        </a:rPr>
                        <a:t>35.2993528</a:t>
                      </a:r>
                    </a:p>
                  </a:txBody>
                  <a:tcPr marL="9525" marR="9525" marT="9525" marB="0" anchor="b"/>
                </a:tc>
                <a:extLst>
                  <a:ext uri="{0D108BD9-81ED-4DB2-BD59-A6C34878D82A}">
                    <a16:rowId xmlns:a16="http://schemas.microsoft.com/office/drawing/2014/main" val="422378186"/>
                  </a:ext>
                </a:extLst>
              </a:tr>
              <a:tr h="370840">
                <a:tc>
                  <a:txBody>
                    <a:bodyPr/>
                    <a:lstStyle/>
                    <a:p>
                      <a:pPr algn="l" fontAlgn="b"/>
                      <a:r>
                        <a:rPr lang="en-CA" sz="1200" b="0" i="0" u="none" strike="noStrike" dirty="0">
                          <a:solidFill>
                            <a:srgbClr val="000000"/>
                          </a:solidFill>
                          <a:effectLst/>
                          <a:latin typeface="Calibri" panose="020F0502020204030204" pitchFamily="34" charset="0"/>
                        </a:rPr>
                        <a:t>BOSTON MA</a:t>
                      </a:r>
                    </a:p>
                  </a:txBody>
                  <a:tcPr marL="9525" marR="9525" marT="9525" marB="0" anchor="b"/>
                </a:tc>
                <a:tc>
                  <a:txBody>
                    <a:bodyPr/>
                    <a:lstStyle/>
                    <a:p>
                      <a:pPr algn="r" fontAlgn="b"/>
                      <a:r>
                        <a:rPr lang="en-CA" sz="1200" b="0" i="0" u="none" strike="noStrike" dirty="0">
                          <a:solidFill>
                            <a:srgbClr val="000000"/>
                          </a:solidFill>
                          <a:effectLst/>
                          <a:latin typeface="Calibri" panose="020F0502020204030204" pitchFamily="34" charset="0"/>
                        </a:rPr>
                        <a:t>3.11128329</a:t>
                      </a:r>
                    </a:p>
                  </a:txBody>
                  <a:tcPr marL="9525" marR="9525" marT="9525" marB="0" anchor="b"/>
                </a:tc>
                <a:extLst>
                  <a:ext uri="{0D108BD9-81ED-4DB2-BD59-A6C34878D82A}">
                    <a16:rowId xmlns:a16="http://schemas.microsoft.com/office/drawing/2014/main" val="1648176056"/>
                  </a:ext>
                </a:extLst>
              </a:tr>
            </a:tbl>
          </a:graphicData>
        </a:graphic>
      </p:graphicFrame>
      <p:sp>
        <p:nvSpPr>
          <p:cNvPr id="4" name="TextBox 3">
            <a:extLst>
              <a:ext uri="{FF2B5EF4-FFF2-40B4-BE49-F238E27FC236}">
                <a16:creationId xmlns:a16="http://schemas.microsoft.com/office/drawing/2014/main" id="{AC720A43-0E12-8613-B327-4A4C525A751E}"/>
              </a:ext>
            </a:extLst>
          </p:cNvPr>
          <p:cNvSpPr txBox="1"/>
          <p:nvPr/>
        </p:nvSpPr>
        <p:spPr>
          <a:xfrm>
            <a:off x="2923082" y="3672590"/>
            <a:ext cx="5082225" cy="646331"/>
          </a:xfrm>
          <a:prstGeom prst="rect">
            <a:avLst/>
          </a:prstGeom>
          <a:noFill/>
        </p:spPr>
        <p:txBody>
          <a:bodyPr wrap="none" rtlCol="0">
            <a:spAutoFit/>
          </a:bodyPr>
          <a:lstStyle/>
          <a:p>
            <a:r>
              <a:rPr lang="en-US" dirty="0"/>
              <a:t>Note:</a:t>
            </a:r>
          </a:p>
          <a:p>
            <a:r>
              <a:rPr lang="en-US" dirty="0"/>
              <a:t>San Francisco has highest population is to user ratio </a:t>
            </a:r>
          </a:p>
        </p:txBody>
      </p:sp>
    </p:spTree>
    <p:extLst>
      <p:ext uri="{BB962C8B-B14F-4D97-AF65-F5344CB8AC3E}">
        <p14:creationId xmlns:p14="http://schemas.microsoft.com/office/powerpoint/2010/main" val="116161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89533B-A518-452B-3382-CAE870B8E7CA}"/>
              </a:ext>
            </a:extLst>
          </p:cNvPr>
          <p:cNvSpPr txBox="1"/>
          <p:nvPr/>
        </p:nvSpPr>
        <p:spPr>
          <a:xfrm>
            <a:off x="2919906" y="434714"/>
            <a:ext cx="6352188" cy="369332"/>
          </a:xfrm>
          <a:prstGeom prst="rect">
            <a:avLst/>
          </a:prstGeom>
          <a:noFill/>
        </p:spPr>
        <p:txBody>
          <a:bodyPr wrap="none" rtlCol="0">
            <a:spAutoFit/>
          </a:bodyPr>
          <a:lstStyle/>
          <a:p>
            <a:r>
              <a:rPr lang="en-US" dirty="0"/>
              <a:t>Male is to female user ratio in accordance to the ages of the users</a:t>
            </a:r>
          </a:p>
        </p:txBody>
      </p:sp>
      <p:sp>
        <p:nvSpPr>
          <p:cNvPr id="12" name="TextBox 11">
            <a:extLst>
              <a:ext uri="{FF2B5EF4-FFF2-40B4-BE49-F238E27FC236}">
                <a16:creationId xmlns:a16="http://schemas.microsoft.com/office/drawing/2014/main" id="{68D08076-9049-B682-DD21-E1634FBD2C66}"/>
              </a:ext>
            </a:extLst>
          </p:cNvPr>
          <p:cNvSpPr txBox="1"/>
          <p:nvPr/>
        </p:nvSpPr>
        <p:spPr>
          <a:xfrm>
            <a:off x="1588958" y="948746"/>
            <a:ext cx="1742208" cy="369332"/>
          </a:xfrm>
          <a:prstGeom prst="rect">
            <a:avLst/>
          </a:prstGeom>
          <a:solidFill>
            <a:schemeClr val="accent4">
              <a:lumMod val="60000"/>
              <a:lumOff val="40000"/>
            </a:schemeClr>
          </a:solidFill>
        </p:spPr>
        <p:txBody>
          <a:bodyPr wrap="none" rtlCol="0">
            <a:spAutoFit/>
          </a:bodyPr>
          <a:lstStyle/>
          <a:p>
            <a:r>
              <a:rPr lang="en-US" dirty="0"/>
              <a:t>Yellow Cab users</a:t>
            </a:r>
          </a:p>
        </p:txBody>
      </p:sp>
      <p:sp>
        <p:nvSpPr>
          <p:cNvPr id="17" name="TextBox 16">
            <a:extLst>
              <a:ext uri="{FF2B5EF4-FFF2-40B4-BE49-F238E27FC236}">
                <a16:creationId xmlns:a16="http://schemas.microsoft.com/office/drawing/2014/main" id="{4576C64F-9741-5CF2-94E7-8DE4AB932030}"/>
              </a:ext>
            </a:extLst>
          </p:cNvPr>
          <p:cNvSpPr txBox="1"/>
          <p:nvPr/>
        </p:nvSpPr>
        <p:spPr>
          <a:xfrm>
            <a:off x="9527008" y="3932339"/>
            <a:ext cx="647934" cy="369332"/>
          </a:xfrm>
          <a:prstGeom prst="rect">
            <a:avLst/>
          </a:prstGeom>
          <a:solidFill>
            <a:schemeClr val="bg2"/>
          </a:solidFill>
        </p:spPr>
        <p:txBody>
          <a:bodyPr wrap="none" rtlCol="0">
            <a:spAutoFit/>
          </a:bodyPr>
          <a:lstStyle/>
          <a:p>
            <a:r>
              <a:rPr lang="en-US" dirty="0"/>
              <a:t>male</a:t>
            </a:r>
          </a:p>
        </p:txBody>
      </p:sp>
      <p:sp>
        <p:nvSpPr>
          <p:cNvPr id="18" name="TextBox 17">
            <a:extLst>
              <a:ext uri="{FF2B5EF4-FFF2-40B4-BE49-F238E27FC236}">
                <a16:creationId xmlns:a16="http://schemas.microsoft.com/office/drawing/2014/main" id="{F50FA76D-C65E-C2AB-EA6F-1F9303AA22C0}"/>
              </a:ext>
            </a:extLst>
          </p:cNvPr>
          <p:cNvSpPr txBox="1"/>
          <p:nvPr/>
        </p:nvSpPr>
        <p:spPr>
          <a:xfrm>
            <a:off x="8314144" y="948746"/>
            <a:ext cx="1536831" cy="369332"/>
          </a:xfrm>
          <a:prstGeom prst="rect">
            <a:avLst/>
          </a:prstGeom>
          <a:solidFill>
            <a:srgbClr val="FF40FF"/>
          </a:solidFill>
        </p:spPr>
        <p:txBody>
          <a:bodyPr wrap="none" rtlCol="0">
            <a:spAutoFit/>
          </a:bodyPr>
          <a:lstStyle/>
          <a:p>
            <a:r>
              <a:rPr lang="en-US" dirty="0"/>
              <a:t>Pink Cab users</a:t>
            </a:r>
          </a:p>
        </p:txBody>
      </p:sp>
      <p:sp>
        <p:nvSpPr>
          <p:cNvPr id="19" name="TextBox 18">
            <a:extLst>
              <a:ext uri="{FF2B5EF4-FFF2-40B4-BE49-F238E27FC236}">
                <a16:creationId xmlns:a16="http://schemas.microsoft.com/office/drawing/2014/main" id="{C736CB52-BDD2-CACB-7621-E4FFC2B7411D}"/>
              </a:ext>
            </a:extLst>
          </p:cNvPr>
          <p:cNvSpPr txBox="1"/>
          <p:nvPr/>
        </p:nvSpPr>
        <p:spPr>
          <a:xfrm>
            <a:off x="7987828" y="3932339"/>
            <a:ext cx="968188" cy="369332"/>
          </a:xfrm>
          <a:prstGeom prst="rect">
            <a:avLst/>
          </a:prstGeom>
          <a:solidFill>
            <a:schemeClr val="bg2"/>
          </a:solidFill>
        </p:spPr>
        <p:txBody>
          <a:bodyPr wrap="square" rtlCol="0">
            <a:spAutoFit/>
          </a:bodyPr>
          <a:lstStyle/>
          <a:p>
            <a:r>
              <a:rPr lang="en-US" dirty="0"/>
              <a:t>female</a:t>
            </a:r>
          </a:p>
        </p:txBody>
      </p:sp>
      <p:sp>
        <p:nvSpPr>
          <p:cNvPr id="21" name="TextBox 20">
            <a:extLst>
              <a:ext uri="{FF2B5EF4-FFF2-40B4-BE49-F238E27FC236}">
                <a16:creationId xmlns:a16="http://schemas.microsoft.com/office/drawing/2014/main" id="{19541B16-2DFD-D565-1075-A669AB7FB15D}"/>
              </a:ext>
            </a:extLst>
          </p:cNvPr>
          <p:cNvSpPr txBox="1"/>
          <p:nvPr/>
        </p:nvSpPr>
        <p:spPr>
          <a:xfrm>
            <a:off x="3586629" y="3894470"/>
            <a:ext cx="968188" cy="369332"/>
          </a:xfrm>
          <a:prstGeom prst="rect">
            <a:avLst/>
          </a:prstGeom>
          <a:solidFill>
            <a:schemeClr val="bg2"/>
          </a:solidFill>
        </p:spPr>
        <p:txBody>
          <a:bodyPr wrap="square" rtlCol="0">
            <a:spAutoFit/>
          </a:bodyPr>
          <a:lstStyle/>
          <a:p>
            <a:r>
              <a:rPr lang="en-US" dirty="0"/>
              <a:t>female</a:t>
            </a:r>
          </a:p>
        </p:txBody>
      </p:sp>
      <p:sp>
        <p:nvSpPr>
          <p:cNvPr id="22" name="TextBox 21">
            <a:extLst>
              <a:ext uri="{FF2B5EF4-FFF2-40B4-BE49-F238E27FC236}">
                <a16:creationId xmlns:a16="http://schemas.microsoft.com/office/drawing/2014/main" id="{1060F346-0467-E85A-4EF2-DD129F9C07FE}"/>
              </a:ext>
            </a:extLst>
          </p:cNvPr>
          <p:cNvSpPr txBox="1"/>
          <p:nvPr/>
        </p:nvSpPr>
        <p:spPr>
          <a:xfrm>
            <a:off x="1812128" y="3850429"/>
            <a:ext cx="647934" cy="369332"/>
          </a:xfrm>
          <a:prstGeom prst="rect">
            <a:avLst/>
          </a:prstGeom>
          <a:solidFill>
            <a:schemeClr val="bg2"/>
          </a:solidFill>
        </p:spPr>
        <p:txBody>
          <a:bodyPr wrap="none" rtlCol="0">
            <a:spAutoFit/>
          </a:bodyPr>
          <a:lstStyle/>
          <a:p>
            <a:r>
              <a:rPr lang="en-US" dirty="0"/>
              <a:t>male</a:t>
            </a:r>
          </a:p>
        </p:txBody>
      </p:sp>
      <p:pic>
        <p:nvPicPr>
          <p:cNvPr id="24" name="Picture 23" descr="Chart, bar chart&#10;&#10;Description automatically generated">
            <a:extLst>
              <a:ext uri="{FF2B5EF4-FFF2-40B4-BE49-F238E27FC236}">
                <a16:creationId xmlns:a16="http://schemas.microsoft.com/office/drawing/2014/main" id="{CE12EE90-7DFA-CFF3-4E0C-09BAE2A85065}"/>
              </a:ext>
            </a:extLst>
          </p:cNvPr>
          <p:cNvPicPr>
            <a:picLocks noChangeAspect="1"/>
          </p:cNvPicPr>
          <p:nvPr/>
        </p:nvPicPr>
        <p:blipFill>
          <a:blip r:embed="rId2"/>
          <a:stretch>
            <a:fillRect/>
          </a:stretch>
        </p:blipFill>
        <p:spPr>
          <a:xfrm>
            <a:off x="6649572" y="1362866"/>
            <a:ext cx="4533900" cy="2552700"/>
          </a:xfrm>
          <a:prstGeom prst="rect">
            <a:avLst/>
          </a:prstGeom>
        </p:spPr>
      </p:pic>
      <p:pic>
        <p:nvPicPr>
          <p:cNvPr id="26" name="Picture 25" descr="Chart, bar chart&#10;&#10;Description automatically generated">
            <a:extLst>
              <a:ext uri="{FF2B5EF4-FFF2-40B4-BE49-F238E27FC236}">
                <a16:creationId xmlns:a16="http://schemas.microsoft.com/office/drawing/2014/main" id="{6A810DE6-60B3-D3F6-ED03-69014CB90FAD}"/>
              </a:ext>
            </a:extLst>
          </p:cNvPr>
          <p:cNvPicPr>
            <a:picLocks noChangeAspect="1"/>
          </p:cNvPicPr>
          <p:nvPr/>
        </p:nvPicPr>
        <p:blipFill>
          <a:blip r:embed="rId3"/>
          <a:stretch>
            <a:fillRect/>
          </a:stretch>
        </p:blipFill>
        <p:spPr>
          <a:xfrm>
            <a:off x="762374" y="1318078"/>
            <a:ext cx="4508500" cy="2540000"/>
          </a:xfrm>
          <a:prstGeom prst="rect">
            <a:avLst/>
          </a:prstGeom>
        </p:spPr>
      </p:pic>
      <p:sp>
        <p:nvSpPr>
          <p:cNvPr id="2" name="TextBox 1">
            <a:extLst>
              <a:ext uri="{FF2B5EF4-FFF2-40B4-BE49-F238E27FC236}">
                <a16:creationId xmlns:a16="http://schemas.microsoft.com/office/drawing/2014/main" id="{B51464E9-E78A-4838-D33D-585EA1110BC6}"/>
              </a:ext>
            </a:extLst>
          </p:cNvPr>
          <p:cNvSpPr txBox="1"/>
          <p:nvPr/>
        </p:nvSpPr>
        <p:spPr>
          <a:xfrm>
            <a:off x="1635136" y="4474386"/>
            <a:ext cx="7447423" cy="646331"/>
          </a:xfrm>
          <a:prstGeom prst="rect">
            <a:avLst/>
          </a:prstGeom>
          <a:noFill/>
        </p:spPr>
        <p:txBody>
          <a:bodyPr wrap="none" rtlCol="0">
            <a:spAutoFit/>
          </a:bodyPr>
          <a:lstStyle/>
          <a:p>
            <a:r>
              <a:rPr lang="en-US" dirty="0"/>
              <a:t>Male are more frequent customers among both the cabs than that of females</a:t>
            </a:r>
          </a:p>
          <a:p>
            <a:r>
              <a:rPr lang="en-US" dirty="0"/>
              <a:t>Yellow cab users are way more than that of the users of pink cab</a:t>
            </a:r>
          </a:p>
        </p:txBody>
      </p:sp>
      <p:graphicFrame>
        <p:nvGraphicFramePr>
          <p:cNvPr id="4" name="Table 4">
            <a:extLst>
              <a:ext uri="{FF2B5EF4-FFF2-40B4-BE49-F238E27FC236}">
                <a16:creationId xmlns:a16="http://schemas.microsoft.com/office/drawing/2014/main" id="{BA4646E8-DCF4-FCC6-F0AE-1FCAAC7AC0F9}"/>
              </a:ext>
            </a:extLst>
          </p:cNvPr>
          <p:cNvGraphicFramePr>
            <a:graphicFrameLocks noGrp="1"/>
          </p:cNvGraphicFramePr>
          <p:nvPr>
            <p:extLst>
              <p:ext uri="{D42A27DB-BD31-4B8C-83A1-F6EECF244321}">
                <p14:modId xmlns:p14="http://schemas.microsoft.com/office/powerpoint/2010/main" val="3724323582"/>
              </p:ext>
            </p:extLst>
          </p:nvPr>
        </p:nvGraphicFramePr>
        <p:xfrm>
          <a:off x="828017" y="5221603"/>
          <a:ext cx="8127999" cy="122631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34729642"/>
                    </a:ext>
                  </a:extLst>
                </a:gridCol>
                <a:gridCol w="2709333">
                  <a:extLst>
                    <a:ext uri="{9D8B030D-6E8A-4147-A177-3AD203B41FA5}">
                      <a16:colId xmlns:a16="http://schemas.microsoft.com/office/drawing/2014/main" val="645927318"/>
                    </a:ext>
                  </a:extLst>
                </a:gridCol>
                <a:gridCol w="2709333">
                  <a:extLst>
                    <a:ext uri="{9D8B030D-6E8A-4147-A177-3AD203B41FA5}">
                      <a16:colId xmlns:a16="http://schemas.microsoft.com/office/drawing/2014/main" val="4124209638"/>
                    </a:ext>
                  </a:extLst>
                </a:gridCol>
              </a:tblGrid>
              <a:tr h="484634">
                <a:tc>
                  <a:txBody>
                    <a:bodyPr/>
                    <a:lstStyle/>
                    <a:p>
                      <a:r>
                        <a:rPr lang="en-US" dirty="0"/>
                        <a:t>Method of Payment</a:t>
                      </a:r>
                    </a:p>
                  </a:txBody>
                  <a:tcPr/>
                </a:tc>
                <a:tc>
                  <a:txBody>
                    <a:bodyPr/>
                    <a:lstStyle/>
                    <a:p>
                      <a:r>
                        <a:rPr lang="en-US" dirty="0"/>
                        <a:t>Yellow Cab</a:t>
                      </a:r>
                    </a:p>
                  </a:txBody>
                  <a:tcPr/>
                </a:tc>
                <a:tc>
                  <a:txBody>
                    <a:bodyPr/>
                    <a:lstStyle/>
                    <a:p>
                      <a:r>
                        <a:rPr lang="en-US" dirty="0"/>
                        <a:t>Pink Cab</a:t>
                      </a:r>
                    </a:p>
                  </a:txBody>
                  <a:tcPr/>
                </a:tc>
                <a:extLst>
                  <a:ext uri="{0D108BD9-81ED-4DB2-BD59-A6C34878D82A}">
                    <a16:rowId xmlns:a16="http://schemas.microsoft.com/office/drawing/2014/main" val="106908584"/>
                  </a:ext>
                </a:extLst>
              </a:tr>
              <a:tr h="370840">
                <a:tc>
                  <a:txBody>
                    <a:bodyPr/>
                    <a:lstStyle/>
                    <a:p>
                      <a:r>
                        <a:rPr lang="en-US" dirty="0"/>
                        <a:t>Card </a:t>
                      </a:r>
                    </a:p>
                  </a:txBody>
                  <a:tcPr/>
                </a:tc>
                <a:tc>
                  <a:txBody>
                    <a:bodyPr/>
                    <a:lstStyle/>
                    <a:p>
                      <a:r>
                        <a:rPr lang="en-US" dirty="0"/>
                        <a:t>9810</a:t>
                      </a:r>
                    </a:p>
                  </a:txBody>
                  <a:tcPr/>
                </a:tc>
                <a:tc>
                  <a:txBody>
                    <a:bodyPr/>
                    <a:lstStyle/>
                    <a:p>
                      <a:r>
                        <a:rPr lang="en-US" dirty="0"/>
                        <a:t>1923</a:t>
                      </a:r>
                    </a:p>
                  </a:txBody>
                  <a:tcPr/>
                </a:tc>
                <a:extLst>
                  <a:ext uri="{0D108BD9-81ED-4DB2-BD59-A6C34878D82A}">
                    <a16:rowId xmlns:a16="http://schemas.microsoft.com/office/drawing/2014/main" val="3348416403"/>
                  </a:ext>
                </a:extLst>
              </a:tr>
              <a:tr h="370840">
                <a:tc>
                  <a:txBody>
                    <a:bodyPr/>
                    <a:lstStyle/>
                    <a:p>
                      <a:r>
                        <a:rPr lang="en-US" dirty="0"/>
                        <a:t>Cash</a:t>
                      </a:r>
                    </a:p>
                  </a:txBody>
                  <a:tcPr/>
                </a:tc>
                <a:tc>
                  <a:txBody>
                    <a:bodyPr/>
                    <a:lstStyle/>
                    <a:p>
                      <a:r>
                        <a:rPr lang="en-US" dirty="0"/>
                        <a:t>6577</a:t>
                      </a:r>
                    </a:p>
                  </a:txBody>
                  <a:tcPr/>
                </a:tc>
                <a:tc>
                  <a:txBody>
                    <a:bodyPr/>
                    <a:lstStyle/>
                    <a:p>
                      <a:r>
                        <a:rPr lang="en-US" dirty="0"/>
                        <a:t>1377</a:t>
                      </a:r>
                    </a:p>
                  </a:txBody>
                  <a:tcPr/>
                </a:tc>
                <a:extLst>
                  <a:ext uri="{0D108BD9-81ED-4DB2-BD59-A6C34878D82A}">
                    <a16:rowId xmlns:a16="http://schemas.microsoft.com/office/drawing/2014/main" val="3364333101"/>
                  </a:ext>
                </a:extLst>
              </a:tr>
            </a:tbl>
          </a:graphicData>
        </a:graphic>
      </p:graphicFrame>
      <p:sp>
        <p:nvSpPr>
          <p:cNvPr id="5" name="TextBox 4">
            <a:extLst>
              <a:ext uri="{FF2B5EF4-FFF2-40B4-BE49-F238E27FC236}">
                <a16:creationId xmlns:a16="http://schemas.microsoft.com/office/drawing/2014/main" id="{78E7C274-E19C-CD43-8BD4-E3C74B88F3DD}"/>
              </a:ext>
            </a:extLst>
          </p:cNvPr>
          <p:cNvSpPr txBox="1"/>
          <p:nvPr/>
        </p:nvSpPr>
        <p:spPr>
          <a:xfrm>
            <a:off x="9082559" y="5262923"/>
            <a:ext cx="2603149" cy="646331"/>
          </a:xfrm>
          <a:prstGeom prst="rect">
            <a:avLst/>
          </a:prstGeom>
          <a:noFill/>
        </p:spPr>
        <p:txBody>
          <a:bodyPr wrap="none" rtlCol="0">
            <a:spAutoFit/>
          </a:bodyPr>
          <a:lstStyle/>
          <a:p>
            <a:r>
              <a:rPr lang="en-US" dirty="0"/>
              <a:t>Users tend to pay via card</a:t>
            </a:r>
          </a:p>
          <a:p>
            <a:r>
              <a:rPr lang="en-US" dirty="0"/>
              <a:t>Than by cash for the cabs</a:t>
            </a:r>
          </a:p>
        </p:txBody>
      </p:sp>
    </p:spTree>
    <p:extLst>
      <p:ext uri="{BB962C8B-B14F-4D97-AF65-F5344CB8AC3E}">
        <p14:creationId xmlns:p14="http://schemas.microsoft.com/office/powerpoint/2010/main" val="279741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B27056A-5C16-4854-0613-AC1A420A0109}"/>
              </a:ext>
            </a:extLst>
          </p:cNvPr>
          <p:cNvSpPr>
            <a:spLocks noGrp="1"/>
          </p:cNvSpPr>
          <p:nvPr>
            <p:ph type="title"/>
          </p:nvPr>
        </p:nvSpPr>
        <p:spPr>
          <a:xfrm>
            <a:off x="573409" y="559477"/>
            <a:ext cx="3765200" cy="5709931"/>
          </a:xfrm>
        </p:spPr>
        <p:txBody>
          <a:bodyPr>
            <a:normAutofit/>
          </a:bodyPr>
          <a:lstStyle/>
          <a:p>
            <a:pPr algn="ctr"/>
            <a:r>
              <a:rPr lang="en-US" dirty="0"/>
              <a:t>Conclusion</a:t>
            </a:r>
            <a:endParaRPr lang="en-US"/>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85A167D4-B9F3-C4B1-BAE4-03B44C978873}"/>
              </a:ext>
            </a:extLst>
          </p:cNvPr>
          <p:cNvGraphicFramePr>
            <a:graphicFrameLocks noGrp="1"/>
          </p:cNvGraphicFramePr>
          <p:nvPr>
            <p:ph idx="1"/>
            <p:extLst>
              <p:ext uri="{D42A27DB-BD31-4B8C-83A1-F6EECF244321}">
                <p14:modId xmlns:p14="http://schemas.microsoft.com/office/powerpoint/2010/main" val="373220787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004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{728A231B-F344-0F4D-9BCD-C45B1446D0B9}tf10001067</Template>
  <TotalTime>835</TotalTime>
  <Words>325</Words>
  <Application>Microsoft Macintosh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Garamond</vt:lpstr>
      <vt:lpstr>Savon</vt:lpstr>
      <vt:lpstr>Case Study</vt:lpstr>
      <vt:lpstr>PowerPoint Presentation</vt:lpstr>
      <vt:lpstr>Note: Average profit per trip of yellow cab is greater than pink cab   Total profit made (including all the states) is greater for pink cab than yellow cab Both the cabs are available in 19 states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 Shahab</dc:creator>
  <cp:lastModifiedBy>Manal Shahab</cp:lastModifiedBy>
  <cp:revision>4</cp:revision>
  <dcterms:created xsi:type="dcterms:W3CDTF">2022-07-16T19:58:39Z</dcterms:created>
  <dcterms:modified xsi:type="dcterms:W3CDTF">2022-07-18T21:16:41Z</dcterms:modified>
</cp:coreProperties>
</file>