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p:restoredTop sz="94847"/>
  </p:normalViewPr>
  <p:slideViewPr>
    <p:cSldViewPr snapToGrid="0">
      <p:cViewPr>
        <p:scale>
          <a:sx n="105" d="100"/>
          <a:sy n="105" d="100"/>
        </p:scale>
        <p:origin x="59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36D933-8B09-4E57-85BF-DBD0CDB04F2D}"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9757021E-7C15-4A2D-B4F4-DD914283BC86}">
      <dgm:prSet/>
      <dgm:spPr/>
      <dgm:t>
        <a:bodyPr/>
        <a:lstStyle/>
        <a:p>
          <a:r>
            <a:rPr lang="en-US"/>
            <a:t>Problem Statement </a:t>
          </a:r>
        </a:p>
      </dgm:t>
    </dgm:pt>
    <dgm:pt modelId="{9001ACD8-C8F8-486B-A0AA-75FC3CD6A518}" type="parTrans" cxnId="{EB3B619C-9909-493A-A06F-7B7D852DC585}">
      <dgm:prSet/>
      <dgm:spPr/>
      <dgm:t>
        <a:bodyPr/>
        <a:lstStyle/>
        <a:p>
          <a:endParaRPr lang="en-US"/>
        </a:p>
      </dgm:t>
    </dgm:pt>
    <dgm:pt modelId="{63F04029-B2FE-46F9-84F3-B2B8C50112CA}" type="sibTrans" cxnId="{EB3B619C-9909-493A-A06F-7B7D852DC585}">
      <dgm:prSet/>
      <dgm:spPr/>
      <dgm:t>
        <a:bodyPr/>
        <a:lstStyle/>
        <a:p>
          <a:endParaRPr lang="en-US"/>
        </a:p>
      </dgm:t>
    </dgm:pt>
    <dgm:pt modelId="{8D9BACC9-48B2-4B05-8779-8E2F9D2692CE}">
      <dgm:prSet/>
      <dgm:spPr/>
      <dgm:t>
        <a:bodyPr/>
        <a:lstStyle/>
        <a:p>
          <a:r>
            <a:rPr lang="en-US"/>
            <a:t>Datasets Information</a:t>
          </a:r>
        </a:p>
      </dgm:t>
    </dgm:pt>
    <dgm:pt modelId="{4058432B-E528-4DA5-80E0-34615DE7BED6}" type="parTrans" cxnId="{F06F2BD9-C8D1-4A34-A175-F11CAF8B8821}">
      <dgm:prSet/>
      <dgm:spPr/>
      <dgm:t>
        <a:bodyPr/>
        <a:lstStyle/>
        <a:p>
          <a:endParaRPr lang="en-US"/>
        </a:p>
      </dgm:t>
    </dgm:pt>
    <dgm:pt modelId="{25E945D2-46B4-4F0E-ACC5-C4DD166687D8}" type="sibTrans" cxnId="{F06F2BD9-C8D1-4A34-A175-F11CAF8B8821}">
      <dgm:prSet/>
      <dgm:spPr/>
      <dgm:t>
        <a:bodyPr/>
        <a:lstStyle/>
        <a:p>
          <a:endParaRPr lang="en-US"/>
        </a:p>
      </dgm:t>
    </dgm:pt>
    <dgm:pt modelId="{96CCBF05-9CEC-4B02-B804-140884C0D872}">
      <dgm:prSet/>
      <dgm:spPr/>
      <dgm:t>
        <a:bodyPr/>
        <a:lstStyle/>
        <a:p>
          <a:r>
            <a:rPr lang="en-US"/>
            <a:t>Exploratory Data Analysis</a:t>
          </a:r>
        </a:p>
      </dgm:t>
    </dgm:pt>
    <dgm:pt modelId="{EE6B0AFC-5214-4E4D-A429-9AA54E8AC4C3}" type="parTrans" cxnId="{51FF8D50-570A-45DE-9274-A99E22A6662B}">
      <dgm:prSet/>
      <dgm:spPr/>
      <dgm:t>
        <a:bodyPr/>
        <a:lstStyle/>
        <a:p>
          <a:endParaRPr lang="en-US"/>
        </a:p>
      </dgm:t>
    </dgm:pt>
    <dgm:pt modelId="{5D8C61BE-2C59-45D3-B239-39B2FFB76F91}" type="sibTrans" cxnId="{51FF8D50-570A-45DE-9274-A99E22A6662B}">
      <dgm:prSet/>
      <dgm:spPr/>
      <dgm:t>
        <a:bodyPr/>
        <a:lstStyle/>
        <a:p>
          <a:endParaRPr lang="en-US"/>
        </a:p>
      </dgm:t>
    </dgm:pt>
    <dgm:pt modelId="{CD2D563A-8FED-4A95-91AF-398B60FBC351}">
      <dgm:prSet/>
      <dgm:spPr/>
      <dgm:t>
        <a:bodyPr/>
        <a:lstStyle/>
        <a:p>
          <a:r>
            <a:rPr lang="en-US"/>
            <a:t>Multiple Hypothesis</a:t>
          </a:r>
        </a:p>
      </dgm:t>
    </dgm:pt>
    <dgm:pt modelId="{01E3F0E2-CF6D-4F33-910C-5F3081589301}" type="parTrans" cxnId="{82F8689C-F2D3-4A1A-A160-5DE0370B973E}">
      <dgm:prSet/>
      <dgm:spPr/>
      <dgm:t>
        <a:bodyPr/>
        <a:lstStyle/>
        <a:p>
          <a:endParaRPr lang="en-US"/>
        </a:p>
      </dgm:t>
    </dgm:pt>
    <dgm:pt modelId="{B5ED0965-E99D-4B58-81DE-2ABFDA3F41A1}" type="sibTrans" cxnId="{82F8689C-F2D3-4A1A-A160-5DE0370B973E}">
      <dgm:prSet/>
      <dgm:spPr/>
      <dgm:t>
        <a:bodyPr/>
        <a:lstStyle/>
        <a:p>
          <a:endParaRPr lang="en-US"/>
        </a:p>
      </dgm:t>
    </dgm:pt>
    <dgm:pt modelId="{C08496E0-DB9B-4913-BAFA-6C6C568E2A6A}">
      <dgm:prSet/>
      <dgm:spPr/>
      <dgm:t>
        <a:bodyPr/>
        <a:lstStyle/>
        <a:p>
          <a:r>
            <a:rPr lang="en-US"/>
            <a:t>Conclution </a:t>
          </a:r>
        </a:p>
      </dgm:t>
    </dgm:pt>
    <dgm:pt modelId="{50A3E2B7-4BD5-419D-949F-F0C7EDE20402}" type="parTrans" cxnId="{6D4B21FF-016B-4906-ADF7-8DBB76D2BF90}">
      <dgm:prSet/>
      <dgm:spPr/>
      <dgm:t>
        <a:bodyPr/>
        <a:lstStyle/>
        <a:p>
          <a:endParaRPr lang="en-US"/>
        </a:p>
      </dgm:t>
    </dgm:pt>
    <dgm:pt modelId="{A597F889-4A37-4B09-BADC-0999BCF3A0D1}" type="sibTrans" cxnId="{6D4B21FF-016B-4906-ADF7-8DBB76D2BF90}">
      <dgm:prSet/>
      <dgm:spPr/>
      <dgm:t>
        <a:bodyPr/>
        <a:lstStyle/>
        <a:p>
          <a:endParaRPr lang="en-US"/>
        </a:p>
      </dgm:t>
    </dgm:pt>
    <dgm:pt modelId="{F7B1168D-AD48-D04B-B239-3806CE62E620}" type="pres">
      <dgm:prSet presAssocID="{EC36D933-8B09-4E57-85BF-DBD0CDB04F2D}" presName="outerComposite" presStyleCnt="0">
        <dgm:presLayoutVars>
          <dgm:chMax val="5"/>
          <dgm:dir/>
          <dgm:resizeHandles val="exact"/>
        </dgm:presLayoutVars>
      </dgm:prSet>
      <dgm:spPr/>
    </dgm:pt>
    <dgm:pt modelId="{E8A9EA50-7424-714D-9BB8-AD3BA350280C}" type="pres">
      <dgm:prSet presAssocID="{EC36D933-8B09-4E57-85BF-DBD0CDB04F2D}" presName="dummyMaxCanvas" presStyleCnt="0">
        <dgm:presLayoutVars/>
      </dgm:prSet>
      <dgm:spPr/>
    </dgm:pt>
    <dgm:pt modelId="{0AF7F854-DB15-9B4D-9659-04B98678EC03}" type="pres">
      <dgm:prSet presAssocID="{EC36D933-8B09-4E57-85BF-DBD0CDB04F2D}" presName="FiveNodes_1" presStyleLbl="node1" presStyleIdx="0" presStyleCnt="5">
        <dgm:presLayoutVars>
          <dgm:bulletEnabled val="1"/>
        </dgm:presLayoutVars>
      </dgm:prSet>
      <dgm:spPr/>
    </dgm:pt>
    <dgm:pt modelId="{FDB163D0-F03C-784A-AA1F-12772FEB9613}" type="pres">
      <dgm:prSet presAssocID="{EC36D933-8B09-4E57-85BF-DBD0CDB04F2D}" presName="FiveNodes_2" presStyleLbl="node1" presStyleIdx="1" presStyleCnt="5">
        <dgm:presLayoutVars>
          <dgm:bulletEnabled val="1"/>
        </dgm:presLayoutVars>
      </dgm:prSet>
      <dgm:spPr/>
    </dgm:pt>
    <dgm:pt modelId="{3C0C62DE-AA6B-7D47-8F1B-EF2A1F8C2433}" type="pres">
      <dgm:prSet presAssocID="{EC36D933-8B09-4E57-85BF-DBD0CDB04F2D}" presName="FiveNodes_3" presStyleLbl="node1" presStyleIdx="2" presStyleCnt="5">
        <dgm:presLayoutVars>
          <dgm:bulletEnabled val="1"/>
        </dgm:presLayoutVars>
      </dgm:prSet>
      <dgm:spPr/>
    </dgm:pt>
    <dgm:pt modelId="{43D00986-DE1E-2E41-A967-2CD6D7C351FC}" type="pres">
      <dgm:prSet presAssocID="{EC36D933-8B09-4E57-85BF-DBD0CDB04F2D}" presName="FiveNodes_4" presStyleLbl="node1" presStyleIdx="3" presStyleCnt="5">
        <dgm:presLayoutVars>
          <dgm:bulletEnabled val="1"/>
        </dgm:presLayoutVars>
      </dgm:prSet>
      <dgm:spPr/>
    </dgm:pt>
    <dgm:pt modelId="{642F4BEB-5EFF-8249-B6DC-0270D7EBE35C}" type="pres">
      <dgm:prSet presAssocID="{EC36D933-8B09-4E57-85BF-DBD0CDB04F2D}" presName="FiveNodes_5" presStyleLbl="node1" presStyleIdx="4" presStyleCnt="5">
        <dgm:presLayoutVars>
          <dgm:bulletEnabled val="1"/>
        </dgm:presLayoutVars>
      </dgm:prSet>
      <dgm:spPr/>
    </dgm:pt>
    <dgm:pt modelId="{9BB5A50B-EDF6-344E-9AAC-9D456B90B511}" type="pres">
      <dgm:prSet presAssocID="{EC36D933-8B09-4E57-85BF-DBD0CDB04F2D}" presName="FiveConn_1-2" presStyleLbl="fgAccFollowNode1" presStyleIdx="0" presStyleCnt="4">
        <dgm:presLayoutVars>
          <dgm:bulletEnabled val="1"/>
        </dgm:presLayoutVars>
      </dgm:prSet>
      <dgm:spPr/>
    </dgm:pt>
    <dgm:pt modelId="{6BD2EC01-A6DE-C24D-B06A-4CB73E5DA8E8}" type="pres">
      <dgm:prSet presAssocID="{EC36D933-8B09-4E57-85BF-DBD0CDB04F2D}" presName="FiveConn_2-3" presStyleLbl="fgAccFollowNode1" presStyleIdx="1" presStyleCnt="4">
        <dgm:presLayoutVars>
          <dgm:bulletEnabled val="1"/>
        </dgm:presLayoutVars>
      </dgm:prSet>
      <dgm:spPr/>
    </dgm:pt>
    <dgm:pt modelId="{13F37DB1-3E18-BD4F-B1B1-A3F7CE6AC866}" type="pres">
      <dgm:prSet presAssocID="{EC36D933-8B09-4E57-85BF-DBD0CDB04F2D}" presName="FiveConn_3-4" presStyleLbl="fgAccFollowNode1" presStyleIdx="2" presStyleCnt="4">
        <dgm:presLayoutVars>
          <dgm:bulletEnabled val="1"/>
        </dgm:presLayoutVars>
      </dgm:prSet>
      <dgm:spPr/>
    </dgm:pt>
    <dgm:pt modelId="{A2FCAD2A-ED8F-9343-B93A-B4271348D11B}" type="pres">
      <dgm:prSet presAssocID="{EC36D933-8B09-4E57-85BF-DBD0CDB04F2D}" presName="FiveConn_4-5" presStyleLbl="fgAccFollowNode1" presStyleIdx="3" presStyleCnt="4">
        <dgm:presLayoutVars>
          <dgm:bulletEnabled val="1"/>
        </dgm:presLayoutVars>
      </dgm:prSet>
      <dgm:spPr/>
    </dgm:pt>
    <dgm:pt modelId="{6D15B9B4-79F7-6F48-8A6D-7AC531681193}" type="pres">
      <dgm:prSet presAssocID="{EC36D933-8B09-4E57-85BF-DBD0CDB04F2D}" presName="FiveNodes_1_text" presStyleLbl="node1" presStyleIdx="4" presStyleCnt="5">
        <dgm:presLayoutVars>
          <dgm:bulletEnabled val="1"/>
        </dgm:presLayoutVars>
      </dgm:prSet>
      <dgm:spPr/>
    </dgm:pt>
    <dgm:pt modelId="{C3A52C80-92CC-434B-8CD3-C5266BA85EFC}" type="pres">
      <dgm:prSet presAssocID="{EC36D933-8B09-4E57-85BF-DBD0CDB04F2D}" presName="FiveNodes_2_text" presStyleLbl="node1" presStyleIdx="4" presStyleCnt="5">
        <dgm:presLayoutVars>
          <dgm:bulletEnabled val="1"/>
        </dgm:presLayoutVars>
      </dgm:prSet>
      <dgm:spPr/>
    </dgm:pt>
    <dgm:pt modelId="{CBD683C3-082A-874D-828E-5DBB9D473EF0}" type="pres">
      <dgm:prSet presAssocID="{EC36D933-8B09-4E57-85BF-DBD0CDB04F2D}" presName="FiveNodes_3_text" presStyleLbl="node1" presStyleIdx="4" presStyleCnt="5">
        <dgm:presLayoutVars>
          <dgm:bulletEnabled val="1"/>
        </dgm:presLayoutVars>
      </dgm:prSet>
      <dgm:spPr/>
    </dgm:pt>
    <dgm:pt modelId="{9A935177-ECC1-854A-8866-187A954B7088}" type="pres">
      <dgm:prSet presAssocID="{EC36D933-8B09-4E57-85BF-DBD0CDB04F2D}" presName="FiveNodes_4_text" presStyleLbl="node1" presStyleIdx="4" presStyleCnt="5">
        <dgm:presLayoutVars>
          <dgm:bulletEnabled val="1"/>
        </dgm:presLayoutVars>
      </dgm:prSet>
      <dgm:spPr/>
    </dgm:pt>
    <dgm:pt modelId="{687907DE-AAFC-D046-A978-BB4ACCEE5C70}" type="pres">
      <dgm:prSet presAssocID="{EC36D933-8B09-4E57-85BF-DBD0CDB04F2D}" presName="FiveNodes_5_text" presStyleLbl="node1" presStyleIdx="4" presStyleCnt="5">
        <dgm:presLayoutVars>
          <dgm:bulletEnabled val="1"/>
        </dgm:presLayoutVars>
      </dgm:prSet>
      <dgm:spPr/>
    </dgm:pt>
  </dgm:ptLst>
  <dgm:cxnLst>
    <dgm:cxn modelId="{1973B204-0E16-964F-8169-23D19D98AF94}" type="presOf" srcId="{96CCBF05-9CEC-4B02-B804-140884C0D872}" destId="{CBD683C3-082A-874D-828E-5DBB9D473EF0}" srcOrd="1" destOrd="0" presId="urn:microsoft.com/office/officeart/2005/8/layout/vProcess5"/>
    <dgm:cxn modelId="{52A6560C-99D6-5F4A-BF9C-49D3BC11B530}" type="presOf" srcId="{9757021E-7C15-4A2D-B4F4-DD914283BC86}" destId="{0AF7F854-DB15-9B4D-9659-04B98678EC03}" srcOrd="0" destOrd="0" presId="urn:microsoft.com/office/officeart/2005/8/layout/vProcess5"/>
    <dgm:cxn modelId="{E4DDFD4A-E61F-CF4B-8AF1-5D0155F6F175}" type="presOf" srcId="{63F04029-B2FE-46F9-84F3-B2B8C50112CA}" destId="{9BB5A50B-EDF6-344E-9AAC-9D456B90B511}" srcOrd="0" destOrd="0" presId="urn:microsoft.com/office/officeart/2005/8/layout/vProcess5"/>
    <dgm:cxn modelId="{51FF8D50-570A-45DE-9274-A99E22A6662B}" srcId="{EC36D933-8B09-4E57-85BF-DBD0CDB04F2D}" destId="{96CCBF05-9CEC-4B02-B804-140884C0D872}" srcOrd="2" destOrd="0" parTransId="{EE6B0AFC-5214-4E4D-A429-9AA54E8AC4C3}" sibTransId="{5D8C61BE-2C59-45D3-B239-39B2FFB76F91}"/>
    <dgm:cxn modelId="{FEA8D660-6511-1D40-A689-BB673CD64113}" type="presOf" srcId="{9757021E-7C15-4A2D-B4F4-DD914283BC86}" destId="{6D15B9B4-79F7-6F48-8A6D-7AC531681193}" srcOrd="1" destOrd="0" presId="urn:microsoft.com/office/officeart/2005/8/layout/vProcess5"/>
    <dgm:cxn modelId="{67C46F87-7276-FA44-A003-14AE4CE44DC7}" type="presOf" srcId="{EC36D933-8B09-4E57-85BF-DBD0CDB04F2D}" destId="{F7B1168D-AD48-D04B-B239-3806CE62E620}" srcOrd="0" destOrd="0" presId="urn:microsoft.com/office/officeart/2005/8/layout/vProcess5"/>
    <dgm:cxn modelId="{5FE59493-0ACE-AF41-8032-2BC2DFB2F056}" type="presOf" srcId="{B5ED0965-E99D-4B58-81DE-2ABFDA3F41A1}" destId="{A2FCAD2A-ED8F-9343-B93A-B4271348D11B}" srcOrd="0" destOrd="0" presId="urn:microsoft.com/office/officeart/2005/8/layout/vProcess5"/>
    <dgm:cxn modelId="{6C26159A-B644-FB4F-955E-5A4FA3FF18BB}" type="presOf" srcId="{5D8C61BE-2C59-45D3-B239-39B2FFB76F91}" destId="{13F37DB1-3E18-BD4F-B1B1-A3F7CE6AC866}" srcOrd="0" destOrd="0" presId="urn:microsoft.com/office/officeart/2005/8/layout/vProcess5"/>
    <dgm:cxn modelId="{EB3B619C-9909-493A-A06F-7B7D852DC585}" srcId="{EC36D933-8B09-4E57-85BF-DBD0CDB04F2D}" destId="{9757021E-7C15-4A2D-B4F4-DD914283BC86}" srcOrd="0" destOrd="0" parTransId="{9001ACD8-C8F8-486B-A0AA-75FC3CD6A518}" sibTransId="{63F04029-B2FE-46F9-84F3-B2B8C50112CA}"/>
    <dgm:cxn modelId="{82F8689C-F2D3-4A1A-A160-5DE0370B973E}" srcId="{EC36D933-8B09-4E57-85BF-DBD0CDB04F2D}" destId="{CD2D563A-8FED-4A95-91AF-398B60FBC351}" srcOrd="3" destOrd="0" parTransId="{01E3F0E2-CF6D-4F33-910C-5F3081589301}" sibTransId="{B5ED0965-E99D-4B58-81DE-2ABFDA3F41A1}"/>
    <dgm:cxn modelId="{0EF9EBA6-AB36-C647-9A5B-61D7D95033C4}" type="presOf" srcId="{96CCBF05-9CEC-4B02-B804-140884C0D872}" destId="{3C0C62DE-AA6B-7D47-8F1B-EF2A1F8C2433}" srcOrd="0" destOrd="0" presId="urn:microsoft.com/office/officeart/2005/8/layout/vProcess5"/>
    <dgm:cxn modelId="{80883BAA-6C11-DA41-ACEE-928209B32BCA}" type="presOf" srcId="{CD2D563A-8FED-4A95-91AF-398B60FBC351}" destId="{9A935177-ECC1-854A-8866-187A954B7088}" srcOrd="1" destOrd="0" presId="urn:microsoft.com/office/officeart/2005/8/layout/vProcess5"/>
    <dgm:cxn modelId="{2D9DD6AB-908F-F745-BD2C-8B11F8867C43}" type="presOf" srcId="{25E945D2-46B4-4F0E-ACC5-C4DD166687D8}" destId="{6BD2EC01-A6DE-C24D-B06A-4CB73E5DA8E8}" srcOrd="0" destOrd="0" presId="urn:microsoft.com/office/officeart/2005/8/layout/vProcess5"/>
    <dgm:cxn modelId="{5F12ABC3-CBB7-4F44-A05B-9061101FAB90}" type="presOf" srcId="{8D9BACC9-48B2-4B05-8779-8E2F9D2692CE}" destId="{FDB163D0-F03C-784A-AA1F-12772FEB9613}" srcOrd="0" destOrd="0" presId="urn:microsoft.com/office/officeart/2005/8/layout/vProcess5"/>
    <dgm:cxn modelId="{8BE3D5C4-5835-3247-9503-F65358A0D18D}" type="presOf" srcId="{8D9BACC9-48B2-4B05-8779-8E2F9D2692CE}" destId="{C3A52C80-92CC-434B-8CD3-C5266BA85EFC}" srcOrd="1" destOrd="0" presId="urn:microsoft.com/office/officeart/2005/8/layout/vProcess5"/>
    <dgm:cxn modelId="{8C4182CA-9082-D84B-8030-8C67E740165F}" type="presOf" srcId="{C08496E0-DB9B-4913-BAFA-6C6C568E2A6A}" destId="{642F4BEB-5EFF-8249-B6DC-0270D7EBE35C}" srcOrd="0" destOrd="0" presId="urn:microsoft.com/office/officeart/2005/8/layout/vProcess5"/>
    <dgm:cxn modelId="{C1471BCC-D2D7-154D-B288-1A7B656D8DBF}" type="presOf" srcId="{CD2D563A-8FED-4A95-91AF-398B60FBC351}" destId="{43D00986-DE1E-2E41-A967-2CD6D7C351FC}" srcOrd="0" destOrd="0" presId="urn:microsoft.com/office/officeart/2005/8/layout/vProcess5"/>
    <dgm:cxn modelId="{839E58D8-29EF-5F4B-A569-5E6C0D00D162}" type="presOf" srcId="{C08496E0-DB9B-4913-BAFA-6C6C568E2A6A}" destId="{687907DE-AAFC-D046-A978-BB4ACCEE5C70}" srcOrd="1" destOrd="0" presId="urn:microsoft.com/office/officeart/2005/8/layout/vProcess5"/>
    <dgm:cxn modelId="{F06F2BD9-C8D1-4A34-A175-F11CAF8B8821}" srcId="{EC36D933-8B09-4E57-85BF-DBD0CDB04F2D}" destId="{8D9BACC9-48B2-4B05-8779-8E2F9D2692CE}" srcOrd="1" destOrd="0" parTransId="{4058432B-E528-4DA5-80E0-34615DE7BED6}" sibTransId="{25E945D2-46B4-4F0E-ACC5-C4DD166687D8}"/>
    <dgm:cxn modelId="{6D4B21FF-016B-4906-ADF7-8DBB76D2BF90}" srcId="{EC36D933-8B09-4E57-85BF-DBD0CDB04F2D}" destId="{C08496E0-DB9B-4913-BAFA-6C6C568E2A6A}" srcOrd="4" destOrd="0" parTransId="{50A3E2B7-4BD5-419D-949F-F0C7EDE20402}" sibTransId="{A597F889-4A37-4B09-BADC-0999BCF3A0D1}"/>
    <dgm:cxn modelId="{9C9EF450-0CDE-784B-8909-75AD4C6C66F2}" type="presParOf" srcId="{F7B1168D-AD48-D04B-B239-3806CE62E620}" destId="{E8A9EA50-7424-714D-9BB8-AD3BA350280C}" srcOrd="0" destOrd="0" presId="urn:microsoft.com/office/officeart/2005/8/layout/vProcess5"/>
    <dgm:cxn modelId="{73BE4234-8982-544F-93E5-9F830C365CC0}" type="presParOf" srcId="{F7B1168D-AD48-D04B-B239-3806CE62E620}" destId="{0AF7F854-DB15-9B4D-9659-04B98678EC03}" srcOrd="1" destOrd="0" presId="urn:microsoft.com/office/officeart/2005/8/layout/vProcess5"/>
    <dgm:cxn modelId="{E43B914E-4548-A44E-931A-B91930E7BC0F}" type="presParOf" srcId="{F7B1168D-AD48-D04B-B239-3806CE62E620}" destId="{FDB163D0-F03C-784A-AA1F-12772FEB9613}" srcOrd="2" destOrd="0" presId="urn:microsoft.com/office/officeart/2005/8/layout/vProcess5"/>
    <dgm:cxn modelId="{E9A92675-F0D4-C340-B15D-1BF23D7865C0}" type="presParOf" srcId="{F7B1168D-AD48-D04B-B239-3806CE62E620}" destId="{3C0C62DE-AA6B-7D47-8F1B-EF2A1F8C2433}" srcOrd="3" destOrd="0" presId="urn:microsoft.com/office/officeart/2005/8/layout/vProcess5"/>
    <dgm:cxn modelId="{9C211B5D-D6F1-194F-BB27-24D3FBB4D3B0}" type="presParOf" srcId="{F7B1168D-AD48-D04B-B239-3806CE62E620}" destId="{43D00986-DE1E-2E41-A967-2CD6D7C351FC}" srcOrd="4" destOrd="0" presId="urn:microsoft.com/office/officeart/2005/8/layout/vProcess5"/>
    <dgm:cxn modelId="{00492268-A729-1D47-BC1B-0CB43EE3BA58}" type="presParOf" srcId="{F7B1168D-AD48-D04B-B239-3806CE62E620}" destId="{642F4BEB-5EFF-8249-B6DC-0270D7EBE35C}" srcOrd="5" destOrd="0" presId="urn:microsoft.com/office/officeart/2005/8/layout/vProcess5"/>
    <dgm:cxn modelId="{AC02BEA9-6FEA-6045-95A8-7FF2CD6B8686}" type="presParOf" srcId="{F7B1168D-AD48-D04B-B239-3806CE62E620}" destId="{9BB5A50B-EDF6-344E-9AAC-9D456B90B511}" srcOrd="6" destOrd="0" presId="urn:microsoft.com/office/officeart/2005/8/layout/vProcess5"/>
    <dgm:cxn modelId="{BC109709-4C09-1444-AE19-DAAC811AA994}" type="presParOf" srcId="{F7B1168D-AD48-D04B-B239-3806CE62E620}" destId="{6BD2EC01-A6DE-C24D-B06A-4CB73E5DA8E8}" srcOrd="7" destOrd="0" presId="urn:microsoft.com/office/officeart/2005/8/layout/vProcess5"/>
    <dgm:cxn modelId="{BD93AE8A-4D20-324F-AACF-47BBEB4B19E6}" type="presParOf" srcId="{F7B1168D-AD48-D04B-B239-3806CE62E620}" destId="{13F37DB1-3E18-BD4F-B1B1-A3F7CE6AC866}" srcOrd="8" destOrd="0" presId="urn:microsoft.com/office/officeart/2005/8/layout/vProcess5"/>
    <dgm:cxn modelId="{1346525C-0A3E-134A-9783-10F01ED3DA7A}" type="presParOf" srcId="{F7B1168D-AD48-D04B-B239-3806CE62E620}" destId="{A2FCAD2A-ED8F-9343-B93A-B4271348D11B}" srcOrd="9" destOrd="0" presId="urn:microsoft.com/office/officeart/2005/8/layout/vProcess5"/>
    <dgm:cxn modelId="{544EE673-473F-D64E-A8F9-5D4CE76E13AE}" type="presParOf" srcId="{F7B1168D-AD48-D04B-B239-3806CE62E620}" destId="{6D15B9B4-79F7-6F48-8A6D-7AC531681193}" srcOrd="10" destOrd="0" presId="urn:microsoft.com/office/officeart/2005/8/layout/vProcess5"/>
    <dgm:cxn modelId="{42767DE6-B50E-9840-A806-FCD4D3997C9B}" type="presParOf" srcId="{F7B1168D-AD48-D04B-B239-3806CE62E620}" destId="{C3A52C80-92CC-434B-8CD3-C5266BA85EFC}" srcOrd="11" destOrd="0" presId="urn:microsoft.com/office/officeart/2005/8/layout/vProcess5"/>
    <dgm:cxn modelId="{7F1BF62A-6F35-CD47-AB97-7AAED2108C16}" type="presParOf" srcId="{F7B1168D-AD48-D04B-B239-3806CE62E620}" destId="{CBD683C3-082A-874D-828E-5DBB9D473EF0}" srcOrd="12" destOrd="0" presId="urn:microsoft.com/office/officeart/2005/8/layout/vProcess5"/>
    <dgm:cxn modelId="{0F64C7DC-3286-2E4D-A5E2-D9C7C703F114}" type="presParOf" srcId="{F7B1168D-AD48-D04B-B239-3806CE62E620}" destId="{9A935177-ECC1-854A-8866-187A954B7088}" srcOrd="13" destOrd="0" presId="urn:microsoft.com/office/officeart/2005/8/layout/vProcess5"/>
    <dgm:cxn modelId="{3F47CF0D-EB53-2E43-BA4A-44F5A2FA1662}" type="presParOf" srcId="{F7B1168D-AD48-D04B-B239-3806CE62E620}" destId="{687907DE-AAFC-D046-A978-BB4ACCEE5C7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EC9345-4B07-4DBE-A12E-ED8388C2CAC7}" type="doc">
      <dgm:prSet loTypeId="urn:microsoft.com/office/officeart/2005/8/layout/process5" loCatId="process" qsTypeId="urn:microsoft.com/office/officeart/2005/8/quickstyle/simple1" qsCatId="simple" csTypeId="urn:microsoft.com/office/officeart/2005/8/colors/colorful2" csCatId="colorful"/>
      <dgm:spPr/>
      <dgm:t>
        <a:bodyPr/>
        <a:lstStyle/>
        <a:p>
          <a:endParaRPr lang="en-US"/>
        </a:p>
      </dgm:t>
    </dgm:pt>
    <dgm:pt modelId="{3D1A6E17-B616-4786-A1C9-D208C1B7C91A}">
      <dgm:prSet/>
      <dgm:spPr/>
      <dgm:t>
        <a:bodyPr/>
        <a:lstStyle/>
        <a:p>
          <a:r>
            <a:rPr lang="en-US"/>
            <a:t>Yellow Cab company is better than Pink Cab company</a:t>
          </a:r>
        </a:p>
      </dgm:t>
    </dgm:pt>
    <dgm:pt modelId="{43B43B5E-4DC7-476B-A2A5-56FD8B83047C}" type="parTrans" cxnId="{43A7F28A-B400-43E3-9627-ED115BA1E467}">
      <dgm:prSet/>
      <dgm:spPr/>
      <dgm:t>
        <a:bodyPr/>
        <a:lstStyle/>
        <a:p>
          <a:endParaRPr lang="en-US"/>
        </a:p>
      </dgm:t>
    </dgm:pt>
    <dgm:pt modelId="{43389280-8A23-4CB6-A443-675010386D99}" type="sibTrans" cxnId="{43A7F28A-B400-43E3-9627-ED115BA1E467}">
      <dgm:prSet/>
      <dgm:spPr/>
      <dgm:t>
        <a:bodyPr/>
        <a:lstStyle/>
        <a:p>
          <a:endParaRPr lang="en-US"/>
        </a:p>
      </dgm:t>
    </dgm:pt>
    <dgm:pt modelId="{18DE2AA6-FCB7-47D9-B57E-F81D9A244E87}">
      <dgm:prSet/>
      <dgm:spPr/>
      <dgm:t>
        <a:bodyPr/>
        <a:lstStyle/>
        <a:p>
          <a:r>
            <a:rPr lang="en-US"/>
            <a:t>Because:</a:t>
          </a:r>
        </a:p>
      </dgm:t>
    </dgm:pt>
    <dgm:pt modelId="{39A2F3C1-DA16-48AE-93B2-15C49E0B83AD}" type="parTrans" cxnId="{B1D5CD25-CBE6-4F09-9156-D8560B56AF75}">
      <dgm:prSet/>
      <dgm:spPr/>
      <dgm:t>
        <a:bodyPr/>
        <a:lstStyle/>
        <a:p>
          <a:endParaRPr lang="en-US"/>
        </a:p>
      </dgm:t>
    </dgm:pt>
    <dgm:pt modelId="{A829E234-B5AD-4550-8D84-4408B5E8072F}" type="sibTrans" cxnId="{B1D5CD25-CBE6-4F09-9156-D8560B56AF75}">
      <dgm:prSet/>
      <dgm:spPr/>
      <dgm:t>
        <a:bodyPr/>
        <a:lstStyle/>
        <a:p>
          <a:endParaRPr lang="en-US"/>
        </a:p>
      </dgm:t>
    </dgm:pt>
    <dgm:pt modelId="{A6B46ABE-51A7-453F-8467-10EF490F5A34}">
      <dgm:prSet/>
      <dgm:spPr/>
      <dgm:t>
        <a:bodyPr/>
        <a:lstStyle/>
        <a:p>
          <a:r>
            <a:rPr lang="en-US"/>
            <a:t>Profit Margin </a:t>
          </a:r>
        </a:p>
      </dgm:t>
    </dgm:pt>
    <dgm:pt modelId="{4D9C6158-CBDA-48E3-923E-391EEA23C73D}" type="parTrans" cxnId="{916F08E0-ECB5-4DC9-A742-738158D1DF18}">
      <dgm:prSet/>
      <dgm:spPr/>
      <dgm:t>
        <a:bodyPr/>
        <a:lstStyle/>
        <a:p>
          <a:endParaRPr lang="en-US"/>
        </a:p>
      </dgm:t>
    </dgm:pt>
    <dgm:pt modelId="{950670E9-2567-4A73-A508-127C9460050C}" type="sibTrans" cxnId="{916F08E0-ECB5-4DC9-A742-738158D1DF18}">
      <dgm:prSet/>
      <dgm:spPr/>
      <dgm:t>
        <a:bodyPr/>
        <a:lstStyle/>
        <a:p>
          <a:endParaRPr lang="en-US"/>
        </a:p>
      </dgm:t>
    </dgm:pt>
    <dgm:pt modelId="{D06CC2A5-4169-43AE-AE58-5F34D3F7B193}">
      <dgm:prSet/>
      <dgm:spPr/>
      <dgm:t>
        <a:bodyPr/>
        <a:lstStyle/>
        <a:p>
          <a:r>
            <a:rPr lang="en-US"/>
            <a:t>More Users </a:t>
          </a:r>
        </a:p>
      </dgm:t>
    </dgm:pt>
    <dgm:pt modelId="{404970C6-209A-4139-A751-A7B2750DAACA}" type="parTrans" cxnId="{4DFA9258-E239-4DBB-AFD1-AB4BF0750C1A}">
      <dgm:prSet/>
      <dgm:spPr/>
      <dgm:t>
        <a:bodyPr/>
        <a:lstStyle/>
        <a:p>
          <a:endParaRPr lang="en-US"/>
        </a:p>
      </dgm:t>
    </dgm:pt>
    <dgm:pt modelId="{9C3F1A16-9242-46AE-9E2B-893A2A568122}" type="sibTrans" cxnId="{4DFA9258-E239-4DBB-AFD1-AB4BF0750C1A}">
      <dgm:prSet/>
      <dgm:spPr/>
      <dgm:t>
        <a:bodyPr/>
        <a:lstStyle/>
        <a:p>
          <a:endParaRPr lang="en-US"/>
        </a:p>
      </dgm:t>
    </dgm:pt>
    <dgm:pt modelId="{FCD3553C-F379-46D3-97B6-14C6CEB8E55A}">
      <dgm:prSet/>
      <dgm:spPr/>
      <dgm:t>
        <a:bodyPr/>
        <a:lstStyle/>
        <a:p>
          <a:r>
            <a:rPr lang="en-US"/>
            <a:t>More Transaction per Year</a:t>
          </a:r>
        </a:p>
      </dgm:t>
    </dgm:pt>
    <dgm:pt modelId="{BC376F23-B2F5-4FAB-835C-CC614ED386CC}" type="parTrans" cxnId="{30F27049-BC1A-4C01-A393-579FD012A414}">
      <dgm:prSet/>
      <dgm:spPr/>
      <dgm:t>
        <a:bodyPr/>
        <a:lstStyle/>
        <a:p>
          <a:endParaRPr lang="en-US"/>
        </a:p>
      </dgm:t>
    </dgm:pt>
    <dgm:pt modelId="{ED6D0F60-5C60-4CDC-9151-83C8F157275C}" type="sibTrans" cxnId="{30F27049-BC1A-4C01-A393-579FD012A414}">
      <dgm:prSet/>
      <dgm:spPr/>
      <dgm:t>
        <a:bodyPr/>
        <a:lstStyle/>
        <a:p>
          <a:endParaRPr lang="en-US"/>
        </a:p>
      </dgm:t>
    </dgm:pt>
    <dgm:pt modelId="{8C142738-2361-E64F-A960-D46E9746B3B0}" type="pres">
      <dgm:prSet presAssocID="{30EC9345-4B07-4DBE-A12E-ED8388C2CAC7}" presName="diagram" presStyleCnt="0">
        <dgm:presLayoutVars>
          <dgm:dir/>
          <dgm:resizeHandles val="exact"/>
        </dgm:presLayoutVars>
      </dgm:prSet>
      <dgm:spPr/>
    </dgm:pt>
    <dgm:pt modelId="{0A4DC00D-6D19-BB4F-9F09-1E76A87B6BF7}" type="pres">
      <dgm:prSet presAssocID="{3D1A6E17-B616-4786-A1C9-D208C1B7C91A}" presName="node" presStyleLbl="node1" presStyleIdx="0" presStyleCnt="2">
        <dgm:presLayoutVars>
          <dgm:bulletEnabled val="1"/>
        </dgm:presLayoutVars>
      </dgm:prSet>
      <dgm:spPr/>
    </dgm:pt>
    <dgm:pt modelId="{17B4784A-06A1-7442-AA59-704A05B2AA7A}" type="pres">
      <dgm:prSet presAssocID="{43389280-8A23-4CB6-A443-675010386D99}" presName="sibTrans" presStyleLbl="sibTrans2D1" presStyleIdx="0" presStyleCnt="1"/>
      <dgm:spPr/>
    </dgm:pt>
    <dgm:pt modelId="{8F830E6F-3AE7-6A45-94AF-1D7142068992}" type="pres">
      <dgm:prSet presAssocID="{43389280-8A23-4CB6-A443-675010386D99}" presName="connectorText" presStyleLbl="sibTrans2D1" presStyleIdx="0" presStyleCnt="1"/>
      <dgm:spPr/>
    </dgm:pt>
    <dgm:pt modelId="{A4DDD219-3AA0-424F-AEE6-A5EF1157852B}" type="pres">
      <dgm:prSet presAssocID="{18DE2AA6-FCB7-47D9-B57E-F81D9A244E87}" presName="node" presStyleLbl="node1" presStyleIdx="1" presStyleCnt="2">
        <dgm:presLayoutVars>
          <dgm:bulletEnabled val="1"/>
        </dgm:presLayoutVars>
      </dgm:prSet>
      <dgm:spPr/>
    </dgm:pt>
  </dgm:ptLst>
  <dgm:cxnLst>
    <dgm:cxn modelId="{8E96EF0B-185F-B44D-A4B3-7A1D2D71DDCE}" type="presOf" srcId="{3D1A6E17-B616-4786-A1C9-D208C1B7C91A}" destId="{0A4DC00D-6D19-BB4F-9F09-1E76A87B6BF7}" srcOrd="0" destOrd="0" presId="urn:microsoft.com/office/officeart/2005/8/layout/process5"/>
    <dgm:cxn modelId="{13C27716-A136-6243-AC09-B15E846CF5F8}" type="presOf" srcId="{FCD3553C-F379-46D3-97B6-14C6CEB8E55A}" destId="{A4DDD219-3AA0-424F-AEE6-A5EF1157852B}" srcOrd="0" destOrd="3" presId="urn:microsoft.com/office/officeart/2005/8/layout/process5"/>
    <dgm:cxn modelId="{95F3D621-C837-9541-AE8F-633DE9649881}" type="presOf" srcId="{43389280-8A23-4CB6-A443-675010386D99}" destId="{8F830E6F-3AE7-6A45-94AF-1D7142068992}" srcOrd="1" destOrd="0" presId="urn:microsoft.com/office/officeart/2005/8/layout/process5"/>
    <dgm:cxn modelId="{B1D5CD25-CBE6-4F09-9156-D8560B56AF75}" srcId="{30EC9345-4B07-4DBE-A12E-ED8388C2CAC7}" destId="{18DE2AA6-FCB7-47D9-B57E-F81D9A244E87}" srcOrd="1" destOrd="0" parTransId="{39A2F3C1-DA16-48AE-93B2-15C49E0B83AD}" sibTransId="{A829E234-B5AD-4550-8D84-4408B5E8072F}"/>
    <dgm:cxn modelId="{30F27049-BC1A-4C01-A393-579FD012A414}" srcId="{18DE2AA6-FCB7-47D9-B57E-F81D9A244E87}" destId="{FCD3553C-F379-46D3-97B6-14C6CEB8E55A}" srcOrd="2" destOrd="0" parTransId="{BC376F23-B2F5-4FAB-835C-CC614ED386CC}" sibTransId="{ED6D0F60-5C60-4CDC-9151-83C8F157275C}"/>
    <dgm:cxn modelId="{4DFA9258-E239-4DBB-AFD1-AB4BF0750C1A}" srcId="{18DE2AA6-FCB7-47D9-B57E-F81D9A244E87}" destId="{D06CC2A5-4169-43AE-AE58-5F34D3F7B193}" srcOrd="1" destOrd="0" parTransId="{404970C6-209A-4139-A751-A7B2750DAACA}" sibTransId="{9C3F1A16-9242-46AE-9E2B-893A2A568122}"/>
    <dgm:cxn modelId="{2D102C71-A71C-6A41-A73A-7191217A7615}" type="presOf" srcId="{D06CC2A5-4169-43AE-AE58-5F34D3F7B193}" destId="{A4DDD219-3AA0-424F-AEE6-A5EF1157852B}" srcOrd="0" destOrd="2" presId="urn:microsoft.com/office/officeart/2005/8/layout/process5"/>
    <dgm:cxn modelId="{43A7F28A-B400-43E3-9627-ED115BA1E467}" srcId="{30EC9345-4B07-4DBE-A12E-ED8388C2CAC7}" destId="{3D1A6E17-B616-4786-A1C9-D208C1B7C91A}" srcOrd="0" destOrd="0" parTransId="{43B43B5E-4DC7-476B-A2A5-56FD8B83047C}" sibTransId="{43389280-8A23-4CB6-A443-675010386D99}"/>
    <dgm:cxn modelId="{5583059E-D889-0F47-8FF1-6A0AF9A631EF}" type="presOf" srcId="{30EC9345-4B07-4DBE-A12E-ED8388C2CAC7}" destId="{8C142738-2361-E64F-A960-D46E9746B3B0}" srcOrd="0" destOrd="0" presId="urn:microsoft.com/office/officeart/2005/8/layout/process5"/>
    <dgm:cxn modelId="{B14B9BA0-DAC2-A140-95EE-59AC7FDD3FDA}" type="presOf" srcId="{18DE2AA6-FCB7-47D9-B57E-F81D9A244E87}" destId="{A4DDD219-3AA0-424F-AEE6-A5EF1157852B}" srcOrd="0" destOrd="0" presId="urn:microsoft.com/office/officeart/2005/8/layout/process5"/>
    <dgm:cxn modelId="{829CFABC-8684-A040-9053-38E3F7A6DACA}" type="presOf" srcId="{A6B46ABE-51A7-453F-8467-10EF490F5A34}" destId="{A4DDD219-3AA0-424F-AEE6-A5EF1157852B}" srcOrd="0" destOrd="1" presId="urn:microsoft.com/office/officeart/2005/8/layout/process5"/>
    <dgm:cxn modelId="{916F08E0-ECB5-4DC9-A742-738158D1DF18}" srcId="{18DE2AA6-FCB7-47D9-B57E-F81D9A244E87}" destId="{A6B46ABE-51A7-453F-8467-10EF490F5A34}" srcOrd="0" destOrd="0" parTransId="{4D9C6158-CBDA-48E3-923E-391EEA23C73D}" sibTransId="{950670E9-2567-4A73-A508-127C9460050C}"/>
    <dgm:cxn modelId="{34448BE5-F2D0-5642-A52A-2822CBBDC1B3}" type="presOf" srcId="{43389280-8A23-4CB6-A443-675010386D99}" destId="{17B4784A-06A1-7442-AA59-704A05B2AA7A}" srcOrd="0" destOrd="0" presId="urn:microsoft.com/office/officeart/2005/8/layout/process5"/>
    <dgm:cxn modelId="{2022A377-C41E-1F4B-B58D-D2C4D707BD4B}" type="presParOf" srcId="{8C142738-2361-E64F-A960-D46E9746B3B0}" destId="{0A4DC00D-6D19-BB4F-9F09-1E76A87B6BF7}" srcOrd="0" destOrd="0" presId="urn:microsoft.com/office/officeart/2005/8/layout/process5"/>
    <dgm:cxn modelId="{AB4E3886-14F3-4144-BBD2-B8CDDA2A4B38}" type="presParOf" srcId="{8C142738-2361-E64F-A960-D46E9746B3B0}" destId="{17B4784A-06A1-7442-AA59-704A05B2AA7A}" srcOrd="1" destOrd="0" presId="urn:microsoft.com/office/officeart/2005/8/layout/process5"/>
    <dgm:cxn modelId="{05BD0BCB-BC25-FF44-86A5-D5505E0FC0F0}" type="presParOf" srcId="{17B4784A-06A1-7442-AA59-704A05B2AA7A}" destId="{8F830E6F-3AE7-6A45-94AF-1D7142068992}" srcOrd="0" destOrd="0" presId="urn:microsoft.com/office/officeart/2005/8/layout/process5"/>
    <dgm:cxn modelId="{729F8556-BE2D-5B44-95AE-6D38E0CF8302}" type="presParOf" srcId="{8C142738-2361-E64F-A960-D46E9746B3B0}" destId="{A4DDD219-3AA0-424F-AEE6-A5EF1157852B}" srcOrd="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7F854-DB15-9B4D-9659-04B98678EC03}">
      <dsp:nvSpPr>
        <dsp:cNvPr id="0" name=""/>
        <dsp:cNvSpPr/>
      </dsp:nvSpPr>
      <dsp:spPr>
        <a:xfrm>
          <a:off x="0" y="0"/>
          <a:ext cx="8143949" cy="75158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Problem Statement </a:t>
          </a:r>
        </a:p>
      </dsp:txBody>
      <dsp:txXfrm>
        <a:off x="22013" y="22013"/>
        <a:ext cx="7244996" cy="707558"/>
      </dsp:txXfrm>
    </dsp:sp>
    <dsp:sp modelId="{FDB163D0-F03C-784A-AA1F-12772FEB9613}">
      <dsp:nvSpPr>
        <dsp:cNvPr id="0" name=""/>
        <dsp:cNvSpPr/>
      </dsp:nvSpPr>
      <dsp:spPr>
        <a:xfrm>
          <a:off x="608152" y="855970"/>
          <a:ext cx="8143949" cy="751584"/>
        </a:xfrm>
        <a:prstGeom prst="roundRect">
          <a:avLst>
            <a:gd name="adj" fmla="val 10000"/>
          </a:avLst>
        </a:prstGeom>
        <a:solidFill>
          <a:schemeClr val="accent2">
            <a:hueOff val="632483"/>
            <a:satOff val="-11966"/>
            <a:lumOff val="-83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Datasets Information</a:t>
          </a:r>
        </a:p>
      </dsp:txBody>
      <dsp:txXfrm>
        <a:off x="630165" y="877983"/>
        <a:ext cx="7003241" cy="707558"/>
      </dsp:txXfrm>
    </dsp:sp>
    <dsp:sp modelId="{3C0C62DE-AA6B-7D47-8F1B-EF2A1F8C2433}">
      <dsp:nvSpPr>
        <dsp:cNvPr id="0" name=""/>
        <dsp:cNvSpPr/>
      </dsp:nvSpPr>
      <dsp:spPr>
        <a:xfrm>
          <a:off x="1216304" y="1711941"/>
          <a:ext cx="8143949" cy="751584"/>
        </a:xfrm>
        <a:prstGeom prst="roundRect">
          <a:avLst>
            <a:gd name="adj" fmla="val 10000"/>
          </a:avLst>
        </a:prstGeom>
        <a:solidFill>
          <a:schemeClr val="accent2">
            <a:hueOff val="1264967"/>
            <a:satOff val="-23931"/>
            <a:lumOff val="-166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Exploratory Data Analysis</a:t>
          </a:r>
        </a:p>
      </dsp:txBody>
      <dsp:txXfrm>
        <a:off x="1238317" y="1733954"/>
        <a:ext cx="7003241" cy="707558"/>
      </dsp:txXfrm>
    </dsp:sp>
    <dsp:sp modelId="{43D00986-DE1E-2E41-A967-2CD6D7C351FC}">
      <dsp:nvSpPr>
        <dsp:cNvPr id="0" name=""/>
        <dsp:cNvSpPr/>
      </dsp:nvSpPr>
      <dsp:spPr>
        <a:xfrm>
          <a:off x="1824456" y="2567912"/>
          <a:ext cx="8143949" cy="751584"/>
        </a:xfrm>
        <a:prstGeom prst="roundRect">
          <a:avLst>
            <a:gd name="adj" fmla="val 10000"/>
          </a:avLst>
        </a:prstGeom>
        <a:solidFill>
          <a:schemeClr val="accent2">
            <a:hueOff val="1897450"/>
            <a:satOff val="-35897"/>
            <a:lumOff val="-250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Multiple Hypothesis</a:t>
          </a:r>
        </a:p>
      </dsp:txBody>
      <dsp:txXfrm>
        <a:off x="1846469" y="2589925"/>
        <a:ext cx="7003241" cy="707558"/>
      </dsp:txXfrm>
    </dsp:sp>
    <dsp:sp modelId="{642F4BEB-5EFF-8249-B6DC-0270D7EBE35C}">
      <dsp:nvSpPr>
        <dsp:cNvPr id="0" name=""/>
        <dsp:cNvSpPr/>
      </dsp:nvSpPr>
      <dsp:spPr>
        <a:xfrm>
          <a:off x="2432608" y="3423883"/>
          <a:ext cx="8143949" cy="751584"/>
        </a:xfrm>
        <a:prstGeom prst="roundRect">
          <a:avLst>
            <a:gd name="adj" fmla="val 10000"/>
          </a:avLst>
        </a:prstGeom>
        <a:solidFill>
          <a:schemeClr val="accent2">
            <a:hueOff val="2529934"/>
            <a:satOff val="-47862"/>
            <a:lumOff val="-333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Conclution </a:t>
          </a:r>
        </a:p>
      </dsp:txBody>
      <dsp:txXfrm>
        <a:off x="2454621" y="3445896"/>
        <a:ext cx="7003241" cy="707558"/>
      </dsp:txXfrm>
    </dsp:sp>
    <dsp:sp modelId="{9BB5A50B-EDF6-344E-9AAC-9D456B90B511}">
      <dsp:nvSpPr>
        <dsp:cNvPr id="0" name=""/>
        <dsp:cNvSpPr/>
      </dsp:nvSpPr>
      <dsp:spPr>
        <a:xfrm>
          <a:off x="7655419" y="549074"/>
          <a:ext cx="488529" cy="48852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65338" y="549074"/>
        <a:ext cx="268691" cy="367618"/>
      </dsp:txXfrm>
    </dsp:sp>
    <dsp:sp modelId="{6BD2EC01-A6DE-C24D-B06A-4CB73E5DA8E8}">
      <dsp:nvSpPr>
        <dsp:cNvPr id="0" name=""/>
        <dsp:cNvSpPr/>
      </dsp:nvSpPr>
      <dsp:spPr>
        <a:xfrm>
          <a:off x="8263571" y="1405044"/>
          <a:ext cx="488529" cy="488529"/>
        </a:xfrm>
        <a:prstGeom prst="downArrow">
          <a:avLst>
            <a:gd name="adj1" fmla="val 55000"/>
            <a:gd name="adj2" fmla="val 45000"/>
          </a:avLst>
        </a:prstGeom>
        <a:solidFill>
          <a:schemeClr val="accent2">
            <a:tint val="40000"/>
            <a:alpha val="90000"/>
            <a:hueOff val="1174712"/>
            <a:satOff val="-19832"/>
            <a:lumOff val="-1236"/>
            <a:alphaOff val="0"/>
          </a:schemeClr>
        </a:solidFill>
        <a:ln w="15875" cap="flat" cmpd="sng" algn="ctr">
          <a:solidFill>
            <a:schemeClr val="accent2">
              <a:tint val="40000"/>
              <a:alpha val="90000"/>
              <a:hueOff val="1174712"/>
              <a:satOff val="-19832"/>
              <a:lumOff val="-12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73490" y="1405044"/>
        <a:ext cx="268691" cy="367618"/>
      </dsp:txXfrm>
    </dsp:sp>
    <dsp:sp modelId="{13F37DB1-3E18-BD4F-B1B1-A3F7CE6AC866}">
      <dsp:nvSpPr>
        <dsp:cNvPr id="0" name=""/>
        <dsp:cNvSpPr/>
      </dsp:nvSpPr>
      <dsp:spPr>
        <a:xfrm>
          <a:off x="8871724" y="2248489"/>
          <a:ext cx="488529" cy="488529"/>
        </a:xfrm>
        <a:prstGeom prst="downArrow">
          <a:avLst>
            <a:gd name="adj1" fmla="val 55000"/>
            <a:gd name="adj2" fmla="val 45000"/>
          </a:avLst>
        </a:prstGeom>
        <a:solidFill>
          <a:schemeClr val="accent2">
            <a:tint val="40000"/>
            <a:alpha val="90000"/>
            <a:hueOff val="2349425"/>
            <a:satOff val="-39664"/>
            <a:lumOff val="-2472"/>
            <a:alphaOff val="0"/>
          </a:schemeClr>
        </a:solidFill>
        <a:ln w="15875" cap="flat" cmpd="sng" algn="ctr">
          <a:solidFill>
            <a:schemeClr val="accent2">
              <a:tint val="40000"/>
              <a:alpha val="90000"/>
              <a:hueOff val="2349425"/>
              <a:satOff val="-39664"/>
              <a:lumOff val="-24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81643" y="2248489"/>
        <a:ext cx="268691" cy="367618"/>
      </dsp:txXfrm>
    </dsp:sp>
    <dsp:sp modelId="{A2FCAD2A-ED8F-9343-B93A-B4271348D11B}">
      <dsp:nvSpPr>
        <dsp:cNvPr id="0" name=""/>
        <dsp:cNvSpPr/>
      </dsp:nvSpPr>
      <dsp:spPr>
        <a:xfrm>
          <a:off x="9479876" y="3112811"/>
          <a:ext cx="488529" cy="488529"/>
        </a:xfrm>
        <a:prstGeom prst="downArrow">
          <a:avLst>
            <a:gd name="adj1" fmla="val 55000"/>
            <a:gd name="adj2" fmla="val 45000"/>
          </a:avLst>
        </a:prstGeom>
        <a:solidFill>
          <a:schemeClr val="accent2">
            <a:tint val="40000"/>
            <a:alpha val="90000"/>
            <a:hueOff val="3524137"/>
            <a:satOff val="-59496"/>
            <a:lumOff val="-3708"/>
            <a:alphaOff val="0"/>
          </a:schemeClr>
        </a:solidFill>
        <a:ln w="15875" cap="flat" cmpd="sng" algn="ctr">
          <a:solidFill>
            <a:schemeClr val="accent2">
              <a:tint val="40000"/>
              <a:alpha val="90000"/>
              <a:hueOff val="3524137"/>
              <a:satOff val="-59496"/>
              <a:lumOff val="-3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89795" y="3112811"/>
        <a:ext cx="268691" cy="367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C00D-6D19-BB4F-9F09-1E76A87B6BF7}">
      <dsp:nvSpPr>
        <dsp:cNvPr id="0" name=""/>
        <dsp:cNvSpPr/>
      </dsp:nvSpPr>
      <dsp:spPr>
        <a:xfrm>
          <a:off x="1259298" y="1412"/>
          <a:ext cx="3303170" cy="198190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Yellow Cab company is better than Pink Cab company</a:t>
          </a:r>
        </a:p>
      </dsp:txBody>
      <dsp:txXfrm>
        <a:off x="1317346" y="59460"/>
        <a:ext cx="3187074" cy="1865806"/>
      </dsp:txXfrm>
    </dsp:sp>
    <dsp:sp modelId="{17B4784A-06A1-7442-AA59-704A05B2AA7A}">
      <dsp:nvSpPr>
        <dsp:cNvPr id="0" name=""/>
        <dsp:cNvSpPr/>
      </dsp:nvSpPr>
      <dsp:spPr>
        <a:xfrm rot="5400000">
          <a:off x="2560747" y="2214536"/>
          <a:ext cx="700272" cy="81918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5400000">
        <a:off x="2665127" y="2273993"/>
        <a:ext cx="491512" cy="490190"/>
      </dsp:txXfrm>
    </dsp:sp>
    <dsp:sp modelId="{A4DDD219-3AA0-424F-AEE6-A5EF1157852B}">
      <dsp:nvSpPr>
        <dsp:cNvPr id="0" name=""/>
        <dsp:cNvSpPr/>
      </dsp:nvSpPr>
      <dsp:spPr>
        <a:xfrm>
          <a:off x="1259298" y="3304583"/>
          <a:ext cx="3303170" cy="1981902"/>
        </a:xfrm>
        <a:prstGeom prst="roundRect">
          <a:avLst>
            <a:gd name="adj" fmla="val 10000"/>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Because:</a:t>
          </a:r>
        </a:p>
        <a:p>
          <a:pPr marL="228600" lvl="1" indent="-228600" algn="l" defTabSz="889000">
            <a:lnSpc>
              <a:spcPct val="90000"/>
            </a:lnSpc>
            <a:spcBef>
              <a:spcPct val="0"/>
            </a:spcBef>
            <a:spcAft>
              <a:spcPct val="15000"/>
            </a:spcAft>
            <a:buChar char="•"/>
          </a:pPr>
          <a:r>
            <a:rPr lang="en-US" sz="2000" kern="1200"/>
            <a:t>Profit Margin </a:t>
          </a:r>
        </a:p>
        <a:p>
          <a:pPr marL="228600" lvl="1" indent="-228600" algn="l" defTabSz="889000">
            <a:lnSpc>
              <a:spcPct val="90000"/>
            </a:lnSpc>
            <a:spcBef>
              <a:spcPct val="0"/>
            </a:spcBef>
            <a:spcAft>
              <a:spcPct val="15000"/>
            </a:spcAft>
            <a:buChar char="•"/>
          </a:pPr>
          <a:r>
            <a:rPr lang="en-US" sz="2000" kern="1200"/>
            <a:t>More Users </a:t>
          </a:r>
        </a:p>
        <a:p>
          <a:pPr marL="228600" lvl="1" indent="-228600" algn="l" defTabSz="889000">
            <a:lnSpc>
              <a:spcPct val="90000"/>
            </a:lnSpc>
            <a:spcBef>
              <a:spcPct val="0"/>
            </a:spcBef>
            <a:spcAft>
              <a:spcPct val="15000"/>
            </a:spcAft>
            <a:buChar char="•"/>
          </a:pPr>
          <a:r>
            <a:rPr lang="en-US" sz="2000" kern="1200"/>
            <a:t>More Transaction per Year</a:t>
          </a:r>
        </a:p>
      </dsp:txBody>
      <dsp:txXfrm>
        <a:off x="1317346" y="3362631"/>
        <a:ext cx="3187074" cy="186580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C764DE79-268F-4C1A-8933-263129D2AF90}" type="datetimeFigureOut">
              <a:rPr lang="en-US" smtClean="0"/>
              <a:t>7/19/22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7607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4099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C764DE79-268F-4C1A-8933-263129D2AF90}" type="datetimeFigureOut">
              <a:rPr lang="en-US" smtClean="0"/>
              <a:t>7/19/22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0957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0821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C764DE79-268F-4C1A-8933-263129D2AF90}" type="datetimeFigureOut">
              <a:rPr lang="en-US" smtClean="0"/>
              <a:t>7/19/22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7535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C764DE79-268F-4C1A-8933-263129D2AF90}" type="datetimeFigureOut">
              <a:rPr lang="en-US" smtClean="0"/>
              <a:t>7/19/22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51352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C764DE79-268F-4C1A-8933-263129D2AF90}" type="datetimeFigureOut">
              <a:rPr lang="en-US" smtClean="0"/>
              <a:t>7/19/22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3627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9240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C764DE79-268F-4C1A-8933-263129D2AF90}" type="datetimeFigureOut">
              <a:rPr lang="en-US" smtClean="0"/>
              <a:t>7/19/22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3781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6512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C764DE79-268F-4C1A-8933-263129D2AF90}" type="datetimeFigureOut">
              <a:rPr lang="en-US" smtClean="0"/>
              <a:t>7/19/22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7048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C764DE79-268F-4C1A-8933-263129D2AF90}" type="datetimeFigureOut">
              <a:rPr lang="en-US" smtClean="0"/>
              <a:t>7/19/22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3305836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775129" cy="350865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Project:G2M Insight For Cab Investment Firm</a:t>
            </a:r>
          </a:p>
          <a:p>
            <a:r>
              <a:rPr lang="en-US" sz="2400" dirty="0">
                <a:solidFill>
                  <a:schemeClr val="accent2"/>
                </a:solidFill>
              </a:rPr>
              <a:t>Data Science Virtual Internship</a:t>
            </a:r>
          </a:p>
          <a:p>
            <a:r>
              <a:rPr lang="en-US" sz="2400" dirty="0">
                <a:solidFill>
                  <a:schemeClr val="accent2"/>
                </a:solidFill>
              </a:rPr>
              <a:t>Manal Shahab </a:t>
            </a:r>
          </a:p>
          <a:p>
            <a:endParaRPr lang="en-US" sz="4000" dirty="0"/>
          </a:p>
          <a:p>
            <a:r>
              <a:rPr lang="en-US" sz="2800" b="1" dirty="0"/>
              <a:t>20 July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B9DE-61DB-6226-C360-25CAAC60AA6A}"/>
              </a:ext>
            </a:extLst>
          </p:cNvPr>
          <p:cNvSpPr>
            <a:spLocks noGrp="1"/>
          </p:cNvSpPr>
          <p:nvPr>
            <p:ph type="title"/>
          </p:nvPr>
        </p:nvSpPr>
        <p:spPr/>
        <p:txBody>
          <a:bodyPr/>
          <a:lstStyle/>
          <a:p>
            <a:r>
              <a:rPr lang="en-US" dirty="0"/>
              <a:t>Payment Mode</a:t>
            </a:r>
          </a:p>
        </p:txBody>
      </p:sp>
      <p:sp>
        <p:nvSpPr>
          <p:cNvPr id="4" name="TextBox 3">
            <a:extLst>
              <a:ext uri="{FF2B5EF4-FFF2-40B4-BE49-F238E27FC236}">
                <a16:creationId xmlns:a16="http://schemas.microsoft.com/office/drawing/2014/main" id="{E28FE2BA-92DE-C5F8-32E3-0003F76CF79B}"/>
              </a:ext>
            </a:extLst>
          </p:cNvPr>
          <p:cNvSpPr txBox="1"/>
          <p:nvPr/>
        </p:nvSpPr>
        <p:spPr>
          <a:xfrm>
            <a:off x="5388864" y="5998464"/>
            <a:ext cx="4692247" cy="646331"/>
          </a:xfrm>
          <a:prstGeom prst="rect">
            <a:avLst/>
          </a:prstGeom>
          <a:noFill/>
        </p:spPr>
        <p:txBody>
          <a:bodyPr wrap="none" rtlCol="0">
            <a:spAutoFit/>
          </a:bodyPr>
          <a:lstStyle/>
          <a:p>
            <a:r>
              <a:rPr lang="en-US" dirty="0"/>
              <a:t>As we can see that users prefer to pay with</a:t>
            </a:r>
          </a:p>
          <a:p>
            <a:r>
              <a:rPr lang="en-US" dirty="0"/>
              <a:t>A card more compared to cash</a:t>
            </a:r>
          </a:p>
        </p:txBody>
      </p:sp>
      <p:pic>
        <p:nvPicPr>
          <p:cNvPr id="6146" name="Picture 2">
            <a:extLst>
              <a:ext uri="{FF2B5EF4-FFF2-40B4-BE49-F238E27FC236}">
                <a16:creationId xmlns:a16="http://schemas.microsoft.com/office/drawing/2014/main" id="{5E7070E8-064B-A43A-E052-57BBAC7698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6996" y="816864"/>
            <a:ext cx="7122668" cy="502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83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9B804006-101D-4F64-B355-23096AAA7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9" name="Group 7178">
            <a:extLst>
              <a:ext uri="{FF2B5EF4-FFF2-40B4-BE49-F238E27FC236}">
                <a16:creationId xmlns:a16="http://schemas.microsoft.com/office/drawing/2014/main" id="{43F2C4BC-2412-4B5C-B484-720B5981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180" name="Freeform 5">
              <a:extLst>
                <a:ext uri="{FF2B5EF4-FFF2-40B4-BE49-F238E27FC236}">
                  <a16:creationId xmlns:a16="http://schemas.microsoft.com/office/drawing/2014/main" id="{0FD6677A-DA06-4AE8-BB1A-F5D8DAEA74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1" name="Freeform 6">
              <a:extLst>
                <a:ext uri="{FF2B5EF4-FFF2-40B4-BE49-F238E27FC236}">
                  <a16:creationId xmlns:a16="http://schemas.microsoft.com/office/drawing/2014/main" id="{C95A3004-D2D9-428D-A694-8B00AAA52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2" name="Freeform 7">
              <a:extLst>
                <a:ext uri="{FF2B5EF4-FFF2-40B4-BE49-F238E27FC236}">
                  <a16:creationId xmlns:a16="http://schemas.microsoft.com/office/drawing/2014/main" id="{DA39D583-C5D7-4848-8DA9-B241540D2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3" name="Freeform 8">
              <a:extLst>
                <a:ext uri="{FF2B5EF4-FFF2-40B4-BE49-F238E27FC236}">
                  <a16:creationId xmlns:a16="http://schemas.microsoft.com/office/drawing/2014/main" id="{B2EBD675-802F-4CF7-BD90-19F74557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4" name="Freeform 9">
              <a:extLst>
                <a:ext uri="{FF2B5EF4-FFF2-40B4-BE49-F238E27FC236}">
                  <a16:creationId xmlns:a16="http://schemas.microsoft.com/office/drawing/2014/main" id="{F6EC98CD-B318-4626-A663-8A60DCEE8D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5" name="Freeform 10">
              <a:extLst>
                <a:ext uri="{FF2B5EF4-FFF2-40B4-BE49-F238E27FC236}">
                  <a16:creationId xmlns:a16="http://schemas.microsoft.com/office/drawing/2014/main" id="{02310F35-7B86-428D-AE44-A20C68B507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6" name="Freeform 11">
              <a:extLst>
                <a:ext uri="{FF2B5EF4-FFF2-40B4-BE49-F238E27FC236}">
                  <a16:creationId xmlns:a16="http://schemas.microsoft.com/office/drawing/2014/main" id="{9F3B32EC-F7CB-4A1C-9E97-8BBD5A1AFA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7" name="Freeform 12">
              <a:extLst>
                <a:ext uri="{FF2B5EF4-FFF2-40B4-BE49-F238E27FC236}">
                  <a16:creationId xmlns:a16="http://schemas.microsoft.com/office/drawing/2014/main" id="{EAAE0FEF-EB48-4703-BA62-75B77929A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8" name="Freeform 13">
              <a:extLst>
                <a:ext uri="{FF2B5EF4-FFF2-40B4-BE49-F238E27FC236}">
                  <a16:creationId xmlns:a16="http://schemas.microsoft.com/office/drawing/2014/main" id="{1A9BD6B8-CCA8-49A3-B87B-AE9C91CDEC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9" name="Freeform 14">
              <a:extLst>
                <a:ext uri="{FF2B5EF4-FFF2-40B4-BE49-F238E27FC236}">
                  <a16:creationId xmlns:a16="http://schemas.microsoft.com/office/drawing/2014/main" id="{CA83C38E-8767-4A44-99CA-8C29F30EE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0" name="Freeform 15">
              <a:extLst>
                <a:ext uri="{FF2B5EF4-FFF2-40B4-BE49-F238E27FC236}">
                  <a16:creationId xmlns:a16="http://schemas.microsoft.com/office/drawing/2014/main" id="{02EF4BA0-DD24-4017-BC83-80C7539FD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1" name="Freeform 16">
              <a:extLst>
                <a:ext uri="{FF2B5EF4-FFF2-40B4-BE49-F238E27FC236}">
                  <a16:creationId xmlns:a16="http://schemas.microsoft.com/office/drawing/2014/main" id="{5BC7DD6C-DD8A-4248-9DFD-86B7D20AF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2" name="Freeform 17">
              <a:extLst>
                <a:ext uri="{FF2B5EF4-FFF2-40B4-BE49-F238E27FC236}">
                  <a16:creationId xmlns:a16="http://schemas.microsoft.com/office/drawing/2014/main" id="{B6CEECEA-280C-4164-90FF-3513DB5B4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3" name="Freeform 18">
              <a:extLst>
                <a:ext uri="{FF2B5EF4-FFF2-40B4-BE49-F238E27FC236}">
                  <a16:creationId xmlns:a16="http://schemas.microsoft.com/office/drawing/2014/main" id="{E450BBA4-C6C4-4254-9E26-82EA8EFB29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4" name="Freeform 19">
              <a:extLst>
                <a:ext uri="{FF2B5EF4-FFF2-40B4-BE49-F238E27FC236}">
                  <a16:creationId xmlns:a16="http://schemas.microsoft.com/office/drawing/2014/main" id="{9F5AF05D-ADE5-40B5-9BEA-DBA47987F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5" name="Freeform 20">
              <a:extLst>
                <a:ext uri="{FF2B5EF4-FFF2-40B4-BE49-F238E27FC236}">
                  <a16:creationId xmlns:a16="http://schemas.microsoft.com/office/drawing/2014/main" id="{E33D2228-29F5-40AC-A2A9-554D1A17D1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6" name="Freeform 21">
              <a:extLst>
                <a:ext uri="{FF2B5EF4-FFF2-40B4-BE49-F238E27FC236}">
                  <a16:creationId xmlns:a16="http://schemas.microsoft.com/office/drawing/2014/main" id="{5964607D-A248-46AB-8BD7-8F54F8FAA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7" name="Freeform 22">
              <a:extLst>
                <a:ext uri="{FF2B5EF4-FFF2-40B4-BE49-F238E27FC236}">
                  <a16:creationId xmlns:a16="http://schemas.microsoft.com/office/drawing/2014/main" id="{B316575A-7DD2-4E9A-8DD8-6F3FD7C2C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8" name="Freeform 23">
              <a:extLst>
                <a:ext uri="{FF2B5EF4-FFF2-40B4-BE49-F238E27FC236}">
                  <a16:creationId xmlns:a16="http://schemas.microsoft.com/office/drawing/2014/main" id="{0FADEB75-5A76-45E6-A771-FD313172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9" name="Freeform 24">
              <a:extLst>
                <a:ext uri="{FF2B5EF4-FFF2-40B4-BE49-F238E27FC236}">
                  <a16:creationId xmlns:a16="http://schemas.microsoft.com/office/drawing/2014/main" id="{28EEBD9F-7254-4078-83DA-35B26F29A4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0" name="Freeform 25">
              <a:extLst>
                <a:ext uri="{FF2B5EF4-FFF2-40B4-BE49-F238E27FC236}">
                  <a16:creationId xmlns:a16="http://schemas.microsoft.com/office/drawing/2014/main" id="{77069F13-F943-48F9-9D12-7A0FDEE09A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02" name="Group 7201">
            <a:extLst>
              <a:ext uri="{FF2B5EF4-FFF2-40B4-BE49-F238E27FC236}">
                <a16:creationId xmlns:a16="http://schemas.microsoft.com/office/drawing/2014/main" id="{DADA2559-D208-4654-A8D6-0EAB57A609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7203" name="Rectangle 7202">
              <a:extLst>
                <a:ext uri="{FF2B5EF4-FFF2-40B4-BE49-F238E27FC236}">
                  <a16:creationId xmlns:a16="http://schemas.microsoft.com/office/drawing/2014/main" id="{8DCC9694-A5B4-4C87-B30C-10315BA95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4" name="Isosceles Triangle 22">
              <a:extLst>
                <a:ext uri="{FF2B5EF4-FFF2-40B4-BE49-F238E27FC236}">
                  <a16:creationId xmlns:a16="http://schemas.microsoft.com/office/drawing/2014/main" id="{A235B99A-CFD8-4244-8588-63B2E3A74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5" name="Rectangle 7204">
              <a:extLst>
                <a:ext uri="{FF2B5EF4-FFF2-40B4-BE49-F238E27FC236}">
                  <a16:creationId xmlns:a16="http://schemas.microsoft.com/office/drawing/2014/main" id="{2C576FEE-B34E-4CD2-8D8E-48BBDB738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7B32058-5A35-AB9C-5F5E-60A987F2B1C7}"/>
              </a:ext>
            </a:extLst>
          </p:cNvPr>
          <p:cNvSpPr>
            <a:spLocks noGrp="1"/>
          </p:cNvSpPr>
          <p:nvPr>
            <p:ph type="title"/>
          </p:nvPr>
        </p:nvSpPr>
        <p:spPr>
          <a:xfrm>
            <a:off x="888631" y="2358391"/>
            <a:ext cx="3498979" cy="2453676"/>
          </a:xfrm>
        </p:spPr>
        <p:txBody>
          <a:bodyPr>
            <a:normAutofit/>
          </a:bodyPr>
          <a:lstStyle/>
          <a:p>
            <a:r>
              <a:rPr lang="en-US" dirty="0"/>
              <a:t>Users </a:t>
            </a:r>
            <a:r>
              <a:rPr lang="en-US" dirty="0" err="1"/>
              <a:t>w.r.t</a:t>
            </a:r>
            <a:r>
              <a:rPr lang="en-US" dirty="0"/>
              <a:t> Gender</a:t>
            </a:r>
          </a:p>
        </p:txBody>
      </p:sp>
      <p:pic>
        <p:nvPicPr>
          <p:cNvPr id="7170" name="Picture 2" descr="Chart, pie chart&#10;&#10;Description automatically generated">
            <a:extLst>
              <a:ext uri="{FF2B5EF4-FFF2-40B4-BE49-F238E27FC236}">
                <a16:creationId xmlns:a16="http://schemas.microsoft.com/office/drawing/2014/main" id="{60C334A4-B8D6-8624-EACF-5D9B15FBF2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 r="9216" b="-4"/>
          <a:stretch/>
        </p:blipFill>
        <p:spPr bwMode="auto">
          <a:xfrm>
            <a:off x="5819471" y="1024128"/>
            <a:ext cx="4807253" cy="3989197"/>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
        <p:nvSpPr>
          <p:cNvPr id="7174" name="Content Placeholder 7173">
            <a:extLst>
              <a:ext uri="{FF2B5EF4-FFF2-40B4-BE49-F238E27FC236}">
                <a16:creationId xmlns:a16="http://schemas.microsoft.com/office/drawing/2014/main" id="{1A8A389F-C06E-0E82-32B7-4C336219FA24}"/>
              </a:ext>
            </a:extLst>
          </p:cNvPr>
          <p:cNvSpPr>
            <a:spLocks noGrp="1"/>
          </p:cNvSpPr>
          <p:nvPr>
            <p:ph idx="1"/>
          </p:nvPr>
        </p:nvSpPr>
        <p:spPr>
          <a:xfrm>
            <a:off x="5167885" y="4558764"/>
            <a:ext cx="6281873" cy="2379405"/>
          </a:xfrm>
        </p:spPr>
        <p:txBody>
          <a:bodyPr>
            <a:normAutofit/>
          </a:bodyPr>
          <a:lstStyle/>
          <a:p>
            <a:r>
              <a:rPr lang="en-US" dirty="0"/>
              <a:t>Male users prefer more to travel in cab</a:t>
            </a:r>
          </a:p>
          <a:p>
            <a:r>
              <a:rPr lang="en-US" dirty="0"/>
              <a:t>Also users prefer to travel in Yellow cab</a:t>
            </a:r>
          </a:p>
        </p:txBody>
      </p:sp>
    </p:spTree>
    <p:extLst>
      <p:ext uri="{BB962C8B-B14F-4D97-AF65-F5344CB8AC3E}">
        <p14:creationId xmlns:p14="http://schemas.microsoft.com/office/powerpoint/2010/main" val="322543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48D6-3199-7111-E356-9D1DEAB23CA6}"/>
              </a:ext>
            </a:extLst>
          </p:cNvPr>
          <p:cNvSpPr>
            <a:spLocks noGrp="1"/>
          </p:cNvSpPr>
          <p:nvPr>
            <p:ph type="title"/>
          </p:nvPr>
        </p:nvSpPr>
        <p:spPr/>
        <p:txBody>
          <a:bodyPr/>
          <a:lstStyle/>
          <a:p>
            <a:r>
              <a:rPr lang="en-US" dirty="0"/>
              <a:t>Users </a:t>
            </a:r>
            <a:r>
              <a:rPr lang="en-US" dirty="0" err="1"/>
              <a:t>w.r.t</a:t>
            </a:r>
            <a:r>
              <a:rPr lang="en-US" dirty="0"/>
              <a:t> Cities </a:t>
            </a:r>
          </a:p>
        </p:txBody>
      </p:sp>
      <p:sp>
        <p:nvSpPr>
          <p:cNvPr id="4" name="TextBox 3">
            <a:extLst>
              <a:ext uri="{FF2B5EF4-FFF2-40B4-BE49-F238E27FC236}">
                <a16:creationId xmlns:a16="http://schemas.microsoft.com/office/drawing/2014/main" id="{C687B0DE-9727-2324-BD41-A5405A1D043C}"/>
              </a:ext>
            </a:extLst>
          </p:cNvPr>
          <p:cNvSpPr txBox="1"/>
          <p:nvPr/>
        </p:nvSpPr>
        <p:spPr>
          <a:xfrm>
            <a:off x="274071" y="5059680"/>
            <a:ext cx="4590537" cy="1477328"/>
          </a:xfrm>
          <a:prstGeom prst="rect">
            <a:avLst/>
          </a:prstGeom>
          <a:noFill/>
        </p:spPr>
        <p:txBody>
          <a:bodyPr wrap="square" rtlCol="0">
            <a:spAutoFit/>
          </a:bodyPr>
          <a:lstStyle/>
          <a:p>
            <a:r>
              <a:rPr lang="en-US" dirty="0"/>
              <a:t>New York City has the highest cab users with</a:t>
            </a:r>
          </a:p>
          <a:p>
            <a:r>
              <a:rPr lang="en-US" dirty="0"/>
              <a:t>23.4%  followed by Chicago with 18.7% and </a:t>
            </a:r>
          </a:p>
          <a:p>
            <a:r>
              <a:rPr lang="en-US" dirty="0"/>
              <a:t>Washington DC with 14.2</a:t>
            </a:r>
          </a:p>
        </p:txBody>
      </p:sp>
      <p:pic>
        <p:nvPicPr>
          <p:cNvPr id="8196" name="Picture 4">
            <a:extLst>
              <a:ext uri="{FF2B5EF4-FFF2-40B4-BE49-F238E27FC236}">
                <a16:creationId xmlns:a16="http://schemas.microsoft.com/office/drawing/2014/main" id="{88C4BDDE-DF3D-026A-F411-0A5BC0B538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4608" y="426720"/>
            <a:ext cx="6986015" cy="535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098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25" name="Group 9224">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226"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7"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8"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9"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0"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1"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2"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3"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4"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5"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6"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7"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8"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9"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0"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1"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2"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3"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4"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5"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6"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248" name="Group 9247">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249" name="Rectangle 9248">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0"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1" name="Rectangle 9250">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27BF741-944F-CBB5-DC89-9F7ECF6C55D7}"/>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Profit Margin</a:t>
            </a:r>
          </a:p>
        </p:txBody>
      </p:sp>
      <p:pic>
        <p:nvPicPr>
          <p:cNvPr id="9218" name="Picture 2" descr="Chart, bar chart&#10;&#10;Description automatically generated">
            <a:extLst>
              <a:ext uri="{FF2B5EF4-FFF2-40B4-BE49-F238E27FC236}">
                <a16:creationId xmlns:a16="http://schemas.microsoft.com/office/drawing/2014/main" id="{07384447-BFCB-8AE4-56C8-45758C6D87D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263" r="-3" b="-3"/>
          <a:stretch/>
        </p:blipFill>
        <p:spPr bwMode="auto">
          <a:xfrm>
            <a:off x="4958489" y="1060705"/>
            <a:ext cx="6749323" cy="4109306"/>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BBD109-6612-4A4D-C2BD-44D752E25EFF}"/>
              </a:ext>
            </a:extLst>
          </p:cNvPr>
          <p:cNvSpPr txBox="1"/>
          <p:nvPr/>
        </p:nvSpPr>
        <p:spPr>
          <a:xfrm>
            <a:off x="4958489" y="5036530"/>
            <a:ext cx="6281873" cy="1783977"/>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dirty="0"/>
              <a:t>The Yellow cab has a higher Profit Margin </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a:t>(Price charged-cost of trip) compared to </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a:t>Pink cab</a:t>
            </a:r>
          </a:p>
        </p:txBody>
      </p:sp>
    </p:spTree>
    <p:extLst>
      <p:ext uri="{BB962C8B-B14F-4D97-AF65-F5344CB8AC3E}">
        <p14:creationId xmlns:p14="http://schemas.microsoft.com/office/powerpoint/2010/main" val="478851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49" name="Group 10248">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250"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1"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2"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3"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4"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5"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6"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7"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8"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9"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0"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1"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2"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3"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4"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5"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6"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7"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8"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9"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0"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272" name="Group 10271">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0273" name="Rectangle 10272">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4"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5" name="Rectangle 10274">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E4DCCA9-B65F-C04D-E88C-BED0982C0EDF}"/>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Profit Margin </a:t>
            </a:r>
            <a:r>
              <a:rPr lang="en-US"/>
              <a:t>w.r.t</a:t>
            </a:r>
            <a:r>
              <a:rPr lang="en-US" dirty="0"/>
              <a:t> Month</a:t>
            </a:r>
          </a:p>
        </p:txBody>
      </p:sp>
      <p:pic>
        <p:nvPicPr>
          <p:cNvPr id="10242" name="Picture 2">
            <a:extLst>
              <a:ext uri="{FF2B5EF4-FFF2-40B4-BE49-F238E27FC236}">
                <a16:creationId xmlns:a16="http://schemas.microsoft.com/office/drawing/2014/main" id="{23CDBD8B-400F-C72A-84BB-3A9ED45474C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486" r="-3" b="4775"/>
          <a:stretch/>
        </p:blipFill>
        <p:spPr bwMode="auto">
          <a:xfrm>
            <a:off x="5032751" y="960150"/>
            <a:ext cx="6591904" cy="4209860"/>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696270-C3D9-A164-C3E4-24A707C273F9}"/>
              </a:ext>
            </a:extLst>
          </p:cNvPr>
          <p:cNvSpPr txBox="1"/>
          <p:nvPr/>
        </p:nvSpPr>
        <p:spPr>
          <a:xfrm>
            <a:off x="5202896" y="5193466"/>
            <a:ext cx="6281873" cy="1783977"/>
          </a:xfrm>
          <a:prstGeom prst="rect">
            <a:avLst/>
          </a:prstGeom>
        </p:spPr>
        <p:txBody>
          <a:bodyPr vert="horz" lIns="91440" tIns="45720" rIns="91440" bIns="45720" rtlCol="0" anchor="ctr">
            <a:normAutofit/>
          </a:bodyPr>
          <a:lstStyle/>
          <a:p>
            <a:pPr marL="285750" indent="-228600" defTabSz="914400">
              <a:lnSpc>
                <a:spcPct val="120000"/>
              </a:lnSpc>
              <a:spcAft>
                <a:spcPts val="600"/>
              </a:spcAft>
              <a:buClr>
                <a:schemeClr val="accent1"/>
              </a:buClr>
              <a:buSzPct val="110000"/>
              <a:buFont typeface="Wingdings" panose="05000000000000000000" pitchFamily="2" charset="2"/>
              <a:buChar char="§"/>
            </a:pPr>
            <a:r>
              <a:rPr lang="en-US" dirty="0"/>
              <a:t>The profit margin decreased </a:t>
            </a:r>
            <a:r>
              <a:rPr lang="en-US" dirty="0" err="1"/>
              <a:t>w.r.t</a:t>
            </a:r>
            <a:r>
              <a:rPr lang="en-US" dirty="0"/>
              <a:t> year</a:t>
            </a:r>
          </a:p>
          <a:p>
            <a:pPr marL="285750" indent="-228600" defTabSz="914400">
              <a:lnSpc>
                <a:spcPct val="120000"/>
              </a:lnSpc>
              <a:spcAft>
                <a:spcPts val="600"/>
              </a:spcAft>
              <a:buClr>
                <a:schemeClr val="accent1"/>
              </a:buClr>
              <a:buSzPct val="110000"/>
              <a:buFont typeface="Wingdings" panose="05000000000000000000" pitchFamily="2" charset="2"/>
              <a:buChar char="§"/>
            </a:pPr>
            <a:r>
              <a:rPr lang="en-US" dirty="0"/>
              <a:t>The profit margin varies </a:t>
            </a:r>
            <a:r>
              <a:rPr lang="en-US" dirty="0" err="1"/>
              <a:t>w.r.t</a:t>
            </a:r>
            <a:r>
              <a:rPr lang="en-US" dirty="0"/>
              <a:t> month</a:t>
            </a:r>
          </a:p>
        </p:txBody>
      </p:sp>
    </p:spTree>
    <p:extLst>
      <p:ext uri="{BB962C8B-B14F-4D97-AF65-F5344CB8AC3E}">
        <p14:creationId xmlns:p14="http://schemas.microsoft.com/office/powerpoint/2010/main" val="2320496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75" name="Group 11274">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276"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7"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8"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9"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0"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1"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2"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3"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4"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5"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6"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7"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8"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9"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0"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1"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2"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3"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4"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5"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6"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298" name="Group 11297">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1299" name="Rectangle 11298">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0"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1" name="Rectangle 11300">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884506D-16B8-E6CC-E5E1-5A05F1DE78C9}"/>
              </a:ext>
            </a:extLst>
          </p:cNvPr>
          <p:cNvSpPr>
            <a:spLocks noGrp="1"/>
          </p:cNvSpPr>
          <p:nvPr>
            <p:ph type="title"/>
          </p:nvPr>
        </p:nvSpPr>
        <p:spPr>
          <a:xfrm>
            <a:off x="888631" y="2358391"/>
            <a:ext cx="3498979" cy="2453676"/>
          </a:xfrm>
        </p:spPr>
        <p:txBody>
          <a:bodyPr>
            <a:normAutofit/>
          </a:bodyPr>
          <a:lstStyle/>
          <a:p>
            <a:r>
              <a:rPr lang="en-US" dirty="0"/>
              <a:t>Users </a:t>
            </a:r>
            <a:r>
              <a:rPr lang="en-US" dirty="0" err="1"/>
              <a:t>w.r.t</a:t>
            </a:r>
            <a:r>
              <a:rPr lang="en-US" dirty="0"/>
              <a:t> Population</a:t>
            </a:r>
          </a:p>
        </p:txBody>
      </p:sp>
      <p:pic>
        <p:nvPicPr>
          <p:cNvPr id="11266" name="Picture 2" descr="Chart, waterfall chart&#10;&#10;Description automatically generated">
            <a:extLst>
              <a:ext uri="{FF2B5EF4-FFF2-40B4-BE49-F238E27FC236}">
                <a16:creationId xmlns:a16="http://schemas.microsoft.com/office/drawing/2014/main" id="{D8B60641-DDA9-016D-90D1-3C760A84AC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03" r="-3" b="-3"/>
          <a:stretch/>
        </p:blipFill>
        <p:spPr bwMode="auto">
          <a:xfrm>
            <a:off x="5115908" y="804036"/>
            <a:ext cx="6274561" cy="3274882"/>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
        <p:nvSpPr>
          <p:cNvPr id="11270" name="Content Placeholder 11269">
            <a:extLst>
              <a:ext uri="{FF2B5EF4-FFF2-40B4-BE49-F238E27FC236}">
                <a16:creationId xmlns:a16="http://schemas.microsoft.com/office/drawing/2014/main" id="{86872B6C-ABBF-CA92-1B1E-C5BA134EBC65}"/>
              </a:ext>
            </a:extLst>
          </p:cNvPr>
          <p:cNvSpPr>
            <a:spLocks noGrp="1"/>
          </p:cNvSpPr>
          <p:nvPr>
            <p:ph idx="1"/>
          </p:nvPr>
        </p:nvSpPr>
        <p:spPr>
          <a:xfrm>
            <a:off x="5118447" y="4267830"/>
            <a:ext cx="6281873" cy="1783977"/>
          </a:xfrm>
        </p:spPr>
        <p:txBody>
          <a:bodyPr>
            <a:normAutofit/>
          </a:bodyPr>
          <a:lstStyle/>
          <a:p>
            <a:pPr marL="0" indent="0">
              <a:buNone/>
            </a:pPr>
            <a:r>
              <a:rPr lang="en-US" dirty="0"/>
              <a:t>As we can see in the cities of San Francisco, Boston, Washington DC more than 30% of the population use cab services </a:t>
            </a:r>
          </a:p>
        </p:txBody>
      </p:sp>
    </p:spTree>
    <p:extLst>
      <p:ext uri="{BB962C8B-B14F-4D97-AF65-F5344CB8AC3E}">
        <p14:creationId xmlns:p14="http://schemas.microsoft.com/office/powerpoint/2010/main" val="4168901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7" name="Rectangle 12296">
            <a:extLst>
              <a:ext uri="{FF2B5EF4-FFF2-40B4-BE49-F238E27FC236}">
                <a16:creationId xmlns:a16="http://schemas.microsoft.com/office/drawing/2014/main" id="{0832D667-7B42-44D2-B938-940442D20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99" name="Group 12298">
            <a:extLst>
              <a:ext uri="{FF2B5EF4-FFF2-40B4-BE49-F238E27FC236}">
                <a16:creationId xmlns:a16="http://schemas.microsoft.com/office/drawing/2014/main" id="{703B2A94-9629-4559-A8EE-FA35875C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300" name="Freeform 5">
              <a:extLst>
                <a:ext uri="{FF2B5EF4-FFF2-40B4-BE49-F238E27FC236}">
                  <a16:creationId xmlns:a16="http://schemas.microsoft.com/office/drawing/2014/main" id="{9DBA6424-3342-4DF3-BCD7-33B4C15D5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1" name="Freeform 6">
              <a:extLst>
                <a:ext uri="{FF2B5EF4-FFF2-40B4-BE49-F238E27FC236}">
                  <a16:creationId xmlns:a16="http://schemas.microsoft.com/office/drawing/2014/main" id="{14E51766-F7B9-4B51-884F-1F7D7EE5B7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2" name="Freeform 7">
              <a:extLst>
                <a:ext uri="{FF2B5EF4-FFF2-40B4-BE49-F238E27FC236}">
                  <a16:creationId xmlns:a16="http://schemas.microsoft.com/office/drawing/2014/main" id="{FF9DCF15-2382-4559-9637-3EAA1E6DC8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3" name="Freeform 8">
              <a:extLst>
                <a:ext uri="{FF2B5EF4-FFF2-40B4-BE49-F238E27FC236}">
                  <a16:creationId xmlns:a16="http://schemas.microsoft.com/office/drawing/2014/main" id="{F98DBF29-2E5A-48BF-BF06-ED550A065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4" name="Freeform 9">
              <a:extLst>
                <a:ext uri="{FF2B5EF4-FFF2-40B4-BE49-F238E27FC236}">
                  <a16:creationId xmlns:a16="http://schemas.microsoft.com/office/drawing/2014/main" id="{9D53D67A-A247-497E-B75B-C7FB167CB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5" name="Freeform 10">
              <a:extLst>
                <a:ext uri="{FF2B5EF4-FFF2-40B4-BE49-F238E27FC236}">
                  <a16:creationId xmlns:a16="http://schemas.microsoft.com/office/drawing/2014/main" id="{F4E73754-B830-43F0-89CC-45DE216739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6" name="Freeform 11">
              <a:extLst>
                <a:ext uri="{FF2B5EF4-FFF2-40B4-BE49-F238E27FC236}">
                  <a16:creationId xmlns:a16="http://schemas.microsoft.com/office/drawing/2014/main" id="{FC058DD9-22BC-41CD-A3B6-F20C795BFA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7" name="Freeform 12">
              <a:extLst>
                <a:ext uri="{FF2B5EF4-FFF2-40B4-BE49-F238E27FC236}">
                  <a16:creationId xmlns:a16="http://schemas.microsoft.com/office/drawing/2014/main" id="{BEC68285-ED68-4AB1-BE04-8122033C67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8" name="Freeform 13">
              <a:extLst>
                <a:ext uri="{FF2B5EF4-FFF2-40B4-BE49-F238E27FC236}">
                  <a16:creationId xmlns:a16="http://schemas.microsoft.com/office/drawing/2014/main" id="{1063E4A8-04DA-4CAA-8BBA-2EF41B0A2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9" name="Freeform 14">
              <a:extLst>
                <a:ext uri="{FF2B5EF4-FFF2-40B4-BE49-F238E27FC236}">
                  <a16:creationId xmlns:a16="http://schemas.microsoft.com/office/drawing/2014/main" id="{DEB10DFA-1D9B-471A-AA12-09160C597D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0" name="Freeform 15">
              <a:extLst>
                <a:ext uri="{FF2B5EF4-FFF2-40B4-BE49-F238E27FC236}">
                  <a16:creationId xmlns:a16="http://schemas.microsoft.com/office/drawing/2014/main" id="{596507D5-AA5E-4ED0-90C5-0DD7800FA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1" name="Freeform 16">
              <a:extLst>
                <a:ext uri="{FF2B5EF4-FFF2-40B4-BE49-F238E27FC236}">
                  <a16:creationId xmlns:a16="http://schemas.microsoft.com/office/drawing/2014/main" id="{B7F4B1B3-4D59-417F-9B59-6BEB956DCA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2" name="Freeform 17">
              <a:extLst>
                <a:ext uri="{FF2B5EF4-FFF2-40B4-BE49-F238E27FC236}">
                  <a16:creationId xmlns:a16="http://schemas.microsoft.com/office/drawing/2014/main" id="{23245602-2085-4844-AE56-4A33E511E8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3" name="Freeform 18">
              <a:extLst>
                <a:ext uri="{FF2B5EF4-FFF2-40B4-BE49-F238E27FC236}">
                  <a16:creationId xmlns:a16="http://schemas.microsoft.com/office/drawing/2014/main" id="{371FD07C-50CB-42C0-A87B-729CBA5F0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4" name="Freeform 19">
              <a:extLst>
                <a:ext uri="{FF2B5EF4-FFF2-40B4-BE49-F238E27FC236}">
                  <a16:creationId xmlns:a16="http://schemas.microsoft.com/office/drawing/2014/main" id="{7EBFB279-A196-4FB1-AF59-A69812DE23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5" name="Freeform 20">
              <a:extLst>
                <a:ext uri="{FF2B5EF4-FFF2-40B4-BE49-F238E27FC236}">
                  <a16:creationId xmlns:a16="http://schemas.microsoft.com/office/drawing/2014/main" id="{9689D711-9CB5-480A-B272-33D511DE46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6" name="Freeform 21">
              <a:extLst>
                <a:ext uri="{FF2B5EF4-FFF2-40B4-BE49-F238E27FC236}">
                  <a16:creationId xmlns:a16="http://schemas.microsoft.com/office/drawing/2014/main" id="{5CC557C5-4A89-4323-BE18-75789F98D3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7" name="Freeform 22">
              <a:extLst>
                <a:ext uri="{FF2B5EF4-FFF2-40B4-BE49-F238E27FC236}">
                  <a16:creationId xmlns:a16="http://schemas.microsoft.com/office/drawing/2014/main" id="{2F791364-524E-4841-9D52-FF45B0CC7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8" name="Freeform 23">
              <a:extLst>
                <a:ext uri="{FF2B5EF4-FFF2-40B4-BE49-F238E27FC236}">
                  <a16:creationId xmlns:a16="http://schemas.microsoft.com/office/drawing/2014/main" id="{E24F28DD-E080-417F-A6FB-7A96A085A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9" name="Freeform 24">
              <a:extLst>
                <a:ext uri="{FF2B5EF4-FFF2-40B4-BE49-F238E27FC236}">
                  <a16:creationId xmlns:a16="http://schemas.microsoft.com/office/drawing/2014/main" id="{63109579-024B-4769-B876-169C45C70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0" name="Freeform 25">
              <a:extLst>
                <a:ext uri="{FF2B5EF4-FFF2-40B4-BE49-F238E27FC236}">
                  <a16:creationId xmlns:a16="http://schemas.microsoft.com/office/drawing/2014/main" id="{57E169AF-43F1-417A-9196-BE1FE9122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322" name="Group 12321">
            <a:extLst>
              <a:ext uri="{FF2B5EF4-FFF2-40B4-BE49-F238E27FC236}">
                <a16:creationId xmlns:a16="http://schemas.microsoft.com/office/drawing/2014/main" id="{D91281DB-C4BC-4696-B2A1-D269A352C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2323" name="Rectangle 12322">
              <a:extLst>
                <a:ext uri="{FF2B5EF4-FFF2-40B4-BE49-F238E27FC236}">
                  <a16:creationId xmlns:a16="http://schemas.microsoft.com/office/drawing/2014/main" id="{924E0130-B56F-4890-B88F-C2743C0C7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4" name="Isosceles Triangle 22">
              <a:extLst>
                <a:ext uri="{FF2B5EF4-FFF2-40B4-BE49-F238E27FC236}">
                  <a16:creationId xmlns:a16="http://schemas.microsoft.com/office/drawing/2014/main" id="{DD2DB7AC-5E32-4702-95C8-52275AA1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5" name="Rectangle 12324">
              <a:extLst>
                <a:ext uri="{FF2B5EF4-FFF2-40B4-BE49-F238E27FC236}">
                  <a16:creationId xmlns:a16="http://schemas.microsoft.com/office/drawing/2014/main" id="{C0791A2B-C9E2-4143-91B8-5774E969D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8946DDF-F249-BF3F-C016-C310C107424D}"/>
              </a:ext>
            </a:extLst>
          </p:cNvPr>
          <p:cNvSpPr>
            <a:spLocks noGrp="1"/>
          </p:cNvSpPr>
          <p:nvPr>
            <p:ph type="title"/>
          </p:nvPr>
        </p:nvSpPr>
        <p:spPr>
          <a:xfrm>
            <a:off x="888631" y="2358391"/>
            <a:ext cx="3498979" cy="2453676"/>
          </a:xfrm>
        </p:spPr>
        <p:txBody>
          <a:bodyPr>
            <a:normAutofit/>
          </a:bodyPr>
          <a:lstStyle/>
          <a:p>
            <a:r>
              <a:rPr lang="en-US" dirty="0"/>
              <a:t>Average Age of Users</a:t>
            </a:r>
          </a:p>
        </p:txBody>
      </p:sp>
      <p:sp useBgFill="1">
        <p:nvSpPr>
          <p:cNvPr id="12327" name="Rectangle 12326">
            <a:extLst>
              <a:ext uri="{FF2B5EF4-FFF2-40B4-BE49-F238E27FC236}">
                <a16:creationId xmlns:a16="http://schemas.microsoft.com/office/drawing/2014/main" id="{F9FDAB2F-F5B5-425E-BA86-B1EFA0651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4014" y="803186"/>
            <a:ext cx="6270266" cy="237998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2290" name="Picture 2">
            <a:extLst>
              <a:ext uri="{FF2B5EF4-FFF2-40B4-BE49-F238E27FC236}">
                <a16:creationId xmlns:a16="http://schemas.microsoft.com/office/drawing/2014/main" id="{33930986-0A23-49D9-0E89-AFBB72B65F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40912" y="1114425"/>
            <a:ext cx="5797965" cy="4121940"/>
          </a:xfrm>
          <a:prstGeom prst="rect">
            <a:avLst/>
          </a:prstGeom>
          <a:noFill/>
          <a:ln w="9525">
            <a:noFill/>
          </a:ln>
          <a:extLst>
            <a:ext uri="{909E8E84-426E-40DD-AFC4-6F175D3DCCD1}">
              <a14:hiddenFill xmlns:a14="http://schemas.microsoft.com/office/drawing/2010/main">
                <a:solidFill>
                  <a:srgbClr val="FFFFFF"/>
                </a:solidFill>
              </a14:hiddenFill>
            </a:ext>
          </a:extLst>
        </p:spPr>
      </p:pic>
      <p:sp>
        <p:nvSpPr>
          <p:cNvPr id="12294" name="Content Placeholder 12293">
            <a:extLst>
              <a:ext uri="{FF2B5EF4-FFF2-40B4-BE49-F238E27FC236}">
                <a16:creationId xmlns:a16="http://schemas.microsoft.com/office/drawing/2014/main" id="{BFA1AEB3-EB40-FF1F-E2D8-BC64E0EC5199}"/>
              </a:ext>
            </a:extLst>
          </p:cNvPr>
          <p:cNvSpPr>
            <a:spLocks noGrp="1"/>
          </p:cNvSpPr>
          <p:nvPr>
            <p:ph idx="1"/>
          </p:nvPr>
        </p:nvSpPr>
        <p:spPr>
          <a:xfrm>
            <a:off x="4971142" y="4804830"/>
            <a:ext cx="6281873" cy="2379405"/>
          </a:xfrm>
        </p:spPr>
        <p:txBody>
          <a:bodyPr>
            <a:normAutofit/>
          </a:bodyPr>
          <a:lstStyle/>
          <a:p>
            <a:r>
              <a:rPr lang="en-US" dirty="0"/>
              <a:t>As we can see 35 Avg age of females </a:t>
            </a:r>
          </a:p>
          <a:p>
            <a:r>
              <a:rPr lang="en-US" dirty="0"/>
              <a:t>And male who use Cab </a:t>
            </a:r>
            <a:r>
              <a:rPr lang="en-US" dirty="0" err="1"/>
              <a:t>servies</a:t>
            </a:r>
            <a:endParaRPr lang="en-US" dirty="0"/>
          </a:p>
        </p:txBody>
      </p:sp>
    </p:spTree>
    <p:extLst>
      <p:ext uri="{BB962C8B-B14F-4D97-AF65-F5344CB8AC3E}">
        <p14:creationId xmlns:p14="http://schemas.microsoft.com/office/powerpoint/2010/main" val="245465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8470-7709-ECDE-F4A6-6F79E3219B9C}"/>
              </a:ext>
            </a:extLst>
          </p:cNvPr>
          <p:cNvSpPr>
            <a:spLocks noGrp="1"/>
          </p:cNvSpPr>
          <p:nvPr>
            <p:ph type="title"/>
          </p:nvPr>
        </p:nvSpPr>
        <p:spPr/>
        <p:txBody>
          <a:bodyPr/>
          <a:lstStyle/>
          <a:p>
            <a:r>
              <a:rPr lang="en-US" dirty="0"/>
              <a:t>Average Income of Users</a:t>
            </a:r>
          </a:p>
        </p:txBody>
      </p:sp>
      <p:sp>
        <p:nvSpPr>
          <p:cNvPr id="4" name="TextBox 3">
            <a:extLst>
              <a:ext uri="{FF2B5EF4-FFF2-40B4-BE49-F238E27FC236}">
                <a16:creationId xmlns:a16="http://schemas.microsoft.com/office/drawing/2014/main" id="{8E59B558-831E-EFD0-CDEB-A2983F521023}"/>
              </a:ext>
            </a:extLst>
          </p:cNvPr>
          <p:cNvSpPr txBox="1"/>
          <p:nvPr/>
        </p:nvSpPr>
        <p:spPr>
          <a:xfrm>
            <a:off x="5857856" y="5876542"/>
            <a:ext cx="4628190" cy="646331"/>
          </a:xfrm>
          <a:prstGeom prst="rect">
            <a:avLst/>
          </a:prstGeom>
          <a:noFill/>
        </p:spPr>
        <p:txBody>
          <a:bodyPr wrap="none" rtlCol="0">
            <a:spAutoFit/>
          </a:bodyPr>
          <a:lstStyle/>
          <a:p>
            <a:r>
              <a:rPr lang="en-US" dirty="0"/>
              <a:t>As we can see Avg income in around $15k</a:t>
            </a:r>
          </a:p>
          <a:p>
            <a:r>
              <a:rPr lang="en-US" dirty="0"/>
              <a:t>who use service</a:t>
            </a:r>
          </a:p>
        </p:txBody>
      </p:sp>
      <p:pic>
        <p:nvPicPr>
          <p:cNvPr id="13314" name="Picture 2">
            <a:extLst>
              <a:ext uri="{FF2B5EF4-FFF2-40B4-BE49-F238E27FC236}">
                <a16:creationId xmlns:a16="http://schemas.microsoft.com/office/drawing/2014/main" id="{6564221C-AA3B-3DBF-2500-0465B14744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1728" y="796708"/>
            <a:ext cx="7144512" cy="484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01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45" name="Group 14344">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346"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7"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8"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49"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0"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1"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2"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3"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4"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5"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6"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7"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8"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59"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0"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1"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2"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3"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4"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5"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66"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368" name="Group 14367">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4369" name="Rectangle 14368">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0"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1" name="Rectangle 14370">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EF3BF50-9BF5-E224-7840-10A26ED96188}"/>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Price Charged </a:t>
            </a:r>
            <a:r>
              <a:rPr lang="en-US"/>
              <a:t>w.r.t</a:t>
            </a:r>
            <a:r>
              <a:rPr lang="en-US" dirty="0"/>
              <a:t> Distance</a:t>
            </a:r>
          </a:p>
        </p:txBody>
      </p:sp>
      <p:pic>
        <p:nvPicPr>
          <p:cNvPr id="14338" name="Picture 2" descr="Chart, scatter chart&#10;&#10;Description automatically generated">
            <a:extLst>
              <a:ext uri="{FF2B5EF4-FFF2-40B4-BE49-F238E27FC236}">
                <a16:creationId xmlns:a16="http://schemas.microsoft.com/office/drawing/2014/main" id="{5A77556E-8909-4A1F-CD70-D68DC5E7156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263" r="-3" b="-3"/>
          <a:stretch/>
        </p:blipFill>
        <p:spPr bwMode="auto">
          <a:xfrm>
            <a:off x="4805123" y="960438"/>
            <a:ext cx="6902689" cy="3756630"/>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FD415D-1F7E-1FB4-AE3A-0996A7ABD110}"/>
              </a:ext>
            </a:extLst>
          </p:cNvPr>
          <p:cNvSpPr txBox="1"/>
          <p:nvPr/>
        </p:nvSpPr>
        <p:spPr>
          <a:xfrm>
            <a:off x="5143365" y="4888402"/>
            <a:ext cx="6281873" cy="1783977"/>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dirty="0"/>
              <a:t>As we can see there is a linear relationship </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a:t>Between KM travelled and price charged as </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a:t>We expected. However, Yellow Cab has high</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a:t>Charges compared to Pink</a:t>
            </a:r>
          </a:p>
        </p:txBody>
      </p:sp>
    </p:spTree>
    <p:extLst>
      <p:ext uri="{BB962C8B-B14F-4D97-AF65-F5344CB8AC3E}">
        <p14:creationId xmlns:p14="http://schemas.microsoft.com/office/powerpoint/2010/main" val="4038696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F92D-C00D-9ABC-D568-DDA5CE9F19B2}"/>
              </a:ext>
            </a:extLst>
          </p:cNvPr>
          <p:cNvSpPr>
            <a:spLocks noGrp="1"/>
          </p:cNvSpPr>
          <p:nvPr>
            <p:ph type="title"/>
          </p:nvPr>
        </p:nvSpPr>
        <p:spPr/>
        <p:txBody>
          <a:bodyPr/>
          <a:lstStyle/>
          <a:p>
            <a:r>
              <a:rPr lang="en-US" u="sng" dirty="0"/>
              <a:t>Hypothesis 1:</a:t>
            </a:r>
            <a:r>
              <a:rPr lang="en-US" sz="2800" u="sng" dirty="0"/>
              <a:t> </a:t>
            </a:r>
            <a:r>
              <a:rPr lang="en-US" sz="2800" dirty="0"/>
              <a:t>is there any difference in profit regarding Gender</a:t>
            </a:r>
            <a:endParaRPr lang="en-US" dirty="0"/>
          </a:p>
        </p:txBody>
      </p:sp>
      <p:pic>
        <p:nvPicPr>
          <p:cNvPr id="6" name="Content Placeholder 5">
            <a:extLst>
              <a:ext uri="{FF2B5EF4-FFF2-40B4-BE49-F238E27FC236}">
                <a16:creationId xmlns:a16="http://schemas.microsoft.com/office/drawing/2014/main" id="{26261E3C-0685-F427-2403-355F983C4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5924" y="3027680"/>
            <a:ext cx="7210044" cy="681386"/>
          </a:xfrm>
        </p:spPr>
      </p:pic>
      <p:sp>
        <p:nvSpPr>
          <p:cNvPr id="4" name="TextBox 3">
            <a:extLst>
              <a:ext uri="{FF2B5EF4-FFF2-40B4-BE49-F238E27FC236}">
                <a16:creationId xmlns:a16="http://schemas.microsoft.com/office/drawing/2014/main" id="{6E160FA4-9A71-7F2D-EDE1-4DFB6BAC9D8B}"/>
              </a:ext>
            </a:extLst>
          </p:cNvPr>
          <p:cNvSpPr txBox="1"/>
          <p:nvPr/>
        </p:nvSpPr>
        <p:spPr>
          <a:xfrm>
            <a:off x="205879" y="5205984"/>
            <a:ext cx="5013424" cy="1077218"/>
          </a:xfrm>
          <a:prstGeom prst="rect">
            <a:avLst/>
          </a:prstGeom>
          <a:noFill/>
        </p:spPr>
        <p:txBody>
          <a:bodyPr wrap="none" rtlCol="0">
            <a:spAutoFit/>
          </a:bodyPr>
          <a:lstStyle/>
          <a:p>
            <a:r>
              <a:rPr lang="en-US" sz="1600" dirty="0"/>
              <a:t>H0: There is no difference regarding gender in both</a:t>
            </a:r>
          </a:p>
          <a:p>
            <a:r>
              <a:rPr lang="en-US" sz="1600" dirty="0"/>
              <a:t>cab companies</a:t>
            </a:r>
          </a:p>
          <a:p>
            <a:r>
              <a:rPr lang="en-US" sz="1600" dirty="0"/>
              <a:t>H1:There is a difference regarding gender in both </a:t>
            </a:r>
          </a:p>
          <a:p>
            <a:r>
              <a:rPr lang="en-US" sz="1600" dirty="0"/>
              <a:t>Cab companies</a:t>
            </a:r>
          </a:p>
        </p:txBody>
      </p:sp>
      <p:pic>
        <p:nvPicPr>
          <p:cNvPr id="8" name="Picture 7">
            <a:extLst>
              <a:ext uri="{FF2B5EF4-FFF2-40B4-BE49-F238E27FC236}">
                <a16:creationId xmlns:a16="http://schemas.microsoft.com/office/drawing/2014/main" id="{C65082E1-1F42-BE3F-DEEC-6D64E9D21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24" y="3830320"/>
            <a:ext cx="7344156" cy="863600"/>
          </a:xfrm>
          <a:prstGeom prst="rect">
            <a:avLst/>
          </a:prstGeom>
        </p:spPr>
      </p:pic>
    </p:spTree>
    <p:extLst>
      <p:ext uri="{BB962C8B-B14F-4D97-AF65-F5344CB8AC3E}">
        <p14:creationId xmlns:p14="http://schemas.microsoft.com/office/powerpoint/2010/main" val="299761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76765A-0D93-A5EE-D6B2-13A3585156EA}"/>
              </a:ext>
            </a:extLst>
          </p:cNvPr>
          <p:cNvSpPr>
            <a:spLocks noGrp="1"/>
          </p:cNvSpPr>
          <p:nvPr>
            <p:ph type="title"/>
          </p:nvPr>
        </p:nvSpPr>
        <p:spPr>
          <a:xfrm>
            <a:off x="1759287" y="798881"/>
            <a:ext cx="8673427" cy="1048945"/>
          </a:xfrm>
        </p:spPr>
        <p:txBody>
          <a:bodyPr>
            <a:normAutofit/>
          </a:bodyPr>
          <a:lstStyle/>
          <a:p>
            <a:r>
              <a:rPr lang="en-US">
                <a:solidFill>
                  <a:schemeClr val="tx1"/>
                </a:solidFill>
              </a:rPr>
              <a:t>Agenda</a:t>
            </a:r>
          </a:p>
        </p:txBody>
      </p:sp>
      <p:graphicFrame>
        <p:nvGraphicFramePr>
          <p:cNvPr id="5" name="Content Placeholder 2">
            <a:extLst>
              <a:ext uri="{FF2B5EF4-FFF2-40B4-BE49-F238E27FC236}">
                <a16:creationId xmlns:a16="http://schemas.microsoft.com/office/drawing/2014/main" id="{85524792-BA7A-910E-ABE5-842BAC537617}"/>
              </a:ext>
            </a:extLst>
          </p:cNvPr>
          <p:cNvGraphicFramePr>
            <a:graphicFrameLocks noGrp="1"/>
          </p:cNvGraphicFramePr>
          <p:nvPr>
            <p:ph idx="1"/>
            <p:extLst>
              <p:ext uri="{D42A27DB-BD31-4B8C-83A1-F6EECF244321}">
                <p14:modId xmlns:p14="http://schemas.microsoft.com/office/powerpoint/2010/main" val="4290417036"/>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345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91BC-2A9D-E1FF-2A9B-4271FD5DDEEA}"/>
              </a:ext>
            </a:extLst>
          </p:cNvPr>
          <p:cNvSpPr>
            <a:spLocks noGrp="1"/>
          </p:cNvSpPr>
          <p:nvPr>
            <p:ph type="title"/>
          </p:nvPr>
        </p:nvSpPr>
        <p:spPr/>
        <p:txBody>
          <a:bodyPr>
            <a:normAutofit fontScale="90000"/>
          </a:bodyPr>
          <a:lstStyle/>
          <a:p>
            <a:r>
              <a:rPr lang="en-US" u="sng" dirty="0"/>
              <a:t>Hypothesis 2: </a:t>
            </a:r>
            <a:r>
              <a:rPr lang="en-US" dirty="0"/>
              <a:t>is there any difference in profit regarding Age</a:t>
            </a:r>
          </a:p>
        </p:txBody>
      </p:sp>
      <p:pic>
        <p:nvPicPr>
          <p:cNvPr id="5" name="Content Placeholder 4">
            <a:extLst>
              <a:ext uri="{FF2B5EF4-FFF2-40B4-BE49-F238E27FC236}">
                <a16:creationId xmlns:a16="http://schemas.microsoft.com/office/drawing/2014/main" id="{879CCAD2-77C4-0134-3346-3B2541829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6795" y="2534810"/>
            <a:ext cx="7083551" cy="658875"/>
          </a:xfrm>
        </p:spPr>
      </p:pic>
      <p:pic>
        <p:nvPicPr>
          <p:cNvPr id="7" name="Picture 6">
            <a:extLst>
              <a:ext uri="{FF2B5EF4-FFF2-40B4-BE49-F238E27FC236}">
                <a16:creationId xmlns:a16="http://schemas.microsoft.com/office/drawing/2014/main" id="{6A519A21-0B03-EE32-8FAD-440AE5FE9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795" y="3578146"/>
            <a:ext cx="7194790" cy="658876"/>
          </a:xfrm>
          <a:prstGeom prst="rect">
            <a:avLst/>
          </a:prstGeom>
        </p:spPr>
      </p:pic>
      <p:sp>
        <p:nvSpPr>
          <p:cNvPr id="8" name="TextBox 7">
            <a:extLst>
              <a:ext uri="{FF2B5EF4-FFF2-40B4-BE49-F238E27FC236}">
                <a16:creationId xmlns:a16="http://schemas.microsoft.com/office/drawing/2014/main" id="{E632A0A3-1F37-AB35-CD3B-C0B020D3ED33}"/>
              </a:ext>
            </a:extLst>
          </p:cNvPr>
          <p:cNvSpPr txBox="1"/>
          <p:nvPr/>
        </p:nvSpPr>
        <p:spPr>
          <a:xfrm>
            <a:off x="888631" y="5364480"/>
            <a:ext cx="5299656" cy="1477328"/>
          </a:xfrm>
          <a:prstGeom prst="rect">
            <a:avLst/>
          </a:prstGeom>
          <a:noFill/>
        </p:spPr>
        <p:txBody>
          <a:bodyPr wrap="none" rtlCol="0">
            <a:spAutoFit/>
          </a:bodyPr>
          <a:lstStyle/>
          <a:p>
            <a:r>
              <a:rPr lang="en-US" dirty="0"/>
              <a:t>H0: There is no difference regarding age in both</a:t>
            </a:r>
          </a:p>
          <a:p>
            <a:r>
              <a:rPr lang="en-US" dirty="0"/>
              <a:t>cab companies</a:t>
            </a:r>
          </a:p>
          <a:p>
            <a:r>
              <a:rPr lang="en-US" dirty="0"/>
              <a:t>H1:There is a difference regarding age in both </a:t>
            </a:r>
          </a:p>
          <a:p>
            <a:r>
              <a:rPr lang="en-US" dirty="0"/>
              <a:t>Cab companies</a:t>
            </a:r>
          </a:p>
          <a:p>
            <a:endParaRPr lang="en-US" dirty="0"/>
          </a:p>
        </p:txBody>
      </p:sp>
    </p:spTree>
    <p:extLst>
      <p:ext uri="{BB962C8B-B14F-4D97-AF65-F5344CB8AC3E}">
        <p14:creationId xmlns:p14="http://schemas.microsoft.com/office/powerpoint/2010/main" val="2898048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1C5F-8269-0BB9-5121-7D926D69DEDC}"/>
              </a:ext>
            </a:extLst>
          </p:cNvPr>
          <p:cNvSpPr>
            <a:spLocks noGrp="1"/>
          </p:cNvSpPr>
          <p:nvPr>
            <p:ph type="title"/>
          </p:nvPr>
        </p:nvSpPr>
        <p:spPr/>
        <p:txBody>
          <a:bodyPr>
            <a:normAutofit fontScale="90000"/>
          </a:bodyPr>
          <a:lstStyle/>
          <a:p>
            <a:r>
              <a:rPr lang="en-US" u="sng" dirty="0"/>
              <a:t>Hypothesis 1: </a:t>
            </a:r>
            <a:r>
              <a:rPr lang="en-US" dirty="0"/>
              <a:t>is there any difference in profit regarding Payment mode</a:t>
            </a:r>
          </a:p>
        </p:txBody>
      </p:sp>
      <p:pic>
        <p:nvPicPr>
          <p:cNvPr id="6" name="Content Placeholder 5">
            <a:extLst>
              <a:ext uri="{FF2B5EF4-FFF2-40B4-BE49-F238E27FC236}">
                <a16:creationId xmlns:a16="http://schemas.microsoft.com/office/drawing/2014/main" id="{B4E11EE9-BFB7-AF13-063E-5B1E4E660A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8304" y="2349925"/>
            <a:ext cx="7181088" cy="519566"/>
          </a:xfrm>
        </p:spPr>
      </p:pic>
      <p:sp>
        <p:nvSpPr>
          <p:cNvPr id="4" name="TextBox 3">
            <a:extLst>
              <a:ext uri="{FF2B5EF4-FFF2-40B4-BE49-F238E27FC236}">
                <a16:creationId xmlns:a16="http://schemas.microsoft.com/office/drawing/2014/main" id="{25873C7B-7B3A-4FD0-2EFB-C7A3CF8A2EA3}"/>
              </a:ext>
            </a:extLst>
          </p:cNvPr>
          <p:cNvSpPr txBox="1"/>
          <p:nvPr/>
        </p:nvSpPr>
        <p:spPr>
          <a:xfrm>
            <a:off x="108342" y="5205984"/>
            <a:ext cx="5122025" cy="1754326"/>
          </a:xfrm>
          <a:prstGeom prst="rect">
            <a:avLst/>
          </a:prstGeom>
          <a:noFill/>
        </p:spPr>
        <p:txBody>
          <a:bodyPr wrap="square" rtlCol="0">
            <a:spAutoFit/>
          </a:bodyPr>
          <a:lstStyle/>
          <a:p>
            <a:r>
              <a:rPr lang="en-US" dirty="0"/>
              <a:t>H0: There is no difference regarding age in both</a:t>
            </a:r>
          </a:p>
          <a:p>
            <a:r>
              <a:rPr lang="en-US" dirty="0"/>
              <a:t>cab companies</a:t>
            </a:r>
          </a:p>
          <a:p>
            <a:r>
              <a:rPr lang="en-US" dirty="0"/>
              <a:t>H1:There is a difference regarding age in both </a:t>
            </a:r>
          </a:p>
          <a:p>
            <a:r>
              <a:rPr lang="en-US" dirty="0"/>
              <a:t>Cab companies</a:t>
            </a:r>
          </a:p>
          <a:p>
            <a:endParaRPr lang="en-US" dirty="0"/>
          </a:p>
        </p:txBody>
      </p:sp>
      <p:pic>
        <p:nvPicPr>
          <p:cNvPr id="8" name="Picture 7">
            <a:extLst>
              <a:ext uri="{FF2B5EF4-FFF2-40B4-BE49-F238E27FC236}">
                <a16:creationId xmlns:a16="http://schemas.microsoft.com/office/drawing/2014/main" id="{3A4178E8-2014-06A7-BD0C-5F3F91D40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091" y="3505910"/>
            <a:ext cx="7287514" cy="482600"/>
          </a:xfrm>
          <a:prstGeom prst="rect">
            <a:avLst/>
          </a:prstGeom>
        </p:spPr>
      </p:pic>
    </p:spTree>
    <p:extLst>
      <p:ext uri="{BB962C8B-B14F-4D97-AF65-F5344CB8AC3E}">
        <p14:creationId xmlns:p14="http://schemas.microsoft.com/office/powerpoint/2010/main" val="366774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47B7-4FA6-98D4-9A08-D73F44E74AB8}"/>
              </a:ext>
            </a:extLst>
          </p:cNvPr>
          <p:cNvSpPr>
            <a:spLocks noGrp="1"/>
          </p:cNvSpPr>
          <p:nvPr>
            <p:ph type="title"/>
          </p:nvPr>
        </p:nvSpPr>
        <p:spPr>
          <a:xfrm>
            <a:off x="888631" y="2349925"/>
            <a:ext cx="3498979" cy="2456442"/>
          </a:xfrm>
        </p:spPr>
        <p:txBody>
          <a:bodyPr>
            <a:normAutofit/>
          </a:bodyPr>
          <a:lstStyle/>
          <a:p>
            <a:r>
              <a:rPr lang="en-US"/>
              <a:t>Conclution </a:t>
            </a:r>
            <a:endParaRPr lang="en-US" dirty="0"/>
          </a:p>
        </p:txBody>
      </p:sp>
      <p:graphicFrame>
        <p:nvGraphicFramePr>
          <p:cNvPr id="32" name="Content Placeholder 2">
            <a:extLst>
              <a:ext uri="{FF2B5EF4-FFF2-40B4-BE49-F238E27FC236}">
                <a16:creationId xmlns:a16="http://schemas.microsoft.com/office/drawing/2014/main" id="{3585C8D6-C9E4-D708-D966-418D9409DE1F}"/>
              </a:ext>
            </a:extLst>
          </p:cNvPr>
          <p:cNvGraphicFramePr>
            <a:graphicFrameLocks noGrp="1"/>
          </p:cNvGraphicFramePr>
          <p:nvPr>
            <p:ph idx="1"/>
            <p:extLst>
              <p:ext uri="{D42A27DB-BD31-4B8C-83A1-F6EECF244321}">
                <p14:modId xmlns:p14="http://schemas.microsoft.com/office/powerpoint/2010/main" val="2054493838"/>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395094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4294967295"/>
          </p:nvPr>
        </p:nvSpPr>
        <p:spPr>
          <a:xfrm>
            <a:off x="3317081" y="2286191"/>
            <a:ext cx="5557837" cy="1655762"/>
          </a:xfrm>
        </p:spPr>
        <p:txBody>
          <a:bodyPr>
            <a:normAutofit/>
          </a:bodyPr>
          <a:lstStyle/>
          <a:p>
            <a:pPr marL="0" indent="0">
              <a:buNone/>
            </a:pPr>
            <a:r>
              <a:rPr lang="en-US" sz="6600" dirty="0">
                <a:solidFill>
                  <a:srgbClr val="FF6600"/>
                </a:solidFill>
              </a:rPr>
              <a:t>Thank You</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B3E0-C869-7AF0-F4B6-8A122B3F093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0CDD107-A7FC-6CB6-5A4E-A3D9A3EBACF0}"/>
              </a:ext>
            </a:extLst>
          </p:cNvPr>
          <p:cNvSpPr>
            <a:spLocks noGrp="1"/>
          </p:cNvSpPr>
          <p:nvPr>
            <p:ph idx="1"/>
          </p:nvPr>
        </p:nvSpPr>
        <p:spPr>
          <a:xfrm>
            <a:off x="5028334" y="1565798"/>
            <a:ext cx="6275035" cy="5249940"/>
          </a:xfrm>
        </p:spPr>
        <p:txBody>
          <a:bodyPr>
            <a:normAutofit lnSpcReduction="10000"/>
          </a:bodyPr>
          <a:lstStyle/>
          <a:p>
            <a:r>
              <a:rPr lang="en-CA" dirty="0"/>
              <a:t>XYZ is a private equity firm in the US. Due to remarkable growth in the Cab Industry in the last few years and multiple key players in the market, it is planning for an investment in the Cab industry.</a:t>
            </a:r>
          </a:p>
          <a:p>
            <a:r>
              <a:rPr lang="en-CA" dirty="0"/>
              <a:t>Objective: Provide actionable insights to help XYZ firm in identifying the right company for making an investment.</a:t>
            </a:r>
          </a:p>
          <a:p>
            <a:r>
              <a:rPr lang="en-CA" dirty="0"/>
              <a:t>The analysis has been divided into four parts:</a:t>
            </a:r>
          </a:p>
          <a:p>
            <a:pPr marL="342900" indent="-342900">
              <a:buFont typeface="+mj-lt"/>
              <a:buAutoNum type="arabicPeriod"/>
            </a:pPr>
            <a:r>
              <a:rPr lang="en-CA" dirty="0"/>
              <a:t>Data Understanding and Visualization</a:t>
            </a:r>
          </a:p>
          <a:p>
            <a:pPr marL="342900" indent="-342900">
              <a:buFont typeface="+mj-lt"/>
              <a:buAutoNum type="arabicPeriod"/>
            </a:pPr>
            <a:r>
              <a:rPr lang="en-CA" dirty="0"/>
              <a:t>Finding the most users Cab company</a:t>
            </a:r>
          </a:p>
          <a:p>
            <a:pPr marL="342900" indent="-342900">
              <a:buFont typeface="+mj-lt"/>
              <a:buAutoNum type="arabicPeriod"/>
            </a:pPr>
            <a:r>
              <a:rPr lang="en-CA" dirty="0"/>
              <a:t>Finding the cheapest Cab company for users</a:t>
            </a:r>
          </a:p>
          <a:p>
            <a:pPr marL="342900" indent="-342900">
              <a:buFont typeface="+mj-lt"/>
              <a:buAutoNum type="arabicPeriod"/>
            </a:pPr>
            <a:r>
              <a:rPr lang="en-CA" dirty="0"/>
              <a:t>Finding the most profitable Cab company</a:t>
            </a:r>
          </a:p>
          <a:p>
            <a:pPr marL="342900" indent="-342900">
              <a:buFont typeface="+mj-lt"/>
              <a:buAutoNum type="arabicPeriod"/>
            </a:pPr>
            <a:r>
              <a:rPr lang="en-CA" dirty="0"/>
              <a:t>Multiple Hypothesis and Investigate</a:t>
            </a:r>
          </a:p>
          <a:p>
            <a:endParaRPr lang="en-CA" dirty="0"/>
          </a:p>
          <a:p>
            <a:endParaRPr lang="en-US" dirty="0"/>
          </a:p>
        </p:txBody>
      </p:sp>
      <p:sp>
        <p:nvSpPr>
          <p:cNvPr id="5" name="Text Placeholder 4">
            <a:extLst>
              <a:ext uri="{FF2B5EF4-FFF2-40B4-BE49-F238E27FC236}">
                <a16:creationId xmlns:a16="http://schemas.microsoft.com/office/drawing/2014/main" id="{A4AE5F30-D31F-C66B-40AE-CC859D9976E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968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B675-98B2-CDD1-CB90-6F3C9F4B8A68}"/>
              </a:ext>
            </a:extLst>
          </p:cNvPr>
          <p:cNvSpPr>
            <a:spLocks noGrp="1"/>
          </p:cNvSpPr>
          <p:nvPr>
            <p:ph type="title"/>
          </p:nvPr>
        </p:nvSpPr>
        <p:spPr/>
        <p:txBody>
          <a:bodyPr/>
          <a:lstStyle/>
          <a:p>
            <a:r>
              <a:rPr lang="en-US" dirty="0"/>
              <a:t>Data Information</a:t>
            </a:r>
          </a:p>
        </p:txBody>
      </p:sp>
      <p:sp>
        <p:nvSpPr>
          <p:cNvPr id="3" name="Content Placeholder 2">
            <a:extLst>
              <a:ext uri="{FF2B5EF4-FFF2-40B4-BE49-F238E27FC236}">
                <a16:creationId xmlns:a16="http://schemas.microsoft.com/office/drawing/2014/main" id="{7C12A8A7-8306-CB24-0D18-031078268D55}"/>
              </a:ext>
            </a:extLst>
          </p:cNvPr>
          <p:cNvSpPr>
            <a:spLocks noGrp="1"/>
          </p:cNvSpPr>
          <p:nvPr>
            <p:ph idx="1"/>
          </p:nvPr>
        </p:nvSpPr>
        <p:spPr/>
        <p:txBody>
          <a:bodyPr/>
          <a:lstStyle/>
          <a:p>
            <a:r>
              <a:rPr lang="en-US" dirty="0" err="1"/>
              <a:t>Cab_Data.csv</a:t>
            </a:r>
            <a:r>
              <a:rPr lang="en-US" dirty="0"/>
              <a:t> – this file includes details of transaction for 2 cab companies</a:t>
            </a:r>
          </a:p>
          <a:p>
            <a:r>
              <a:rPr lang="en-US" dirty="0" err="1"/>
              <a:t>Customer_ID.csv</a:t>
            </a:r>
            <a:r>
              <a:rPr lang="en-US" dirty="0"/>
              <a:t> – this is a mapping table that contains a unique identifier that links </a:t>
            </a:r>
          </a:p>
          <a:p>
            <a:r>
              <a:rPr lang="en-US" dirty="0" err="1"/>
              <a:t>Transaction_ID.csv</a:t>
            </a:r>
            <a:r>
              <a:rPr lang="en-US" dirty="0"/>
              <a:t> – this is a mapping table that contains transaction to customer </a:t>
            </a:r>
          </a:p>
          <a:p>
            <a:r>
              <a:rPr lang="en-US" dirty="0" err="1"/>
              <a:t>City.csv</a:t>
            </a:r>
            <a:r>
              <a:rPr lang="en-US" dirty="0"/>
              <a:t> – this file contains a list of US cities, their population, and the number of cab users</a:t>
            </a:r>
          </a:p>
          <a:p>
            <a:endParaRPr lang="en-US" dirty="0"/>
          </a:p>
        </p:txBody>
      </p:sp>
    </p:spTree>
    <p:extLst>
      <p:ext uri="{BB962C8B-B14F-4D97-AF65-F5344CB8AC3E}">
        <p14:creationId xmlns:p14="http://schemas.microsoft.com/office/powerpoint/2010/main" val="91541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138B-C697-CC54-CC42-7712F0B977B4}"/>
              </a:ext>
            </a:extLst>
          </p:cNvPr>
          <p:cNvSpPr>
            <a:spLocks noGrp="1"/>
          </p:cNvSpPr>
          <p:nvPr>
            <p:ph type="title"/>
          </p:nvPr>
        </p:nvSpPr>
        <p:spPr/>
        <p:txBody>
          <a:bodyPr/>
          <a:lstStyle/>
          <a:p>
            <a:r>
              <a:rPr lang="en-US" dirty="0"/>
              <a:t>Relationships between Variables</a:t>
            </a:r>
          </a:p>
        </p:txBody>
      </p:sp>
      <p:pic>
        <p:nvPicPr>
          <p:cNvPr id="1026" name="Picture 2">
            <a:extLst>
              <a:ext uri="{FF2B5EF4-FFF2-40B4-BE49-F238E27FC236}">
                <a16:creationId xmlns:a16="http://schemas.microsoft.com/office/drawing/2014/main" id="{73696DFF-F281-120D-6D5F-B0B8CCB779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9150" y="243840"/>
            <a:ext cx="7404354" cy="646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88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2056">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058"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9"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0"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1"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3"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5"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7"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8"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9"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0"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1"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2"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3"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4"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5"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6"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7"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8"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80" name="Group 2079">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081" name="Rectangle 2080">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Rectangle 2082">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4DD910F-5672-56D5-F351-D5605DEE2BA1}"/>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Correlation Between Variables</a:t>
            </a:r>
          </a:p>
        </p:txBody>
      </p:sp>
      <p:sp>
        <p:nvSpPr>
          <p:cNvPr id="5" name="TextBox 4">
            <a:extLst>
              <a:ext uri="{FF2B5EF4-FFF2-40B4-BE49-F238E27FC236}">
                <a16:creationId xmlns:a16="http://schemas.microsoft.com/office/drawing/2014/main" id="{3024D265-C38D-FCF0-831A-C1D9F7D66350}"/>
              </a:ext>
            </a:extLst>
          </p:cNvPr>
          <p:cNvSpPr txBox="1"/>
          <p:nvPr/>
        </p:nvSpPr>
        <p:spPr>
          <a:xfrm>
            <a:off x="5118447" y="797595"/>
            <a:ext cx="6281873" cy="1812876"/>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dirty="0"/>
              <a:t>As we can see there is a strong correlation between </a:t>
            </a:r>
          </a:p>
          <a:p>
            <a:pPr marL="285750" indent="-228600" defTabSz="914400">
              <a:lnSpc>
                <a:spcPct val="120000"/>
              </a:lnSpc>
              <a:spcAft>
                <a:spcPts val="600"/>
              </a:spcAft>
              <a:buClr>
                <a:schemeClr val="accent1"/>
              </a:buClr>
              <a:buSzPct val="110000"/>
              <a:buFont typeface="Wingdings" panose="05000000000000000000" pitchFamily="2" charset="2"/>
              <a:buChar char="§"/>
            </a:pPr>
            <a:r>
              <a:rPr lang="en-US" dirty="0"/>
              <a:t>Population vs users</a:t>
            </a:r>
          </a:p>
          <a:p>
            <a:pPr marL="285750" indent="-228600" defTabSz="914400">
              <a:lnSpc>
                <a:spcPct val="120000"/>
              </a:lnSpc>
              <a:spcAft>
                <a:spcPts val="600"/>
              </a:spcAft>
              <a:buClr>
                <a:schemeClr val="accent1"/>
              </a:buClr>
              <a:buSzPct val="110000"/>
              <a:buFont typeface="Wingdings" panose="05000000000000000000" pitchFamily="2" charset="2"/>
              <a:buChar char="§"/>
            </a:pPr>
            <a:r>
              <a:rPr lang="en-US" dirty="0"/>
              <a:t>Price charged vs cost of trip vs KM travelled </a:t>
            </a:r>
          </a:p>
        </p:txBody>
      </p:sp>
      <p:pic>
        <p:nvPicPr>
          <p:cNvPr id="2050" name="Picture 2">
            <a:extLst>
              <a:ext uri="{FF2B5EF4-FFF2-40B4-BE49-F238E27FC236}">
                <a16:creationId xmlns:a16="http://schemas.microsoft.com/office/drawing/2014/main" id="{0C9C876E-6E06-EA96-6918-CDA68CAC699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381" r="-3" b="7999"/>
          <a:stretch/>
        </p:blipFill>
        <p:spPr bwMode="auto">
          <a:xfrm>
            <a:off x="4533660" y="2358391"/>
            <a:ext cx="7267816" cy="4274057"/>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58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934A-5D75-8E9F-78EF-298E516863B3}"/>
              </a:ext>
            </a:extLst>
          </p:cNvPr>
          <p:cNvSpPr>
            <a:spLocks noGrp="1"/>
          </p:cNvSpPr>
          <p:nvPr>
            <p:ph type="title"/>
          </p:nvPr>
        </p:nvSpPr>
        <p:spPr/>
        <p:txBody>
          <a:bodyPr/>
          <a:lstStyle/>
          <a:p>
            <a:r>
              <a:rPr lang="en-US" dirty="0"/>
              <a:t>Which Company has more Users?</a:t>
            </a:r>
          </a:p>
        </p:txBody>
      </p:sp>
      <p:pic>
        <p:nvPicPr>
          <p:cNvPr id="3074" name="Picture 2">
            <a:extLst>
              <a:ext uri="{FF2B5EF4-FFF2-40B4-BE49-F238E27FC236}">
                <a16:creationId xmlns:a16="http://schemas.microsoft.com/office/drawing/2014/main" id="{86A90E91-CA70-7C1F-C36C-9987BDDFC4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2884" y="1158406"/>
            <a:ext cx="6939788" cy="5315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39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5" name="Group 4104">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06"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7"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8"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9"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0"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1"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2"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3"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4"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5"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6"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128" name="Group 4127">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129" name="Rectangle 4128">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0"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1" name="Rectangle 4130">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DAF50A0-F1E3-3A53-0687-076FBAA70A01}"/>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Which company has a high price charged </a:t>
            </a:r>
          </a:p>
        </p:txBody>
      </p:sp>
      <p:pic>
        <p:nvPicPr>
          <p:cNvPr id="4098" name="Picture 2" descr="Chart, box and whisker chart&#10;&#10;Description automatically generated">
            <a:extLst>
              <a:ext uri="{FF2B5EF4-FFF2-40B4-BE49-F238E27FC236}">
                <a16:creationId xmlns:a16="http://schemas.microsoft.com/office/drawing/2014/main" id="{5C5A8CD3-AB82-3314-C012-29E7548B371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884" r="-3" b="-3"/>
          <a:stretch/>
        </p:blipFill>
        <p:spPr bwMode="auto">
          <a:xfrm>
            <a:off x="4928427" y="920750"/>
            <a:ext cx="6665085" cy="4153885"/>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88E158A-D215-8E62-A662-1EBD946B6DE4}"/>
              </a:ext>
            </a:extLst>
          </p:cNvPr>
          <p:cNvSpPr txBox="1"/>
          <p:nvPr/>
        </p:nvSpPr>
        <p:spPr>
          <a:xfrm>
            <a:off x="5194233" y="4912239"/>
            <a:ext cx="6281873" cy="1783977"/>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dirty="0"/>
              <a:t>As we can see price charged for </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a:t>Yellow Cab is highest as </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a:t>compared to Pink Cab</a:t>
            </a:r>
          </a:p>
        </p:txBody>
      </p:sp>
    </p:spTree>
    <p:extLst>
      <p:ext uri="{BB962C8B-B14F-4D97-AF65-F5344CB8AC3E}">
        <p14:creationId xmlns:p14="http://schemas.microsoft.com/office/powerpoint/2010/main" val="103894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99DC-5D92-9D83-7885-2C2E8E8B0A88}"/>
              </a:ext>
            </a:extLst>
          </p:cNvPr>
          <p:cNvSpPr>
            <a:spLocks noGrp="1"/>
          </p:cNvSpPr>
          <p:nvPr>
            <p:ph type="title"/>
          </p:nvPr>
        </p:nvSpPr>
        <p:spPr/>
        <p:txBody>
          <a:bodyPr/>
          <a:lstStyle/>
          <a:p>
            <a:r>
              <a:rPr lang="en-US" dirty="0"/>
              <a:t>KM Travelled Distribution </a:t>
            </a:r>
          </a:p>
        </p:txBody>
      </p:sp>
      <p:sp>
        <p:nvSpPr>
          <p:cNvPr id="4" name="TextBox 3">
            <a:extLst>
              <a:ext uri="{FF2B5EF4-FFF2-40B4-BE49-F238E27FC236}">
                <a16:creationId xmlns:a16="http://schemas.microsoft.com/office/drawing/2014/main" id="{7E49ED5A-8ED1-E7C3-E337-1D6126C66B09}"/>
              </a:ext>
            </a:extLst>
          </p:cNvPr>
          <p:cNvSpPr txBox="1"/>
          <p:nvPr/>
        </p:nvSpPr>
        <p:spPr>
          <a:xfrm>
            <a:off x="6031992" y="6047232"/>
            <a:ext cx="4361835" cy="369332"/>
          </a:xfrm>
          <a:prstGeom prst="rect">
            <a:avLst/>
          </a:prstGeom>
          <a:noFill/>
        </p:spPr>
        <p:txBody>
          <a:bodyPr wrap="none" rtlCol="0">
            <a:spAutoFit/>
          </a:bodyPr>
          <a:lstStyle/>
          <a:p>
            <a:r>
              <a:rPr lang="en-US" dirty="0"/>
              <a:t>Most of the rides varies from 2 to 48 KM</a:t>
            </a:r>
          </a:p>
        </p:txBody>
      </p:sp>
      <p:pic>
        <p:nvPicPr>
          <p:cNvPr id="5122" name="Picture 2">
            <a:extLst>
              <a:ext uri="{FF2B5EF4-FFF2-40B4-BE49-F238E27FC236}">
                <a16:creationId xmlns:a16="http://schemas.microsoft.com/office/drawing/2014/main" id="{9A27BBE6-3249-FE1F-DC77-56F0EE75CB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19037" y="1060704"/>
            <a:ext cx="6787747" cy="4767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2853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{D39FE94C-9596-854E-9BA4-172F98808780}tf16401369</Template>
  <TotalTime>2544</TotalTime>
  <Words>625</Words>
  <Application>Microsoft Macintosh PowerPoint</Application>
  <PresentationFormat>Widescreen</PresentationFormat>
  <Paragraphs>90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 Light</vt:lpstr>
      <vt:lpstr>Rockwell</vt:lpstr>
      <vt:lpstr>Wingdings</vt:lpstr>
      <vt:lpstr>Atlas</vt:lpstr>
      <vt:lpstr>PowerPoint Presentation</vt:lpstr>
      <vt:lpstr>Agenda</vt:lpstr>
      <vt:lpstr>Problem Statement</vt:lpstr>
      <vt:lpstr>Data Information</vt:lpstr>
      <vt:lpstr>Relationships between Variables</vt:lpstr>
      <vt:lpstr>Correlation Between Variables</vt:lpstr>
      <vt:lpstr>Which Company has more Users?</vt:lpstr>
      <vt:lpstr>Which company has a high price charged </vt:lpstr>
      <vt:lpstr>KM Travelled Distribution </vt:lpstr>
      <vt:lpstr>Payment Mode</vt:lpstr>
      <vt:lpstr>Users w.r.t Gender</vt:lpstr>
      <vt:lpstr>Users w.r.t Cities </vt:lpstr>
      <vt:lpstr>Profit Margin</vt:lpstr>
      <vt:lpstr>Profit Margin w.r.t Month</vt:lpstr>
      <vt:lpstr>Users w.r.t Population</vt:lpstr>
      <vt:lpstr>Average Age of Users</vt:lpstr>
      <vt:lpstr>Average Income of Users</vt:lpstr>
      <vt:lpstr>Price Charged w.r.t Distance</vt:lpstr>
      <vt:lpstr>Hypothesis 1: is there any difference in profit regarding Gender</vt:lpstr>
      <vt:lpstr>Hypothesis 2: is there any difference in profit regarding Age</vt:lpstr>
      <vt:lpstr>Hypothesis 1: is there any difference in profit regarding Payment mode</vt:lpstr>
      <vt:lpstr>Conclution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Manal Shahab</dc:creator>
  <cp:lastModifiedBy>Manal Shahab</cp:lastModifiedBy>
  <cp:revision>1</cp:revision>
  <dcterms:created xsi:type="dcterms:W3CDTF">2022-07-18T21:38:33Z</dcterms:created>
  <dcterms:modified xsi:type="dcterms:W3CDTF">2022-07-20T16:03:22Z</dcterms:modified>
</cp:coreProperties>
</file>